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9" r:id="rId3"/>
    <p:sldId id="265" r:id="rId4"/>
    <p:sldId id="267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8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1042">
          <p15:clr>
            <a:srgbClr val="A4A3A4"/>
          </p15:clr>
        </p15:guide>
        <p15:guide id="4" pos="962">
          <p15:clr>
            <a:srgbClr val="A4A3A4"/>
          </p15:clr>
        </p15:guide>
        <p15:guide id="5" pos="3840">
          <p15:clr>
            <a:srgbClr val="A4A3A4"/>
          </p15:clr>
        </p15:guide>
        <p15:guide id="6" pos="4898">
          <p15:clr>
            <a:srgbClr val="A4A3A4"/>
          </p15:clr>
        </p15:guide>
        <p15:guide id="7" pos="2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57E"/>
    <a:srgbClr val="239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6"/>
  </p:normalViewPr>
  <p:slideViewPr>
    <p:cSldViewPr snapToGrid="0" snapToObjects="1">
      <p:cViewPr varScale="1">
        <p:scale>
          <a:sx n="65" d="100"/>
          <a:sy n="65" d="100"/>
        </p:scale>
        <p:origin x="17" y="156"/>
      </p:cViewPr>
      <p:guideLst>
        <p:guide orient="horz" pos="1285"/>
        <p:guide orient="horz" pos="2160"/>
        <p:guide orient="horz" pos="1042"/>
        <p:guide pos="962"/>
        <p:guide pos="3840"/>
        <p:guide pos="4898"/>
        <p:guide pos="24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453BE-DF11-6345-9D4E-F981D30482F9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2038-D834-044B-A04B-E4F3DC4A6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236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28C4D-8A29-C54E-94D5-F0FFA4E906F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10336-001A-E04D-840B-7CD2ECF64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90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6071B7-C13E-A040-8323-8CF9E68160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2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93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8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9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7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1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5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8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3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7174" y="825184"/>
            <a:ext cx="8955399" cy="5924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174" y="1600200"/>
            <a:ext cx="8955399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DC7E3A-C9D1-2E47-8DCC-7FEA5697934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086" y="5521700"/>
            <a:ext cx="1544804" cy="90216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31506"/>
            <a:ext cx="12192000" cy="326494"/>
          </a:xfrm>
          <a:prstGeom prst="rect">
            <a:avLst/>
          </a:prstGeom>
          <a:gradFill>
            <a:gsLst>
              <a:gs pos="12000">
                <a:srgbClr val="1E257E"/>
              </a:gs>
              <a:gs pos="59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rgbClr val="2399DA"/>
              </a:gs>
            </a:gsLst>
            <a:lin ang="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6571" y="6597786"/>
            <a:ext cx="2844800" cy="18996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C6071B7-C13E-A040-8323-8CF9E68160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2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rgbClr val="2399DA"/>
          </a:solidFill>
          <a:latin typeface="Arial"/>
          <a:ea typeface="+mj-ea"/>
          <a:cs typeface="Arial"/>
        </a:defRPr>
      </a:lvl1pPr>
    </p:titleStyle>
    <p:bodyStyle>
      <a:lvl1pPr marL="230188" indent="-230188" algn="l" defTabSz="457200" rtl="0" eaLnBrk="1" latinLnBrk="0" hangingPunct="1">
        <a:lnSpc>
          <a:spcPts val="2200"/>
        </a:lnSpc>
        <a:spcBef>
          <a:spcPts val="0"/>
        </a:spcBef>
        <a:spcAft>
          <a:spcPts val="600"/>
        </a:spcAft>
        <a:buFont typeface="Arial"/>
        <a:buChar char="•"/>
        <a:defRPr sz="1800" b="0" i="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b="0" i="0" kern="1200" baseline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 baseline="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 baseline="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 baseline="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ngine cove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663068"/>
            <a:ext cx="7775575" cy="684446"/>
          </a:xfrm>
          <a:prstGeom prst="rect">
            <a:avLst/>
          </a:prstGeo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Corporate Valuation Workshop</a:t>
            </a:r>
          </a:p>
        </p:txBody>
      </p:sp>
      <p:pic>
        <p:nvPicPr>
          <p:cNvPr id="4" name="Picture 3" descr="VL_logo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05" y="1203193"/>
            <a:ext cx="3730161" cy="253919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8224" y="4523102"/>
            <a:ext cx="4871972" cy="0"/>
          </a:xfrm>
          <a:prstGeom prst="line">
            <a:avLst/>
          </a:prstGeom>
          <a:ln w="12700" cmpd="sng">
            <a:solidFill>
              <a:srgbClr val="2399D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128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1515" y="232730"/>
            <a:ext cx="10727055" cy="592454"/>
          </a:xfrm>
        </p:spPr>
        <p:txBody>
          <a:bodyPr/>
          <a:lstStyle/>
          <a:p>
            <a:r>
              <a:rPr lang="en-US" dirty="0"/>
              <a:t>Method #7: Using the LBO Model – based on Investor Expectation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10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01F79CF-2BCB-4E14-BE49-7199031E79D3}"/>
              </a:ext>
            </a:extLst>
          </p:cNvPr>
          <p:cNvSpPr/>
          <p:nvPr/>
        </p:nvSpPr>
        <p:spPr>
          <a:xfrm>
            <a:off x="5553880" y="5849816"/>
            <a:ext cx="1002323" cy="662353"/>
          </a:xfrm>
          <a:prstGeom prst="ellipse">
            <a:avLst/>
          </a:prstGeom>
          <a:noFill/>
          <a:ln w="50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A212F1-DA9D-4788-BE22-54058D5BD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34" y="729798"/>
            <a:ext cx="10527616" cy="566810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FCFF0584-911D-4ED1-A7CD-1573115F1C15}"/>
              </a:ext>
            </a:extLst>
          </p:cNvPr>
          <p:cNvSpPr/>
          <p:nvPr/>
        </p:nvSpPr>
        <p:spPr>
          <a:xfrm>
            <a:off x="2822403" y="1594339"/>
            <a:ext cx="1002323" cy="662353"/>
          </a:xfrm>
          <a:prstGeom prst="ellipse">
            <a:avLst/>
          </a:prstGeom>
          <a:noFill/>
          <a:ln w="50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3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30019" y="373699"/>
            <a:ext cx="8955399" cy="592454"/>
          </a:xfrm>
        </p:spPr>
        <p:txBody>
          <a:bodyPr/>
          <a:lstStyle/>
          <a:p>
            <a:r>
              <a:rPr lang="en-US" dirty="0"/>
              <a:t>Valuation Methods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70024" y="1028700"/>
            <a:ext cx="8955399" cy="5303520"/>
          </a:xfrm>
        </p:spPr>
        <p:txBody>
          <a:bodyPr/>
          <a:lstStyle/>
          <a:p>
            <a:pPr lvl="0" fontAlgn="base"/>
            <a:r>
              <a:rPr lang="en-US" dirty="0"/>
              <a:t>Method 1: Using the current stock price</a:t>
            </a:r>
          </a:p>
          <a:p>
            <a:pPr lvl="0" fontAlgn="base"/>
            <a:endParaRPr lang="en-US" dirty="0"/>
          </a:p>
          <a:p>
            <a:pPr lvl="0" fontAlgn="base"/>
            <a:r>
              <a:rPr lang="en-US" b="1" dirty="0"/>
              <a:t>TECHNICAL METHODS (Methods 2 &amp; 3):</a:t>
            </a:r>
          </a:p>
          <a:p>
            <a:pPr lvl="0" fontAlgn="base"/>
            <a:r>
              <a:rPr lang="en-US" dirty="0"/>
              <a:t>Intrinsic value </a:t>
            </a:r>
          </a:p>
          <a:p>
            <a:pPr lvl="0" fontAlgn="base"/>
            <a:r>
              <a:rPr lang="en-US" dirty="0"/>
              <a:t>Dividend Discount Model</a:t>
            </a:r>
          </a:p>
          <a:p>
            <a:pPr lvl="0" fontAlgn="base"/>
            <a:endParaRPr lang="en-US" dirty="0"/>
          </a:p>
          <a:p>
            <a:pPr lvl="0" fontAlgn="base"/>
            <a:r>
              <a:rPr lang="en-US" b="1" dirty="0"/>
              <a:t>FUNDAMENTAL METHODS (Methods 4 – 7)</a:t>
            </a:r>
          </a:p>
          <a:p>
            <a:pPr lvl="0" fontAlgn="base"/>
            <a:r>
              <a:rPr lang="en-US" dirty="0"/>
              <a:t>Comparable method using Trading EBITDA Multiples</a:t>
            </a:r>
          </a:p>
          <a:p>
            <a:pPr lvl="0" fontAlgn="base"/>
            <a:r>
              <a:rPr lang="en-US" dirty="0"/>
              <a:t>Comparable method using Acquisition EBITDA Multiples</a:t>
            </a:r>
          </a:p>
          <a:p>
            <a:pPr lvl="0" fontAlgn="base"/>
            <a:r>
              <a:rPr lang="en-US" dirty="0"/>
              <a:t>Discount Cash Flow Method</a:t>
            </a:r>
          </a:p>
          <a:p>
            <a:pPr lvl="0" fontAlgn="base"/>
            <a:r>
              <a:rPr lang="en-US" b="1" dirty="0"/>
              <a:t>Leveraged Buyout Private Equity Expectation Model</a:t>
            </a:r>
          </a:p>
          <a:p>
            <a:pPr lvl="0" fontAlgn="base"/>
            <a:endParaRPr lang="en-US" dirty="0"/>
          </a:p>
          <a:p>
            <a:pPr lvl="0" fontAlgn="base"/>
            <a:r>
              <a:rPr lang="en-US" b="1" dirty="0"/>
              <a:t>OTHER – SPECIAL CIRMUSTANCES (Method 8)</a:t>
            </a:r>
          </a:p>
          <a:p>
            <a:pPr lvl="0" fontAlgn="base"/>
            <a:r>
              <a:rPr lang="en-US" dirty="0"/>
              <a:t>Using Black-Scholes Option Pricing Model to price the Enterprise Value post-bankruptcy (Fundamental)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5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7306" y="825184"/>
            <a:ext cx="8955399" cy="592454"/>
          </a:xfrm>
        </p:spPr>
        <p:txBody>
          <a:bodyPr/>
          <a:lstStyle/>
          <a:p>
            <a:r>
              <a:rPr lang="en-US" dirty="0"/>
              <a:t>Fundamental Method 4 – Trading EBITDA Multiples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A31241-133A-493C-AC05-1EE560D03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306" y="1417638"/>
            <a:ext cx="10121264" cy="392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49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7306" y="825184"/>
            <a:ext cx="8955399" cy="592454"/>
          </a:xfrm>
        </p:spPr>
        <p:txBody>
          <a:bodyPr/>
          <a:lstStyle/>
          <a:p>
            <a:r>
              <a:rPr lang="en-US" dirty="0"/>
              <a:t>Fundamental Method 5 – Acquisition EBITDA Multiples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4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D10BED-2E3D-4290-9939-BF4CE6E7E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306" y="1545524"/>
            <a:ext cx="9669779" cy="422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91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51586" y="139384"/>
            <a:ext cx="8955399" cy="592454"/>
          </a:xfrm>
        </p:spPr>
        <p:txBody>
          <a:bodyPr/>
          <a:lstStyle/>
          <a:p>
            <a:r>
              <a:rPr lang="en-US" dirty="0"/>
              <a:t>Fundamental Method 6 – DCF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DE3BAF-BED1-4780-AEF5-CA5DC344F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083" y="689084"/>
            <a:ext cx="9495834" cy="581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60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7306" y="825184"/>
            <a:ext cx="8955399" cy="592454"/>
          </a:xfrm>
        </p:spPr>
        <p:txBody>
          <a:bodyPr/>
          <a:lstStyle/>
          <a:p>
            <a:r>
              <a:rPr lang="en-US" dirty="0"/>
              <a:t>Comparative Analysis on methods 1-6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C679EC-BAD4-4F43-B12A-CB0EAB772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638" y="1537422"/>
            <a:ext cx="9184967" cy="21001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DC5CC4C-6953-4E5E-852C-F8B7E4648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638" y="3757311"/>
            <a:ext cx="4926329" cy="25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617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1515" y="528957"/>
            <a:ext cx="10727055" cy="592454"/>
          </a:xfrm>
        </p:spPr>
        <p:txBody>
          <a:bodyPr/>
          <a:lstStyle/>
          <a:p>
            <a:r>
              <a:rPr lang="en-US" dirty="0"/>
              <a:t>Method #7: Using the LBO Model – based on Investor Expectation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6FD46C-E8D8-4570-A572-B21FC5A40365}"/>
              </a:ext>
            </a:extLst>
          </p:cNvPr>
          <p:cNvSpPr txBox="1"/>
          <p:nvPr/>
        </p:nvSpPr>
        <p:spPr>
          <a:xfrm>
            <a:off x="777240" y="1434465"/>
            <a:ext cx="103784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Case Study Workshop:</a:t>
            </a:r>
          </a:p>
          <a:p>
            <a:endParaRPr lang="en-US" dirty="0"/>
          </a:p>
          <a:p>
            <a:r>
              <a:rPr lang="en-US" b="1" dirty="0"/>
              <a:t>The Case</a:t>
            </a:r>
            <a:r>
              <a:rPr lang="en-US" dirty="0"/>
              <a:t>:</a:t>
            </a:r>
          </a:p>
          <a:p>
            <a:r>
              <a:rPr lang="en-US" dirty="0"/>
              <a:t>Celerity Tech Inc. has been in the tech services  businesses for a little more than 3 years growing at relatively fast pace though customer acquisition. The founders and current owners of Celerity Tech are looking at various options for expansion including bringing a new a private equity investor that has the expertise and network of customers. The valuations using typical conventional methods values the company $5.3 million or 12x last year’s $443,000 EBITDA.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74E2F3-C795-48CB-9670-9B896E828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37" y="3915508"/>
            <a:ext cx="10066048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4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1515" y="232730"/>
            <a:ext cx="10727055" cy="592454"/>
          </a:xfrm>
        </p:spPr>
        <p:txBody>
          <a:bodyPr/>
          <a:lstStyle/>
          <a:p>
            <a:r>
              <a:rPr lang="en-US" dirty="0"/>
              <a:t>Method #7: Using the LBO Model – based on Investor Expectation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C16E9B-25CD-4819-8169-3814491B0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21" y="835237"/>
            <a:ext cx="4701171" cy="44099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62C810-F38A-461D-A206-2C8A67839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9826" y="835237"/>
            <a:ext cx="3213174" cy="553410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B45CDF1-E0B6-4E7E-B782-730DC65B1D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21" y="5374488"/>
            <a:ext cx="3446802" cy="72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8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1515" y="232730"/>
            <a:ext cx="10727055" cy="592454"/>
          </a:xfrm>
        </p:spPr>
        <p:txBody>
          <a:bodyPr/>
          <a:lstStyle/>
          <a:p>
            <a:r>
              <a:rPr lang="en-US" dirty="0"/>
              <a:t>Method #7: Using the LBO Model – based on Investor Expectation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71B7-C13E-A040-8323-8CF9E68160E2}" type="slidenum">
              <a:rPr lang="en-US" smtClean="0"/>
              <a:t>9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77B179-455A-43C7-97EB-D2488CF28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37" y="906484"/>
            <a:ext cx="9939471" cy="490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1891"/>
      </p:ext>
    </p:extLst>
  </p:cSld>
  <p:clrMapOvr>
    <a:masterClrMapping/>
  </p:clrMapOvr>
</p:sld>
</file>

<file path=ppt/theme/theme1.xml><?xml version="1.0" encoding="utf-8"?>
<a:theme xmlns:a="http://schemas.openxmlformats.org/drawingml/2006/main" name="Tex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ver full ble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5736</TotalTime>
  <Words>251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Text slide</vt:lpstr>
      <vt:lpstr>cover full bleed</vt:lpstr>
      <vt:lpstr>Corporate Valuation Workshop</vt:lpstr>
      <vt:lpstr>Valuation Methods</vt:lpstr>
      <vt:lpstr>Fundamental Method 4 – Trading EBITDA Multiples</vt:lpstr>
      <vt:lpstr>Fundamental Method 5 – Acquisition EBITDA Multiples</vt:lpstr>
      <vt:lpstr>Fundamental Method 6 – DCF Analysis</vt:lpstr>
      <vt:lpstr>Comparative Analysis on methods 1-6 </vt:lpstr>
      <vt:lpstr>Method #7: Using the LBO Model – based on Investor Expectation</vt:lpstr>
      <vt:lpstr>Method #7: Using the LBO Model – based on Investor Expectation</vt:lpstr>
      <vt:lpstr>Method #7: Using the LBO Model – based on Investor Expectation</vt:lpstr>
      <vt:lpstr>Method #7: Using the LBO Model – based on Investor Expectation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Christakis Droussiotis</cp:lastModifiedBy>
  <cp:revision>92</cp:revision>
  <dcterms:created xsi:type="dcterms:W3CDTF">2018-09-19T19:38:42Z</dcterms:created>
  <dcterms:modified xsi:type="dcterms:W3CDTF">2018-10-04T13:54:44Z</dcterms:modified>
</cp:coreProperties>
</file>