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1"/>
  </p:notesMasterIdLst>
  <p:sldIdLst>
    <p:sldId id="256" r:id="rId2"/>
    <p:sldId id="257" r:id="rId3"/>
    <p:sldId id="258" r:id="rId4"/>
    <p:sldId id="375" r:id="rId5"/>
    <p:sldId id="376" r:id="rId6"/>
    <p:sldId id="377" r:id="rId7"/>
    <p:sldId id="461" r:id="rId8"/>
    <p:sldId id="332" r:id="rId9"/>
    <p:sldId id="378" r:id="rId10"/>
    <p:sldId id="381" r:id="rId11"/>
    <p:sldId id="517" r:id="rId12"/>
    <p:sldId id="447" r:id="rId13"/>
    <p:sldId id="333" r:id="rId14"/>
    <p:sldId id="460" r:id="rId15"/>
    <p:sldId id="518" r:id="rId16"/>
    <p:sldId id="515" r:id="rId17"/>
    <p:sldId id="534" r:id="rId18"/>
    <p:sldId id="334" r:id="rId19"/>
    <p:sldId id="387" r:id="rId20"/>
    <p:sldId id="335" r:id="rId21"/>
    <p:sldId id="389" r:id="rId22"/>
    <p:sldId id="388" r:id="rId23"/>
    <p:sldId id="462" r:id="rId24"/>
    <p:sldId id="458" r:id="rId25"/>
    <p:sldId id="567" r:id="rId26"/>
    <p:sldId id="568" r:id="rId27"/>
    <p:sldId id="599" r:id="rId28"/>
    <p:sldId id="600" r:id="rId29"/>
    <p:sldId id="604" r:id="rId30"/>
    <p:sldId id="601" r:id="rId31"/>
    <p:sldId id="393" r:id="rId32"/>
    <p:sldId id="576" r:id="rId33"/>
    <p:sldId id="394" r:id="rId34"/>
    <p:sldId id="463" r:id="rId35"/>
    <p:sldId id="464" r:id="rId36"/>
    <p:sldId id="395" r:id="rId37"/>
    <p:sldId id="465" r:id="rId38"/>
    <p:sldId id="569" r:id="rId39"/>
    <p:sldId id="570" r:id="rId40"/>
    <p:sldId id="397" r:id="rId41"/>
    <p:sldId id="396" r:id="rId42"/>
    <p:sldId id="577" r:id="rId43"/>
    <p:sldId id="466" r:id="rId44"/>
    <p:sldId id="467" r:id="rId45"/>
    <p:sldId id="398" r:id="rId46"/>
    <p:sldId id="385" r:id="rId47"/>
    <p:sldId id="402" r:id="rId48"/>
    <p:sldId id="404" r:id="rId49"/>
    <p:sldId id="405" r:id="rId50"/>
    <p:sldId id="468" r:id="rId51"/>
    <p:sldId id="411" r:id="rId52"/>
    <p:sldId id="519" r:id="rId53"/>
    <p:sldId id="580" r:id="rId54"/>
    <p:sldId id="412" r:id="rId55"/>
    <p:sldId id="591" r:id="rId56"/>
    <p:sldId id="584" r:id="rId57"/>
    <p:sldId id="592" r:id="rId58"/>
    <p:sldId id="582" r:id="rId59"/>
    <p:sldId id="583" r:id="rId60"/>
    <p:sldId id="585" r:id="rId61"/>
    <p:sldId id="403" r:id="rId62"/>
    <p:sldId id="408" r:id="rId63"/>
    <p:sldId id="406" r:id="rId64"/>
    <p:sldId id="586" r:id="rId65"/>
    <p:sldId id="470" r:id="rId66"/>
    <p:sldId id="520" r:id="rId67"/>
    <p:sldId id="588" r:id="rId68"/>
    <p:sldId id="589" r:id="rId69"/>
    <p:sldId id="476" r:id="rId7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12F7D-91DB-4FBC-809B-E82F1D4B24E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0F14405-41B3-48D6-ABAC-109FDE4872A7}">
      <dgm:prSet/>
      <dgm:spPr/>
      <dgm:t>
        <a:bodyPr/>
        <a:lstStyle/>
        <a:p>
          <a:r>
            <a:rPr lang="en-US"/>
            <a:t>Present Value – The amount an investment is worth today. </a:t>
          </a:r>
        </a:p>
      </dgm:t>
    </dgm:pt>
    <dgm:pt modelId="{92792318-8F3B-48C0-8F73-7A216EEC5C67}" type="parTrans" cxnId="{F5F3CE6E-8369-48DB-9951-C462BA12DEF5}">
      <dgm:prSet/>
      <dgm:spPr/>
      <dgm:t>
        <a:bodyPr/>
        <a:lstStyle/>
        <a:p>
          <a:endParaRPr lang="en-US"/>
        </a:p>
      </dgm:t>
    </dgm:pt>
    <dgm:pt modelId="{141EF4C4-A3F0-430E-A3C2-F09729F0DB60}" type="sibTrans" cxnId="{F5F3CE6E-8369-48DB-9951-C462BA12DEF5}">
      <dgm:prSet/>
      <dgm:spPr/>
      <dgm:t>
        <a:bodyPr/>
        <a:lstStyle/>
        <a:p>
          <a:endParaRPr lang="en-US"/>
        </a:p>
      </dgm:t>
    </dgm:pt>
    <dgm:pt modelId="{35B065E9-166D-41F2-B7B2-060BD46101DA}">
      <dgm:prSet/>
      <dgm:spPr/>
      <dgm:t>
        <a:bodyPr/>
        <a:lstStyle/>
        <a:p>
          <a:r>
            <a:rPr lang="en-US"/>
            <a:t>Future Value – The amount an investment is worth after one or more periods. </a:t>
          </a:r>
        </a:p>
      </dgm:t>
    </dgm:pt>
    <dgm:pt modelId="{9A860B53-CDA9-4496-B3FA-D0114D43F64B}" type="parTrans" cxnId="{9A6998B5-6370-4D9B-9B6D-F8B94184AED2}">
      <dgm:prSet/>
      <dgm:spPr/>
      <dgm:t>
        <a:bodyPr/>
        <a:lstStyle/>
        <a:p>
          <a:endParaRPr lang="en-US"/>
        </a:p>
      </dgm:t>
    </dgm:pt>
    <dgm:pt modelId="{0024307C-6305-437F-ACF8-44EB360BE70B}" type="sibTrans" cxnId="{9A6998B5-6370-4D9B-9B6D-F8B94184AED2}">
      <dgm:prSet/>
      <dgm:spPr/>
      <dgm:t>
        <a:bodyPr/>
        <a:lstStyle/>
        <a:p>
          <a:endParaRPr lang="en-US"/>
        </a:p>
      </dgm:t>
    </dgm:pt>
    <dgm:pt modelId="{ABB38C70-BEF5-4970-A645-DAF95B02AEB6}">
      <dgm:prSet/>
      <dgm:spPr/>
      <dgm:t>
        <a:bodyPr/>
        <a:lstStyle/>
        <a:p>
          <a:r>
            <a:rPr lang="en-US"/>
            <a:t>Interest rate – “exchange rate” between money today and money tomorrow</a:t>
          </a:r>
        </a:p>
      </dgm:t>
    </dgm:pt>
    <dgm:pt modelId="{5A9D970F-1202-483B-9CCA-EAED1B837FB9}" type="parTrans" cxnId="{44CC4AE9-A04B-458D-A963-364A2135C776}">
      <dgm:prSet/>
      <dgm:spPr/>
      <dgm:t>
        <a:bodyPr/>
        <a:lstStyle/>
        <a:p>
          <a:endParaRPr lang="en-US"/>
        </a:p>
      </dgm:t>
    </dgm:pt>
    <dgm:pt modelId="{B8699486-7B74-4252-A928-2281C6083839}" type="sibTrans" cxnId="{44CC4AE9-A04B-458D-A963-364A2135C776}">
      <dgm:prSet/>
      <dgm:spPr/>
      <dgm:t>
        <a:bodyPr/>
        <a:lstStyle/>
        <a:p>
          <a:endParaRPr lang="en-US"/>
        </a:p>
      </dgm:t>
    </dgm:pt>
    <dgm:pt modelId="{2BF3DD5F-E3F4-41A1-A374-B32AEF80D95A}">
      <dgm:prSet/>
      <dgm:spPr/>
      <dgm:t>
        <a:bodyPr/>
        <a:lstStyle/>
        <a:p>
          <a:r>
            <a:rPr lang="en-US"/>
            <a:t>Discount rate</a:t>
          </a:r>
        </a:p>
      </dgm:t>
    </dgm:pt>
    <dgm:pt modelId="{19584EC6-7B6C-4819-A216-F5CD27541875}" type="parTrans" cxnId="{75930127-EC53-4509-A1BB-4992A7AE47F0}">
      <dgm:prSet/>
      <dgm:spPr/>
      <dgm:t>
        <a:bodyPr/>
        <a:lstStyle/>
        <a:p>
          <a:endParaRPr lang="en-US"/>
        </a:p>
      </dgm:t>
    </dgm:pt>
    <dgm:pt modelId="{B7EBE85F-410C-4A5A-8C0E-6FB978A75778}" type="sibTrans" cxnId="{75930127-EC53-4509-A1BB-4992A7AE47F0}">
      <dgm:prSet/>
      <dgm:spPr/>
      <dgm:t>
        <a:bodyPr/>
        <a:lstStyle/>
        <a:p>
          <a:endParaRPr lang="en-US"/>
        </a:p>
      </dgm:t>
    </dgm:pt>
    <dgm:pt modelId="{B0701CCA-E327-4F72-BE2D-D5BEE9CB6B45}">
      <dgm:prSet/>
      <dgm:spPr/>
      <dgm:t>
        <a:bodyPr/>
        <a:lstStyle/>
        <a:p>
          <a:r>
            <a:rPr lang="en-US"/>
            <a:t>Cost of capital</a:t>
          </a:r>
        </a:p>
      </dgm:t>
    </dgm:pt>
    <dgm:pt modelId="{DF20CAFE-29B4-4DE3-9C1B-C8FD07150CA2}" type="parTrans" cxnId="{FACF514A-87E1-4BD4-B1A7-90FC019C9639}">
      <dgm:prSet/>
      <dgm:spPr/>
      <dgm:t>
        <a:bodyPr/>
        <a:lstStyle/>
        <a:p>
          <a:endParaRPr lang="en-US"/>
        </a:p>
      </dgm:t>
    </dgm:pt>
    <dgm:pt modelId="{B5E0D703-A062-4761-9860-15AC8EDEED06}" type="sibTrans" cxnId="{FACF514A-87E1-4BD4-B1A7-90FC019C9639}">
      <dgm:prSet/>
      <dgm:spPr/>
      <dgm:t>
        <a:bodyPr/>
        <a:lstStyle/>
        <a:p>
          <a:endParaRPr lang="en-US"/>
        </a:p>
      </dgm:t>
    </dgm:pt>
    <dgm:pt modelId="{C8670064-82FA-4413-977E-8E7A88321911}">
      <dgm:prSet/>
      <dgm:spPr/>
      <dgm:t>
        <a:bodyPr/>
        <a:lstStyle/>
        <a:p>
          <a:r>
            <a:rPr lang="en-US"/>
            <a:t>Opportunity cost of capital</a:t>
          </a:r>
        </a:p>
      </dgm:t>
    </dgm:pt>
    <dgm:pt modelId="{DFEE569A-E095-4761-897A-55C3A84EE987}" type="parTrans" cxnId="{A4E51618-BCC9-4FD8-9093-DB2F44F5D330}">
      <dgm:prSet/>
      <dgm:spPr/>
      <dgm:t>
        <a:bodyPr/>
        <a:lstStyle/>
        <a:p>
          <a:endParaRPr lang="en-US"/>
        </a:p>
      </dgm:t>
    </dgm:pt>
    <dgm:pt modelId="{71CA1578-8944-45F4-9E9A-70F7B24700FB}" type="sibTrans" cxnId="{A4E51618-BCC9-4FD8-9093-DB2F44F5D330}">
      <dgm:prSet/>
      <dgm:spPr/>
      <dgm:t>
        <a:bodyPr/>
        <a:lstStyle/>
        <a:p>
          <a:endParaRPr lang="en-US"/>
        </a:p>
      </dgm:t>
    </dgm:pt>
    <dgm:pt modelId="{3387F66F-8B24-4538-B505-F3DAF1EE8C59}">
      <dgm:prSet/>
      <dgm:spPr/>
      <dgm:t>
        <a:bodyPr/>
        <a:lstStyle/>
        <a:p>
          <a:r>
            <a:rPr lang="en-US"/>
            <a:t>Required return</a:t>
          </a:r>
        </a:p>
      </dgm:t>
    </dgm:pt>
    <dgm:pt modelId="{4F7EA40E-6CDE-4F95-9958-C78F2F2EF9F2}" type="parTrans" cxnId="{72A5A5F8-FBCE-4B35-8E69-1F533E2E3CAA}">
      <dgm:prSet/>
      <dgm:spPr/>
      <dgm:t>
        <a:bodyPr/>
        <a:lstStyle/>
        <a:p>
          <a:endParaRPr lang="en-US"/>
        </a:p>
      </dgm:t>
    </dgm:pt>
    <dgm:pt modelId="{16D61ACD-2923-4E35-AB4F-21BA20CA40C5}" type="sibTrans" cxnId="{72A5A5F8-FBCE-4B35-8E69-1F533E2E3CAA}">
      <dgm:prSet/>
      <dgm:spPr/>
      <dgm:t>
        <a:bodyPr/>
        <a:lstStyle/>
        <a:p>
          <a:endParaRPr lang="en-US"/>
        </a:p>
      </dgm:t>
    </dgm:pt>
    <dgm:pt modelId="{70CF83E7-F996-4F9C-9E62-1A17D07BCA06}" type="pres">
      <dgm:prSet presAssocID="{60F12F7D-91DB-4FBC-809B-E82F1D4B24E7}" presName="linear" presStyleCnt="0">
        <dgm:presLayoutVars>
          <dgm:animLvl val="lvl"/>
          <dgm:resizeHandles val="exact"/>
        </dgm:presLayoutVars>
      </dgm:prSet>
      <dgm:spPr/>
    </dgm:pt>
    <dgm:pt modelId="{EE3B84B4-03A7-40FD-8283-8665FA20F91F}" type="pres">
      <dgm:prSet presAssocID="{90F14405-41B3-48D6-ABAC-109FDE4872A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93EDEDC-B061-41C8-AAF4-2E321CEBDBBB}" type="pres">
      <dgm:prSet presAssocID="{141EF4C4-A3F0-430E-A3C2-F09729F0DB60}" presName="spacer" presStyleCnt="0"/>
      <dgm:spPr/>
    </dgm:pt>
    <dgm:pt modelId="{D7E1946F-B7A3-4140-8457-618FEC7F60AD}" type="pres">
      <dgm:prSet presAssocID="{35B065E9-166D-41F2-B7B2-060BD46101D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60A2A93-D643-4FA7-A85A-764F45AB99B2}" type="pres">
      <dgm:prSet presAssocID="{0024307C-6305-437F-ACF8-44EB360BE70B}" presName="spacer" presStyleCnt="0"/>
      <dgm:spPr/>
    </dgm:pt>
    <dgm:pt modelId="{47947891-7D83-4927-8C65-39771FEA119A}" type="pres">
      <dgm:prSet presAssocID="{ABB38C70-BEF5-4970-A645-DAF95B02AEB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C7B877C-5001-46C2-8BC0-5D6326ABCA16}" type="pres">
      <dgm:prSet presAssocID="{ABB38C70-BEF5-4970-A645-DAF95B02AEB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4E51618-BCC9-4FD8-9093-DB2F44F5D330}" srcId="{ABB38C70-BEF5-4970-A645-DAF95B02AEB6}" destId="{C8670064-82FA-4413-977E-8E7A88321911}" srcOrd="2" destOrd="0" parTransId="{DFEE569A-E095-4761-897A-55C3A84EE987}" sibTransId="{71CA1578-8944-45F4-9E9A-70F7B24700FB}"/>
    <dgm:cxn modelId="{D30D7219-7FC7-465A-BF3C-325E7D581DF0}" type="presOf" srcId="{B0701CCA-E327-4F72-BE2D-D5BEE9CB6B45}" destId="{3C7B877C-5001-46C2-8BC0-5D6326ABCA16}" srcOrd="0" destOrd="1" presId="urn:microsoft.com/office/officeart/2005/8/layout/vList2"/>
    <dgm:cxn modelId="{75930127-EC53-4509-A1BB-4992A7AE47F0}" srcId="{ABB38C70-BEF5-4970-A645-DAF95B02AEB6}" destId="{2BF3DD5F-E3F4-41A1-A374-B32AEF80D95A}" srcOrd="0" destOrd="0" parTransId="{19584EC6-7B6C-4819-A216-F5CD27541875}" sibTransId="{B7EBE85F-410C-4A5A-8C0E-6FB978A75778}"/>
    <dgm:cxn modelId="{C6D16C2F-7BA5-4DD8-B64E-930638D042B5}" type="presOf" srcId="{3387F66F-8B24-4538-B505-F3DAF1EE8C59}" destId="{3C7B877C-5001-46C2-8BC0-5D6326ABCA16}" srcOrd="0" destOrd="3" presId="urn:microsoft.com/office/officeart/2005/8/layout/vList2"/>
    <dgm:cxn modelId="{FACF514A-87E1-4BD4-B1A7-90FC019C9639}" srcId="{ABB38C70-BEF5-4970-A645-DAF95B02AEB6}" destId="{B0701CCA-E327-4F72-BE2D-D5BEE9CB6B45}" srcOrd="1" destOrd="0" parTransId="{DF20CAFE-29B4-4DE3-9C1B-C8FD07150CA2}" sibTransId="{B5E0D703-A062-4761-9860-15AC8EDEED06}"/>
    <dgm:cxn modelId="{2D07F44D-099E-4E50-8F63-5F522CCF94B0}" type="presOf" srcId="{60F12F7D-91DB-4FBC-809B-E82F1D4B24E7}" destId="{70CF83E7-F996-4F9C-9E62-1A17D07BCA06}" srcOrd="0" destOrd="0" presId="urn:microsoft.com/office/officeart/2005/8/layout/vList2"/>
    <dgm:cxn modelId="{F5F3CE6E-8369-48DB-9951-C462BA12DEF5}" srcId="{60F12F7D-91DB-4FBC-809B-E82F1D4B24E7}" destId="{90F14405-41B3-48D6-ABAC-109FDE4872A7}" srcOrd="0" destOrd="0" parTransId="{92792318-8F3B-48C0-8F73-7A216EEC5C67}" sibTransId="{141EF4C4-A3F0-430E-A3C2-F09729F0DB60}"/>
    <dgm:cxn modelId="{EC03D973-B980-4F63-B15B-4F2B5605F279}" type="presOf" srcId="{35B065E9-166D-41F2-B7B2-060BD46101DA}" destId="{D7E1946F-B7A3-4140-8457-618FEC7F60AD}" srcOrd="0" destOrd="0" presId="urn:microsoft.com/office/officeart/2005/8/layout/vList2"/>
    <dgm:cxn modelId="{9A6998B5-6370-4D9B-9B6D-F8B94184AED2}" srcId="{60F12F7D-91DB-4FBC-809B-E82F1D4B24E7}" destId="{35B065E9-166D-41F2-B7B2-060BD46101DA}" srcOrd="1" destOrd="0" parTransId="{9A860B53-CDA9-4496-B3FA-D0114D43F64B}" sibTransId="{0024307C-6305-437F-ACF8-44EB360BE70B}"/>
    <dgm:cxn modelId="{4D3638D0-C1F7-44C2-9F74-853A7BE71ADE}" type="presOf" srcId="{90F14405-41B3-48D6-ABAC-109FDE4872A7}" destId="{EE3B84B4-03A7-40FD-8283-8665FA20F91F}" srcOrd="0" destOrd="0" presId="urn:microsoft.com/office/officeart/2005/8/layout/vList2"/>
    <dgm:cxn modelId="{90D2F9D1-538B-4032-B1B5-0380EB7BA5A1}" type="presOf" srcId="{ABB38C70-BEF5-4970-A645-DAF95B02AEB6}" destId="{47947891-7D83-4927-8C65-39771FEA119A}" srcOrd="0" destOrd="0" presId="urn:microsoft.com/office/officeart/2005/8/layout/vList2"/>
    <dgm:cxn modelId="{F33537D4-DC1A-433C-91A2-0B9D5CFD07E7}" type="presOf" srcId="{2BF3DD5F-E3F4-41A1-A374-B32AEF80D95A}" destId="{3C7B877C-5001-46C2-8BC0-5D6326ABCA16}" srcOrd="0" destOrd="0" presId="urn:microsoft.com/office/officeart/2005/8/layout/vList2"/>
    <dgm:cxn modelId="{594275E8-9F56-41C7-88C7-6C0ED6EC13DF}" type="presOf" srcId="{C8670064-82FA-4413-977E-8E7A88321911}" destId="{3C7B877C-5001-46C2-8BC0-5D6326ABCA16}" srcOrd="0" destOrd="2" presId="urn:microsoft.com/office/officeart/2005/8/layout/vList2"/>
    <dgm:cxn modelId="{44CC4AE9-A04B-458D-A963-364A2135C776}" srcId="{60F12F7D-91DB-4FBC-809B-E82F1D4B24E7}" destId="{ABB38C70-BEF5-4970-A645-DAF95B02AEB6}" srcOrd="2" destOrd="0" parTransId="{5A9D970F-1202-483B-9CCA-EAED1B837FB9}" sibTransId="{B8699486-7B74-4252-A928-2281C6083839}"/>
    <dgm:cxn modelId="{72A5A5F8-FBCE-4B35-8E69-1F533E2E3CAA}" srcId="{ABB38C70-BEF5-4970-A645-DAF95B02AEB6}" destId="{3387F66F-8B24-4538-B505-F3DAF1EE8C59}" srcOrd="3" destOrd="0" parTransId="{4F7EA40E-6CDE-4F95-9958-C78F2F2EF9F2}" sibTransId="{16D61ACD-2923-4E35-AB4F-21BA20CA40C5}"/>
    <dgm:cxn modelId="{D8075DDC-6252-41A0-8DEE-8A50908D9E49}" type="presParOf" srcId="{70CF83E7-F996-4F9C-9E62-1A17D07BCA06}" destId="{EE3B84B4-03A7-40FD-8283-8665FA20F91F}" srcOrd="0" destOrd="0" presId="urn:microsoft.com/office/officeart/2005/8/layout/vList2"/>
    <dgm:cxn modelId="{1295FA99-1D09-4B11-A58D-204254229F66}" type="presParOf" srcId="{70CF83E7-F996-4F9C-9E62-1A17D07BCA06}" destId="{793EDEDC-B061-41C8-AAF4-2E321CEBDBBB}" srcOrd="1" destOrd="0" presId="urn:microsoft.com/office/officeart/2005/8/layout/vList2"/>
    <dgm:cxn modelId="{B3D8C0C4-70B9-4453-8049-B210C630ABD4}" type="presParOf" srcId="{70CF83E7-F996-4F9C-9E62-1A17D07BCA06}" destId="{D7E1946F-B7A3-4140-8457-618FEC7F60AD}" srcOrd="2" destOrd="0" presId="urn:microsoft.com/office/officeart/2005/8/layout/vList2"/>
    <dgm:cxn modelId="{9F8CD667-8A53-40D7-BACF-1768D8BAC9A3}" type="presParOf" srcId="{70CF83E7-F996-4F9C-9E62-1A17D07BCA06}" destId="{360A2A93-D643-4FA7-A85A-764F45AB99B2}" srcOrd="3" destOrd="0" presId="urn:microsoft.com/office/officeart/2005/8/layout/vList2"/>
    <dgm:cxn modelId="{99ADC1EE-E088-4AD7-B0F7-46D0295E3EDF}" type="presParOf" srcId="{70CF83E7-F996-4F9C-9E62-1A17D07BCA06}" destId="{47947891-7D83-4927-8C65-39771FEA119A}" srcOrd="4" destOrd="0" presId="urn:microsoft.com/office/officeart/2005/8/layout/vList2"/>
    <dgm:cxn modelId="{081ED8C0-34AF-4AAA-8EF4-7F9B3418902A}" type="presParOf" srcId="{70CF83E7-F996-4F9C-9E62-1A17D07BCA06}" destId="{3C7B877C-5001-46C2-8BC0-5D6326ABCA1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B84B4-03A7-40FD-8283-8665FA20F91F}">
      <dsp:nvSpPr>
        <dsp:cNvPr id="0" name=""/>
        <dsp:cNvSpPr/>
      </dsp:nvSpPr>
      <dsp:spPr>
        <a:xfrm>
          <a:off x="0" y="352285"/>
          <a:ext cx="5641974" cy="9430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Present Value – The amount an investment is worth today. </a:t>
          </a:r>
        </a:p>
      </dsp:txBody>
      <dsp:txXfrm>
        <a:off x="46034" y="398319"/>
        <a:ext cx="5549906" cy="850952"/>
      </dsp:txXfrm>
    </dsp:sp>
    <dsp:sp modelId="{D7E1946F-B7A3-4140-8457-618FEC7F60AD}">
      <dsp:nvSpPr>
        <dsp:cNvPr id="0" name=""/>
        <dsp:cNvSpPr/>
      </dsp:nvSpPr>
      <dsp:spPr>
        <a:xfrm>
          <a:off x="0" y="1370185"/>
          <a:ext cx="5641974" cy="94302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Future Value – The amount an investment is worth after one or more periods. </a:t>
          </a:r>
        </a:p>
      </dsp:txBody>
      <dsp:txXfrm>
        <a:off x="46034" y="1416219"/>
        <a:ext cx="5549906" cy="850952"/>
      </dsp:txXfrm>
    </dsp:sp>
    <dsp:sp modelId="{47947891-7D83-4927-8C65-39771FEA119A}">
      <dsp:nvSpPr>
        <dsp:cNvPr id="0" name=""/>
        <dsp:cNvSpPr/>
      </dsp:nvSpPr>
      <dsp:spPr>
        <a:xfrm>
          <a:off x="0" y="2388085"/>
          <a:ext cx="5641974" cy="94302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Interest rate – “exchange rate” between money today and money tomorrow</a:t>
          </a:r>
        </a:p>
      </dsp:txBody>
      <dsp:txXfrm>
        <a:off x="46034" y="2434119"/>
        <a:ext cx="5549906" cy="850952"/>
      </dsp:txXfrm>
    </dsp:sp>
    <dsp:sp modelId="{3C7B877C-5001-46C2-8BC0-5D6326ABCA16}">
      <dsp:nvSpPr>
        <dsp:cNvPr id="0" name=""/>
        <dsp:cNvSpPr/>
      </dsp:nvSpPr>
      <dsp:spPr>
        <a:xfrm>
          <a:off x="0" y="3331105"/>
          <a:ext cx="5641974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3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Discount rate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Cost of capital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Opportunity cost of capital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Required return</a:t>
          </a:r>
        </a:p>
      </dsp:txBody>
      <dsp:txXfrm>
        <a:off x="0" y="3331105"/>
        <a:ext cx="5641974" cy="1237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8809D-6A78-414C-BF95-54CA0C55EA5E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90A05-D29E-4984-A1F9-F00759D43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0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E88D9-F527-41A2-8D2C-A308BD2EA100}" type="slidenum">
              <a:rPr lang="en-US"/>
              <a:pPr/>
              <a:t>4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66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FD74-FBAE-492D-B69A-B2903D3821C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415672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899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51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73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58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4E1743-6C45-4BC5-925C-3E94D831C406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78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FF97E-B6B2-4BDC-BFFA-2548ADBB5909}" type="slidenum">
              <a:rPr lang="en-US"/>
              <a:pPr/>
              <a:t>19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5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FCE03-B289-4AB0-965B-5B85D4CC1751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29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6C710-06D2-4A84-8B0C-CF547320143F}" type="slidenum">
              <a:rPr lang="en-US"/>
              <a:pPr/>
              <a:t>21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95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6C710-06D2-4A84-8B0C-CF547320143F}" type="slidenum">
              <a:rPr lang="en-US"/>
              <a:pPr/>
              <a:t>22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5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372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FD74-FBAE-492D-B69A-B2903D3821CA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55397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076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072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17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942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021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575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AFC99-0B5D-4088-874B-3841B3DF6EA6}" type="slidenum">
              <a:rPr lang="en-US"/>
              <a:pPr/>
              <a:t>30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358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739B6-FB10-40CC-A73B-C9EAA3368AAC}" type="slidenum">
              <a:rPr lang="en-US"/>
              <a:pPr/>
              <a:t>31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195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0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417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AC75C-3C3D-4182-AF64-35587DF35461}" type="slidenum">
              <a:rPr lang="en-US"/>
              <a:pPr/>
              <a:t>33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080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151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4F82C1-C65A-488A-83F2-F4C6E0AD699F}" type="slidenum">
              <a:rPr lang="en-US"/>
              <a:pPr/>
              <a:t>36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678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FD74-FBAE-492D-B69A-B2903D3821CA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502341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155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749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F75B3-317D-40B0-AED8-889D7AE11A0E}" type="slidenum">
              <a:rPr lang="en-US"/>
              <a:pPr/>
              <a:t>40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777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63E54-3240-437C-A871-6924D946E051}" type="slidenum">
              <a:rPr lang="en-US"/>
              <a:pPr/>
              <a:t>41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455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089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14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935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FD74-FBAE-492D-B69A-B2903D3821CA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1203440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561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57C05E-184B-4D78-BC0F-241C483AA450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292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4191CA-B42A-4E1B-90E3-28D791669998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84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4191CA-B42A-4E1B-90E3-28D791669998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233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0180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4AAD0B-9AA4-4CDE-BE62-E125CAD256A0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9591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8355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5856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C7BE-3EB8-48A6-BF21-0E15949418D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5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A58F89-8145-4FEA-A296-4377BF85AC7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9387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17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FD74-FBAE-492D-B69A-B2903D3821CA}" type="slidenum">
              <a:rPr lang="en-US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5288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9487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80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FD74-FBAE-492D-B69A-B2903D3821CA}" type="slidenum">
              <a:rPr lang="en-US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07756110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78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53FF8-A853-408C-AA64-E14717B31C0B}" type="slidenum">
              <a:rPr lang="en-US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790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6652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53FF8-A853-408C-AA64-E14717B31C0B}" type="slidenum">
              <a:rPr lang="en-US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7356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30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7AB45-2F07-4434-B41A-B00A81C83702}" type="slidenum">
              <a:rPr lang="en-US"/>
              <a:pPr/>
              <a:t>9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454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FD74-FBAE-492D-B69A-B2903D3821CA}" type="slidenum">
              <a:rPr lang="en-US"/>
              <a:pPr>
                <a:defRPr/>
              </a:pPr>
              <a:t>65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80162281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1529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9313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5385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CBBD5B-EA0C-4450-900B-864571C15FE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9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F1C8F7-8EC5-4FB6-84E8-F6319235CA1E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46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B60A8-57FD-44D6-8C3B-7B6E1597021D}" type="slidenum">
              <a:rPr lang="en-US"/>
              <a:pPr/>
              <a:t>11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16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FD74-FBAE-492D-B69A-B2903D3821C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82142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62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2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01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1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00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2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8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3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05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B8E3702-859D-43ED-8A22-B89F29D9FF9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858155-1FE1-4A86-8DF9-E953EBAE33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8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11DB08-1669-426B-BBEB-FAD285EF8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9E4219-121F-4CD1-AA58-24746CD29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FA87B4-5812-478A-9794-1003DB7AA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640080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Time Value of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975E6-3A4F-49AC-94C7-95286777E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3849539"/>
            <a:ext cx="4204012" cy="2359417"/>
          </a:xfrm>
        </p:spPr>
        <p:txBody>
          <a:bodyPr anchor="t">
            <a:normAutofit/>
          </a:bodyPr>
          <a:lstStyle/>
          <a:p>
            <a:pPr algn="r"/>
            <a:r>
              <a:rPr lang="en-US" sz="3200" i="1" dirty="0">
                <a:solidFill>
                  <a:srgbClr val="FFFFFF"/>
                </a:solidFill>
              </a:rPr>
              <a:t>An Overview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F50912-06FD-4216-BAD3-21050F59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D4EB630A-1858-46F4-B6F7-D397DEA12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699753"/>
            <a:ext cx="5459470" cy="545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41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Values – Example 2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1796143"/>
            <a:ext cx="11015472" cy="40233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Suppose you invest the $1,000 at an interest rate of 5% for 10 years. How much would you have assuming compound interest?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 What is the future value assuming simple interest?</a:t>
            </a:r>
          </a:p>
          <a:p>
            <a:pPr lvl="1"/>
            <a:r>
              <a:rPr lang="en-US" dirty="0"/>
              <a:t> What is the difference between earning compound and simple interest? 	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Value – Example 3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0214" y="1763485"/>
            <a:ext cx="11059886" cy="43107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a relative of yours deposited $10 at 5% interest into a savings account 200 years ago. How much would the investment be worth today with simple interest? With compound interest? What is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117814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FV: Using Excel’s Financial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the formula</a:t>
            </a:r>
          </a:p>
          <a:p>
            <a:r>
              <a:rPr lang="en-US" dirty="0"/>
              <a:t>Use a dialogue box</a:t>
            </a:r>
          </a:p>
          <a:p>
            <a:pPr lvl="1"/>
            <a:r>
              <a:rPr lang="en-US" dirty="0"/>
              <a:t>Click on Formulas &gt; Financial &gt; FV. </a:t>
            </a:r>
          </a:p>
          <a:p>
            <a:pPr lvl="1"/>
            <a:r>
              <a:rPr lang="en-US" dirty="0"/>
              <a:t>Fill in the Rate, number of periods (</a:t>
            </a:r>
            <a:r>
              <a:rPr lang="en-US" dirty="0" err="1"/>
              <a:t>Nper</a:t>
            </a:r>
            <a:r>
              <a:rPr lang="en-US" dirty="0"/>
              <a:t>), periodic payments (</a:t>
            </a:r>
            <a:r>
              <a:rPr lang="en-US" dirty="0" err="1"/>
              <a:t>Pmt</a:t>
            </a:r>
            <a:r>
              <a:rPr lang="en-US" dirty="0"/>
              <a:t>), and present value (</a:t>
            </a:r>
            <a:r>
              <a:rPr lang="en-US" dirty="0" err="1"/>
              <a:t>Pv</a:t>
            </a:r>
            <a:r>
              <a:rPr lang="en-US" dirty="0"/>
              <a:t>). Click OK.</a:t>
            </a:r>
          </a:p>
          <a:p>
            <a:r>
              <a:rPr lang="en-US" dirty="0"/>
              <a:t>Type the function</a:t>
            </a:r>
          </a:p>
          <a:p>
            <a:pPr lvl="1"/>
            <a:r>
              <a:rPr lang="en-US" dirty="0"/>
              <a:t>=FV(rate, </a:t>
            </a:r>
            <a:r>
              <a:rPr lang="en-US" dirty="0" err="1"/>
              <a:t>nper</a:t>
            </a:r>
            <a:r>
              <a:rPr lang="en-US" dirty="0"/>
              <a:t>, </a:t>
            </a:r>
            <a:r>
              <a:rPr lang="en-US" dirty="0" err="1"/>
              <a:t>pmt</a:t>
            </a:r>
            <a:r>
              <a:rPr lang="en-US" dirty="0"/>
              <a:t>, </a:t>
            </a:r>
            <a:r>
              <a:rPr lang="en-US" dirty="0" err="1"/>
              <a:t>pv</a:t>
            </a:r>
            <a:r>
              <a:rPr lang="en-US" dirty="0"/>
              <a:t>, type)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FV: Excel Dialogue Box Technology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581150"/>
            <a:ext cx="8153400" cy="4946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If you invest $1000 for 5% per year how much money will you have in 3 years?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lvl="1" eaLnBrk="1" hangingPunct="1">
              <a:defRPr/>
            </a:pPr>
            <a:endParaRPr lang="en-US" sz="2500" dirty="0"/>
          </a:p>
        </p:txBody>
      </p:sp>
      <p:pic>
        <p:nvPicPr>
          <p:cNvPr id="2314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4" t="30150" r="11733" b="31530"/>
          <a:stretch/>
        </p:blipFill>
        <p:spPr bwMode="auto">
          <a:xfrm>
            <a:off x="2781300" y="2533650"/>
            <a:ext cx="6838950" cy="391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FV: Excel Formula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12938" y="1619250"/>
          <a:ext cx="8589962" cy="439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5524566" imgH="2827266" progId="Excel.Sheet.8">
                  <p:embed/>
                </p:oleObj>
              </mc:Choice>
              <mc:Fallback>
                <p:oleObj name="Worksheet" r:id="rId4" imgW="5524566" imgH="2827266" progId="Excel.Sheet.8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2938" y="1619250"/>
                        <a:ext cx="8589962" cy="439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8108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Value – one more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company currently has profits of $3 million dollars. If profits increase 4% each year, how much profit will the company earn in 10 years?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5803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Future Value – another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borrow $10,000 in student loans your freshman year at an annual interest rate of 6.2% per year. If you have a grace year and don’t have to start paying back the loan until after you graduate, how much money do you owe 5 years later? </a:t>
            </a:r>
          </a:p>
        </p:txBody>
      </p:sp>
    </p:spTree>
    <p:extLst>
      <p:ext uri="{BB962C8B-B14F-4D97-AF65-F5344CB8AC3E}">
        <p14:creationId xmlns:p14="http://schemas.microsoft.com/office/powerpoint/2010/main" val="4079371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Value – One more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 stock which is currently worth $32 is expected to have return 8% annually, how much will it be worth in 5 years?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04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Present Value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226218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/>
              <a:t>The amount an investment is worth today (now, at time 0). </a:t>
            </a:r>
          </a:p>
          <a:p>
            <a:pPr eaLnBrk="1" hangingPunct="1">
              <a:defRPr/>
            </a:pPr>
            <a:r>
              <a:rPr lang="en-US" sz="2800" dirty="0"/>
              <a:t>Finding the PV of a cash flow or series of cash flows is called discounting.</a:t>
            </a:r>
          </a:p>
          <a:p>
            <a:pPr eaLnBrk="1" hangingPunct="1">
              <a:defRPr/>
            </a:pPr>
            <a:r>
              <a:rPr lang="en-US" sz="2800" dirty="0"/>
              <a:t>The value of cash flows in today’s purchasing power.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461420" y="4422775"/>
            <a:ext cx="7350125" cy="1835150"/>
            <a:chOff x="935038" y="3938588"/>
            <a:chExt cx="7350125" cy="1835150"/>
          </a:xfrm>
        </p:grpSpPr>
        <p:sp>
          <p:nvSpPr>
            <p:cNvPr id="14338" name="Rectangle 4"/>
            <p:cNvSpPr>
              <a:spLocks noChangeArrowheads="1"/>
            </p:cNvSpPr>
            <p:nvPr/>
          </p:nvSpPr>
          <p:spPr bwMode="auto">
            <a:xfrm>
              <a:off x="935038" y="5233988"/>
              <a:ext cx="1192634" cy="539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tx2"/>
                  </a:solidFill>
                </a:rPr>
                <a:t>PV = ?</a:t>
              </a:r>
            </a:p>
          </p:txBody>
        </p:sp>
        <p:sp>
          <p:nvSpPr>
            <p:cNvPr id="14339" name="Rectangle 16"/>
            <p:cNvSpPr>
              <a:spLocks noChangeArrowheads="1"/>
            </p:cNvSpPr>
            <p:nvPr/>
          </p:nvSpPr>
          <p:spPr bwMode="auto">
            <a:xfrm>
              <a:off x="7488238" y="5233988"/>
              <a:ext cx="796925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tx2"/>
                  </a:solidFill>
                </a:rPr>
                <a:t>100</a:t>
              </a:r>
            </a:p>
          </p:txBody>
        </p:sp>
        <p:grpSp>
          <p:nvGrpSpPr>
            <p:cNvPr id="14344" name="Group 5"/>
            <p:cNvGrpSpPr>
              <a:grpSpLocks/>
            </p:cNvGrpSpPr>
            <p:nvPr/>
          </p:nvGrpSpPr>
          <p:grpSpPr bwMode="auto">
            <a:xfrm>
              <a:off x="1373188" y="4614863"/>
              <a:ext cx="6477000" cy="652462"/>
              <a:chOff x="754" y="2010"/>
              <a:chExt cx="4080" cy="411"/>
            </a:xfrm>
          </p:grpSpPr>
          <p:sp>
            <p:nvSpPr>
              <p:cNvPr id="14349" name="Line 6"/>
              <p:cNvSpPr>
                <a:spLocks noChangeShapeType="1"/>
              </p:cNvSpPr>
              <p:nvPr/>
            </p:nvSpPr>
            <p:spPr bwMode="auto">
              <a:xfrm>
                <a:off x="754" y="2010"/>
                <a:ext cx="0" cy="41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/>
              </a:p>
            </p:txBody>
          </p:sp>
          <p:sp>
            <p:nvSpPr>
              <p:cNvPr id="14350" name="Line 7"/>
              <p:cNvSpPr>
                <a:spLocks noChangeShapeType="1"/>
              </p:cNvSpPr>
              <p:nvPr/>
            </p:nvSpPr>
            <p:spPr bwMode="auto">
              <a:xfrm>
                <a:off x="2146" y="2010"/>
                <a:ext cx="0" cy="41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/>
              </a:p>
            </p:txBody>
          </p:sp>
          <p:sp>
            <p:nvSpPr>
              <p:cNvPr id="14351" name="Line 8"/>
              <p:cNvSpPr>
                <a:spLocks noChangeShapeType="1"/>
              </p:cNvSpPr>
              <p:nvPr/>
            </p:nvSpPr>
            <p:spPr bwMode="auto">
              <a:xfrm>
                <a:off x="3394" y="2010"/>
                <a:ext cx="0" cy="41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/>
              </a:p>
            </p:txBody>
          </p:sp>
          <p:sp>
            <p:nvSpPr>
              <p:cNvPr id="14352" name="Line 9"/>
              <p:cNvSpPr>
                <a:spLocks noChangeShapeType="1"/>
              </p:cNvSpPr>
              <p:nvPr/>
            </p:nvSpPr>
            <p:spPr bwMode="auto">
              <a:xfrm>
                <a:off x="4834" y="2010"/>
                <a:ext cx="0" cy="41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/>
              </a:p>
            </p:txBody>
          </p:sp>
          <p:sp>
            <p:nvSpPr>
              <p:cNvPr id="14353" name="Line 10"/>
              <p:cNvSpPr>
                <a:spLocks noChangeShapeType="1"/>
              </p:cNvSpPr>
              <p:nvPr/>
            </p:nvSpPr>
            <p:spPr bwMode="auto">
              <a:xfrm>
                <a:off x="755" y="2216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/>
              </a:p>
            </p:txBody>
          </p:sp>
        </p:grpSp>
        <p:sp>
          <p:nvSpPr>
            <p:cNvPr id="14343" name="Rectangle 11"/>
            <p:cNvSpPr>
              <a:spLocks noChangeArrowheads="1"/>
            </p:cNvSpPr>
            <p:nvPr/>
          </p:nvSpPr>
          <p:spPr bwMode="auto">
            <a:xfrm>
              <a:off x="1163638" y="3938588"/>
              <a:ext cx="390525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tx2"/>
                  </a:solidFill>
                </a:rPr>
                <a:t>0</a:t>
              </a:r>
            </a:p>
          </p:txBody>
        </p:sp>
        <p:sp>
          <p:nvSpPr>
            <p:cNvPr id="3" name="Rectangle 12"/>
            <p:cNvSpPr>
              <a:spLocks noChangeArrowheads="1"/>
            </p:cNvSpPr>
            <p:nvPr/>
          </p:nvSpPr>
          <p:spPr bwMode="auto">
            <a:xfrm>
              <a:off x="3376613" y="3938588"/>
              <a:ext cx="390525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4345" name="Rectangle 13"/>
            <p:cNvSpPr>
              <a:spLocks noChangeArrowheads="1"/>
            </p:cNvSpPr>
            <p:nvPr/>
          </p:nvSpPr>
          <p:spPr bwMode="auto">
            <a:xfrm>
              <a:off x="5357813" y="3938588"/>
              <a:ext cx="390525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4346" name="Rectangle 14"/>
            <p:cNvSpPr>
              <a:spLocks noChangeArrowheads="1"/>
            </p:cNvSpPr>
            <p:nvPr/>
          </p:nvSpPr>
          <p:spPr bwMode="auto">
            <a:xfrm>
              <a:off x="7643813" y="3938588"/>
              <a:ext cx="390525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14347" name="Rectangle 15"/>
            <p:cNvSpPr>
              <a:spLocks noChangeArrowheads="1"/>
            </p:cNvSpPr>
            <p:nvPr/>
          </p:nvSpPr>
          <p:spPr bwMode="auto">
            <a:xfrm>
              <a:off x="1966913" y="4446588"/>
              <a:ext cx="831959" cy="493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600" dirty="0">
                  <a:solidFill>
                    <a:schemeClr val="tx2"/>
                  </a:solidFill>
                </a:rPr>
                <a:t>10%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 Values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We can use the future value formula to find the present value.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600" dirty="0"/>
              <a:t>FV = PV(1 + r)</a:t>
            </a:r>
            <a:r>
              <a:rPr lang="en-US" sz="2600" baseline="30000" dirty="0"/>
              <a:t>t</a:t>
            </a:r>
            <a:endParaRPr lang="en-US" sz="2600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600" dirty="0"/>
              <a:t>Rearrange to solve for PV = FV / (1 + r)</a:t>
            </a:r>
            <a:r>
              <a:rPr lang="en-US" sz="2600" baseline="30000" dirty="0"/>
              <a:t>t</a:t>
            </a:r>
          </a:p>
          <a:p>
            <a:r>
              <a:rPr lang="en-US" dirty="0"/>
              <a:t>To find present values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E724B6-0E23-49E0-96E1-1AAD5B26E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Time value concepts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138F0E-1256-423B-9123-C87FE5185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53280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886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PV: The Formula Method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dirty="0"/>
              <a:t>What is the PV of $100 due in 3 years, if the discount rate is 10%?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 Values – Example 2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when you were born, your parents wanted to begin saving for your college education and they estimated that after 17 years you would need $150,000. If they felt confident that they could earn 8% per year, how much did they need to invest when you were born?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Values – Example 3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win a raffle and have the option of two prizes. You can either receive $1000 now or $1075 at the end of the year. If the discount rate is 8%, which prize do you prefer?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PV: Using Excel’s Financial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the formula</a:t>
            </a:r>
          </a:p>
          <a:p>
            <a:r>
              <a:rPr lang="en-US" dirty="0"/>
              <a:t>Use a dialogue box</a:t>
            </a:r>
          </a:p>
          <a:p>
            <a:pPr lvl="1"/>
            <a:r>
              <a:rPr lang="en-US" dirty="0"/>
              <a:t>Click on Formulas &gt; Financial &gt; PV. </a:t>
            </a:r>
          </a:p>
          <a:p>
            <a:pPr lvl="1"/>
            <a:r>
              <a:rPr lang="en-US" dirty="0"/>
              <a:t>Fill in the Rate, number of periods (</a:t>
            </a:r>
            <a:r>
              <a:rPr lang="en-US" dirty="0" err="1"/>
              <a:t>Nper</a:t>
            </a:r>
            <a:r>
              <a:rPr lang="en-US" dirty="0"/>
              <a:t>), periodic payments (</a:t>
            </a:r>
            <a:r>
              <a:rPr lang="en-US" dirty="0" err="1"/>
              <a:t>Pmt</a:t>
            </a:r>
            <a:r>
              <a:rPr lang="en-US" dirty="0"/>
              <a:t>), and future value (</a:t>
            </a:r>
            <a:r>
              <a:rPr lang="en-US" dirty="0" err="1"/>
              <a:t>Fv</a:t>
            </a:r>
            <a:r>
              <a:rPr lang="en-US" dirty="0"/>
              <a:t>). Click OK.</a:t>
            </a:r>
          </a:p>
          <a:p>
            <a:r>
              <a:rPr lang="en-US" dirty="0"/>
              <a:t>Type the function</a:t>
            </a:r>
          </a:p>
          <a:p>
            <a:pPr lvl="1"/>
            <a:r>
              <a:rPr lang="en-US" dirty="0"/>
              <a:t>=PV(rate, </a:t>
            </a:r>
            <a:r>
              <a:rPr lang="en-US" dirty="0" err="1"/>
              <a:t>nper</a:t>
            </a:r>
            <a:r>
              <a:rPr lang="en-US" dirty="0"/>
              <a:t>, </a:t>
            </a:r>
            <a:r>
              <a:rPr lang="en-US" dirty="0" err="1"/>
              <a:t>pmt</a:t>
            </a:r>
            <a:r>
              <a:rPr lang="en-US" dirty="0"/>
              <a:t>, </a:t>
            </a:r>
            <a:r>
              <a:rPr lang="en-US" dirty="0" err="1"/>
              <a:t>fv</a:t>
            </a:r>
            <a:r>
              <a:rPr lang="en-US" dirty="0"/>
              <a:t>, type)</a:t>
            </a:r>
          </a:p>
        </p:txBody>
      </p:sp>
    </p:spTree>
    <p:extLst>
      <p:ext uri="{BB962C8B-B14F-4D97-AF65-F5344CB8AC3E}">
        <p14:creationId xmlns:p14="http://schemas.microsoft.com/office/powerpoint/2010/main" val="1982612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Compound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a given interest rate – the longer the time period, the lower the present value.</a:t>
            </a:r>
          </a:p>
          <a:p>
            <a:r>
              <a:rPr lang="en-US" dirty="0"/>
              <a:t>For a given time period – the higher the interest rate, the smaller the present value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1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much money must you invest in an account that earns 8% today if you want to have $1000 in 5 years?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70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much does a car cost in today’s dollars if the dealer offers you a no money down 12% loan which requires full payment of $42,296.20 in 5 years?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06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invest $5000 in a savings account that earns 7% per year, how much will be in the account in 10 years?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09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much money must you invest today if you can earn 7% and you would like to have $5000 in 10 years?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90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take a job and are offered the following payment options. If the discount rate is 8%, which option do you prefer</a:t>
            </a:r>
          </a:p>
          <a:p>
            <a:pPr marL="514350" indent="-514350">
              <a:buAutoNum type="arabicPeriod"/>
            </a:pPr>
            <a:r>
              <a:rPr lang="en-US" dirty="0"/>
              <a:t>$10000 paid in 2 years</a:t>
            </a:r>
          </a:p>
          <a:p>
            <a:pPr marL="514350" indent="-514350">
              <a:buAutoNum type="arabicPeriod"/>
            </a:pPr>
            <a:r>
              <a:rPr lang="en-US" dirty="0"/>
              <a:t>$12000 paid in 5 years</a:t>
            </a:r>
          </a:p>
        </p:txBody>
      </p:sp>
    </p:spTree>
    <p:extLst>
      <p:ext uri="{BB962C8B-B14F-4D97-AF65-F5344CB8AC3E}">
        <p14:creationId xmlns:p14="http://schemas.microsoft.com/office/powerpoint/2010/main" val="384565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197B1-3A19-4078-A59F-5AEF0D60E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Timelines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7B23E1-BC48-49A7-9139-92EE1A15F4F5}"/>
              </a:ext>
            </a:extLst>
          </p:cNvPr>
          <p:cNvSpPr/>
          <p:nvPr/>
        </p:nvSpPr>
        <p:spPr>
          <a:xfrm>
            <a:off x="4699818" y="640080"/>
            <a:ext cx="7172138" cy="374510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/>
              <a:t>Show the timing of cash flows.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/>
              <a:t>Tick marks occur at the end of each period. 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/>
              <a:t>Each tick mark corresponds to the </a:t>
            </a:r>
            <a:r>
              <a:rPr lang="en-US" i="1"/>
              <a:t>end</a:t>
            </a:r>
            <a:r>
              <a:rPr lang="en-US"/>
              <a:t> of one time period and the </a:t>
            </a:r>
            <a:r>
              <a:rPr lang="en-US" i="1"/>
              <a:t>beginning</a:t>
            </a:r>
            <a:r>
              <a:rPr lang="en-US"/>
              <a:t> of the next one.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A3113C-4F1B-4305-A06C-235EEB49D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5632" y="2512633"/>
            <a:ext cx="6277020" cy="168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65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Definitions - Review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 Value – The amount an investment is worth today. </a:t>
            </a:r>
          </a:p>
          <a:p>
            <a:r>
              <a:rPr lang="en-US" dirty="0"/>
              <a:t>Future Value – The amount an investment is worth after one or more periods. </a:t>
            </a:r>
          </a:p>
          <a:p>
            <a:r>
              <a:rPr lang="en-US" dirty="0"/>
              <a:t>Interest rate – “exchange rate” between money today and money tomorrow</a:t>
            </a:r>
          </a:p>
          <a:p>
            <a:pPr lvl="1"/>
            <a:r>
              <a:rPr lang="en-US" dirty="0"/>
              <a:t>Discount rate</a:t>
            </a:r>
          </a:p>
          <a:p>
            <a:pPr lvl="1"/>
            <a:r>
              <a:rPr lang="en-US" dirty="0"/>
              <a:t>Cost of capital</a:t>
            </a:r>
          </a:p>
          <a:p>
            <a:pPr lvl="1"/>
            <a:r>
              <a:rPr lang="en-US" dirty="0"/>
              <a:t>Opportunity cost of capital</a:t>
            </a:r>
          </a:p>
          <a:p>
            <a:pPr lvl="1"/>
            <a:r>
              <a:rPr lang="en-US" dirty="0"/>
              <a:t>Required return</a:t>
            </a:r>
          </a:p>
        </p:txBody>
      </p:sp>
    </p:spTree>
    <p:extLst>
      <p:ext uri="{BB962C8B-B14F-4D97-AF65-F5344CB8AC3E}">
        <p14:creationId xmlns:p14="http://schemas.microsoft.com/office/powerpoint/2010/main" val="1631105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 Equation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100" dirty="0"/>
              <a:t>PV = FV / (1 + r)</a:t>
            </a:r>
            <a:r>
              <a:rPr lang="en-US" sz="3100" baseline="30000" dirty="0"/>
              <a:t>t</a:t>
            </a:r>
            <a:endParaRPr lang="en-US" sz="3100" dirty="0"/>
          </a:p>
          <a:p>
            <a:r>
              <a:rPr lang="en-US" sz="3100" dirty="0"/>
              <a:t>There are four parts to this equation</a:t>
            </a:r>
          </a:p>
          <a:p>
            <a:pPr lvl="1"/>
            <a:r>
              <a:rPr lang="en-US" dirty="0"/>
              <a:t>PV, FV, r, and t</a:t>
            </a:r>
          </a:p>
          <a:p>
            <a:pPr lvl="1"/>
            <a:r>
              <a:rPr lang="en-US" dirty="0"/>
              <a:t>If we know any three, we can solve for the fourth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Suppose you buy a stock for $30 and sell it for $33 at the end of the year. How much did you earn? Amount? Rate? </a:t>
            </a:r>
          </a:p>
        </p:txBody>
      </p:sp>
    </p:spTree>
    <p:extLst>
      <p:ext uri="{BB962C8B-B14F-4D97-AF65-F5344CB8AC3E}">
        <p14:creationId xmlns:p14="http://schemas.microsoft.com/office/powerpoint/2010/main" val="14718163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Discount Rate – Example 1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are looking at an investment that will pay $1,200 in 5 years if you invest $1,000 today.  How much interest does this investment earn?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 Formula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Start with basic equation and solve for r</a:t>
            </a:r>
          </a:p>
          <a:p>
            <a:pPr lvl="1"/>
            <a:r>
              <a:rPr lang="en-US" dirty="0"/>
              <a:t>FV = PV(1 + r)</a:t>
            </a:r>
            <a:r>
              <a:rPr lang="en-US" baseline="30000" dirty="0"/>
              <a:t>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77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Discount Rate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32099" name="Content Placeholder 3"/>
          <p:cNvGraphicFramePr>
            <a:graphicFrameLocks noChangeAspect="1"/>
          </p:cNvGraphicFramePr>
          <p:nvPr/>
        </p:nvGraphicFramePr>
        <p:xfrm>
          <a:off x="4000500" y="2743201"/>
          <a:ext cx="4163369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888840" imgH="520560" progId="Equation.3">
                  <p:embed/>
                </p:oleObj>
              </mc:Choice>
              <mc:Fallback>
                <p:oleObj name="Equation" r:id="rId3" imgW="888840" imgH="520560" progId="Equation.3">
                  <p:embed/>
                  <p:pic>
                    <p:nvPicPr>
                      <p:cNvPr id="132099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743201"/>
                        <a:ext cx="4163369" cy="217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339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 – Example 2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you have a 1-year old son and you want to provide $75,000 in 17 years toward his college education. You currently have $5,000 to invest.  What interest rate must you earn to have the $75,000 when you need it?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Rate: Using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the formula</a:t>
            </a:r>
          </a:p>
          <a:p>
            <a:r>
              <a:rPr lang="en-US" dirty="0"/>
              <a:t>Use a dialogue box</a:t>
            </a:r>
          </a:p>
          <a:p>
            <a:pPr lvl="1"/>
            <a:r>
              <a:rPr lang="en-US" dirty="0"/>
              <a:t>Click on Formulas &gt; Financial &gt; RATE. </a:t>
            </a:r>
          </a:p>
          <a:p>
            <a:pPr lvl="1"/>
            <a:r>
              <a:rPr lang="en-US" dirty="0"/>
              <a:t>Fill in the, number of periods (</a:t>
            </a:r>
            <a:r>
              <a:rPr lang="en-US" dirty="0" err="1"/>
              <a:t>Nper</a:t>
            </a:r>
            <a:r>
              <a:rPr lang="en-US" dirty="0"/>
              <a:t>), periodic payments (</a:t>
            </a:r>
            <a:r>
              <a:rPr lang="en-US" dirty="0" err="1"/>
              <a:t>Pmt</a:t>
            </a:r>
            <a:r>
              <a:rPr lang="en-US" dirty="0"/>
              <a:t>), present value (</a:t>
            </a:r>
            <a:r>
              <a:rPr lang="en-US" dirty="0" err="1"/>
              <a:t>pv</a:t>
            </a:r>
            <a:r>
              <a:rPr lang="en-US" dirty="0"/>
              <a:t>), and future value (</a:t>
            </a:r>
            <a:r>
              <a:rPr lang="en-US" dirty="0" err="1"/>
              <a:t>Fv</a:t>
            </a:r>
            <a:r>
              <a:rPr lang="en-US" dirty="0"/>
              <a:t>). Click OK.</a:t>
            </a:r>
          </a:p>
          <a:p>
            <a:r>
              <a:rPr lang="en-US" dirty="0"/>
              <a:t>Type the function</a:t>
            </a:r>
          </a:p>
          <a:p>
            <a:pPr lvl="1"/>
            <a:r>
              <a:rPr lang="en-US" dirty="0"/>
              <a:t>= RATE(</a:t>
            </a:r>
            <a:r>
              <a:rPr lang="en-US" dirty="0" err="1"/>
              <a:t>nper</a:t>
            </a:r>
            <a:r>
              <a:rPr lang="en-US" dirty="0"/>
              <a:t>, </a:t>
            </a:r>
            <a:r>
              <a:rPr lang="en-US" dirty="0" err="1"/>
              <a:t>pmt</a:t>
            </a:r>
            <a:r>
              <a:rPr lang="en-US" dirty="0"/>
              <a:t>, </a:t>
            </a:r>
            <a:r>
              <a:rPr lang="en-US" dirty="0" err="1"/>
              <a:t>pv</a:t>
            </a:r>
            <a:r>
              <a:rPr lang="en-US" dirty="0"/>
              <a:t>, </a:t>
            </a:r>
            <a:r>
              <a:rPr lang="en-US" dirty="0" err="1"/>
              <a:t>fv</a:t>
            </a:r>
            <a:r>
              <a:rPr lang="en-US" dirty="0"/>
              <a:t>, type, guess)</a:t>
            </a:r>
          </a:p>
        </p:txBody>
      </p:sp>
    </p:spTree>
    <p:extLst>
      <p:ext uri="{BB962C8B-B14F-4D97-AF65-F5344CB8AC3E}">
        <p14:creationId xmlns:p14="http://schemas.microsoft.com/office/powerpoint/2010/main" val="28617387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you buy a home for $300,000 and sell it 5 years later for $400,000. What yearly interest rate did you earn? </a:t>
            </a:r>
          </a:p>
        </p:txBody>
      </p:sp>
    </p:spTree>
    <p:extLst>
      <p:ext uri="{BB962C8B-B14F-4D97-AF65-F5344CB8AC3E}">
        <p14:creationId xmlns:p14="http://schemas.microsoft.com/office/powerpoint/2010/main" val="3941319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buy a stock for $32 and sell it for $33.60 one year later, what yearly interest rate did you earn?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4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vs. Compound Interest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of Periods – Example 1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want to purchase a new car and you are willing to pay $20,000. If you can invest at 10% per year and you currently have $15,000, how long will it be before you have enough money to pay cash for the car?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Time Periods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basic equation and solve for t (remember your logs)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FV = PV(1 + r)</a:t>
            </a:r>
            <a:r>
              <a:rPr lang="en-US" baseline="30000" dirty="0"/>
              <a:t>t</a:t>
            </a:r>
          </a:p>
          <a:p>
            <a:pPr lvl="1">
              <a:buFont typeface="Wingdings" pitchFamily="2" charset="2"/>
              <a:buChar char="§"/>
            </a:pPr>
            <a:endParaRPr lang="en-US" baseline="300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02000"/>
          <a:ext cx="2819400" cy="2237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799920" imgH="634680" progId="Equation.3">
                  <p:embed/>
                </p:oleObj>
              </mc:Choice>
              <mc:Fallback>
                <p:oleObj name="Equation" r:id="rId4" imgW="799920" imgH="6346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02000"/>
                        <a:ext cx="2819400" cy="2237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periods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buy a stock for $25 which you expect to grow at a rate of 7% each year. How long will it be before the stock is worth $50?</a:t>
            </a:r>
          </a:p>
        </p:txBody>
      </p:sp>
    </p:spTree>
    <p:extLst>
      <p:ext uri="{BB962C8B-B14F-4D97-AF65-F5344CB8AC3E}">
        <p14:creationId xmlns:p14="http://schemas.microsoft.com/office/powerpoint/2010/main" val="5156141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Periods – 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can earn 10% annual interest, how long does it take for your investment to double? </a:t>
            </a:r>
          </a:p>
        </p:txBody>
      </p:sp>
    </p:spTree>
    <p:extLst>
      <p:ext uri="{BB962C8B-B14F-4D97-AF65-F5344CB8AC3E}">
        <p14:creationId xmlns:p14="http://schemas.microsoft.com/office/powerpoint/2010/main" val="23890023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Periods: Using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the formula</a:t>
            </a:r>
          </a:p>
          <a:p>
            <a:r>
              <a:rPr lang="en-US" dirty="0"/>
              <a:t>Use a dialogue box</a:t>
            </a:r>
          </a:p>
          <a:p>
            <a:pPr lvl="1"/>
            <a:r>
              <a:rPr lang="en-US" dirty="0"/>
              <a:t>Click on Formulas &gt; Financial &gt; NPER. </a:t>
            </a:r>
          </a:p>
          <a:p>
            <a:pPr lvl="1"/>
            <a:r>
              <a:rPr lang="en-US" dirty="0"/>
              <a:t>Fill in the Rate, periodic payments (</a:t>
            </a:r>
            <a:r>
              <a:rPr lang="en-US" dirty="0" err="1"/>
              <a:t>Pmt</a:t>
            </a:r>
            <a:r>
              <a:rPr lang="en-US" dirty="0"/>
              <a:t>), present value (</a:t>
            </a:r>
            <a:r>
              <a:rPr lang="en-US" dirty="0" err="1"/>
              <a:t>pv</a:t>
            </a:r>
            <a:r>
              <a:rPr lang="en-US" dirty="0"/>
              <a:t>), and future value (</a:t>
            </a:r>
            <a:r>
              <a:rPr lang="en-US" dirty="0" err="1"/>
              <a:t>Fv</a:t>
            </a:r>
            <a:r>
              <a:rPr lang="en-US" dirty="0"/>
              <a:t>). Click OK.</a:t>
            </a:r>
          </a:p>
          <a:p>
            <a:r>
              <a:rPr lang="en-US" dirty="0"/>
              <a:t>Type the function</a:t>
            </a:r>
          </a:p>
          <a:p>
            <a:pPr lvl="1"/>
            <a:r>
              <a:rPr lang="en-US" dirty="0"/>
              <a:t>=NPER(rate, </a:t>
            </a:r>
            <a:r>
              <a:rPr lang="en-US" dirty="0" err="1"/>
              <a:t>pmt</a:t>
            </a:r>
            <a:r>
              <a:rPr lang="en-US" dirty="0"/>
              <a:t>, </a:t>
            </a:r>
            <a:r>
              <a:rPr lang="en-US" dirty="0" err="1"/>
              <a:t>pv</a:t>
            </a:r>
            <a:r>
              <a:rPr lang="en-US" dirty="0"/>
              <a:t>, </a:t>
            </a:r>
            <a:r>
              <a:rPr lang="en-US" dirty="0" err="1"/>
              <a:t>fv</a:t>
            </a:r>
            <a:r>
              <a:rPr lang="en-US" dirty="0"/>
              <a:t>, type)</a:t>
            </a:r>
          </a:p>
        </p:txBody>
      </p:sp>
    </p:spTree>
    <p:extLst>
      <p:ext uri="{BB962C8B-B14F-4D97-AF65-F5344CB8AC3E}">
        <p14:creationId xmlns:p14="http://schemas.microsoft.com/office/powerpoint/2010/main" val="1408896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Annuity – a finite series of equal payments that occur at regular intervals</a:t>
            </a:r>
          </a:p>
          <a:p>
            <a:r>
              <a:rPr lang="en-US" dirty="0"/>
              <a:t>Examples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Annuities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Drawing Time Lines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343151" y="4002088"/>
            <a:ext cx="7096125" cy="2303462"/>
            <a:chOff x="576" y="2640"/>
            <a:chExt cx="4470" cy="1451"/>
          </a:xfrm>
        </p:grpSpPr>
        <p:sp>
          <p:nvSpPr>
            <p:cNvPr id="20495" name="Rectangle 5"/>
            <p:cNvSpPr>
              <a:spLocks noChangeArrowheads="1"/>
            </p:cNvSpPr>
            <p:nvPr/>
          </p:nvSpPr>
          <p:spPr bwMode="auto">
            <a:xfrm>
              <a:off x="1858" y="3751"/>
              <a:ext cx="502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100</a:t>
              </a:r>
            </a:p>
          </p:txBody>
        </p:sp>
        <p:sp>
          <p:nvSpPr>
            <p:cNvPr id="20496" name="Rectangle 6"/>
            <p:cNvSpPr>
              <a:spLocks noChangeArrowheads="1"/>
            </p:cNvSpPr>
            <p:nvPr/>
          </p:nvSpPr>
          <p:spPr bwMode="auto">
            <a:xfrm>
              <a:off x="4544" y="3751"/>
              <a:ext cx="502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100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30" y="3363"/>
              <a:ext cx="4080" cy="411"/>
              <a:chOff x="768" y="2270"/>
              <a:chExt cx="4080" cy="411"/>
            </a:xfrm>
          </p:grpSpPr>
          <p:sp>
            <p:nvSpPr>
              <p:cNvPr id="20505" name="Line 8"/>
              <p:cNvSpPr>
                <a:spLocks noChangeShapeType="1"/>
              </p:cNvSpPr>
              <p:nvPr/>
            </p:nvSpPr>
            <p:spPr bwMode="auto">
              <a:xfrm>
                <a:off x="768" y="2270"/>
                <a:ext cx="0" cy="41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506" name="Line 9"/>
              <p:cNvSpPr>
                <a:spLocks noChangeShapeType="1"/>
              </p:cNvSpPr>
              <p:nvPr/>
            </p:nvSpPr>
            <p:spPr bwMode="auto">
              <a:xfrm>
                <a:off x="2160" y="2270"/>
                <a:ext cx="0" cy="41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507" name="Line 10"/>
              <p:cNvSpPr>
                <a:spLocks noChangeShapeType="1"/>
              </p:cNvSpPr>
              <p:nvPr/>
            </p:nvSpPr>
            <p:spPr bwMode="auto">
              <a:xfrm>
                <a:off x="3408" y="2270"/>
                <a:ext cx="0" cy="41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508" name="Line 11"/>
              <p:cNvSpPr>
                <a:spLocks noChangeShapeType="1"/>
              </p:cNvSpPr>
              <p:nvPr/>
            </p:nvSpPr>
            <p:spPr bwMode="auto">
              <a:xfrm>
                <a:off x="4848" y="2270"/>
                <a:ext cx="0" cy="41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509" name="Line 12"/>
              <p:cNvSpPr>
                <a:spLocks noChangeShapeType="1"/>
              </p:cNvSpPr>
              <p:nvPr/>
            </p:nvSpPr>
            <p:spPr bwMode="auto">
              <a:xfrm>
                <a:off x="769" y="2476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0498" name="Rectangle 13"/>
            <p:cNvSpPr>
              <a:spLocks noChangeArrowheads="1"/>
            </p:cNvSpPr>
            <p:nvPr/>
          </p:nvSpPr>
          <p:spPr bwMode="auto">
            <a:xfrm>
              <a:off x="3106" y="3751"/>
              <a:ext cx="502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100</a:t>
              </a:r>
            </a:p>
          </p:txBody>
        </p:sp>
        <p:sp>
          <p:nvSpPr>
            <p:cNvPr id="20499" name="Rectangle 14"/>
            <p:cNvSpPr>
              <a:spLocks noChangeArrowheads="1"/>
            </p:cNvSpPr>
            <p:nvPr/>
          </p:nvSpPr>
          <p:spPr bwMode="auto">
            <a:xfrm>
              <a:off x="586" y="3049"/>
              <a:ext cx="2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20500" name="Rectangle 15"/>
            <p:cNvSpPr>
              <a:spLocks noChangeArrowheads="1"/>
            </p:cNvSpPr>
            <p:nvPr/>
          </p:nvSpPr>
          <p:spPr bwMode="auto">
            <a:xfrm>
              <a:off x="2001" y="3049"/>
              <a:ext cx="2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20501" name="Rectangle 16"/>
            <p:cNvSpPr>
              <a:spLocks noChangeArrowheads="1"/>
            </p:cNvSpPr>
            <p:nvPr/>
          </p:nvSpPr>
          <p:spPr bwMode="auto">
            <a:xfrm>
              <a:off x="3249" y="3049"/>
              <a:ext cx="2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</a:p>
          </p:txBody>
        </p:sp>
        <p:sp>
          <p:nvSpPr>
            <p:cNvPr id="20502" name="Rectangle 17"/>
            <p:cNvSpPr>
              <a:spLocks noChangeArrowheads="1"/>
            </p:cNvSpPr>
            <p:nvPr/>
          </p:nvSpPr>
          <p:spPr bwMode="auto">
            <a:xfrm>
              <a:off x="4687" y="3049"/>
              <a:ext cx="24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20503" name="Rectangle 18"/>
            <p:cNvSpPr>
              <a:spLocks noChangeArrowheads="1"/>
            </p:cNvSpPr>
            <p:nvPr/>
          </p:nvSpPr>
          <p:spPr bwMode="auto">
            <a:xfrm>
              <a:off x="1104" y="3262"/>
              <a:ext cx="338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600" dirty="0">
                  <a:solidFill>
                    <a:schemeClr val="accent1">
                      <a:lumMod val="50000"/>
                    </a:schemeClr>
                  </a:solidFill>
                </a:rPr>
                <a:t>I%</a:t>
              </a:r>
            </a:p>
          </p:txBody>
        </p:sp>
        <p:sp>
          <p:nvSpPr>
            <p:cNvPr id="20504" name="Text Box 44"/>
            <p:cNvSpPr txBox="1">
              <a:spLocks noChangeArrowheads="1"/>
            </p:cNvSpPr>
            <p:nvPr/>
          </p:nvSpPr>
          <p:spPr bwMode="auto">
            <a:xfrm>
              <a:off x="576" y="2640"/>
              <a:ext cx="316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3 year $100 ordinary annuity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400300" y="1711326"/>
            <a:ext cx="6242050" cy="2291851"/>
            <a:chOff x="914400" y="1710548"/>
            <a:chExt cx="6700345" cy="2291852"/>
          </a:xfrm>
        </p:grpSpPr>
        <p:sp>
          <p:nvSpPr>
            <p:cNvPr id="20485" name="Rectangle 35"/>
            <p:cNvSpPr>
              <a:spLocks noChangeArrowheads="1"/>
            </p:cNvSpPr>
            <p:nvPr/>
          </p:nvSpPr>
          <p:spPr bwMode="auto">
            <a:xfrm>
              <a:off x="5302343" y="3463149"/>
              <a:ext cx="860348" cy="539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100</a:t>
              </a:r>
            </a:p>
          </p:txBody>
        </p:sp>
        <p:sp>
          <p:nvSpPr>
            <p:cNvPr id="20486" name="Rectangle 36"/>
            <p:cNvSpPr>
              <a:spLocks noChangeArrowheads="1"/>
            </p:cNvSpPr>
            <p:nvPr/>
          </p:nvSpPr>
          <p:spPr bwMode="auto">
            <a:xfrm>
              <a:off x="958705" y="2280461"/>
              <a:ext cx="419850" cy="539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20487" name="Rectangle 37"/>
            <p:cNvSpPr>
              <a:spLocks noChangeArrowheads="1"/>
            </p:cNvSpPr>
            <p:nvPr/>
          </p:nvSpPr>
          <p:spPr bwMode="auto">
            <a:xfrm>
              <a:off x="3209763" y="2280461"/>
              <a:ext cx="419850" cy="539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20488" name="Rectangle 38"/>
            <p:cNvSpPr>
              <a:spLocks noChangeArrowheads="1"/>
            </p:cNvSpPr>
            <p:nvPr/>
          </p:nvSpPr>
          <p:spPr bwMode="auto">
            <a:xfrm>
              <a:off x="5511941" y="2280461"/>
              <a:ext cx="419850" cy="539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</a:p>
          </p:txBody>
        </p:sp>
        <p:sp>
          <p:nvSpPr>
            <p:cNvPr id="20489" name="Line 39"/>
            <p:cNvSpPr>
              <a:spLocks noChangeShapeType="1"/>
            </p:cNvSpPr>
            <p:nvPr/>
          </p:nvSpPr>
          <p:spPr bwMode="auto">
            <a:xfrm flipH="1">
              <a:off x="1137632" y="3136124"/>
              <a:ext cx="4548123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490" name="Rectangle 40"/>
            <p:cNvSpPr>
              <a:spLocks noChangeArrowheads="1"/>
            </p:cNvSpPr>
            <p:nvPr/>
          </p:nvSpPr>
          <p:spPr bwMode="auto">
            <a:xfrm>
              <a:off x="1853335" y="2632886"/>
              <a:ext cx="576433" cy="493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600" dirty="0">
                  <a:solidFill>
                    <a:schemeClr val="accent1">
                      <a:lumMod val="50000"/>
                    </a:schemeClr>
                  </a:solidFill>
                </a:rPr>
                <a:t>I%</a:t>
              </a:r>
            </a:p>
          </p:txBody>
        </p:sp>
        <p:sp>
          <p:nvSpPr>
            <p:cNvPr id="20491" name="Line 41"/>
            <p:cNvSpPr>
              <a:spLocks noChangeShapeType="1"/>
            </p:cNvSpPr>
            <p:nvPr/>
          </p:nvSpPr>
          <p:spPr bwMode="auto">
            <a:xfrm>
              <a:off x="1130816" y="2788461"/>
              <a:ext cx="0" cy="60801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492" name="Line 42"/>
            <p:cNvSpPr>
              <a:spLocks noChangeShapeType="1"/>
            </p:cNvSpPr>
            <p:nvPr/>
          </p:nvSpPr>
          <p:spPr bwMode="auto">
            <a:xfrm>
              <a:off x="5689163" y="2788461"/>
              <a:ext cx="0" cy="60801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493" name="Line 43"/>
            <p:cNvSpPr>
              <a:spLocks noChangeShapeType="1"/>
            </p:cNvSpPr>
            <p:nvPr/>
          </p:nvSpPr>
          <p:spPr bwMode="auto">
            <a:xfrm>
              <a:off x="3412545" y="2788461"/>
              <a:ext cx="0" cy="60801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494" name="Text Box 46"/>
            <p:cNvSpPr txBox="1">
              <a:spLocks noChangeArrowheads="1"/>
            </p:cNvSpPr>
            <p:nvPr/>
          </p:nvSpPr>
          <p:spPr bwMode="auto">
            <a:xfrm>
              <a:off x="914400" y="1710548"/>
              <a:ext cx="6700345" cy="538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900" dirty="0">
                  <a:solidFill>
                    <a:schemeClr val="accent1">
                      <a:lumMod val="50000"/>
                    </a:schemeClr>
                  </a:solidFill>
                </a:rPr>
                <a:t>$100 lump sum due in 2 years</a:t>
              </a:r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6" y="228600"/>
            <a:ext cx="8531225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FV of an Ordinary Annuity -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2387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How much will an ordinary annuity be worth in 3 years, if it pays $100 per year and earns 10% annual interest?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 of an Ordinary Annuity: Formula</a:t>
            </a:r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600450" y="2195514"/>
          <a:ext cx="4578350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511280" imgH="939600" progId="Equation.3">
                  <p:embed/>
                </p:oleObj>
              </mc:Choice>
              <mc:Fallback>
                <p:oleObj name="Equation" r:id="rId3" imgW="1511280" imgH="939600" progId="Equation.3">
                  <p:embed/>
                  <p:pic>
                    <p:nvPicPr>
                      <p:cNvPr id="8" name="Content Placeholder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195514"/>
                        <a:ext cx="4578350" cy="284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FV of an Ordinary Annuity -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much will an ordinary annuity be worth in 3 years, if it pays $100 per year and earns 10% interest? (Use the formula)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100" y="1790700"/>
            <a:ext cx="9720073" cy="40233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FV with simple interest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800" dirty="0"/>
              <a:t>The $1,000 investment accrues $50 each year for each of two years, So in  2 years you have: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15811" y="1615850"/>
          <a:ext cx="7988979" cy="511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Worksheet" r:id="rId4" imgW="4998532" imgH="3200139" progId="Excel.Sheet.8">
                  <p:embed/>
                </p:oleObj>
              </mc:Choice>
              <mc:Fallback>
                <p:oleObj name="Worksheet" r:id="rId4" imgW="4998532" imgH="3200139" progId="Excel.Sheet.8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15811" y="1615850"/>
                        <a:ext cx="7988979" cy="511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FV of an Ordinary Annuity - Example</a:t>
            </a:r>
          </a:p>
        </p:txBody>
      </p:sp>
    </p:spTree>
    <p:extLst>
      <p:ext uri="{BB962C8B-B14F-4D97-AF65-F5344CB8AC3E}">
        <p14:creationId xmlns:p14="http://schemas.microsoft.com/office/powerpoint/2010/main" val="13719479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/>
              <a:t>Annuity (Real-world) 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You decide that starting when you are 20 years old you will save $3 a day for retirement.  Every day you put $3 in a drawer.  At the end of the year, you invest the accumulated savings ($1,095) in a brokerage account with an expected annual return of 12%. If you continue the practice every year until you are 65, how much money will you have?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you invest $100 at 5% interest how much money will you have in 8 years?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invest $100 per year at 5% interest, how much money will you have in 8 years? </a:t>
            </a:r>
          </a:p>
        </p:txBody>
      </p:sp>
    </p:spTree>
    <p:extLst>
      <p:ext uri="{BB962C8B-B14F-4D97-AF65-F5344CB8AC3E}">
        <p14:creationId xmlns:p14="http://schemas.microsoft.com/office/powerpoint/2010/main" val="7985164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- Cash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would like to have $120,000 in a your child’s college account in in 18 years and you can earn 6.5% per year, how much must you invest each year?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663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wants to be a millionaire?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much money do you need to save each year to be a millionaire by the time you are 65 if you can earn an interest rate of 8% and you start saving when you are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3635830"/>
            <a:ext cx="4267200" cy="206210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/>
            <a:r>
              <a:rPr lang="en-US" sz="3200" dirty="0"/>
              <a:t>45?</a:t>
            </a:r>
          </a:p>
          <a:p>
            <a:pPr lvl="1"/>
            <a:r>
              <a:rPr lang="en-US" sz="3200" dirty="0"/>
              <a:t>30?</a:t>
            </a:r>
          </a:p>
          <a:p>
            <a:pPr lvl="1"/>
            <a:r>
              <a:rPr lang="en-US" sz="3200" dirty="0"/>
              <a:t>20?</a:t>
            </a:r>
          </a:p>
          <a:p>
            <a:pPr lvl="1"/>
            <a:r>
              <a:rPr lang="en-US" sz="3200" dirty="0"/>
              <a:t>Born?	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-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want to buy a $40,000 antique car. If you contribute $1200 per year to a savings account which earn 11% interest how long will it take before you can buy the car?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215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Periods: Using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the formula</a:t>
            </a:r>
          </a:p>
          <a:p>
            <a:r>
              <a:rPr lang="en-US" dirty="0"/>
              <a:t>Use a dialogue box</a:t>
            </a:r>
          </a:p>
          <a:p>
            <a:pPr lvl="1"/>
            <a:r>
              <a:rPr lang="en-US" dirty="0"/>
              <a:t>Click on Formulas &gt; Financial &gt; NPER. </a:t>
            </a:r>
          </a:p>
          <a:p>
            <a:pPr lvl="1"/>
            <a:r>
              <a:rPr lang="en-US" dirty="0"/>
              <a:t>Fill in the Rate, periodic payments (</a:t>
            </a:r>
            <a:r>
              <a:rPr lang="en-US" dirty="0" err="1"/>
              <a:t>Pmt</a:t>
            </a:r>
            <a:r>
              <a:rPr lang="en-US" dirty="0"/>
              <a:t>), present value (</a:t>
            </a:r>
            <a:r>
              <a:rPr lang="en-US" dirty="0" err="1"/>
              <a:t>pv</a:t>
            </a:r>
            <a:r>
              <a:rPr lang="en-US" dirty="0"/>
              <a:t>), and future value (</a:t>
            </a:r>
            <a:r>
              <a:rPr lang="en-US" dirty="0" err="1"/>
              <a:t>Fv</a:t>
            </a:r>
            <a:r>
              <a:rPr lang="en-US" dirty="0"/>
              <a:t>). Click OK.</a:t>
            </a:r>
          </a:p>
          <a:p>
            <a:r>
              <a:rPr lang="en-US" dirty="0"/>
              <a:t>Type the function</a:t>
            </a:r>
          </a:p>
          <a:p>
            <a:pPr lvl="1"/>
            <a:r>
              <a:rPr lang="en-US" dirty="0"/>
              <a:t>=NPER(rate, </a:t>
            </a:r>
            <a:r>
              <a:rPr lang="en-US" dirty="0" err="1"/>
              <a:t>pmt</a:t>
            </a:r>
            <a:r>
              <a:rPr lang="en-US" dirty="0"/>
              <a:t>, </a:t>
            </a:r>
            <a:r>
              <a:rPr lang="en-US" dirty="0" err="1"/>
              <a:t>pv</a:t>
            </a:r>
            <a:r>
              <a:rPr lang="en-US" dirty="0"/>
              <a:t>, </a:t>
            </a:r>
            <a:r>
              <a:rPr lang="en-US" dirty="0" err="1"/>
              <a:t>fv</a:t>
            </a:r>
            <a:r>
              <a:rPr lang="en-US" dirty="0"/>
              <a:t>, type)</a:t>
            </a:r>
          </a:p>
        </p:txBody>
      </p:sp>
    </p:spTree>
    <p:extLst>
      <p:ext uri="{BB962C8B-B14F-4D97-AF65-F5344CB8AC3E}">
        <p14:creationId xmlns:p14="http://schemas.microsoft.com/office/powerpoint/2010/main" val="40670202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-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want to buy a $40,000 antique car. If you contribute $1200 per year to a savings account which earn 11% interest how long will it take before you can buy the car?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7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–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interest rate must you earn in order to have $500,000 in a savings account in 20 years in you contribute $2400 per year? </a:t>
            </a:r>
          </a:p>
        </p:txBody>
      </p:sp>
    </p:spTree>
    <p:extLst>
      <p:ext uri="{BB962C8B-B14F-4D97-AF65-F5344CB8AC3E}">
        <p14:creationId xmlns:p14="http://schemas.microsoft.com/office/powerpoint/2010/main" val="4091835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Rate: Using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the formula</a:t>
            </a:r>
          </a:p>
          <a:p>
            <a:r>
              <a:rPr lang="en-US" dirty="0"/>
              <a:t>Use a dialogue box</a:t>
            </a:r>
          </a:p>
          <a:p>
            <a:pPr lvl="1"/>
            <a:r>
              <a:rPr lang="en-US" dirty="0"/>
              <a:t>Click on Formulas &gt; Financial &gt; RATE. </a:t>
            </a:r>
          </a:p>
          <a:p>
            <a:pPr lvl="1"/>
            <a:r>
              <a:rPr lang="en-US" dirty="0"/>
              <a:t>Fill in the, number of periods (</a:t>
            </a:r>
            <a:r>
              <a:rPr lang="en-US" dirty="0" err="1"/>
              <a:t>Nper</a:t>
            </a:r>
            <a:r>
              <a:rPr lang="en-US" dirty="0"/>
              <a:t>), periodic payments (</a:t>
            </a:r>
            <a:r>
              <a:rPr lang="en-US" dirty="0" err="1"/>
              <a:t>Pmt</a:t>
            </a:r>
            <a:r>
              <a:rPr lang="en-US" dirty="0"/>
              <a:t>), present value (</a:t>
            </a:r>
            <a:r>
              <a:rPr lang="en-US" dirty="0" err="1"/>
              <a:t>pv</a:t>
            </a:r>
            <a:r>
              <a:rPr lang="en-US" dirty="0"/>
              <a:t>), and future value (</a:t>
            </a:r>
            <a:r>
              <a:rPr lang="en-US" dirty="0" err="1"/>
              <a:t>Fv</a:t>
            </a:r>
            <a:r>
              <a:rPr lang="en-US" dirty="0"/>
              <a:t>). Click OK.</a:t>
            </a:r>
          </a:p>
          <a:p>
            <a:r>
              <a:rPr lang="en-US" dirty="0"/>
              <a:t>Type the function</a:t>
            </a:r>
          </a:p>
          <a:p>
            <a:pPr lvl="1"/>
            <a:r>
              <a:rPr lang="en-US" dirty="0"/>
              <a:t>= RATE(</a:t>
            </a:r>
            <a:r>
              <a:rPr lang="en-US" dirty="0" err="1"/>
              <a:t>nper</a:t>
            </a:r>
            <a:r>
              <a:rPr lang="en-US" dirty="0"/>
              <a:t>, </a:t>
            </a:r>
            <a:r>
              <a:rPr lang="en-US" dirty="0" err="1"/>
              <a:t>pmt</a:t>
            </a:r>
            <a:r>
              <a:rPr lang="en-US" dirty="0"/>
              <a:t>, </a:t>
            </a:r>
            <a:r>
              <a:rPr lang="en-US" dirty="0" err="1"/>
              <a:t>pv</a:t>
            </a:r>
            <a:r>
              <a:rPr lang="en-US" dirty="0"/>
              <a:t>, </a:t>
            </a:r>
            <a:r>
              <a:rPr lang="en-US" dirty="0" err="1"/>
              <a:t>fv</a:t>
            </a:r>
            <a:r>
              <a:rPr lang="en-US" dirty="0"/>
              <a:t>, type, guess)</a:t>
            </a:r>
          </a:p>
        </p:txBody>
      </p:sp>
    </p:spTree>
    <p:extLst>
      <p:ext uri="{BB962C8B-B14F-4D97-AF65-F5344CB8AC3E}">
        <p14:creationId xmlns:p14="http://schemas.microsoft.com/office/powerpoint/2010/main" val="353290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09057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What is the future value of $1,000 after 2 years if the interest rate is 5% compounded annually?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–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interest rate must you earn in order to have $500,000 in a savings account in 20 years in you contribute $2400 per year? </a:t>
            </a:r>
          </a:p>
        </p:txBody>
      </p:sp>
    </p:spTree>
    <p:extLst>
      <p:ext uri="{BB962C8B-B14F-4D97-AF65-F5344CB8AC3E}">
        <p14:creationId xmlns:p14="http://schemas.microsoft.com/office/powerpoint/2010/main" val="23210078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6" y="228600"/>
            <a:ext cx="8531225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/>
              <a:t>Present</a:t>
            </a:r>
            <a:r>
              <a:rPr lang="en-US" sz="3600" dirty="0"/>
              <a:t> Value of an Annuity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2336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dirty="0"/>
              <a:t>How much is an ordinary annuity </a:t>
            </a:r>
            <a:r>
              <a:rPr lang="en-US" sz="3200" b="1" u="sng" dirty="0"/>
              <a:t>currently</a:t>
            </a:r>
            <a:r>
              <a:rPr lang="en-US" sz="3200" dirty="0"/>
              <a:t> worth, if it pays $100 per year for 3 years and earns 10% interest?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 of an Annuity: Formula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62350" y="1868488"/>
          <a:ext cx="4495800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1485720" imgH="1320480" progId="Equation.3">
                  <p:embed/>
                </p:oleObj>
              </mc:Choice>
              <mc:Fallback>
                <p:oleObj name="Equation" r:id="rId4" imgW="1485720" imgH="132048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1868488"/>
                        <a:ext cx="4495800" cy="399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6" y="228600"/>
            <a:ext cx="8531225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PV of an Ordinary Annuity -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6775" y="1600200"/>
            <a:ext cx="8153400" cy="2336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dirty="0"/>
              <a:t>How much is an ordinary annuity currently worth, if it pays $100 per year for 3 years and earns 10% interest? (Use the formula)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Value of an Annuity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large a mortgage can you get if you can afford payments of $8000 per year for the next 30 years and the interest rate is 4.68%? </a:t>
            </a:r>
          </a:p>
        </p:txBody>
      </p:sp>
    </p:spTree>
    <p:extLst>
      <p:ext uri="{BB962C8B-B14F-4D97-AF65-F5344CB8AC3E}">
        <p14:creationId xmlns:p14="http://schemas.microsoft.com/office/powerpoint/2010/main" val="6265278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PV: Using Excel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 the formula</a:t>
            </a:r>
          </a:p>
          <a:p>
            <a:r>
              <a:rPr lang="en-US" dirty="0"/>
              <a:t>Use a dialogue box</a:t>
            </a:r>
          </a:p>
          <a:p>
            <a:pPr lvl="1"/>
            <a:r>
              <a:rPr lang="en-US" dirty="0"/>
              <a:t>Click on Formulas &gt; Financial &gt; PV. </a:t>
            </a:r>
          </a:p>
          <a:p>
            <a:pPr lvl="1"/>
            <a:r>
              <a:rPr lang="en-US" dirty="0"/>
              <a:t>Fill in the Rate, number of periods (</a:t>
            </a:r>
            <a:r>
              <a:rPr lang="en-US" dirty="0" err="1"/>
              <a:t>Nper</a:t>
            </a:r>
            <a:r>
              <a:rPr lang="en-US" dirty="0"/>
              <a:t>), periodic payments (</a:t>
            </a:r>
            <a:r>
              <a:rPr lang="en-US" dirty="0" err="1"/>
              <a:t>Pmt</a:t>
            </a:r>
            <a:r>
              <a:rPr lang="en-US" dirty="0"/>
              <a:t>), and future value (</a:t>
            </a:r>
            <a:r>
              <a:rPr lang="en-US" dirty="0" err="1"/>
              <a:t>Fv</a:t>
            </a:r>
            <a:r>
              <a:rPr lang="en-US" dirty="0"/>
              <a:t>). Click OK.</a:t>
            </a:r>
          </a:p>
          <a:p>
            <a:r>
              <a:rPr lang="en-US" dirty="0"/>
              <a:t>Type the function</a:t>
            </a:r>
          </a:p>
          <a:p>
            <a:pPr lvl="1"/>
            <a:r>
              <a:rPr lang="en-US" dirty="0"/>
              <a:t>=PV(rate, </a:t>
            </a:r>
            <a:r>
              <a:rPr lang="en-US" dirty="0" err="1"/>
              <a:t>nper</a:t>
            </a:r>
            <a:r>
              <a:rPr lang="en-US" dirty="0"/>
              <a:t>, </a:t>
            </a:r>
            <a:r>
              <a:rPr lang="en-US" dirty="0" err="1"/>
              <a:t>pmt</a:t>
            </a:r>
            <a:r>
              <a:rPr lang="en-US" dirty="0"/>
              <a:t>, </a:t>
            </a:r>
            <a:r>
              <a:rPr lang="en-US" dirty="0" err="1"/>
              <a:t>fv</a:t>
            </a:r>
            <a:r>
              <a:rPr lang="en-US" dirty="0"/>
              <a:t>, type)</a:t>
            </a:r>
          </a:p>
        </p:txBody>
      </p:sp>
    </p:spTree>
    <p:extLst>
      <p:ext uri="{BB962C8B-B14F-4D97-AF65-F5344CB8AC3E}">
        <p14:creationId xmlns:p14="http://schemas.microsoft.com/office/powerpoint/2010/main" val="217400194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Retirement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you retire, you want to withdraw $50,000 a year from your savings account which earns 4% annual interest for 30 years. How much money do you need in your saving account when you retire? </a:t>
            </a:r>
          </a:p>
        </p:txBody>
      </p:sp>
    </p:spTree>
    <p:extLst>
      <p:ext uri="{BB962C8B-B14F-4D97-AF65-F5344CB8AC3E}">
        <p14:creationId xmlns:p14="http://schemas.microsoft.com/office/powerpoint/2010/main" val="19931451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–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borrow $60000 in student loans at an interest rate of 7.5% and you can afford to pay $4800 per year how long will it take you to pay off your loans?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107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–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retirement you have $750,000 in your savings account. You intend to withdraw $65,000 per year. What interest rate must you earn to make your money last for the next 30 years?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17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Annuity - Recap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annuity is a financial security which consists of a finite series of equal payments that occur at regular intervals.</a:t>
            </a:r>
          </a:p>
          <a:p>
            <a:r>
              <a:rPr lang="en-US" dirty="0"/>
              <a:t>You can find the future value of an annuity by:</a:t>
            </a:r>
          </a:p>
          <a:p>
            <a:pPr lvl="1"/>
            <a:r>
              <a:rPr lang="en-US" dirty="0"/>
              <a:t>Adding the future values of each payment.</a:t>
            </a:r>
          </a:p>
          <a:p>
            <a:pPr lvl="1"/>
            <a:r>
              <a:rPr lang="en-US" dirty="0"/>
              <a:t>Using the formula.</a:t>
            </a:r>
          </a:p>
          <a:p>
            <a:pPr lvl="1"/>
            <a:r>
              <a:rPr lang="en-US" dirty="0"/>
              <a:t>Using Excel.</a:t>
            </a:r>
          </a:p>
        </p:txBody>
      </p:sp>
    </p:spTree>
    <p:extLst>
      <p:ext uri="{BB962C8B-B14F-4D97-AF65-F5344CB8AC3E}">
        <p14:creationId xmlns:p14="http://schemas.microsoft.com/office/powerpoint/2010/main" val="53360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99" y="389273"/>
            <a:ext cx="9720072" cy="1499616"/>
          </a:xfrm>
        </p:spPr>
        <p:txBody>
          <a:bodyPr/>
          <a:lstStyle/>
          <a:p>
            <a:r>
              <a:rPr lang="en-US" dirty="0"/>
              <a:t>Compound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386" y="1785257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What is the future value of $1,000 after 3 years if the interest rate is 5% compounded annually?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5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6" y="228600"/>
            <a:ext cx="8531225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FV: Formula 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44890" y="1181100"/>
            <a:ext cx="8531225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After 1 year:</a:t>
            </a:r>
          </a:p>
          <a:p>
            <a:pPr marL="914400" lvl="1" indent="-3175">
              <a:spcAft>
                <a:spcPts val="1800"/>
              </a:spcAft>
              <a:buNone/>
              <a:tabLst>
                <a:tab pos="1600200" algn="l"/>
              </a:tabLst>
              <a:defRPr/>
            </a:pPr>
            <a:r>
              <a:rPr lang="en-US" sz="2900" dirty="0"/>
              <a:t>FV</a:t>
            </a:r>
            <a:r>
              <a:rPr lang="en-US" sz="2900" baseline="-25000" dirty="0"/>
              <a:t>1</a:t>
            </a:r>
            <a:r>
              <a:rPr lang="en-US" sz="2900" dirty="0"/>
              <a:t>	= PV(1 + r) = $1,000(1.05) = $1,050.00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After 2 years:</a:t>
            </a:r>
          </a:p>
          <a:p>
            <a:pPr marL="911225" lvl="1" indent="3175">
              <a:spcAft>
                <a:spcPts val="1800"/>
              </a:spcAft>
              <a:buNone/>
              <a:tabLst>
                <a:tab pos="1600200" algn="l"/>
              </a:tabLst>
              <a:defRPr/>
            </a:pPr>
            <a:r>
              <a:rPr lang="en-US" sz="2900" dirty="0"/>
              <a:t>FV</a:t>
            </a:r>
            <a:r>
              <a:rPr lang="en-US" sz="2900" baseline="-25000" dirty="0"/>
              <a:t>2</a:t>
            </a:r>
            <a:r>
              <a:rPr lang="en-US" sz="2900" dirty="0"/>
              <a:t>	= $1,050.00(1.05) = $1,102.50 or           FV</a:t>
            </a:r>
            <a:r>
              <a:rPr lang="en-US" sz="2900" baseline="-25000" dirty="0"/>
              <a:t>2</a:t>
            </a:r>
            <a:r>
              <a:rPr lang="en-US" sz="2900" dirty="0"/>
              <a:t>	= PV(1 + r)</a:t>
            </a:r>
            <a:r>
              <a:rPr lang="en-US" sz="2900" baseline="30000" dirty="0"/>
              <a:t>2 </a:t>
            </a:r>
            <a:r>
              <a:rPr lang="en-US" sz="2900" dirty="0"/>
              <a:t>= $1,000(1.05)</a:t>
            </a:r>
            <a:r>
              <a:rPr lang="en-US" sz="2900" baseline="30000" dirty="0"/>
              <a:t>2</a:t>
            </a:r>
            <a:r>
              <a:rPr lang="en-US" sz="2900" dirty="0"/>
              <a:t> = $1,102.50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After 3 years:</a:t>
            </a:r>
          </a:p>
          <a:p>
            <a:pPr marL="911225" lvl="1" indent="3175">
              <a:spcAft>
                <a:spcPts val="1800"/>
              </a:spcAft>
              <a:buNone/>
              <a:tabLst>
                <a:tab pos="1600200" algn="l"/>
              </a:tabLst>
              <a:defRPr/>
            </a:pPr>
            <a:r>
              <a:rPr lang="en-US" sz="2900" dirty="0"/>
              <a:t>FV</a:t>
            </a:r>
            <a:r>
              <a:rPr lang="en-US" sz="2900" baseline="-25000" dirty="0"/>
              <a:t>3</a:t>
            </a:r>
            <a:r>
              <a:rPr lang="en-US" sz="2900" dirty="0"/>
              <a:t>	=  1,102.50(1.05) = $1,157.63                FV</a:t>
            </a:r>
            <a:r>
              <a:rPr lang="en-US" sz="2900" baseline="-25000" dirty="0"/>
              <a:t>3</a:t>
            </a:r>
            <a:r>
              <a:rPr lang="en-US" sz="2900" dirty="0"/>
              <a:t>	= PV(1 + r)</a:t>
            </a:r>
            <a:r>
              <a:rPr lang="en-US" sz="2900" baseline="30000" dirty="0"/>
              <a:t>3 </a:t>
            </a:r>
            <a:r>
              <a:rPr lang="en-US" sz="2900" dirty="0"/>
              <a:t>= $1,000(1.05)</a:t>
            </a:r>
            <a:r>
              <a:rPr lang="en-US" sz="2900" baseline="30000" dirty="0"/>
              <a:t>3</a:t>
            </a:r>
            <a:r>
              <a:rPr lang="en-US" sz="2900" dirty="0"/>
              <a:t> = $1,157.63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After t years (general case):</a:t>
            </a:r>
          </a:p>
          <a:p>
            <a:pPr marL="911225" lvl="1" indent="3175">
              <a:buNone/>
              <a:tabLst>
                <a:tab pos="1600200" algn="l"/>
              </a:tabLst>
              <a:defRPr/>
            </a:pPr>
            <a:r>
              <a:rPr lang="en-US" sz="2900" dirty="0" err="1"/>
              <a:t>FV</a:t>
            </a:r>
            <a:r>
              <a:rPr lang="en-US" sz="2900" baseline="-25000" dirty="0" err="1"/>
              <a:t>t</a:t>
            </a:r>
            <a:r>
              <a:rPr lang="en-US" sz="2900" dirty="0"/>
              <a:t>	= PV(1 + r)</a:t>
            </a:r>
            <a:r>
              <a:rPr lang="en-US" sz="2900" baseline="30000" dirty="0"/>
              <a:t>t</a:t>
            </a:r>
            <a:endParaRPr lang="en-US" sz="2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Values: General Formula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2286000"/>
            <a:ext cx="10318786" cy="4023360"/>
          </a:xfrm>
        </p:spPr>
        <p:txBody>
          <a:bodyPr>
            <a:normAutofit/>
          </a:bodyPr>
          <a:lstStyle/>
          <a:p>
            <a:r>
              <a:rPr lang="en-US" sz="2800" dirty="0"/>
              <a:t>FV = PV(1 + r)</a:t>
            </a:r>
            <a:r>
              <a:rPr lang="en-US" sz="2800" baseline="30000" dirty="0"/>
              <a:t>t</a:t>
            </a:r>
            <a:endParaRPr lang="en-US" sz="2800" dirty="0"/>
          </a:p>
          <a:p>
            <a:pPr lvl="1"/>
            <a:r>
              <a:rPr lang="en-US" sz="2800" dirty="0"/>
              <a:t>FV = future value</a:t>
            </a:r>
          </a:p>
          <a:p>
            <a:pPr lvl="1"/>
            <a:r>
              <a:rPr lang="en-US" sz="2800" dirty="0"/>
              <a:t>PV = present value</a:t>
            </a:r>
          </a:p>
          <a:p>
            <a:pPr lvl="1"/>
            <a:r>
              <a:rPr lang="en-US" sz="2800" dirty="0"/>
              <a:t>r = period interest rate, expressed as a decimal</a:t>
            </a:r>
          </a:p>
          <a:p>
            <a:pPr lvl="1"/>
            <a:r>
              <a:rPr lang="en-US" sz="2800" dirty="0"/>
              <a:t>t = number of periods (time)</a:t>
            </a:r>
          </a:p>
          <a:p>
            <a:r>
              <a:rPr lang="en-US" sz="2800" dirty="0"/>
              <a:t>Interest factor = (1 + r)</a:t>
            </a:r>
            <a:r>
              <a:rPr lang="en-US" sz="2800" baseline="30000" dirty="0"/>
              <a:t>t</a:t>
            </a:r>
          </a:p>
          <a:p>
            <a:r>
              <a:rPr lang="en-US" sz="2800" dirty="0"/>
              <a:t>To find future values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2711</Words>
  <Application>Microsoft Office PowerPoint</Application>
  <PresentationFormat>Widescreen</PresentationFormat>
  <Paragraphs>311</Paragraphs>
  <Slides>69</Slides>
  <Notes>64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8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Worksheet</vt:lpstr>
      <vt:lpstr>Equation</vt:lpstr>
      <vt:lpstr>Time Value of Money</vt:lpstr>
      <vt:lpstr>Time value concepts</vt:lpstr>
      <vt:lpstr>Timelines</vt:lpstr>
      <vt:lpstr>Simple vs. Compound Interest</vt:lpstr>
      <vt:lpstr>Simple Interest</vt:lpstr>
      <vt:lpstr>Compound Interest</vt:lpstr>
      <vt:lpstr>Compound Interest</vt:lpstr>
      <vt:lpstr>FV: Formula Methods</vt:lpstr>
      <vt:lpstr>Future Values: General Formula</vt:lpstr>
      <vt:lpstr>Future Values – Example 2</vt:lpstr>
      <vt:lpstr>Future Value – Example 3</vt:lpstr>
      <vt:lpstr>FV: Using Excel’s Financial Technology</vt:lpstr>
      <vt:lpstr>FV: Excel Dialogue Box Technology</vt:lpstr>
      <vt:lpstr>FV: Excel Formula</vt:lpstr>
      <vt:lpstr>Future Value – one more example</vt:lpstr>
      <vt:lpstr>Future Value – another example</vt:lpstr>
      <vt:lpstr>Future Value – One more example</vt:lpstr>
      <vt:lpstr>Present Value</vt:lpstr>
      <vt:lpstr>Present Values</vt:lpstr>
      <vt:lpstr>PV: The Formula Method</vt:lpstr>
      <vt:lpstr>Present Values – Example 2</vt:lpstr>
      <vt:lpstr>Present Values – Example 3</vt:lpstr>
      <vt:lpstr>PV: Using Excel’s Financial Technology</vt:lpstr>
      <vt:lpstr>Effects of Compound Interest</vt:lpstr>
      <vt:lpstr>Present Value</vt:lpstr>
      <vt:lpstr>Present Value</vt:lpstr>
      <vt:lpstr>Review 1</vt:lpstr>
      <vt:lpstr>Review 2</vt:lpstr>
      <vt:lpstr>Review 3</vt:lpstr>
      <vt:lpstr>Basic Definitions - Review</vt:lpstr>
      <vt:lpstr>PV Equation</vt:lpstr>
      <vt:lpstr>Interest Rate </vt:lpstr>
      <vt:lpstr>Discount Rate – Example 1</vt:lpstr>
      <vt:lpstr>Discount Rate Formula</vt:lpstr>
      <vt:lpstr>Discount Rate</vt:lpstr>
      <vt:lpstr>Discount Rate – Example 2</vt:lpstr>
      <vt:lpstr>Discount Rate: Using Excel</vt:lpstr>
      <vt:lpstr>Interest Rate</vt:lpstr>
      <vt:lpstr>Interest Rate</vt:lpstr>
      <vt:lpstr>Number of Periods – Example 1</vt:lpstr>
      <vt:lpstr>Number of Time Periods</vt:lpstr>
      <vt:lpstr>Number of periods</vt:lpstr>
      <vt:lpstr>Number of Periods – Example 2</vt:lpstr>
      <vt:lpstr>Number of Periods: Using Excel</vt:lpstr>
      <vt:lpstr>Annuities</vt:lpstr>
      <vt:lpstr>Drawing Time Lines</vt:lpstr>
      <vt:lpstr>FV of an Ordinary Annuity - Example</vt:lpstr>
      <vt:lpstr>FV of an Ordinary Annuity: Formula</vt:lpstr>
      <vt:lpstr>FV of an Ordinary Annuity - Example</vt:lpstr>
      <vt:lpstr>FV of an Ordinary Annuity - Example</vt:lpstr>
      <vt:lpstr>Annuity (Real-world) Example</vt:lpstr>
      <vt:lpstr>More Examples</vt:lpstr>
      <vt:lpstr>Annuity - Cash Flow</vt:lpstr>
      <vt:lpstr>Who wants to be a millionaire?</vt:lpstr>
      <vt:lpstr>Annuity - Time</vt:lpstr>
      <vt:lpstr>Number of Periods: Using Excel</vt:lpstr>
      <vt:lpstr>Annuity - Time</vt:lpstr>
      <vt:lpstr>Annuity – Interest rate</vt:lpstr>
      <vt:lpstr>Discount Rate: Using Excel</vt:lpstr>
      <vt:lpstr>Annuity – Interest rate</vt:lpstr>
      <vt:lpstr>Present Value of an Annuity</vt:lpstr>
      <vt:lpstr>PV of an Annuity: Formula</vt:lpstr>
      <vt:lpstr>PV of an Ordinary Annuity - Example</vt:lpstr>
      <vt:lpstr>Present Value of an Annuity</vt:lpstr>
      <vt:lpstr>PV: Using Excel Technology</vt:lpstr>
      <vt:lpstr>Retirement</vt:lpstr>
      <vt:lpstr>Annuity – Time </vt:lpstr>
      <vt:lpstr>Annuity – Interest rate</vt:lpstr>
      <vt:lpstr>Annuity -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Value of Money</dc:title>
  <dc:creator>Chris Droussiotis</dc:creator>
  <cp:lastModifiedBy>Chris Droussiotis</cp:lastModifiedBy>
  <cp:revision>6</cp:revision>
  <dcterms:created xsi:type="dcterms:W3CDTF">2019-11-14T18:25:59Z</dcterms:created>
  <dcterms:modified xsi:type="dcterms:W3CDTF">2019-11-14T20:56:22Z</dcterms:modified>
</cp:coreProperties>
</file>