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44"/>
  </p:notesMasterIdLst>
  <p:sldIdLst>
    <p:sldId id="256" r:id="rId2"/>
    <p:sldId id="257" r:id="rId3"/>
    <p:sldId id="285" r:id="rId4"/>
    <p:sldId id="286" r:id="rId5"/>
    <p:sldId id="260" r:id="rId6"/>
    <p:sldId id="262" r:id="rId7"/>
    <p:sldId id="263" r:id="rId8"/>
    <p:sldId id="277" r:id="rId9"/>
    <p:sldId id="287" r:id="rId10"/>
    <p:sldId id="278" r:id="rId11"/>
    <p:sldId id="305" r:id="rId12"/>
    <p:sldId id="264" r:id="rId13"/>
    <p:sldId id="265" r:id="rId14"/>
    <p:sldId id="266" r:id="rId15"/>
    <p:sldId id="268" r:id="rId16"/>
    <p:sldId id="276" r:id="rId17"/>
    <p:sldId id="270" r:id="rId18"/>
    <p:sldId id="271" r:id="rId19"/>
    <p:sldId id="274" r:id="rId20"/>
    <p:sldId id="275" r:id="rId21"/>
    <p:sldId id="288" r:id="rId22"/>
    <p:sldId id="289" r:id="rId23"/>
    <p:sldId id="259" r:id="rId24"/>
    <p:sldId id="258" r:id="rId25"/>
    <p:sldId id="261" r:id="rId26"/>
    <p:sldId id="290" r:id="rId27"/>
    <p:sldId id="291" r:id="rId28"/>
    <p:sldId id="292" r:id="rId29"/>
    <p:sldId id="293" r:id="rId30"/>
    <p:sldId id="294" r:id="rId31"/>
    <p:sldId id="267" r:id="rId32"/>
    <p:sldId id="295" r:id="rId33"/>
    <p:sldId id="269" r:id="rId34"/>
    <p:sldId id="296" r:id="rId35"/>
    <p:sldId id="297" r:id="rId36"/>
    <p:sldId id="298" r:id="rId37"/>
    <p:sldId id="273" r:id="rId38"/>
    <p:sldId id="299" r:id="rId39"/>
    <p:sldId id="300" r:id="rId40"/>
    <p:sldId id="301"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D0392-A45D-419D-8CEC-33ED1CB37245}" type="datetimeFigureOut">
              <a:rPr lang="en-US" smtClean="0"/>
              <a:t>4/25/2026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98BD0-48BA-4288-B56D-BEA290AF1573}" type="slidenum">
              <a:rPr lang="en-US" smtClean="0"/>
              <a:t>‹#›</a:t>
            </a:fld>
            <a:endParaRPr lang="en-US"/>
          </a:p>
        </p:txBody>
      </p:sp>
    </p:spTree>
    <p:extLst>
      <p:ext uri="{BB962C8B-B14F-4D97-AF65-F5344CB8AC3E}">
        <p14:creationId xmlns:p14="http://schemas.microsoft.com/office/powerpoint/2010/main" val="257349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98BD0-48BA-4288-B56D-BEA290AF1573}" type="slidenum">
              <a:rPr lang="en-US" smtClean="0"/>
              <a:t>1</a:t>
            </a:fld>
            <a:endParaRPr lang="en-US"/>
          </a:p>
        </p:txBody>
      </p:sp>
    </p:spTree>
    <p:extLst>
      <p:ext uri="{BB962C8B-B14F-4D97-AF65-F5344CB8AC3E}">
        <p14:creationId xmlns:p14="http://schemas.microsoft.com/office/powerpoint/2010/main" val="119486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base case </a:t>
            </a:r>
            <a:r>
              <a:rPr lang="en-US" err="1"/>
              <a:t>prodjcetions</a:t>
            </a:r>
            <a:r>
              <a:rPr lang="en-US"/>
              <a:t> project </a:t>
            </a:r>
            <a:r>
              <a:rPr lang="en-US" err="1"/>
              <a:t>fcf</a:t>
            </a:r>
            <a:r>
              <a:rPr lang="en-US"/>
              <a:t> using terminal value </a:t>
            </a:r>
            <a:r>
              <a:rPr lang="en-US" err="1"/>
              <a:t>methons</a:t>
            </a:r>
            <a:r>
              <a:rPr lang="en-US"/>
              <a:t> EBITDA and perp </a:t>
            </a:r>
            <a:r>
              <a:rPr lang="en-US" err="1"/>
              <a:t>termnical</a:t>
            </a:r>
            <a:r>
              <a:rPr lang="en-US"/>
              <a:t> value of 9 B subtracted debt get terminal value of 5 688 + 841+ 865+894+5260</a:t>
            </a:r>
          </a:p>
        </p:txBody>
      </p:sp>
      <p:sp>
        <p:nvSpPr>
          <p:cNvPr id="4" name="Slide Number Placeholder 3"/>
          <p:cNvSpPr>
            <a:spLocks noGrp="1"/>
          </p:cNvSpPr>
          <p:nvPr>
            <p:ph type="sldNum" sz="quarter" idx="5"/>
          </p:nvPr>
        </p:nvSpPr>
        <p:spPr/>
        <p:txBody>
          <a:bodyPr/>
          <a:lstStyle/>
          <a:p>
            <a:fld id="{1B398BD0-48BA-4288-B56D-BEA290AF1573}" type="slidenum">
              <a:rPr lang="en-US" smtClean="0"/>
              <a:t>17</a:t>
            </a:fld>
            <a:endParaRPr lang="en-US"/>
          </a:p>
        </p:txBody>
      </p:sp>
    </p:spTree>
    <p:extLst>
      <p:ext uri="{BB962C8B-B14F-4D97-AF65-F5344CB8AC3E}">
        <p14:creationId xmlns:p14="http://schemas.microsoft.com/office/powerpoint/2010/main" val="62906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ighlight>
                  <a:srgbClr val="FFFFFF"/>
                </a:highlight>
              </a:rPr>
              <a:t>Fashion cyclicality:</a:t>
            </a:r>
            <a:r>
              <a:rPr lang="en-US">
                <a:highlight>
                  <a:srgbClr val="FFFFFF"/>
                </a:highlight>
              </a:rPr>
              <a:t> Trends can shift quickly, creating demand volatility and inventory risk.</a:t>
            </a:r>
            <a:br>
              <a:rPr lang="en-US">
                <a:highlight>
                  <a:srgbClr val="FFFFFF"/>
                </a:highlight>
              </a:rPr>
            </a:br>
            <a:r>
              <a:rPr lang="en-US">
                <a:highlight>
                  <a:srgbClr val="FFFFFF"/>
                </a:highlight>
              </a:rPr>
              <a:t>→ Crocs mitigates this through product diversification beyond clogs into sandals, sneakers, and collaborations.</a:t>
            </a:r>
          </a:p>
          <a:p>
            <a:r>
              <a:rPr lang="en-US">
                <a:highlight>
                  <a:srgbClr val="FFFFFF"/>
                </a:highlight>
              </a:rPr>
              <a:t>• </a:t>
            </a:r>
            <a:r>
              <a:rPr lang="en-US" b="1">
                <a:highlight>
                  <a:srgbClr val="FFFFFF"/>
                </a:highlight>
              </a:rPr>
              <a:t>Brand concentration:</a:t>
            </a:r>
            <a:r>
              <a:rPr lang="en-US">
                <a:highlight>
                  <a:srgbClr val="FFFFFF"/>
                </a:highlight>
              </a:rPr>
              <a:t> Heavy reliance on a flagship product could create saturation risk.</a:t>
            </a:r>
            <a:br>
              <a:rPr lang="en-US">
                <a:highlight>
                  <a:srgbClr val="FFFFFF"/>
                </a:highlight>
              </a:rPr>
            </a:br>
            <a:r>
              <a:rPr lang="en-US">
                <a:highlight>
                  <a:srgbClr val="FFFFFF"/>
                </a:highlight>
              </a:rPr>
              <a:t>→ Their strong direct-to-consumer model boosts margins, pricing power, and customer lifetime value.</a:t>
            </a:r>
          </a:p>
          <a:p>
            <a:r>
              <a:rPr lang="en-US">
                <a:highlight>
                  <a:srgbClr val="FFFFFF"/>
                </a:highlight>
              </a:rPr>
              <a:t>• </a:t>
            </a:r>
            <a:r>
              <a:rPr lang="en-US" b="1">
                <a:highlight>
                  <a:srgbClr val="FFFFFF"/>
                </a:highlight>
              </a:rPr>
              <a:t>High tariffs:</a:t>
            </a:r>
            <a:r>
              <a:rPr lang="en-US">
                <a:highlight>
                  <a:srgbClr val="FFFFFF"/>
                </a:highlight>
              </a:rPr>
              <a:t> Trade policy changes could increase product costs, especially in the U.S.</a:t>
            </a:r>
            <a:br>
              <a:rPr lang="en-US">
                <a:highlight>
                  <a:srgbClr val="FFFFFF"/>
                </a:highlight>
              </a:rPr>
            </a:br>
            <a:r>
              <a:rPr lang="en-US">
                <a:highlight>
                  <a:srgbClr val="FFFFFF"/>
                </a:highlight>
              </a:rPr>
              <a:t>→ International expansion and diversified sourcing reduce geographic concentration and help manage tariff exposure.</a:t>
            </a:r>
          </a:p>
          <a:p>
            <a:r>
              <a:rPr lang="en-US">
                <a:highlight>
                  <a:srgbClr val="FFFFFF"/>
                </a:highlight>
              </a:rPr>
              <a:t>• Overall, while the risks are real, the business has clear structural mitigants that support stability and long-term value creation.</a:t>
            </a:r>
          </a:p>
          <a:p>
            <a:endParaRPr lang="en-US">
              <a:highlight>
                <a:srgbClr val="FFFFFF"/>
              </a:highlight>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B398BD0-48BA-4288-B56D-BEA290AF1573}" type="slidenum">
              <a:rPr lang="en-US" smtClean="0"/>
              <a:t>19</a:t>
            </a:fld>
            <a:endParaRPr lang="en-US"/>
          </a:p>
        </p:txBody>
      </p:sp>
    </p:spTree>
    <p:extLst>
      <p:ext uri="{BB962C8B-B14F-4D97-AF65-F5344CB8AC3E}">
        <p14:creationId xmlns:p14="http://schemas.microsoft.com/office/powerpoint/2010/main" val="157854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stock </a:t>
            </a:r>
            <a:r>
              <a:rPr lang="en-US" err="1"/>
              <a:t>avrgage</a:t>
            </a:r>
            <a:r>
              <a:rPr lang="en-US"/>
              <a:t> last year traded around 93  paying 30% </a:t>
            </a:r>
            <a:r>
              <a:rPr lang="en-US" err="1"/>
              <a:t>premumum</a:t>
            </a:r>
            <a:r>
              <a:rPr lang="en-US"/>
              <a:t> 6 </a:t>
            </a:r>
            <a:r>
              <a:rPr lang="en-US" err="1"/>
              <a:t>bil</a:t>
            </a:r>
            <a:r>
              <a:rPr lang="en-US"/>
              <a:t> to buy all shares </a:t>
            </a:r>
            <a:r>
              <a:rPr lang="en-US" err="1"/>
              <a:t>pluse</a:t>
            </a:r>
            <a:r>
              <a:rPr lang="en-US"/>
              <a:t> debt and fees 3 b term loan and 800 m </a:t>
            </a:r>
            <a:r>
              <a:rPr lang="en-US" err="1"/>
              <a:t>revoloving</a:t>
            </a:r>
            <a:r>
              <a:rPr lang="en-US"/>
              <a:t> </a:t>
            </a:r>
            <a:r>
              <a:rPr lang="en-US" err="1"/>
              <a:t>fro</a:t>
            </a:r>
            <a:r>
              <a:rPr lang="en-US"/>
              <a:t> spending and 1.8 b total leverage 4.4 times = debt to </a:t>
            </a:r>
            <a:r>
              <a:rPr lang="en-US" err="1"/>
              <a:t>ebidta</a:t>
            </a:r>
            <a:r>
              <a:rPr lang="en-US"/>
              <a:t> </a:t>
            </a:r>
          </a:p>
        </p:txBody>
      </p:sp>
      <p:sp>
        <p:nvSpPr>
          <p:cNvPr id="4" name="Slide Number Placeholder 3"/>
          <p:cNvSpPr>
            <a:spLocks noGrp="1"/>
          </p:cNvSpPr>
          <p:nvPr>
            <p:ph type="sldNum" sz="quarter" idx="5"/>
          </p:nvPr>
        </p:nvSpPr>
        <p:spPr/>
        <p:txBody>
          <a:bodyPr/>
          <a:lstStyle/>
          <a:p>
            <a:fld id="{1B398BD0-48BA-4288-B56D-BEA290AF1573}" type="slidenum">
              <a:rPr lang="en-US" smtClean="0"/>
              <a:t>5</a:t>
            </a:fld>
            <a:endParaRPr lang="en-US"/>
          </a:p>
        </p:txBody>
      </p:sp>
    </p:spTree>
    <p:extLst>
      <p:ext uri="{BB962C8B-B14F-4D97-AF65-F5344CB8AC3E}">
        <p14:creationId xmlns:p14="http://schemas.microsoft.com/office/powerpoint/2010/main" val="211067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this around </a:t>
            </a:r>
          </a:p>
        </p:txBody>
      </p:sp>
      <p:sp>
        <p:nvSpPr>
          <p:cNvPr id="4" name="Slide Number Placeholder 3"/>
          <p:cNvSpPr>
            <a:spLocks noGrp="1"/>
          </p:cNvSpPr>
          <p:nvPr>
            <p:ph type="sldNum" sz="quarter" idx="5"/>
          </p:nvPr>
        </p:nvSpPr>
        <p:spPr/>
        <p:txBody>
          <a:bodyPr/>
          <a:lstStyle/>
          <a:p>
            <a:fld id="{1B398BD0-48BA-4288-B56D-BEA290AF1573}" type="slidenum">
              <a:rPr lang="en-US" smtClean="0"/>
              <a:t>7</a:t>
            </a:fld>
            <a:endParaRPr lang="en-US"/>
          </a:p>
        </p:txBody>
      </p:sp>
    </p:spTree>
    <p:extLst>
      <p:ext uri="{BB962C8B-B14F-4D97-AF65-F5344CB8AC3E}">
        <p14:creationId xmlns:p14="http://schemas.microsoft.com/office/powerpoint/2010/main" val="401109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B293-6885-F707-5EE4-7E75B1D24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0F91C-6FDC-9CDC-C5B9-9CC40BECB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A071D-BCA6-FD98-3E02-31E34C2F7D74}"/>
              </a:ext>
            </a:extLst>
          </p:cNvPr>
          <p:cNvSpPr>
            <a:spLocks noGrp="1"/>
          </p:cNvSpPr>
          <p:nvPr>
            <p:ph type="body" idx="1"/>
          </p:nvPr>
        </p:nvSpPr>
        <p:spPr/>
        <p:txBody>
          <a:bodyPr/>
          <a:lstStyle/>
          <a:p>
            <a:r>
              <a:rPr lang="en-US"/>
              <a:t>Change this around </a:t>
            </a:r>
          </a:p>
        </p:txBody>
      </p:sp>
      <p:sp>
        <p:nvSpPr>
          <p:cNvPr id="4" name="Slide Number Placeholder 3">
            <a:extLst>
              <a:ext uri="{FF2B5EF4-FFF2-40B4-BE49-F238E27FC236}">
                <a16:creationId xmlns:a16="http://schemas.microsoft.com/office/drawing/2014/main" id="{87B0E62C-A841-1242-FC10-F9164DB63958}"/>
              </a:ext>
            </a:extLst>
          </p:cNvPr>
          <p:cNvSpPr>
            <a:spLocks noGrp="1"/>
          </p:cNvSpPr>
          <p:nvPr>
            <p:ph type="sldNum" sz="quarter" idx="5"/>
          </p:nvPr>
        </p:nvSpPr>
        <p:spPr/>
        <p:txBody>
          <a:bodyPr/>
          <a:lstStyle/>
          <a:p>
            <a:fld id="{1B398BD0-48BA-4288-B56D-BEA290AF1573}" type="slidenum">
              <a:rPr lang="en-US" smtClean="0"/>
              <a:t>9</a:t>
            </a:fld>
            <a:endParaRPr lang="en-US"/>
          </a:p>
        </p:txBody>
      </p:sp>
    </p:spTree>
    <p:extLst>
      <p:ext uri="{BB962C8B-B14F-4D97-AF65-F5344CB8AC3E}">
        <p14:creationId xmlns:p14="http://schemas.microsoft.com/office/powerpoint/2010/main" val="162671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Change speaking notes to 2025 ( not 2024 ) </a:t>
            </a:r>
          </a:p>
          <a:p>
            <a:r>
              <a:rPr lang="en-US">
                <a:highlight>
                  <a:srgbClr val="FFFFFF"/>
                </a:highlight>
              </a:rPr>
              <a:t>In North America, Crocs brand revenue declined 6.8% in FY25 to $1.71 billion, reflecting softer domestic demand.</a:t>
            </a:r>
          </a:p>
          <a:p>
            <a:r>
              <a:rPr lang="en-US">
                <a:highlight>
                  <a:srgbClr val="FFFFFF"/>
                </a:highlight>
              </a:rPr>
              <a:t>• In contrast, international markets — including Asia, EMEA, and Latin America — grew 11.9% to $1.62 billion, showing strong momentum outside the U.S.</a:t>
            </a:r>
          </a:p>
          <a:p>
            <a:r>
              <a:rPr lang="en-US">
                <a:highlight>
                  <a:srgbClr val="FFFFFF"/>
                </a:highlight>
              </a:rPr>
              <a:t>• By 2025, international sales made up 48.6% of total Crocs brand revenue, nearly half of the business.</a:t>
            </a:r>
          </a:p>
          <a:p>
            <a:r>
              <a:rPr lang="en-US">
                <a:highlight>
                  <a:srgbClr val="FFFFFF"/>
                </a:highlight>
              </a:rPr>
              <a:t>• This shift highlights two things: first, domestic sales are moderating, and second, international markets are becoming a key growth driver.</a:t>
            </a:r>
          </a:p>
          <a:p>
            <a:r>
              <a:rPr lang="en-US">
                <a:highlight>
                  <a:srgbClr val="FFFFFF"/>
                </a:highlight>
              </a:rPr>
              <a:t>• From an LBO perspective, this geographic diversification supports the upside case and reduces reliance on a single consumer market.</a:t>
            </a:r>
          </a:p>
          <a:p>
            <a:r>
              <a:rPr lang="en-US">
                <a:highlight>
                  <a:srgbClr val="FFFFFF"/>
                </a:highlight>
              </a:rPr>
              <a:t>China alone grew 64% in 2024, outperforming all other regions.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B398BD0-48BA-4288-B56D-BEA290AF1573}" type="slidenum">
              <a:rPr lang="en-US" smtClean="0"/>
              <a:t>10</a:t>
            </a:fld>
            <a:endParaRPr lang="en-US"/>
          </a:p>
        </p:txBody>
      </p:sp>
    </p:spTree>
    <p:extLst>
      <p:ext uri="{BB962C8B-B14F-4D97-AF65-F5344CB8AC3E}">
        <p14:creationId xmlns:p14="http://schemas.microsoft.com/office/powerpoint/2010/main" val="390833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A247-0C10-4777-E887-09206F58F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09519-CB8C-6630-1DBB-945B04445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8A0A9-3B25-1EAF-66C5-5C91FEC76984}"/>
              </a:ext>
            </a:extLst>
          </p:cNvPr>
          <p:cNvSpPr>
            <a:spLocks noGrp="1"/>
          </p:cNvSpPr>
          <p:nvPr>
            <p:ph type="body" idx="1"/>
          </p:nvPr>
        </p:nvSpPr>
        <p:spPr/>
        <p:txBody>
          <a:bodyPr/>
          <a:lstStyle/>
          <a:p>
            <a:r>
              <a:rPr lang="en-US">
                <a:latin typeface="Calibri"/>
                <a:ea typeface="Calibri"/>
                <a:cs typeface="Calibri"/>
              </a:rPr>
              <a:t>Change speaking notes to 2025 ( not 2024 ) </a:t>
            </a:r>
          </a:p>
          <a:p>
            <a:r>
              <a:rPr lang="en-US">
                <a:highlight>
                  <a:srgbClr val="FFFFFF"/>
                </a:highlight>
              </a:rPr>
              <a:t>In North America, Crocs brand revenue declined 6.8% in FY25 to $1.71 billion, reflecting softer domestic demand.</a:t>
            </a:r>
          </a:p>
          <a:p>
            <a:r>
              <a:rPr lang="en-US">
                <a:highlight>
                  <a:srgbClr val="FFFFFF"/>
                </a:highlight>
              </a:rPr>
              <a:t>• In contrast, international markets — including Asia, EMEA, and Latin America — grew 11.9% to $1.62 billion, showing strong momentum outside the U.S.</a:t>
            </a:r>
          </a:p>
          <a:p>
            <a:r>
              <a:rPr lang="en-US">
                <a:highlight>
                  <a:srgbClr val="FFFFFF"/>
                </a:highlight>
              </a:rPr>
              <a:t>• By 2025, international sales made up 48.6% of total Crocs brand revenue, nearly half of the business.</a:t>
            </a:r>
          </a:p>
          <a:p>
            <a:r>
              <a:rPr lang="en-US">
                <a:highlight>
                  <a:srgbClr val="FFFFFF"/>
                </a:highlight>
              </a:rPr>
              <a:t>• This shift highlights two things: first, domestic sales are moderating, and second, international markets are becoming a key growth driver.</a:t>
            </a:r>
          </a:p>
          <a:p>
            <a:r>
              <a:rPr lang="en-US">
                <a:highlight>
                  <a:srgbClr val="FFFFFF"/>
                </a:highlight>
              </a:rPr>
              <a:t>• From an LBO perspective, this geographic diversification supports the upside case and reduces reliance on a single consumer market.</a:t>
            </a:r>
          </a:p>
          <a:p>
            <a:r>
              <a:rPr lang="en-US">
                <a:highlight>
                  <a:srgbClr val="FFFFFF"/>
                </a:highlight>
              </a:rPr>
              <a:t>China alone grew 64% in 2024, outperforming all other regions.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074F530-7E92-1A6D-4755-B646A2500301}"/>
              </a:ext>
            </a:extLst>
          </p:cNvPr>
          <p:cNvSpPr>
            <a:spLocks noGrp="1"/>
          </p:cNvSpPr>
          <p:nvPr>
            <p:ph type="sldNum" sz="quarter" idx="5"/>
          </p:nvPr>
        </p:nvSpPr>
        <p:spPr/>
        <p:txBody>
          <a:bodyPr/>
          <a:lstStyle/>
          <a:p>
            <a:fld id="{1B398BD0-48BA-4288-B56D-BEA290AF1573}" type="slidenum">
              <a:rPr lang="en-US" smtClean="0"/>
              <a:t>11</a:t>
            </a:fld>
            <a:endParaRPr lang="en-US"/>
          </a:p>
        </p:txBody>
      </p:sp>
    </p:spTree>
    <p:extLst>
      <p:ext uri="{BB962C8B-B14F-4D97-AF65-F5344CB8AC3E}">
        <p14:creationId xmlns:p14="http://schemas.microsoft.com/office/powerpoint/2010/main" val="284751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Add Bullet points, get rid of amortization </a:t>
            </a:r>
          </a:p>
          <a:p>
            <a:r>
              <a:rPr lang="en-US">
                <a:highlight>
                  <a:srgbClr val="FFFFFF"/>
                </a:highlight>
              </a:rPr>
              <a:t>In 2022, Crocs experienced a 54% revenue increase, largely attributable to the HEYDUDE acquisition, which significantly expanded the company’s scale and product portfolio. </a:t>
            </a:r>
          </a:p>
          <a:p>
            <a:r>
              <a:rPr lang="en-US">
                <a:highlight>
                  <a:srgbClr val="FFFFFF"/>
                </a:highlight>
              </a:rPr>
              <a:t>• Growth then </a:t>
            </a:r>
            <a:r>
              <a:rPr lang="en-US" b="1">
                <a:highlight>
                  <a:srgbClr val="FFFFFF"/>
                </a:highlight>
              </a:rPr>
              <a:t>slowed and normalized</a:t>
            </a:r>
            <a:r>
              <a:rPr lang="en-US">
                <a:highlight>
                  <a:srgbClr val="FFFFFF"/>
                </a:highlight>
              </a:rPr>
              <a:t>, with revenue stabilizing around </a:t>
            </a:r>
            <a:r>
              <a:rPr lang="en-US" b="1">
                <a:highlight>
                  <a:srgbClr val="FFFFFF"/>
                </a:highlight>
              </a:rPr>
              <a:t>$4 billion</a:t>
            </a:r>
            <a:r>
              <a:rPr lang="en-US">
                <a:highlight>
                  <a:srgbClr val="FFFFFF"/>
                </a:highlight>
              </a:rPr>
              <a:t> in 2024–2025 — much higher than pre-2022 levels.</a:t>
            </a:r>
          </a:p>
          <a:p>
            <a:r>
              <a:rPr lang="en-US">
                <a:highlight>
                  <a:srgbClr val="FFFFFF"/>
                </a:highlight>
              </a:rPr>
              <a:t>• </a:t>
            </a:r>
            <a:r>
              <a:rPr lang="en-US" b="1">
                <a:highlight>
                  <a:srgbClr val="FFFFFF"/>
                </a:highlight>
              </a:rPr>
              <a:t>Gross margins dipped in 2022</a:t>
            </a:r>
            <a:r>
              <a:rPr lang="en-US">
                <a:highlight>
                  <a:srgbClr val="FFFFFF"/>
                </a:highlight>
              </a:rPr>
              <a:t> due to higher costs, but have </a:t>
            </a:r>
            <a:r>
              <a:rPr lang="en-US" b="1">
                <a:highlight>
                  <a:srgbClr val="FFFFFF"/>
                </a:highlight>
              </a:rPr>
              <a:t>recovered to a strong 59%</a:t>
            </a:r>
            <a:r>
              <a:rPr lang="en-US">
                <a:highlight>
                  <a:srgbClr val="FFFFFF"/>
                </a:highlight>
              </a:rPr>
              <a:t>, showing pricing power and cost control.</a:t>
            </a:r>
          </a:p>
          <a:p>
            <a:r>
              <a:rPr lang="en-US">
                <a:highlight>
                  <a:srgbClr val="FFFFFF"/>
                </a:highlight>
              </a:rPr>
              <a:t>• While operating expenses increased, </a:t>
            </a:r>
            <a:r>
              <a:rPr lang="en-US" b="1">
                <a:highlight>
                  <a:srgbClr val="FFFFFF"/>
                </a:highlight>
              </a:rPr>
              <a:t>EBITA margins remain healthy at 23%</a:t>
            </a:r>
            <a:r>
              <a:rPr lang="en-US">
                <a:highlight>
                  <a:srgbClr val="FFFFFF"/>
                </a:highlight>
              </a:rPr>
              <a:t>, indicating strong profitability.</a:t>
            </a:r>
          </a:p>
          <a:p>
            <a:r>
              <a:rPr lang="en-US">
                <a:highlight>
                  <a:srgbClr val="FFFFFF"/>
                </a:highlight>
              </a:rPr>
              <a:t>• Overall, Crocs has shifted from rapid growth to a </a:t>
            </a:r>
            <a:r>
              <a:rPr lang="en-US" b="1">
                <a:highlight>
                  <a:srgbClr val="FFFFFF"/>
                </a:highlight>
              </a:rPr>
              <a:t>stable, consistent cash-flow business</a:t>
            </a:r>
            <a:r>
              <a:rPr lang="en-US">
                <a:highlight>
                  <a:srgbClr val="FFFFFF"/>
                </a:highlight>
              </a:rPr>
              <a:t>, which is ideal for an LBO.</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B398BD0-48BA-4288-B56D-BEA290AF1573}" type="slidenum">
              <a:rPr lang="en-US" smtClean="0"/>
              <a:t>14</a:t>
            </a:fld>
            <a:endParaRPr lang="en-US"/>
          </a:p>
        </p:txBody>
      </p:sp>
    </p:spTree>
    <p:extLst>
      <p:ext uri="{BB962C8B-B14F-4D97-AF65-F5344CB8AC3E}">
        <p14:creationId xmlns:p14="http://schemas.microsoft.com/office/powerpoint/2010/main" val="211835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 growth from historical </a:t>
            </a:r>
            <a:r>
              <a:rPr lang="en-US" err="1"/>
              <a:t>avergages</a:t>
            </a:r>
            <a:r>
              <a:rPr lang="en-US"/>
              <a:t> in 2026 we increased the cost of revenue for more marketing will dip in 2026 due to expenditures  more normalized average </a:t>
            </a:r>
          </a:p>
          <a:p>
            <a:endParaRPr lang="en-US"/>
          </a:p>
          <a:p>
            <a:r>
              <a:rPr lang="en-US"/>
              <a:t>The management recently announced a 1% revenue gain for 1% then we have a modest gain of 3% for our base case </a:t>
            </a:r>
          </a:p>
          <a:p>
            <a:r>
              <a:rPr lang="en-US"/>
              <a:t>We have a decline in gross margin due to new shoe expenses and </a:t>
            </a:r>
            <a:r>
              <a:rPr lang="en-US" err="1"/>
              <a:t>Ebita</a:t>
            </a:r>
            <a:r>
              <a:rPr lang="en-US"/>
              <a:t> for marketing expenses </a:t>
            </a:r>
          </a:p>
        </p:txBody>
      </p:sp>
      <p:sp>
        <p:nvSpPr>
          <p:cNvPr id="4" name="Slide Number Placeholder 3"/>
          <p:cNvSpPr>
            <a:spLocks noGrp="1"/>
          </p:cNvSpPr>
          <p:nvPr>
            <p:ph type="sldNum" sz="quarter" idx="5"/>
          </p:nvPr>
        </p:nvSpPr>
        <p:spPr/>
        <p:txBody>
          <a:bodyPr/>
          <a:lstStyle/>
          <a:p>
            <a:fld id="{1B398BD0-48BA-4288-B56D-BEA290AF1573}" type="slidenum">
              <a:rPr lang="en-US" smtClean="0"/>
              <a:t>15</a:t>
            </a:fld>
            <a:endParaRPr lang="en-US"/>
          </a:p>
        </p:txBody>
      </p:sp>
    </p:spTree>
    <p:extLst>
      <p:ext uri="{BB962C8B-B14F-4D97-AF65-F5344CB8AC3E}">
        <p14:creationId xmlns:p14="http://schemas.microsoft.com/office/powerpoint/2010/main" val="85127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downside we will 6% decline due to tariffs and more economic conditions in upside we have new offering new products and high growth from new direction</a:t>
            </a:r>
          </a:p>
          <a:p>
            <a:endParaRPr lang="en-US"/>
          </a:p>
          <a:p>
            <a:r>
              <a:rPr lang="en-US"/>
              <a:t>We ran two diff case downside case embedded reflection of 4% decline due to embed recension  and then back to normal revenue growth </a:t>
            </a:r>
          </a:p>
        </p:txBody>
      </p:sp>
      <p:sp>
        <p:nvSpPr>
          <p:cNvPr id="4" name="Slide Number Placeholder 3"/>
          <p:cNvSpPr>
            <a:spLocks noGrp="1"/>
          </p:cNvSpPr>
          <p:nvPr>
            <p:ph type="sldNum" sz="quarter" idx="5"/>
          </p:nvPr>
        </p:nvSpPr>
        <p:spPr/>
        <p:txBody>
          <a:bodyPr/>
          <a:lstStyle/>
          <a:p>
            <a:fld id="{1B398BD0-48BA-4288-B56D-BEA290AF1573}" type="slidenum">
              <a:rPr lang="en-US" smtClean="0"/>
              <a:t>16</a:t>
            </a:fld>
            <a:endParaRPr lang="en-US"/>
          </a:p>
        </p:txBody>
      </p:sp>
    </p:spTree>
    <p:extLst>
      <p:ext uri="{BB962C8B-B14F-4D97-AF65-F5344CB8AC3E}">
        <p14:creationId xmlns:p14="http://schemas.microsoft.com/office/powerpoint/2010/main" val="221802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598A-9071-4115-A3DF-D4C8D3CCD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F4A9D9-AD91-6E58-DF31-B83228B59E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24A2-83AA-7FFC-B6BF-437139F4EBC5}"/>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19C74887-08FD-20F1-123E-1FA5738CB6F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64C8514-D8E7-1184-433D-D644353061EA}"/>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962471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C529-8D15-D893-6ECD-2BE8368C76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47FE1-3585-F5A2-5267-A7A8C909C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9618F-BCED-BBBE-8596-726A197A515B}"/>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64431F45-5680-3659-E3E9-1D741B80579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A69DFD5-FE9F-8DF5-7301-F393ED82E50F}"/>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0126561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87AB0-B782-B59F-3189-3B7D90166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EF7045-836F-3BFA-81C5-92F54D0E1F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64C5B-0560-06EA-2452-C4D2F2888BD3}"/>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5C8DC38D-947E-70D5-AB3F-FBEF97FC6C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EB1770-45A8-A2A2-52CE-42E7F767924D}"/>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628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a:t>.</a:t>
            </a:r>
          </a:p>
        </p:txBody>
      </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4/25/2026</a:t>
            </a:fld>
            <a:endParaRPr lang="en-US"/>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278030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4/25/2026</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340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FF0B-4FB4-A30D-572B-E2F593B9A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B134D-5795-5CF5-F543-61470F290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BB58-E4E1-57F5-BDE3-DD5C19BB93F4}"/>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99C463C7-1FA1-DDE4-6B77-399197240F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038D019-D44B-B378-E2E3-BD6719A9CD9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42700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7D5B-573F-8001-4C7B-BC3D36BD0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3249F-D531-3894-A237-25F030CCA6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2DB51-D67B-76A6-03BD-E315EA8D8C35}"/>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29AA232F-75BD-C199-74A0-F7DB09655C2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0040C21-7756-D4D2-5969-644BEC8EBDF1}"/>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022307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ECD2-DCEE-9FD4-AFEF-B471487D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F40AA-2866-6B8D-66E5-96D384810F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79CA4-8BEF-4DA5-2C52-10C197F30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511BD-7E69-BEE7-EB69-5E7C7B9364E0}"/>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6" name="Footer Placeholder 5">
            <a:extLst>
              <a:ext uri="{FF2B5EF4-FFF2-40B4-BE49-F238E27FC236}">
                <a16:creationId xmlns:a16="http://schemas.microsoft.com/office/drawing/2014/main" id="{95B3365F-0EE9-D60A-D6CD-BE5E3ECC68F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0E76EA8-A3E0-1EC0-207D-017BC8998DF1}"/>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401356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529E-401C-4B12-C778-568993B76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A18AFA-1E81-D7AF-8DA2-B05E339A3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1BFE2-A588-244D-C135-EE2F43A83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F5E4D5-46E4-3A56-274A-E39313E77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89456-14B6-DFAC-CECF-1FA1B2BD1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0C30D-0B4B-D215-6085-EF68F87F2587}"/>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8" name="Footer Placeholder 7">
            <a:extLst>
              <a:ext uri="{FF2B5EF4-FFF2-40B4-BE49-F238E27FC236}">
                <a16:creationId xmlns:a16="http://schemas.microsoft.com/office/drawing/2014/main" id="{EB3BB0BE-3E87-09CF-1DCF-37275CDC35F0}"/>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8A522D3-76C9-0116-F092-4B9D357ED140}"/>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9365870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7138-5DE1-5E43-CDFF-BB371D6C63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DD196E-A71D-242B-4081-1E463F438AB3}"/>
              </a:ext>
            </a:extLst>
          </p:cNvPr>
          <p:cNvSpPr>
            <a:spLocks noGrp="1"/>
          </p:cNvSpPr>
          <p:nvPr>
            <p:ph type="dt" sz="half" idx="10"/>
          </p:nvPr>
        </p:nvSpPr>
        <p:spPr/>
        <p:txBody>
          <a:bodyPr/>
          <a:lstStyle/>
          <a:p>
            <a:fld id="{7C72CE4D-D83F-44D4-ACB0-A88A6B9DB4F7}" type="datetime1">
              <a:rPr lang="en-US" smtClean="0"/>
              <a:t>4/25/2026</a:t>
            </a:fld>
            <a:endParaRPr lang="en-US"/>
          </a:p>
        </p:txBody>
      </p:sp>
      <p:sp>
        <p:nvSpPr>
          <p:cNvPr id="4" name="Footer Placeholder 3">
            <a:extLst>
              <a:ext uri="{FF2B5EF4-FFF2-40B4-BE49-F238E27FC236}">
                <a16:creationId xmlns:a16="http://schemas.microsoft.com/office/drawing/2014/main" id="{0FC7D09B-A9D1-6E90-CDD3-B516F49B57E3}"/>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4E21CB48-4005-5095-9E51-DD20F28AF2F4}"/>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8498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46F91-AEB8-072E-81B2-2C777CC40449}"/>
              </a:ext>
            </a:extLst>
          </p:cNvPr>
          <p:cNvSpPr>
            <a:spLocks noGrp="1"/>
          </p:cNvSpPr>
          <p:nvPr>
            <p:ph type="dt" sz="half" idx="10"/>
          </p:nvPr>
        </p:nvSpPr>
        <p:spPr/>
        <p:txBody>
          <a:bodyPr/>
          <a:lstStyle/>
          <a:p>
            <a:fld id="{9A62F981-1EE1-49F5-B605-4EA23F0307AC}" type="datetime1">
              <a:rPr lang="en-US" smtClean="0"/>
              <a:t>4/25/2026</a:t>
            </a:fld>
            <a:endParaRPr lang="en-US"/>
          </a:p>
        </p:txBody>
      </p:sp>
      <p:sp>
        <p:nvSpPr>
          <p:cNvPr id="3" name="Footer Placeholder 2">
            <a:extLst>
              <a:ext uri="{FF2B5EF4-FFF2-40B4-BE49-F238E27FC236}">
                <a16:creationId xmlns:a16="http://schemas.microsoft.com/office/drawing/2014/main" id="{1007DA43-6708-D28E-FD6A-10BCC49A152A}"/>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F2608AB-E338-DD19-B27B-63FC3D0656F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497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D7A3-FDC8-8EE1-C25C-FB4244E68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F9BD5-8462-5162-222D-B94A72E0A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BBF15-BE19-E86F-43CE-89615F315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11403-3E3D-5C93-7C6C-43DBDB7FAEA1}"/>
              </a:ext>
            </a:extLst>
          </p:cNvPr>
          <p:cNvSpPr>
            <a:spLocks noGrp="1"/>
          </p:cNvSpPr>
          <p:nvPr>
            <p:ph type="dt" sz="half" idx="10"/>
          </p:nvPr>
        </p:nvSpPr>
        <p:spPr/>
        <p:txBody>
          <a:bodyPr/>
          <a:lstStyle/>
          <a:p>
            <a:fld id="{B0B6493B-A447-4205-AC2D-AE2DEDAE4E3B}" type="datetime1">
              <a:rPr lang="en-US" smtClean="0"/>
              <a:t>4/25/2026</a:t>
            </a:fld>
            <a:endParaRPr lang="en-US"/>
          </a:p>
        </p:txBody>
      </p:sp>
      <p:sp>
        <p:nvSpPr>
          <p:cNvPr id="6" name="Footer Placeholder 5">
            <a:extLst>
              <a:ext uri="{FF2B5EF4-FFF2-40B4-BE49-F238E27FC236}">
                <a16:creationId xmlns:a16="http://schemas.microsoft.com/office/drawing/2014/main" id="{42925083-7530-5E9A-0DDF-AD807D99A283}"/>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777D328-6F7C-4056-EF59-99AF0545675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666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2E90-233F-2BD2-7344-910ADF7AC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570B1-8B0F-2CAD-530C-A046A2E60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838E2C-73C2-6ED2-2F2C-66BB3827F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BCA0B-FE18-7750-541E-2C9C8D745FC7}"/>
              </a:ext>
            </a:extLst>
          </p:cNvPr>
          <p:cNvSpPr>
            <a:spLocks noGrp="1"/>
          </p:cNvSpPr>
          <p:nvPr>
            <p:ph type="dt" sz="half" idx="10"/>
          </p:nvPr>
        </p:nvSpPr>
        <p:spPr/>
        <p:txBody>
          <a:bodyPr/>
          <a:lstStyle/>
          <a:p>
            <a:fld id="{FD1C4689-B28D-4D3C-8B05-9ABB967E2A3E}" type="datetime1">
              <a:rPr lang="en-US" smtClean="0"/>
              <a:t>4/25/2026</a:t>
            </a:fld>
            <a:endParaRPr lang="en-US"/>
          </a:p>
        </p:txBody>
      </p:sp>
      <p:sp>
        <p:nvSpPr>
          <p:cNvPr id="6" name="Footer Placeholder 5">
            <a:extLst>
              <a:ext uri="{FF2B5EF4-FFF2-40B4-BE49-F238E27FC236}">
                <a16:creationId xmlns:a16="http://schemas.microsoft.com/office/drawing/2014/main" id="{3E4D6C27-7E6F-CBCB-8DF6-DA3EC2EFAB9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0AFC868-3D31-1713-A8A8-CEE16B3C40C4}"/>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923073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A44CA-8478-BC1D-14B0-FB063D85A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270DE-9DC9-CCCD-7253-910D91F91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7CBD2-9F87-268B-EED2-6B84A5120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1C4689-B28D-4D3C-8B05-9ABB967E2A3E}" type="datetime1">
              <a:rPr lang="en-US" smtClean="0"/>
              <a:t>4/25/2026</a:t>
            </a:fld>
            <a:endParaRPr lang="en-US"/>
          </a:p>
        </p:txBody>
      </p:sp>
      <p:sp>
        <p:nvSpPr>
          <p:cNvPr id="5" name="Footer Placeholder 4">
            <a:extLst>
              <a:ext uri="{FF2B5EF4-FFF2-40B4-BE49-F238E27FC236}">
                <a16:creationId xmlns:a16="http://schemas.microsoft.com/office/drawing/2014/main" id="{56A1FEC4-BF36-6A10-67D3-5E8264DFD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516AE6C7-4500-54FF-5EBF-89B950B24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9063287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714-F1AD-EA84-D14B-E6907631A930}"/>
              </a:ext>
            </a:extLst>
          </p:cNvPr>
          <p:cNvSpPr>
            <a:spLocks noGrp="1"/>
          </p:cNvSpPr>
          <p:nvPr>
            <p:ph type="ctrTitle"/>
          </p:nvPr>
        </p:nvSpPr>
        <p:spPr/>
        <p:txBody>
          <a:bodyPr anchor="t">
            <a:normAutofit/>
          </a:bodyPr>
          <a:lstStyle/>
          <a:p>
            <a:pPr algn="ctr"/>
            <a:r>
              <a:rPr lang="en-US" b="1">
                <a:solidFill>
                  <a:schemeClr val="tx1"/>
                </a:solidFill>
              </a:rPr>
              <a:t>PROPOSED LBO OF CROCS, INC. (“CROX”)</a:t>
            </a:r>
          </a:p>
        </p:txBody>
      </p:sp>
      <p:sp>
        <p:nvSpPr>
          <p:cNvPr id="3" name="Subtitle 2">
            <a:extLst>
              <a:ext uri="{FF2B5EF4-FFF2-40B4-BE49-F238E27FC236}">
                <a16:creationId xmlns:a16="http://schemas.microsoft.com/office/drawing/2014/main" id="{B089442A-E4C4-EAB2-5353-BB5FF6D93050}"/>
              </a:ext>
            </a:extLst>
          </p:cNvPr>
          <p:cNvSpPr>
            <a:spLocks noGrp="1"/>
          </p:cNvSpPr>
          <p:nvPr>
            <p:ph type="subTitle" idx="1"/>
          </p:nvPr>
        </p:nvSpPr>
        <p:spPr/>
        <p:txBody>
          <a:bodyPr>
            <a:normAutofit/>
          </a:bodyPr>
          <a:lstStyle/>
          <a:p>
            <a:pPr algn="ctr"/>
            <a:r>
              <a:rPr lang="en-US" b="1"/>
              <a:t>Seton Hall University</a:t>
            </a:r>
          </a:p>
          <a:p>
            <a:pPr algn="ctr"/>
            <a:r>
              <a:rPr lang="en-US" b="1"/>
              <a:t>February 21, 2026</a:t>
            </a:r>
          </a:p>
        </p:txBody>
      </p:sp>
      <p:pic>
        <p:nvPicPr>
          <p:cNvPr id="7" name="Picture 6">
            <a:extLst>
              <a:ext uri="{FF2B5EF4-FFF2-40B4-BE49-F238E27FC236}">
                <a16:creationId xmlns:a16="http://schemas.microsoft.com/office/drawing/2014/main" id="{D94783F4-D056-1C43-64C0-EF410F5A7D70}"/>
              </a:ext>
            </a:extLst>
          </p:cNvPr>
          <p:cNvPicPr>
            <a:picLocks noChangeAspect="1"/>
          </p:cNvPicPr>
          <p:nvPr/>
        </p:nvPicPr>
        <p:blipFill>
          <a:blip r:embed="rId3"/>
          <a:srcRect l="16706" r="21381"/>
          <a:stretch>
            <a:fillRect/>
          </a:stretch>
        </p:blipFill>
        <p:spPr>
          <a:xfrm>
            <a:off x="20" y="9779"/>
            <a:ext cx="7750078" cy="6857990"/>
          </a:xfrm>
          <a:prstGeom prst="rect">
            <a:avLst/>
          </a:prstGeom>
          <a:noFill/>
        </p:spPr>
      </p:pic>
    </p:spTree>
    <p:extLst>
      <p:ext uri="{BB962C8B-B14F-4D97-AF65-F5344CB8AC3E}">
        <p14:creationId xmlns:p14="http://schemas.microsoft.com/office/powerpoint/2010/main" val="4021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81EC4F-0040-97B1-2793-E710DCADB7E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B9CDFA-751C-E645-B2A9-405D39841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40159A5F-229F-12DB-9305-916824F9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7B671E5-2FD6-C3E4-8278-53F87514B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955F007-7104-D1F5-03B4-BEAF96D4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04B21C6-92BA-5235-523A-362A871F7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2675D47-D0B4-E27C-27E7-52A060C04EB0}"/>
              </a:ext>
            </a:extLst>
          </p:cNvPr>
          <p:cNvSpPr>
            <a:spLocks noGrp="1"/>
          </p:cNvSpPr>
          <p:nvPr>
            <p:ph type="title"/>
          </p:nvPr>
        </p:nvSpPr>
        <p:spPr>
          <a:xfrm>
            <a:off x="574549" y="182832"/>
            <a:ext cx="9895951" cy="1033669"/>
          </a:xfrm>
        </p:spPr>
        <p:txBody>
          <a:bodyPr>
            <a:normAutofit/>
          </a:bodyPr>
          <a:lstStyle/>
          <a:p>
            <a:r>
              <a:rPr lang="en-US" sz="4000" b="1" kern="0">
                <a:solidFill>
                  <a:srgbClr val="FFFFFF"/>
                </a:solidFill>
                <a:effectLst/>
                <a:latin typeface="Times New Roman" panose="02020603050405020304" pitchFamily="18" charset="0"/>
                <a:ea typeface="Times New Roman" panose="02020603050405020304" pitchFamily="18" charset="0"/>
              </a:rPr>
              <a:t>Revenue Mix: Geography</a:t>
            </a:r>
            <a:endParaRPr lang="en-US" sz="4000" b="1">
              <a:solidFill>
                <a:srgbClr val="FFFFFF"/>
              </a:solidFill>
            </a:endParaRPr>
          </a:p>
        </p:txBody>
      </p:sp>
      <p:pic>
        <p:nvPicPr>
          <p:cNvPr id="6" name="Content Placeholder 5">
            <a:extLst>
              <a:ext uri="{FF2B5EF4-FFF2-40B4-BE49-F238E27FC236}">
                <a16:creationId xmlns:a16="http://schemas.microsoft.com/office/drawing/2014/main" id="{076CB40C-1E52-9538-4141-483F6CFEB7EE}"/>
              </a:ext>
            </a:extLst>
          </p:cNvPr>
          <p:cNvPicPr>
            <a:picLocks noGrp="1" noChangeAspect="1"/>
          </p:cNvPicPr>
          <p:nvPr>
            <p:ph idx="1"/>
          </p:nvPr>
        </p:nvPicPr>
        <p:blipFill>
          <a:blip r:embed="rId3"/>
          <a:stretch>
            <a:fillRect/>
          </a:stretch>
        </p:blipFill>
        <p:spPr>
          <a:xfrm>
            <a:off x="5672919" y="1622746"/>
            <a:ext cx="6094141" cy="4558734"/>
          </a:xfrm>
          <a:prstGeom prst="rect">
            <a:avLst/>
          </a:prstGeom>
        </p:spPr>
      </p:pic>
      <p:sp>
        <p:nvSpPr>
          <p:cNvPr id="9" name="TextBox 8">
            <a:extLst>
              <a:ext uri="{FF2B5EF4-FFF2-40B4-BE49-F238E27FC236}">
                <a16:creationId xmlns:a16="http://schemas.microsoft.com/office/drawing/2014/main" id="{4D080907-F224-9111-458F-98E5931C9FD2}"/>
              </a:ext>
            </a:extLst>
          </p:cNvPr>
          <p:cNvSpPr txBox="1"/>
          <p:nvPr/>
        </p:nvSpPr>
        <p:spPr>
          <a:xfrm>
            <a:off x="326174" y="1891970"/>
            <a:ext cx="6094140" cy="646331"/>
          </a:xfrm>
          <a:prstGeom prst="rect">
            <a:avLst/>
          </a:prstGeom>
          <a:noFill/>
        </p:spPr>
        <p:txBody>
          <a:bodyPr wrap="square">
            <a:spAutoFit/>
          </a:bodyPr>
          <a:lstStyle/>
          <a:p>
            <a:r>
              <a:rPr lang="en-US"/>
              <a:t>While North America anchors revenue today, international markets particularly Asia represent meaningful upside. </a:t>
            </a:r>
          </a:p>
        </p:txBody>
      </p:sp>
      <p:sp>
        <p:nvSpPr>
          <p:cNvPr id="13" name="TextBox 12">
            <a:extLst>
              <a:ext uri="{FF2B5EF4-FFF2-40B4-BE49-F238E27FC236}">
                <a16:creationId xmlns:a16="http://schemas.microsoft.com/office/drawing/2014/main" id="{127F7450-8CD8-6D2B-93FB-B4897D06D676}"/>
              </a:ext>
            </a:extLst>
          </p:cNvPr>
          <p:cNvSpPr txBox="1"/>
          <p:nvPr/>
        </p:nvSpPr>
        <p:spPr>
          <a:xfrm>
            <a:off x="558514" y="2832839"/>
            <a:ext cx="4946522" cy="3724096"/>
          </a:xfrm>
          <a:prstGeom prst="rect">
            <a:avLst/>
          </a:prstGeom>
          <a:noFill/>
        </p:spPr>
        <p:txBody>
          <a:bodyPr wrap="square" lIns="91440" tIns="45720" rIns="91440" bIns="45720" anchor="t">
            <a:spAutoFit/>
          </a:bodyPr>
          <a:lstStyle/>
          <a:p>
            <a:pPr marL="285750" indent="-285750">
              <a:buFont typeface="Arial"/>
              <a:buChar char="•"/>
            </a:pPr>
            <a:r>
              <a:rPr lang="en-US" b="0" i="0">
                <a:solidFill>
                  <a:srgbClr val="000000"/>
                </a:solidFill>
                <a:effectLst/>
                <a:latin typeface="+mj-lt"/>
              </a:rPr>
              <a:t>North America</a:t>
            </a:r>
            <a:r>
              <a:rPr lang="en-US">
                <a:solidFill>
                  <a:srgbClr val="000000"/>
                </a:solidFill>
                <a:latin typeface="+mj-lt"/>
              </a:rPr>
              <a:t>,</a:t>
            </a:r>
            <a:r>
              <a:rPr lang="en-US" b="0" i="0">
                <a:solidFill>
                  <a:srgbClr val="000000"/>
                </a:solidFill>
                <a:effectLst/>
                <a:latin typeface="+mj-lt"/>
              </a:rPr>
              <a:t> </a:t>
            </a:r>
            <a:r>
              <a:rPr lang="en-US">
                <a:solidFill>
                  <a:srgbClr val="000000"/>
                </a:solidFill>
                <a:latin typeface="+mj-lt"/>
              </a:rPr>
              <a:t>FY25, Croc's brand revenues</a:t>
            </a:r>
            <a:r>
              <a:rPr lang="en-US" b="0" i="0">
                <a:solidFill>
                  <a:srgbClr val="000000"/>
                </a:solidFill>
                <a:effectLst/>
                <a:latin typeface="+mj-lt"/>
              </a:rPr>
              <a:t> </a:t>
            </a:r>
            <a:r>
              <a:rPr lang="en-US">
                <a:solidFill>
                  <a:srgbClr val="000000"/>
                </a:solidFill>
                <a:latin typeface="+mj-lt"/>
              </a:rPr>
              <a:t>decreased 6.8</a:t>
            </a:r>
            <a:r>
              <a:rPr lang="en-US" b="0" i="0">
                <a:solidFill>
                  <a:srgbClr val="000000"/>
                </a:solidFill>
                <a:effectLst/>
                <a:latin typeface="+mj-lt"/>
              </a:rPr>
              <a:t>% to $</a:t>
            </a:r>
            <a:r>
              <a:rPr lang="en-US">
                <a:solidFill>
                  <a:srgbClr val="000000"/>
                </a:solidFill>
                <a:latin typeface="+mj-lt"/>
              </a:rPr>
              <a:t>1,710 </a:t>
            </a:r>
            <a:r>
              <a:rPr lang="en-US" b="0" i="0">
                <a:solidFill>
                  <a:srgbClr val="000000"/>
                </a:solidFill>
                <a:effectLst/>
                <a:latin typeface="+mj-lt"/>
              </a:rPr>
              <a:t>million</a:t>
            </a:r>
            <a:endParaRPr lang="en-US">
              <a:solidFill>
                <a:srgbClr val="000000"/>
              </a:solidFill>
              <a:latin typeface="Aptos" panose="02110004020202020204"/>
            </a:endParaRPr>
          </a:p>
          <a:p>
            <a:pPr marL="285750" indent="-285750">
              <a:buFont typeface="Arial" panose="020B0604020202020204" pitchFamily="34" charset="0"/>
              <a:buChar char="•"/>
            </a:pPr>
            <a:endParaRPr lang="en-US">
              <a:latin typeface="+mj-lt"/>
            </a:endParaRPr>
          </a:p>
          <a:p>
            <a:pPr marL="285750" indent="-285750">
              <a:buFont typeface="Arial" panose="020B0604020202020204" pitchFamily="34" charset="0"/>
              <a:buChar char="•"/>
            </a:pPr>
            <a:r>
              <a:rPr lang="en-US">
                <a:latin typeface="+mj-lt"/>
              </a:rPr>
              <a:t>International (Asia, EMEA, LATAM), FY25, Crocs brand revenues increased 11.9% to $1,616 million. </a:t>
            </a:r>
            <a:endParaRPr lang="en-US"/>
          </a:p>
          <a:p>
            <a:pPr marL="285750" indent="-285750">
              <a:buFont typeface="Arial" panose="020B0604020202020204" pitchFamily="34" charset="0"/>
              <a:buChar char="•"/>
            </a:pPr>
            <a:endParaRPr lang="en-US">
              <a:latin typeface="+mj-lt"/>
            </a:endParaRPr>
          </a:p>
          <a:p>
            <a:pPr marL="285750" indent="-285750">
              <a:buFont typeface="Arial" panose="020B0604020202020204" pitchFamily="34" charset="0"/>
              <a:buChar char="•"/>
            </a:pPr>
            <a:r>
              <a:rPr lang="en-US" b="0" i="0">
                <a:solidFill>
                  <a:srgbClr val="000000"/>
                </a:solidFill>
                <a:effectLst/>
                <a:latin typeface="+mj-lt"/>
              </a:rPr>
              <a:t>International Contribution: By 2025, international sales grew to represent </a:t>
            </a:r>
            <a:r>
              <a:rPr lang="en-US">
                <a:solidFill>
                  <a:srgbClr val="000000"/>
                </a:solidFill>
                <a:latin typeface="+mj-lt"/>
              </a:rPr>
              <a:t>48.6%</a:t>
            </a:r>
            <a:r>
              <a:rPr lang="en-US" b="0" i="0">
                <a:solidFill>
                  <a:srgbClr val="000000"/>
                </a:solidFill>
                <a:effectLst/>
                <a:latin typeface="+mj-lt"/>
              </a:rPr>
              <a:t> of total Crocs brand revenue ($</a:t>
            </a:r>
            <a:r>
              <a:rPr lang="en-US">
                <a:solidFill>
                  <a:srgbClr val="000000"/>
                </a:solidFill>
                <a:latin typeface="+mj-lt"/>
              </a:rPr>
              <a:t>1,616M</a:t>
            </a:r>
            <a:r>
              <a:rPr lang="en-US" b="0" i="0">
                <a:solidFill>
                  <a:srgbClr val="000000"/>
                </a:solidFill>
                <a:effectLst/>
                <a:latin typeface="+mj-lt"/>
              </a:rPr>
              <a:t> out of $</a:t>
            </a:r>
            <a:r>
              <a:rPr lang="en-US">
                <a:solidFill>
                  <a:srgbClr val="000000"/>
                </a:solidFill>
                <a:latin typeface="+mj-lt"/>
              </a:rPr>
              <a:t>3,326M</a:t>
            </a:r>
            <a:r>
              <a:rPr lang="en-US" b="0" i="0">
                <a:solidFill>
                  <a:srgbClr val="000000"/>
                </a:solidFill>
                <a:effectLst/>
                <a:latin typeface="+mj-lt"/>
              </a:rPr>
              <a:t>), as domestic North American sales began to soften</a:t>
            </a:r>
            <a:r>
              <a:rPr lang="en-US">
                <a:solidFill>
                  <a:srgbClr val="000000"/>
                </a:solidFill>
                <a:latin typeface="+mj-lt"/>
              </a:rPr>
              <a:t> in 2025.</a:t>
            </a:r>
            <a:endParaRPr lang="en-US" b="0" i="0">
              <a:solidFill>
                <a:srgbClr val="000000"/>
              </a:solidFill>
              <a:effectLst/>
              <a:latin typeface="+mj-lt"/>
            </a:endParaRPr>
          </a:p>
          <a:p>
            <a:endParaRPr lang="en-US" sz="2000"/>
          </a:p>
        </p:txBody>
      </p:sp>
      <p:sp>
        <p:nvSpPr>
          <p:cNvPr id="17" name="TextBox 16">
            <a:extLst>
              <a:ext uri="{FF2B5EF4-FFF2-40B4-BE49-F238E27FC236}">
                <a16:creationId xmlns:a16="http://schemas.microsoft.com/office/drawing/2014/main" id="{EDCC7481-8AD2-0AB2-B93A-29B1905CC2DC}"/>
              </a:ext>
            </a:extLst>
          </p:cNvPr>
          <p:cNvSpPr txBox="1"/>
          <p:nvPr/>
        </p:nvSpPr>
        <p:spPr>
          <a:xfrm>
            <a:off x="5672803" y="5889092"/>
            <a:ext cx="6094140" cy="83099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a:solidFill>
                  <a:srgbClr val="000000"/>
                </a:solidFill>
                <a:latin typeface="+mj-lt"/>
              </a:rPr>
              <a:t>China saw triple-digit growth in early 2024 and finished the year with over a 70% increase, outperforming all other major regions, and continued to increase into 2025. </a:t>
            </a:r>
          </a:p>
        </p:txBody>
      </p:sp>
      <p:sp>
        <p:nvSpPr>
          <p:cNvPr id="19" name="TextBox 18">
            <a:extLst>
              <a:ext uri="{FF2B5EF4-FFF2-40B4-BE49-F238E27FC236}">
                <a16:creationId xmlns:a16="http://schemas.microsoft.com/office/drawing/2014/main" id="{AFFD0A98-89FC-C989-0FB8-D7CF21DB927C}"/>
              </a:ext>
            </a:extLst>
          </p:cNvPr>
          <p:cNvSpPr txBox="1"/>
          <p:nvPr/>
        </p:nvSpPr>
        <p:spPr>
          <a:xfrm>
            <a:off x="7881124" y="893335"/>
            <a:ext cx="4875871" cy="646331"/>
          </a:xfrm>
          <a:prstGeom prst="rect">
            <a:avLst/>
          </a:prstGeom>
          <a:noFill/>
        </p:spPr>
        <p:txBody>
          <a:bodyPr wrap="square" lIns="91440" tIns="45720" rIns="91440" bIns="45720" anchor="t">
            <a:spAutoFit/>
          </a:bodyPr>
          <a:lstStyle/>
          <a:p>
            <a:pPr fontAlgn="base"/>
            <a:r>
              <a:rPr lang="en-US" sz="1800">
                <a:solidFill>
                  <a:schemeClr val="bg1"/>
                </a:solidFill>
              </a:rPr>
              <a:t>Sells in </a:t>
            </a:r>
            <a:r>
              <a:rPr lang="en-US">
                <a:solidFill>
                  <a:schemeClr val="bg1"/>
                </a:solidFill>
              </a:rPr>
              <a:t>85</a:t>
            </a:r>
            <a:r>
              <a:rPr lang="en-US" sz="1800">
                <a:solidFill>
                  <a:schemeClr val="bg1"/>
                </a:solidFill>
              </a:rPr>
              <a:t>+ countries through wholesale, owned retail, and e-commerce </a:t>
            </a:r>
          </a:p>
        </p:txBody>
      </p:sp>
      <p:pic>
        <p:nvPicPr>
          <p:cNvPr id="20" name="Picture 19">
            <a:extLst>
              <a:ext uri="{FF2B5EF4-FFF2-40B4-BE49-F238E27FC236}">
                <a16:creationId xmlns:a16="http://schemas.microsoft.com/office/drawing/2014/main" id="{44577D22-68E0-A4EF-128E-58838F78EFF7}"/>
              </a:ext>
            </a:extLst>
          </p:cNvPr>
          <p:cNvPicPr>
            <a:picLocks noChangeAspect="1"/>
          </p:cNvPicPr>
          <p:nvPr/>
        </p:nvPicPr>
        <p:blipFill>
          <a:blip r:embed="rId4"/>
          <a:stretch>
            <a:fillRect/>
          </a:stretch>
        </p:blipFill>
        <p:spPr>
          <a:xfrm>
            <a:off x="11298855" y="-12463"/>
            <a:ext cx="893141" cy="893141"/>
          </a:xfrm>
          <a:prstGeom prst="rect">
            <a:avLst/>
          </a:prstGeom>
        </p:spPr>
      </p:pic>
    </p:spTree>
    <p:extLst>
      <p:ext uri="{BB962C8B-B14F-4D97-AF65-F5344CB8AC3E}">
        <p14:creationId xmlns:p14="http://schemas.microsoft.com/office/powerpoint/2010/main" val="164369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97A82E-5AE7-7603-06AF-69608E1A7B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B436CF5-D913-C1B8-5D1C-0B9D599FD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C5A8BE7-BE22-7796-5DAF-ACF90F61E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370071C-AFBE-A3AC-A1E5-9190D1AF1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0C01B00-1F64-2A55-5F0C-E5213458D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0A7AC779-5C66-5CF1-7D44-A2F1E67EF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B84DC27-42FE-C9DF-CFCD-F582736ACF03}"/>
              </a:ext>
            </a:extLst>
          </p:cNvPr>
          <p:cNvSpPr>
            <a:spLocks noGrp="1"/>
          </p:cNvSpPr>
          <p:nvPr>
            <p:ph type="title"/>
          </p:nvPr>
        </p:nvSpPr>
        <p:spPr>
          <a:xfrm>
            <a:off x="574549" y="182832"/>
            <a:ext cx="9895951" cy="1033669"/>
          </a:xfrm>
        </p:spPr>
        <p:txBody>
          <a:bodyPr>
            <a:normAutofit/>
          </a:bodyPr>
          <a:lstStyle/>
          <a:p>
            <a:r>
              <a:rPr lang="en-US" sz="4000" b="1" kern="0">
                <a:solidFill>
                  <a:srgbClr val="FFFFFF"/>
                </a:solidFill>
                <a:latin typeface="Times New Roman"/>
                <a:cs typeface="Times New Roman"/>
              </a:rPr>
              <a:t>Management Overview</a:t>
            </a:r>
            <a:endParaRPr lang="en-US"/>
          </a:p>
        </p:txBody>
      </p:sp>
      <p:pic>
        <p:nvPicPr>
          <p:cNvPr id="20" name="Picture 19">
            <a:extLst>
              <a:ext uri="{FF2B5EF4-FFF2-40B4-BE49-F238E27FC236}">
                <a16:creationId xmlns:a16="http://schemas.microsoft.com/office/drawing/2014/main" id="{53AA8C0D-1147-D62A-80D1-5BB3FA9563FE}"/>
              </a:ext>
            </a:extLst>
          </p:cNvPr>
          <p:cNvPicPr>
            <a:picLocks noChangeAspect="1"/>
          </p:cNvPicPr>
          <p:nvPr/>
        </p:nvPicPr>
        <p:blipFill>
          <a:blip r:embed="rId3"/>
          <a:stretch>
            <a:fillRect/>
          </a:stretch>
        </p:blipFill>
        <p:spPr>
          <a:xfrm>
            <a:off x="10625263" y="11427"/>
            <a:ext cx="1568330" cy="1587622"/>
          </a:xfrm>
          <a:prstGeom prst="rect">
            <a:avLst/>
          </a:prstGeom>
        </p:spPr>
      </p:pic>
      <p:sp>
        <p:nvSpPr>
          <p:cNvPr id="4" name="Content Placeholder 3">
            <a:extLst>
              <a:ext uri="{FF2B5EF4-FFF2-40B4-BE49-F238E27FC236}">
                <a16:creationId xmlns:a16="http://schemas.microsoft.com/office/drawing/2014/main" id="{3B6879BF-CF12-AEFA-1377-0EE8C12B87C1}"/>
              </a:ext>
            </a:extLst>
          </p:cNvPr>
          <p:cNvSpPr>
            <a:spLocks noGrp="1"/>
          </p:cNvSpPr>
          <p:nvPr>
            <p:ph idx="1"/>
          </p:nvPr>
        </p:nvSpPr>
        <p:spPr>
          <a:xfrm>
            <a:off x="-966" y="1632713"/>
            <a:ext cx="11431929" cy="4351338"/>
          </a:xfrm>
        </p:spPr>
        <p:txBody>
          <a:bodyPr vert="horz" lIns="91440" tIns="45720" rIns="91440" bIns="45720" rtlCol="0" anchor="t">
            <a:normAutofit/>
          </a:bodyPr>
          <a:lstStyle/>
          <a:p>
            <a:r>
              <a:rPr lang="en-US" sz="2400">
                <a:ea typeface="+mn-lt"/>
                <a:cs typeface="+mn-lt"/>
              </a:rPr>
              <a:t>Experienced, Shareholder-Oriented Leadership Team Driving Scalable Growth</a:t>
            </a:r>
            <a:endParaRPr lang="en-US" sz="2400"/>
          </a:p>
        </p:txBody>
      </p:sp>
      <p:pic>
        <p:nvPicPr>
          <p:cNvPr id="5" name="Picture 4" descr="https://s22.q4cdn.com/133460125/files/images/board/Andrew.jpg">
            <a:extLst>
              <a:ext uri="{FF2B5EF4-FFF2-40B4-BE49-F238E27FC236}">
                <a16:creationId xmlns:a16="http://schemas.microsoft.com/office/drawing/2014/main" id="{CBBB228A-D927-F158-8D4D-ECC27583B1E4}"/>
              </a:ext>
            </a:extLst>
          </p:cNvPr>
          <p:cNvPicPr>
            <a:picLocks noChangeAspect="1"/>
          </p:cNvPicPr>
          <p:nvPr/>
        </p:nvPicPr>
        <p:blipFill>
          <a:blip r:embed="rId4"/>
          <a:stretch>
            <a:fillRect/>
          </a:stretch>
        </p:blipFill>
        <p:spPr>
          <a:xfrm>
            <a:off x="307453" y="2193162"/>
            <a:ext cx="1362438" cy="1381728"/>
          </a:xfrm>
          <a:prstGeom prst="rect">
            <a:avLst/>
          </a:prstGeom>
        </p:spPr>
      </p:pic>
      <p:sp>
        <p:nvSpPr>
          <p:cNvPr id="7" name="TextBox 6">
            <a:extLst>
              <a:ext uri="{FF2B5EF4-FFF2-40B4-BE49-F238E27FC236}">
                <a16:creationId xmlns:a16="http://schemas.microsoft.com/office/drawing/2014/main" id="{5B466011-59D8-018A-8CEB-58CD4997971F}"/>
              </a:ext>
            </a:extLst>
          </p:cNvPr>
          <p:cNvSpPr txBox="1"/>
          <p:nvPr/>
        </p:nvSpPr>
        <p:spPr>
          <a:xfrm>
            <a:off x="1861593" y="2522318"/>
            <a:ext cx="99445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CEO since 2017; previously President.</a:t>
            </a:r>
            <a:endParaRPr lang="en-US"/>
          </a:p>
          <a:p>
            <a:pPr marL="285750" indent="-285750">
              <a:buFont typeface="Arial"/>
              <a:buChar char="•"/>
            </a:pPr>
            <a:r>
              <a:rPr lang="en-US">
                <a:ea typeface="+mn-lt"/>
                <a:cs typeface="+mn-lt"/>
              </a:rPr>
              <a:t>Led brand transformation from niche clog brand to global lifestyle platform.</a:t>
            </a:r>
            <a:endParaRPr lang="en-US"/>
          </a:p>
          <a:p>
            <a:pPr marL="285750" indent="-285750">
              <a:buFont typeface="Arial"/>
              <a:buChar char="•"/>
            </a:pPr>
            <a:r>
              <a:rPr lang="en-US">
                <a:ea typeface="+mn-lt"/>
                <a:cs typeface="+mn-lt"/>
              </a:rPr>
              <a:t>Oversaw international expansion and DTC acceleration.</a:t>
            </a:r>
            <a:endParaRPr lang="en-US"/>
          </a:p>
          <a:p>
            <a:pPr marL="285750" indent="-285750">
              <a:buFont typeface="Arial"/>
              <a:buChar char="•"/>
            </a:pPr>
            <a:r>
              <a:rPr lang="en-US">
                <a:ea typeface="+mn-lt"/>
                <a:cs typeface="+mn-lt"/>
              </a:rPr>
              <a:t>Successfully executed and integrated the HEYDUDE acquisition (2022).</a:t>
            </a:r>
            <a:endParaRPr lang="en-US"/>
          </a:p>
          <a:p>
            <a:endParaRPr lang="en-US">
              <a:ea typeface="+mn-lt"/>
              <a:cs typeface="+mn-lt"/>
            </a:endParaRPr>
          </a:p>
        </p:txBody>
      </p:sp>
      <p:sp>
        <p:nvSpPr>
          <p:cNvPr id="15" name="TextBox 14">
            <a:extLst>
              <a:ext uri="{FF2B5EF4-FFF2-40B4-BE49-F238E27FC236}">
                <a16:creationId xmlns:a16="http://schemas.microsoft.com/office/drawing/2014/main" id="{6B547C74-E65B-45C9-0BD3-FE892A99C489}"/>
              </a:ext>
            </a:extLst>
          </p:cNvPr>
          <p:cNvSpPr txBox="1"/>
          <p:nvPr/>
        </p:nvSpPr>
        <p:spPr>
          <a:xfrm>
            <a:off x="1823011" y="5657127"/>
            <a:ext cx="102146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a:ea typeface="+mn-lt"/>
                <a:cs typeface="+mn-lt"/>
              </a:rPr>
              <a:t>Appointed September 2025</a:t>
            </a:r>
            <a:endParaRPr lang="en-US" sz="1200">
              <a:ea typeface="+mn-lt"/>
              <a:cs typeface="+mn-lt"/>
            </a:endParaRPr>
          </a:p>
          <a:p>
            <a:pPr marL="228600" indent="-228600">
              <a:buFont typeface=""/>
              <a:buChar char="•"/>
            </a:pPr>
            <a:r>
              <a:rPr lang="en-US"/>
              <a:t>Served as Chief Financial Officer of </a:t>
            </a:r>
            <a:r>
              <a:rPr lang="en-US" err="1"/>
              <a:t>SharkNinja</a:t>
            </a:r>
            <a:r>
              <a:rPr lang="en-US"/>
              <a:t>, Inc., a global product design and technology company, and previously held senior finance leadership roles at Nike, Inc., bringing extensive global consumer brand experience.</a:t>
            </a:r>
            <a:endParaRPr lang="en-US" sz="1200"/>
          </a:p>
          <a:p>
            <a:pPr marL="228600" indent="-228600">
              <a:buFont typeface=""/>
              <a:buChar char="•"/>
            </a:pPr>
            <a:endParaRPr lang="en-US">
              <a:ea typeface="+mn-lt"/>
              <a:cs typeface="+mn-lt"/>
            </a:endParaRPr>
          </a:p>
        </p:txBody>
      </p:sp>
      <p:sp>
        <p:nvSpPr>
          <p:cNvPr id="18" name="TextBox 17">
            <a:extLst>
              <a:ext uri="{FF2B5EF4-FFF2-40B4-BE49-F238E27FC236}">
                <a16:creationId xmlns:a16="http://schemas.microsoft.com/office/drawing/2014/main" id="{596650C3-77B7-F180-E190-4098E9CEAE24}"/>
              </a:ext>
            </a:extLst>
          </p:cNvPr>
          <p:cNvSpPr txBox="1"/>
          <p:nvPr/>
        </p:nvSpPr>
        <p:spPr>
          <a:xfrm>
            <a:off x="1823012" y="2194367"/>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baseline="0">
                <a:latin typeface="Aptos"/>
              </a:rPr>
              <a:t>Andrew </a:t>
            </a:r>
            <a:r>
              <a:rPr lang="en-US" b="1">
                <a:latin typeface="Aptos"/>
              </a:rPr>
              <a:t>Rees Chief</a:t>
            </a:r>
            <a:r>
              <a:rPr lang="en-US" sz="1800" b="1" baseline="0">
                <a:latin typeface="Aptos"/>
              </a:rPr>
              <a:t> Executive Officer</a:t>
            </a:r>
            <a:r>
              <a:rPr sz="1800">
                <a:latin typeface="Aptos"/>
                <a:ea typeface="Aptos"/>
                <a:cs typeface="Aptos"/>
              </a:rPr>
              <a:t>​</a:t>
            </a:r>
            <a:endParaRPr lang="en-US"/>
          </a:p>
          <a:p>
            <a:pPr algn="ctr"/>
            <a:endParaRPr lang="en-US"/>
          </a:p>
        </p:txBody>
      </p:sp>
      <p:pic>
        <p:nvPicPr>
          <p:cNvPr id="3" name="Picture 2" descr="https://s.yimg.com/ny/api/res/1.2/PXFLwXAubDOEnC78R6CVhg--/YXBwaWQ9aGlnaGxhbmRlcjt3PTEyMDA7aD03NjM-/https%3A//media.zenfs.com/en/footwear_news_finance_8/7f75f93004876a1b260e7289c125c1c2">
            <a:extLst>
              <a:ext uri="{FF2B5EF4-FFF2-40B4-BE49-F238E27FC236}">
                <a16:creationId xmlns:a16="http://schemas.microsoft.com/office/drawing/2014/main" id="{1FFD3A2A-23AC-5663-CCDD-AB230E54E03C}"/>
              </a:ext>
            </a:extLst>
          </p:cNvPr>
          <p:cNvPicPr>
            <a:picLocks noChangeAspect="1"/>
          </p:cNvPicPr>
          <p:nvPr/>
        </p:nvPicPr>
        <p:blipFill>
          <a:blip r:embed="rId5"/>
          <a:stretch>
            <a:fillRect/>
          </a:stretch>
        </p:blipFill>
        <p:spPr>
          <a:xfrm>
            <a:off x="297085" y="5324354"/>
            <a:ext cx="1373776" cy="1301651"/>
          </a:xfrm>
          <a:prstGeom prst="rect">
            <a:avLst/>
          </a:prstGeom>
        </p:spPr>
      </p:pic>
      <p:sp>
        <p:nvSpPr>
          <p:cNvPr id="6" name="TextBox 5">
            <a:extLst>
              <a:ext uri="{FF2B5EF4-FFF2-40B4-BE49-F238E27FC236}">
                <a16:creationId xmlns:a16="http://schemas.microsoft.com/office/drawing/2014/main" id="{7E2B2764-1AF8-50B9-630D-FE567BF8B02A}"/>
              </a:ext>
            </a:extLst>
          </p:cNvPr>
          <p:cNvSpPr txBox="1"/>
          <p:nvPr/>
        </p:nvSpPr>
        <p:spPr>
          <a:xfrm>
            <a:off x="1862595" y="5329177"/>
            <a:ext cx="49771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baseline="0">
                <a:latin typeface="Aptos"/>
              </a:rPr>
              <a:t>Patraic Reagan</a:t>
            </a:r>
            <a:r>
              <a:rPr lang="en-US" b="1">
                <a:latin typeface="Aptos"/>
              </a:rPr>
              <a:t>  </a:t>
            </a:r>
            <a:r>
              <a:rPr lang="en-US" b="1" baseline="0">
                <a:latin typeface="Aptos"/>
              </a:rPr>
              <a:t>Chief Financial Officer</a:t>
            </a:r>
            <a:endParaRPr lang="en-US"/>
          </a:p>
        </p:txBody>
      </p:sp>
      <p:pic>
        <p:nvPicPr>
          <p:cNvPr id="11" name="Picture 10" descr="A person smiling for the camera&#10;&#10;AI-generated content may be incorrect.">
            <a:extLst>
              <a:ext uri="{FF2B5EF4-FFF2-40B4-BE49-F238E27FC236}">
                <a16:creationId xmlns:a16="http://schemas.microsoft.com/office/drawing/2014/main" id="{1353801B-8C92-278C-62EE-B30118A8B48F}"/>
              </a:ext>
            </a:extLst>
          </p:cNvPr>
          <p:cNvPicPr>
            <a:picLocks noChangeAspect="1"/>
          </p:cNvPicPr>
          <p:nvPr/>
        </p:nvPicPr>
        <p:blipFill>
          <a:blip r:embed="rId6"/>
          <a:stretch>
            <a:fillRect/>
          </a:stretch>
        </p:blipFill>
        <p:spPr>
          <a:xfrm>
            <a:off x="287197" y="3803129"/>
            <a:ext cx="1383659" cy="1441291"/>
          </a:xfrm>
          <a:prstGeom prst="rect">
            <a:avLst/>
          </a:prstGeom>
        </p:spPr>
      </p:pic>
      <p:sp>
        <p:nvSpPr>
          <p:cNvPr id="19" name="TextBox 18">
            <a:extLst>
              <a:ext uri="{FF2B5EF4-FFF2-40B4-BE49-F238E27FC236}">
                <a16:creationId xmlns:a16="http://schemas.microsoft.com/office/drawing/2014/main" id="{922D3F58-5DEF-0BEA-8CF2-067110ED512D}"/>
              </a:ext>
            </a:extLst>
          </p:cNvPr>
          <p:cNvSpPr txBox="1"/>
          <p:nvPr/>
        </p:nvSpPr>
        <p:spPr>
          <a:xfrm>
            <a:off x="1861594" y="3795531"/>
            <a:ext cx="101664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ptos"/>
              </a:rPr>
              <a:t>Terrence Reilly, Chief Brand Officer</a:t>
            </a:r>
            <a:endParaRPr lang="en-US" b="1"/>
          </a:p>
          <a:p>
            <a:pPr marL="228600" indent="-228600">
              <a:buFont typeface=""/>
              <a:buChar char="•"/>
            </a:pPr>
            <a:r>
              <a:rPr lang="en-US">
                <a:ea typeface="+mn-lt"/>
                <a:cs typeface="+mn-lt"/>
              </a:rPr>
              <a:t>Joined Crocs in 2013 as Chief Marketing Officer and successfully repositioned the brand, transforming its foam clogs into a culturally relevant and “cool” product.</a:t>
            </a:r>
          </a:p>
          <a:p>
            <a:pPr marL="228600" indent="-228600">
              <a:buFont typeface=""/>
              <a:buChar char="•"/>
            </a:pPr>
            <a:r>
              <a:rPr lang="en-US">
                <a:ea typeface="+mn-lt"/>
                <a:cs typeface="+mn-lt"/>
              </a:rPr>
              <a:t>Departed in 2020 to Stanley, where he turned an oversized water bottle into a must-have consumer item through sharp brand positioning and demand creation</a:t>
            </a:r>
            <a:r>
              <a:rPr lang="en-US" b="1">
                <a:ea typeface="+mn-lt"/>
                <a:cs typeface="+mn-lt"/>
              </a:rPr>
              <a:t>.</a:t>
            </a:r>
          </a:p>
          <a:p>
            <a:pPr algn="ctr"/>
            <a:endParaRPr lang="en-US"/>
          </a:p>
        </p:txBody>
      </p:sp>
    </p:spTree>
    <p:extLst>
      <p:ext uri="{BB962C8B-B14F-4D97-AF65-F5344CB8AC3E}">
        <p14:creationId xmlns:p14="http://schemas.microsoft.com/office/powerpoint/2010/main" val="328681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4E5C9D-D851-5712-F1BF-7E729E5FEBC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4DAB1-492D-7393-25E7-762B48A749A8}"/>
              </a:ext>
            </a:extLst>
          </p:cNvPr>
          <p:cNvSpPr>
            <a:spLocks noGrp="1"/>
          </p:cNvSpPr>
          <p:nvPr>
            <p:ph type="title"/>
          </p:nvPr>
        </p:nvSpPr>
        <p:spPr>
          <a:xfrm>
            <a:off x="609599" y="284892"/>
            <a:ext cx="9895951" cy="1033669"/>
          </a:xfrm>
        </p:spPr>
        <p:txBody>
          <a:bodyPr>
            <a:normAutofit/>
          </a:bodyPr>
          <a:lstStyle/>
          <a:p>
            <a:r>
              <a:rPr lang="en-US" sz="4000" b="1">
                <a:solidFill>
                  <a:srgbClr val="FFFFFF"/>
                </a:solidFill>
              </a:rPr>
              <a:t>Industry Overview</a:t>
            </a:r>
            <a:endParaRPr lang="en-US" sz="4000">
              <a:solidFill>
                <a:srgbClr val="FFFFFF"/>
              </a:solidFill>
            </a:endParaRPr>
          </a:p>
        </p:txBody>
      </p:sp>
      <p:sp>
        <p:nvSpPr>
          <p:cNvPr id="3" name="Content Placeholder 2">
            <a:extLst>
              <a:ext uri="{FF2B5EF4-FFF2-40B4-BE49-F238E27FC236}">
                <a16:creationId xmlns:a16="http://schemas.microsoft.com/office/drawing/2014/main" id="{A5E4FC91-74B0-20E1-4763-03E5D6DC4699}"/>
              </a:ext>
            </a:extLst>
          </p:cNvPr>
          <p:cNvSpPr>
            <a:spLocks noGrp="1"/>
          </p:cNvSpPr>
          <p:nvPr>
            <p:ph idx="1"/>
          </p:nvPr>
        </p:nvSpPr>
        <p:spPr>
          <a:xfrm>
            <a:off x="3907" y="1946966"/>
            <a:ext cx="9990731" cy="6121758"/>
          </a:xfrm>
        </p:spPr>
        <p:txBody>
          <a:bodyPr anchor="ctr">
            <a:normAutofit/>
          </a:bodyPr>
          <a:lstStyle/>
          <a:p>
            <a:endParaRPr lang="en-US" sz="3200"/>
          </a:p>
          <a:p>
            <a:endParaRPr lang="en-US" sz="3000">
              <a:ea typeface="+mn-lt"/>
              <a:cs typeface="+mn-lt"/>
            </a:endParaRPr>
          </a:p>
          <a:p>
            <a:r>
              <a:rPr lang="en-US">
                <a:ea typeface="+mn-lt"/>
                <a:cs typeface="+mn-lt"/>
              </a:rPr>
              <a:t>Growing Market</a:t>
            </a:r>
            <a:endParaRPr lang="en-US"/>
          </a:p>
          <a:p>
            <a:endParaRPr lang="en-US"/>
          </a:p>
          <a:p>
            <a:r>
              <a:rPr lang="en-US"/>
              <a:t>Comfort is trending</a:t>
            </a:r>
          </a:p>
          <a:p>
            <a:endParaRPr lang="en-US"/>
          </a:p>
          <a:p>
            <a:r>
              <a:rPr lang="en-US"/>
              <a:t>High Barrier to Entry</a:t>
            </a:r>
          </a:p>
          <a:p>
            <a:endParaRPr lang="en-US"/>
          </a:p>
          <a:p>
            <a:r>
              <a:rPr lang="en-US"/>
              <a:t>Strong Profitability</a:t>
            </a:r>
          </a:p>
          <a:p>
            <a:endParaRPr lang="en-US" b="1"/>
          </a:p>
          <a:p>
            <a:endParaRPr lang="en-US" sz="3600"/>
          </a:p>
          <a:p>
            <a:endParaRPr lang="en-US" sz="2000"/>
          </a:p>
          <a:p>
            <a:endParaRPr lang="en-US" sz="2000"/>
          </a:p>
          <a:p>
            <a:endParaRPr lang="en-US" sz="2000"/>
          </a:p>
          <a:p>
            <a:endParaRPr lang="en-US" sz="2000"/>
          </a:p>
          <a:p>
            <a:pPr lvl="0"/>
            <a:endParaRPr lang="en-US" sz="2000"/>
          </a:p>
        </p:txBody>
      </p:sp>
      <p:pic>
        <p:nvPicPr>
          <p:cNvPr id="9" name="Picture 8">
            <a:extLst>
              <a:ext uri="{FF2B5EF4-FFF2-40B4-BE49-F238E27FC236}">
                <a16:creationId xmlns:a16="http://schemas.microsoft.com/office/drawing/2014/main" id="{E5E44067-0958-435B-4FDA-8C1B75DFD162}"/>
              </a:ext>
            </a:extLst>
          </p:cNvPr>
          <p:cNvPicPr>
            <a:picLocks noChangeAspect="1"/>
          </p:cNvPicPr>
          <p:nvPr/>
        </p:nvPicPr>
        <p:blipFill>
          <a:blip r:embed="rId2"/>
          <a:stretch>
            <a:fillRect/>
          </a:stretch>
        </p:blipFill>
        <p:spPr>
          <a:xfrm>
            <a:off x="10405717" y="0"/>
            <a:ext cx="1786283" cy="1786283"/>
          </a:xfrm>
          <a:prstGeom prst="rect">
            <a:avLst/>
          </a:prstGeom>
        </p:spPr>
      </p:pic>
      <p:pic>
        <p:nvPicPr>
          <p:cNvPr id="4" name="Picture 3" descr="A blue and purple rectangles with white text&#10;&#10;AI-generated content may be incorrect.">
            <a:extLst>
              <a:ext uri="{FF2B5EF4-FFF2-40B4-BE49-F238E27FC236}">
                <a16:creationId xmlns:a16="http://schemas.microsoft.com/office/drawing/2014/main" id="{F34033C0-6A66-3669-7A3C-4C10CCE65D26}"/>
              </a:ext>
            </a:extLst>
          </p:cNvPr>
          <p:cNvPicPr>
            <a:picLocks noChangeAspect="1"/>
          </p:cNvPicPr>
          <p:nvPr/>
        </p:nvPicPr>
        <p:blipFill>
          <a:blip r:embed="rId3"/>
          <a:stretch>
            <a:fillRect/>
          </a:stretch>
        </p:blipFill>
        <p:spPr>
          <a:xfrm>
            <a:off x="5395688" y="1717462"/>
            <a:ext cx="5107823" cy="4636818"/>
          </a:xfrm>
          <a:prstGeom prst="rect">
            <a:avLst/>
          </a:prstGeom>
        </p:spPr>
      </p:pic>
    </p:spTree>
    <p:extLst>
      <p:ext uri="{BB962C8B-B14F-4D97-AF65-F5344CB8AC3E}">
        <p14:creationId xmlns:p14="http://schemas.microsoft.com/office/powerpoint/2010/main" val="117886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EC9E3-5BE8-CBB3-1251-E47D2C0F43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50D24-85C3-F958-DF7A-9B73AD8A3FC3}"/>
              </a:ext>
            </a:extLst>
          </p:cNvPr>
          <p:cNvSpPr>
            <a:spLocks noGrp="1"/>
          </p:cNvSpPr>
          <p:nvPr>
            <p:ph type="title"/>
          </p:nvPr>
        </p:nvSpPr>
        <p:spPr>
          <a:xfrm>
            <a:off x="609599" y="284892"/>
            <a:ext cx="9895951" cy="1033669"/>
          </a:xfrm>
        </p:spPr>
        <p:txBody>
          <a:bodyPr>
            <a:normAutofit/>
          </a:bodyPr>
          <a:lstStyle/>
          <a:p>
            <a:pPr marL="0" marR="0">
              <a:spcAft>
                <a:spcPts val="800"/>
              </a:spcAft>
              <a:buNone/>
            </a:pPr>
            <a:r>
              <a:rPr lang="en-US" sz="40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Competitive Landscape</a:t>
            </a:r>
            <a:endParaRPr lang="en-US" sz="40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D28BDC-7D22-27FE-8A71-2D7A9CFA9FA5}"/>
              </a:ext>
            </a:extLst>
          </p:cNvPr>
          <p:cNvSpPr>
            <a:spLocks noGrp="1"/>
          </p:cNvSpPr>
          <p:nvPr>
            <p:ph idx="1"/>
          </p:nvPr>
        </p:nvSpPr>
        <p:spPr>
          <a:xfrm>
            <a:off x="1371599" y="2318197"/>
            <a:ext cx="9724031" cy="3683358"/>
          </a:xfrm>
        </p:spPr>
        <p:txBody>
          <a:bodyPr anchor="ctr">
            <a:normAutofit/>
          </a:bodyPr>
          <a:lstStyle/>
          <a:p>
            <a:pPr lvl="0"/>
            <a:endParaRPr lang="en-US" sz="2000"/>
          </a:p>
          <a:p>
            <a:endParaRPr lang="en-US" sz="2000"/>
          </a:p>
        </p:txBody>
      </p:sp>
      <p:pic>
        <p:nvPicPr>
          <p:cNvPr id="4" name="Picture 3">
            <a:extLst>
              <a:ext uri="{FF2B5EF4-FFF2-40B4-BE49-F238E27FC236}">
                <a16:creationId xmlns:a16="http://schemas.microsoft.com/office/drawing/2014/main" id="{C636E868-DDFF-14B8-F2F9-35B7C35472FB}"/>
              </a:ext>
            </a:extLst>
          </p:cNvPr>
          <p:cNvPicPr>
            <a:picLocks noChangeAspect="1"/>
          </p:cNvPicPr>
          <p:nvPr/>
        </p:nvPicPr>
        <p:blipFill>
          <a:blip r:embed="rId2"/>
          <a:stretch>
            <a:fillRect/>
          </a:stretch>
        </p:blipFill>
        <p:spPr>
          <a:xfrm>
            <a:off x="10405717" y="0"/>
            <a:ext cx="1786283" cy="1786283"/>
          </a:xfrm>
          <a:prstGeom prst="rect">
            <a:avLst/>
          </a:prstGeom>
        </p:spPr>
      </p:pic>
      <p:pic>
        <p:nvPicPr>
          <p:cNvPr id="5" name="Picture 4" descr="A graph with green line and blue line&#10;&#10;AI-generated content may be incorrect.">
            <a:extLst>
              <a:ext uri="{FF2B5EF4-FFF2-40B4-BE49-F238E27FC236}">
                <a16:creationId xmlns:a16="http://schemas.microsoft.com/office/drawing/2014/main" id="{505AC855-6B5A-6FD6-F596-616EF181FBF2}"/>
              </a:ext>
            </a:extLst>
          </p:cNvPr>
          <p:cNvPicPr>
            <a:picLocks noChangeAspect="1"/>
          </p:cNvPicPr>
          <p:nvPr/>
        </p:nvPicPr>
        <p:blipFill>
          <a:blip r:embed="rId3">
            <a:alphaModFix/>
          </a:blip>
          <a:stretch>
            <a:fillRect/>
          </a:stretch>
        </p:blipFill>
        <p:spPr>
          <a:xfrm>
            <a:off x="5824594" y="1594238"/>
            <a:ext cx="6370236" cy="52382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66A3FCA1-9E31-4DEF-12D8-6E133DA1CD80}"/>
              </a:ext>
            </a:extLst>
          </p:cNvPr>
          <p:cNvSpPr txBox="1"/>
          <p:nvPr/>
        </p:nvSpPr>
        <p:spPr>
          <a:xfrm>
            <a:off x="4701" y="2139174"/>
            <a:ext cx="5670122"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t>Staple in The Comfort Market</a:t>
            </a:r>
          </a:p>
          <a:p>
            <a:pPr marL="457200" indent="-457200">
              <a:buFont typeface="Arial"/>
              <a:buChar char="•"/>
            </a:pPr>
            <a:endParaRPr lang="en-US" sz="2800"/>
          </a:p>
          <a:p>
            <a:pPr marL="457200" indent="-457200">
              <a:buFont typeface="Arial"/>
              <a:buChar char="•"/>
            </a:pPr>
            <a:endParaRPr lang="en-US" sz="2800"/>
          </a:p>
          <a:p>
            <a:pPr marL="457200" indent="-457200">
              <a:buFont typeface="Arial"/>
              <a:buChar char="•"/>
            </a:pPr>
            <a:r>
              <a:rPr lang="en-US" sz="2800"/>
              <a:t>Larger Revenue Base</a:t>
            </a:r>
          </a:p>
          <a:p>
            <a:pPr marL="457200" indent="-457200">
              <a:buFont typeface="Arial"/>
              <a:buChar char="•"/>
            </a:pPr>
            <a:endParaRPr lang="en-US" sz="2800"/>
          </a:p>
          <a:p>
            <a:pPr marL="457200" indent="-457200">
              <a:buFont typeface="Arial"/>
              <a:buChar char="•"/>
            </a:pPr>
            <a:endParaRPr lang="en-US" sz="2800"/>
          </a:p>
          <a:p>
            <a:pPr marL="457200" indent="-457200">
              <a:buFont typeface="Arial"/>
              <a:buChar char="•"/>
            </a:pPr>
            <a:endParaRPr lang="en-US" sz="2800"/>
          </a:p>
          <a:p>
            <a:pPr marL="457200" indent="-457200">
              <a:buFont typeface="Arial"/>
              <a:buChar char="•"/>
            </a:pPr>
            <a:r>
              <a:rPr lang="en-US" sz="2800"/>
              <a:t>Rapidly Outgrowing Competition</a:t>
            </a:r>
          </a:p>
          <a:p>
            <a:pPr marL="457200" indent="-457200">
              <a:buFont typeface="Arial"/>
              <a:buChar char="•"/>
            </a:pPr>
            <a:endParaRPr lang="en-US" sz="2800"/>
          </a:p>
          <a:p>
            <a:endParaRPr lang="en-US" sz="3200"/>
          </a:p>
          <a:p>
            <a:endParaRPr lang="en-US" sz="3200"/>
          </a:p>
          <a:p>
            <a:endParaRPr lang="en-US" sz="3200"/>
          </a:p>
          <a:p>
            <a:endParaRPr lang="en-US" sz="3200"/>
          </a:p>
          <a:p>
            <a:endParaRPr lang="en-US" sz="3200"/>
          </a:p>
          <a:p>
            <a:endParaRPr lang="en-US" sz="3200"/>
          </a:p>
        </p:txBody>
      </p:sp>
    </p:spTree>
    <p:extLst>
      <p:ext uri="{BB962C8B-B14F-4D97-AF65-F5344CB8AC3E}">
        <p14:creationId xmlns:p14="http://schemas.microsoft.com/office/powerpoint/2010/main" val="287075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82293F-7F1B-65AA-CF37-D6C7E40044C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678AE-C077-6A51-B486-3E57838E2218}"/>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Aft>
                <a:spcPts val="800"/>
              </a:spcAft>
            </a:pPr>
            <a:r>
              <a:rPr lang="en-US" sz="3700" b="1" kern="1200">
                <a:solidFill>
                  <a:srgbClr val="FFFFFF"/>
                </a:solidFill>
                <a:latin typeface="+mj-lt"/>
                <a:ea typeface="+mj-ea"/>
                <a:cs typeface="+mj-cs"/>
              </a:rPr>
              <a:t>Historical Financial Performance</a:t>
            </a:r>
            <a:endParaRPr lang="en-US" sz="3700" kern="1200">
              <a:solidFill>
                <a:srgbClr val="FFFFFF"/>
              </a:solidFill>
              <a:effectLst/>
              <a:latin typeface="+mj-lt"/>
              <a:ea typeface="+mj-ea"/>
              <a:cs typeface="+mj-cs"/>
            </a:endParaRPr>
          </a:p>
        </p:txBody>
      </p:sp>
      <p:pic>
        <p:nvPicPr>
          <p:cNvPr id="3" name="Picture 2">
            <a:extLst>
              <a:ext uri="{FF2B5EF4-FFF2-40B4-BE49-F238E27FC236}">
                <a16:creationId xmlns:a16="http://schemas.microsoft.com/office/drawing/2014/main" id="{1586FC55-0971-1576-98BD-53C527C9855B}"/>
              </a:ext>
            </a:extLst>
          </p:cNvPr>
          <p:cNvPicPr>
            <a:picLocks noChangeAspect="1"/>
          </p:cNvPicPr>
          <p:nvPr/>
        </p:nvPicPr>
        <p:blipFill>
          <a:blip r:embed="rId3"/>
          <a:stretch>
            <a:fillRect/>
          </a:stretch>
        </p:blipFill>
        <p:spPr>
          <a:xfrm>
            <a:off x="10405715" y="-1647"/>
            <a:ext cx="1786283" cy="1786283"/>
          </a:xfrm>
          <a:prstGeom prst="rect">
            <a:avLst/>
          </a:prstGeom>
        </p:spPr>
      </p:pic>
      <p:pic>
        <p:nvPicPr>
          <p:cNvPr id="8" name="Content Placeholder 7" descr="A screenshot of a computer&#10;&#10;AI-generated content may be incorrect.">
            <a:extLst>
              <a:ext uri="{FF2B5EF4-FFF2-40B4-BE49-F238E27FC236}">
                <a16:creationId xmlns:a16="http://schemas.microsoft.com/office/drawing/2014/main" id="{B4178C6F-14A9-DD2E-1FE0-31B2227DC601}"/>
              </a:ext>
            </a:extLst>
          </p:cNvPr>
          <p:cNvPicPr>
            <a:picLocks noGrp="1" noChangeAspect="1"/>
          </p:cNvPicPr>
          <p:nvPr>
            <p:ph idx="1"/>
          </p:nvPr>
        </p:nvPicPr>
        <p:blipFill>
          <a:blip r:embed="rId4"/>
          <a:stretch>
            <a:fillRect/>
          </a:stretch>
        </p:blipFill>
        <p:spPr>
          <a:xfrm>
            <a:off x="296787" y="1892913"/>
            <a:ext cx="6366507" cy="4351338"/>
          </a:xfrm>
          <a:prstGeom prst="rect">
            <a:avLst/>
          </a:prstGeom>
        </p:spPr>
      </p:pic>
      <p:sp>
        <p:nvSpPr>
          <p:cNvPr id="4" name="TextBox 3">
            <a:extLst>
              <a:ext uri="{FF2B5EF4-FFF2-40B4-BE49-F238E27FC236}">
                <a16:creationId xmlns:a16="http://schemas.microsoft.com/office/drawing/2014/main" id="{E30C4BD2-43F4-DA68-DB25-930F4D921C47}"/>
              </a:ext>
            </a:extLst>
          </p:cNvPr>
          <p:cNvSpPr txBox="1"/>
          <p:nvPr/>
        </p:nvSpPr>
        <p:spPr>
          <a:xfrm>
            <a:off x="6896100" y="2257425"/>
            <a:ext cx="50006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b="1"/>
              <a:t>Revenue CAGR ~4%</a:t>
            </a:r>
            <a:r>
              <a:rPr lang="en-US"/>
              <a:t>; 2022 revenue +54% driven by </a:t>
            </a:r>
            <a:r>
              <a:rPr lang="en-US" err="1"/>
              <a:t>HeyDude</a:t>
            </a:r>
            <a:r>
              <a:rPr lang="en-US"/>
              <a:t> acquisition. </a:t>
            </a:r>
            <a:r>
              <a:rPr lang="en-US" b="1"/>
              <a:t>2025 growth moderated</a:t>
            </a:r>
            <a:r>
              <a:rPr lang="en-US"/>
              <a:t> following post-acquisition normalization</a:t>
            </a:r>
          </a:p>
          <a:p>
            <a:endParaRPr lang="en-US"/>
          </a:p>
          <a:p>
            <a:pPr marL="228600" indent="-228600">
              <a:buFont typeface=""/>
              <a:buChar char="•"/>
            </a:pPr>
            <a:r>
              <a:rPr lang="en-US" b="1"/>
              <a:t>Gross margin dipped to 51% (2022)</a:t>
            </a:r>
            <a:r>
              <a:rPr lang="en-US"/>
              <a:t> post-acquisition; recovered to </a:t>
            </a:r>
            <a:r>
              <a:rPr lang="en-US" b="1"/>
              <a:t>~59% (2024–2025)</a:t>
            </a:r>
          </a:p>
          <a:p>
            <a:endParaRPr lang="en-US" b="1"/>
          </a:p>
          <a:p>
            <a:pPr marL="228600" indent="-228600">
              <a:buFont typeface=""/>
              <a:buChar char="•"/>
            </a:pPr>
            <a:r>
              <a:rPr lang="en-US" b="1"/>
              <a:t>EBITDA margin stable at ~25% average</a:t>
            </a:r>
            <a:r>
              <a:rPr lang="en-US"/>
              <a:t>, demonstrating strong operating discipline</a:t>
            </a:r>
          </a:p>
          <a:p>
            <a:pPr algn="ctr"/>
            <a:endParaRPr lang="en-US"/>
          </a:p>
        </p:txBody>
      </p:sp>
    </p:spTree>
    <p:extLst>
      <p:ext uri="{BB962C8B-B14F-4D97-AF65-F5344CB8AC3E}">
        <p14:creationId xmlns:p14="http://schemas.microsoft.com/office/powerpoint/2010/main" val="390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D0A66-FC09-72BC-A3C3-9A0D514A05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0F854-BAC6-DA34-102C-1E305F5D85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a:solidFill>
                  <a:srgbClr val="FFFFFF"/>
                </a:solidFill>
                <a:latin typeface="+mj-lt"/>
                <a:ea typeface="+mj-ea"/>
                <a:cs typeface="+mj-cs"/>
              </a:rPr>
              <a:t>Projections </a:t>
            </a:r>
            <a:r>
              <a:rPr lang="en-US" sz="3700" b="1">
                <a:solidFill>
                  <a:srgbClr val="FFFFFF"/>
                </a:solidFill>
              </a:rPr>
              <a:t>- </a:t>
            </a:r>
            <a:r>
              <a:rPr lang="en-US" sz="3700" b="1" kern="1200">
                <a:solidFill>
                  <a:srgbClr val="FFFFFF"/>
                </a:solidFill>
                <a:latin typeface="+mj-lt"/>
                <a:ea typeface="+mj-ea"/>
                <a:cs typeface="+mj-cs"/>
              </a:rPr>
              <a:t>Base Case</a:t>
            </a:r>
            <a:endParaRPr lang="en-US" sz="3700" kern="120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95D3AD2D-F6BE-3A86-C56B-D64C90520225}"/>
              </a:ext>
            </a:extLst>
          </p:cNvPr>
          <p:cNvPicPr>
            <a:picLocks noChangeAspect="1"/>
          </p:cNvPicPr>
          <p:nvPr/>
        </p:nvPicPr>
        <p:blipFill>
          <a:blip r:embed="rId3"/>
          <a:stretch>
            <a:fillRect/>
          </a:stretch>
        </p:blipFill>
        <p:spPr>
          <a:xfrm>
            <a:off x="10405717" y="-69317"/>
            <a:ext cx="1786283" cy="1786283"/>
          </a:xfrm>
          <a:prstGeom prst="rect">
            <a:avLst/>
          </a:prstGeom>
        </p:spPr>
      </p:pic>
      <p:sp>
        <p:nvSpPr>
          <p:cNvPr id="3" name="TextBox 2">
            <a:extLst>
              <a:ext uri="{FF2B5EF4-FFF2-40B4-BE49-F238E27FC236}">
                <a16:creationId xmlns:a16="http://schemas.microsoft.com/office/drawing/2014/main" id="{7930AFB3-3968-F0E2-D299-3FD05F77B48D}"/>
              </a:ext>
            </a:extLst>
          </p:cNvPr>
          <p:cNvSpPr txBox="1"/>
          <p:nvPr/>
        </p:nvSpPr>
        <p:spPr>
          <a:xfrm>
            <a:off x="7434926" y="2115274"/>
            <a:ext cx="447494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b="1"/>
              <a:t>2026 revenue growth at 1.0%</a:t>
            </a:r>
            <a:r>
              <a:rPr lang="en-US"/>
              <a:t>, in line with latest company guidance</a:t>
            </a:r>
          </a:p>
          <a:p>
            <a:pPr marL="228600" indent="-228600">
              <a:buFont typeface=""/>
              <a:buChar char="•"/>
            </a:pPr>
            <a:endParaRPr lang="en-US"/>
          </a:p>
          <a:p>
            <a:pPr marL="228600" indent="-228600">
              <a:buFont typeface=""/>
              <a:buChar char="•"/>
            </a:pPr>
            <a:r>
              <a:rPr lang="en-US" b="1"/>
              <a:t>2027–2030 growth at 3.0% annually</a:t>
            </a:r>
            <a:r>
              <a:rPr lang="en-US"/>
              <a:t>, slightly below historical average</a:t>
            </a:r>
          </a:p>
          <a:p>
            <a:pPr marL="228600" indent="-228600">
              <a:buFont typeface=""/>
              <a:buChar char="•"/>
            </a:pPr>
            <a:endParaRPr lang="en-US"/>
          </a:p>
          <a:p>
            <a:pPr marL="228600" indent="-228600">
              <a:buFont typeface=""/>
              <a:buChar char="•"/>
            </a:pPr>
            <a:r>
              <a:rPr lang="en-US" b="1"/>
              <a:t>EBITDA margin dips in 2027</a:t>
            </a:r>
            <a:r>
              <a:rPr lang="en-US"/>
              <a:t> due to new product launch costs and higher marketing spend, then normalizes thereafter</a:t>
            </a:r>
          </a:p>
          <a:p>
            <a:pPr marL="228600" indent="-228600">
              <a:buFont typeface=""/>
              <a:buChar char="•"/>
            </a:pPr>
            <a:endParaRPr lang="en-US"/>
          </a:p>
          <a:p>
            <a:pPr marL="228600" indent="-228600">
              <a:buFont typeface=""/>
              <a:buChar char="•"/>
            </a:pPr>
            <a:r>
              <a:rPr lang="en-US"/>
              <a:t>Base case reflects strong free cash flow generation, enabling accelerated </a:t>
            </a:r>
            <a:r>
              <a:rPr lang="en-US" b="1"/>
              <a:t>deleveraging</a:t>
            </a:r>
            <a:r>
              <a:rPr lang="en-US"/>
              <a:t> and comfortable headroom across all covenant tests.</a:t>
            </a:r>
          </a:p>
          <a:p>
            <a:pPr algn="ctr"/>
            <a:endParaRPr lang="en-US"/>
          </a:p>
        </p:txBody>
      </p:sp>
      <p:pic>
        <p:nvPicPr>
          <p:cNvPr id="12" name="Content Placeholder 11" descr="A screenshot of a computer&#10;&#10;AI-generated content may be incorrect.">
            <a:extLst>
              <a:ext uri="{FF2B5EF4-FFF2-40B4-BE49-F238E27FC236}">
                <a16:creationId xmlns:a16="http://schemas.microsoft.com/office/drawing/2014/main" id="{104E005C-738C-C566-3CC7-9685BFED78A0}"/>
              </a:ext>
            </a:extLst>
          </p:cNvPr>
          <p:cNvPicPr>
            <a:picLocks noGrp="1" noChangeAspect="1"/>
          </p:cNvPicPr>
          <p:nvPr>
            <p:ph idx="1"/>
          </p:nvPr>
        </p:nvPicPr>
        <p:blipFill>
          <a:blip r:embed="rId4"/>
          <a:stretch>
            <a:fillRect/>
          </a:stretch>
        </p:blipFill>
        <p:spPr>
          <a:xfrm>
            <a:off x="234622" y="1890201"/>
            <a:ext cx="7047433" cy="4351338"/>
          </a:xfrm>
          <a:prstGeom prst="rect">
            <a:avLst/>
          </a:prstGeom>
        </p:spPr>
      </p:pic>
    </p:spTree>
    <p:extLst>
      <p:ext uri="{BB962C8B-B14F-4D97-AF65-F5344CB8AC3E}">
        <p14:creationId xmlns:p14="http://schemas.microsoft.com/office/powerpoint/2010/main" val="165590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52D9EF-67A8-3A59-4099-5E1F3CBC9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DF5E41-2641-8EA9-AA23-1CAA54E36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7D05306-0DD3-CC14-4809-82DDBB64F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8C567F43-1B9C-ABA0-2A77-11AE71FCA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F58A3BDC-B242-15AC-35F5-3208C511D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9D94D7B-AD61-05D2-8C9A-0545B34E9660}"/>
              </a:ext>
            </a:extLst>
          </p:cNvPr>
          <p:cNvSpPr>
            <a:spLocks noGrp="1"/>
          </p:cNvSpPr>
          <p:nvPr>
            <p:ph type="title"/>
          </p:nvPr>
        </p:nvSpPr>
        <p:spPr>
          <a:xfrm>
            <a:off x="699713" y="248038"/>
            <a:ext cx="8943980" cy="1159200"/>
          </a:xfrm>
        </p:spPr>
        <p:txBody>
          <a:bodyPr vert="horz" lIns="91440" tIns="45720" rIns="91440" bIns="45720" rtlCol="0" anchor="ctr">
            <a:normAutofit/>
          </a:bodyPr>
          <a:lstStyle/>
          <a:p>
            <a:r>
              <a:rPr lang="en-US" sz="3700" b="1">
                <a:solidFill>
                  <a:srgbClr val="FFFFFF"/>
                </a:solidFill>
              </a:rPr>
              <a:t>Projections - Downside &amp; Upside Case</a:t>
            </a:r>
            <a:endParaRPr lang="en-US" sz="37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6FCCEED9-8682-9CD2-3957-00060E411636}"/>
              </a:ext>
            </a:extLst>
          </p:cNvPr>
          <p:cNvPicPr>
            <a:picLocks noChangeAspect="1"/>
          </p:cNvPicPr>
          <p:nvPr/>
        </p:nvPicPr>
        <p:blipFill>
          <a:blip r:embed="rId3"/>
          <a:stretch>
            <a:fillRect/>
          </a:stretch>
        </p:blipFill>
        <p:spPr>
          <a:xfrm>
            <a:off x="10405715" y="-1"/>
            <a:ext cx="1786283" cy="1786283"/>
          </a:xfrm>
          <a:prstGeom prst="rect">
            <a:avLst/>
          </a:prstGeom>
        </p:spPr>
      </p:pic>
      <p:pic>
        <p:nvPicPr>
          <p:cNvPr id="18" name="Content Placeholder 17" descr="A screenshot of a computer&#10;&#10;AI-generated content may be incorrect.">
            <a:extLst>
              <a:ext uri="{FF2B5EF4-FFF2-40B4-BE49-F238E27FC236}">
                <a16:creationId xmlns:a16="http://schemas.microsoft.com/office/drawing/2014/main" id="{71A79A92-1EC6-C346-CF70-627D1F01B5EF}"/>
              </a:ext>
            </a:extLst>
          </p:cNvPr>
          <p:cNvPicPr>
            <a:picLocks noGrp="1" noChangeAspect="1"/>
          </p:cNvPicPr>
          <p:nvPr>
            <p:ph idx="1"/>
          </p:nvPr>
        </p:nvPicPr>
        <p:blipFill>
          <a:blip r:embed="rId4"/>
          <a:stretch>
            <a:fillRect/>
          </a:stretch>
        </p:blipFill>
        <p:spPr>
          <a:xfrm>
            <a:off x="192434" y="2019354"/>
            <a:ext cx="5711131" cy="4351338"/>
          </a:xfrm>
          <a:prstGeom prst="rect">
            <a:avLst/>
          </a:prstGeom>
        </p:spPr>
      </p:pic>
      <p:pic>
        <p:nvPicPr>
          <p:cNvPr id="21" name="Picture 20" descr="A screenshot of a computer&#10;&#10;AI-generated content may be incorrect.">
            <a:extLst>
              <a:ext uri="{FF2B5EF4-FFF2-40B4-BE49-F238E27FC236}">
                <a16:creationId xmlns:a16="http://schemas.microsoft.com/office/drawing/2014/main" id="{C64597F0-598F-9469-FBF8-E92C03058EFB}"/>
              </a:ext>
            </a:extLst>
          </p:cNvPr>
          <p:cNvPicPr>
            <a:picLocks noChangeAspect="1"/>
          </p:cNvPicPr>
          <p:nvPr/>
        </p:nvPicPr>
        <p:blipFill>
          <a:blip r:embed="rId5"/>
          <a:stretch>
            <a:fillRect/>
          </a:stretch>
        </p:blipFill>
        <p:spPr>
          <a:xfrm>
            <a:off x="6299253" y="2018653"/>
            <a:ext cx="5689493" cy="4344692"/>
          </a:xfrm>
          <a:prstGeom prst="rect">
            <a:avLst/>
          </a:prstGeom>
        </p:spPr>
      </p:pic>
    </p:spTree>
    <p:extLst>
      <p:ext uri="{BB962C8B-B14F-4D97-AF65-F5344CB8AC3E}">
        <p14:creationId xmlns:p14="http://schemas.microsoft.com/office/powerpoint/2010/main" val="393186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801C8F-2531-532D-AD99-A3B183CD598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49172-C05D-F00F-9119-24873ED23A2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LBO Returns Summary</a:t>
            </a:r>
            <a:endParaRPr lang="en-US" sz="40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7754A7F7-C09B-CD78-F240-CFEA1B1567B6}"/>
              </a:ext>
            </a:extLst>
          </p:cNvPr>
          <p:cNvPicPr>
            <a:picLocks noChangeAspect="1"/>
          </p:cNvPicPr>
          <p:nvPr/>
        </p:nvPicPr>
        <p:blipFill>
          <a:blip r:embed="rId3"/>
          <a:stretch>
            <a:fillRect/>
          </a:stretch>
        </p:blipFill>
        <p:spPr>
          <a:xfrm>
            <a:off x="10405715" y="-1"/>
            <a:ext cx="1786283" cy="1786283"/>
          </a:xfrm>
          <a:prstGeom prst="rect">
            <a:avLst/>
          </a:prstGeom>
        </p:spPr>
      </p:pic>
      <p:pic>
        <p:nvPicPr>
          <p:cNvPr id="6" name="Content Placeholder 5" descr="A screenshot of a computer&#10;&#10;AI-generated content may be incorrect.">
            <a:extLst>
              <a:ext uri="{FF2B5EF4-FFF2-40B4-BE49-F238E27FC236}">
                <a16:creationId xmlns:a16="http://schemas.microsoft.com/office/drawing/2014/main" id="{A209AE20-AEEC-F589-4C86-3CFA1084CF12}"/>
              </a:ext>
            </a:extLst>
          </p:cNvPr>
          <p:cNvPicPr>
            <a:picLocks noGrp="1" noChangeAspect="1"/>
          </p:cNvPicPr>
          <p:nvPr>
            <p:ph idx="1"/>
          </p:nvPr>
        </p:nvPicPr>
        <p:blipFill>
          <a:blip r:embed="rId4"/>
          <a:stretch>
            <a:fillRect/>
          </a:stretch>
        </p:blipFill>
        <p:spPr>
          <a:xfrm>
            <a:off x="204033" y="2016469"/>
            <a:ext cx="10423417" cy="3893303"/>
          </a:xfrm>
          <a:prstGeom prst="rect">
            <a:avLst/>
          </a:prstGeom>
        </p:spPr>
      </p:pic>
    </p:spTree>
    <p:extLst>
      <p:ext uri="{BB962C8B-B14F-4D97-AF65-F5344CB8AC3E}">
        <p14:creationId xmlns:p14="http://schemas.microsoft.com/office/powerpoint/2010/main" val="331925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899437-760C-B36D-7FDF-7CB97DFB525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F0497-06FB-FF35-C6FB-91D1816EE96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Sensitivity Analysis</a:t>
            </a:r>
            <a:endParaRPr lang="en-US" sz="40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A4068C41-0929-3B65-4603-AA3B0B75DE51}"/>
              </a:ext>
            </a:extLst>
          </p:cNvPr>
          <p:cNvPicPr>
            <a:picLocks noChangeAspect="1"/>
          </p:cNvPicPr>
          <p:nvPr/>
        </p:nvPicPr>
        <p:blipFill>
          <a:blip r:embed="rId2"/>
          <a:stretch>
            <a:fillRect/>
          </a:stretch>
        </p:blipFill>
        <p:spPr>
          <a:xfrm>
            <a:off x="10405715" y="-64277"/>
            <a:ext cx="1786283" cy="1786283"/>
          </a:xfrm>
          <a:prstGeom prst="rect">
            <a:avLst/>
          </a:prstGeom>
        </p:spPr>
      </p:pic>
      <p:sp>
        <p:nvSpPr>
          <p:cNvPr id="4" name="TextBox 3">
            <a:extLst>
              <a:ext uri="{FF2B5EF4-FFF2-40B4-BE49-F238E27FC236}">
                <a16:creationId xmlns:a16="http://schemas.microsoft.com/office/drawing/2014/main" id="{354BFF8B-2E2A-2567-E2FE-D20F8DF44BCE}"/>
              </a:ext>
            </a:extLst>
          </p:cNvPr>
          <p:cNvSpPr txBox="1"/>
          <p:nvPr/>
        </p:nvSpPr>
        <p:spPr>
          <a:xfrm>
            <a:off x="436895" y="1714019"/>
            <a:ext cx="837412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solidFill>
                  <a:srgbClr val="111111"/>
                </a:solidFill>
                <a:latin typeface="Times New Roman"/>
                <a:cs typeface="Arial"/>
              </a:rPr>
              <a:t>This sensitivity chart shows that even with low growth expectations and acceptable paid premium for the stock the returns are very attractive</a:t>
            </a:r>
          </a:p>
          <a:p>
            <a:br>
              <a:rPr lang="en-US"/>
            </a:br>
            <a:endParaRPr lang="en-US"/>
          </a:p>
        </p:txBody>
      </p:sp>
      <p:pic>
        <p:nvPicPr>
          <p:cNvPr id="8" name="Content Placeholder 7" descr="A graph with numbers and percentages&#10;&#10;AI-generated content may be incorrect.">
            <a:extLst>
              <a:ext uri="{FF2B5EF4-FFF2-40B4-BE49-F238E27FC236}">
                <a16:creationId xmlns:a16="http://schemas.microsoft.com/office/drawing/2014/main" id="{CAE7ABC2-06E8-4C0D-9154-CDC6855B4A2B}"/>
              </a:ext>
            </a:extLst>
          </p:cNvPr>
          <p:cNvPicPr>
            <a:picLocks noGrp="1" noChangeAspect="1"/>
          </p:cNvPicPr>
          <p:nvPr>
            <p:ph idx="1"/>
          </p:nvPr>
        </p:nvPicPr>
        <p:blipFill>
          <a:blip r:embed="rId3"/>
          <a:stretch>
            <a:fillRect/>
          </a:stretch>
        </p:blipFill>
        <p:spPr>
          <a:xfrm>
            <a:off x="703477" y="2966782"/>
            <a:ext cx="10410502" cy="3244311"/>
          </a:xfrm>
          <a:prstGeom prst="rect">
            <a:avLst/>
          </a:prstGeom>
        </p:spPr>
      </p:pic>
    </p:spTree>
    <p:extLst>
      <p:ext uri="{BB962C8B-B14F-4D97-AF65-F5344CB8AC3E}">
        <p14:creationId xmlns:p14="http://schemas.microsoft.com/office/powerpoint/2010/main" val="331705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781EC6-7B80-B349-58B8-160CB81FD35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3D4B1-AFC1-1ABD-D8F3-BBB3CAE1D46D}"/>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effectLst/>
                <a:latin typeface="+mj-lt"/>
                <a:ea typeface="+mj-ea"/>
                <a:cs typeface="+mj-cs"/>
              </a:rPr>
              <a:t>Risks &amp; Mitigants</a:t>
            </a:r>
            <a:endParaRPr lang="en-US" sz="4000" kern="1200">
              <a:solidFill>
                <a:srgbClr val="FFFFFF"/>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9D21FC44-8122-414D-A0A7-70F24A121DF2}"/>
              </a:ext>
            </a:extLst>
          </p:cNvPr>
          <p:cNvGraphicFramePr>
            <a:graphicFrameLocks noGrp="1"/>
          </p:cNvGraphicFramePr>
          <p:nvPr>
            <p:ph idx="1"/>
            <p:extLst>
              <p:ext uri="{D42A27DB-BD31-4B8C-83A1-F6EECF244321}">
                <p14:modId xmlns:p14="http://schemas.microsoft.com/office/powerpoint/2010/main" val="3601958632"/>
              </p:ext>
            </p:extLst>
          </p:nvPr>
        </p:nvGraphicFramePr>
        <p:xfrm>
          <a:off x="0" y="1295400"/>
          <a:ext cx="12199569" cy="6044261"/>
        </p:xfrm>
        <a:graphic>
          <a:graphicData uri="http://schemas.openxmlformats.org/drawingml/2006/table">
            <a:tbl>
              <a:tblPr firstRow="1" bandRow="1">
                <a:noFill/>
                <a:tableStyleId>{5C22544A-7EE6-4342-B048-85BDC9FD1C3A}</a:tableStyleId>
              </a:tblPr>
              <a:tblGrid>
                <a:gridCol w="5284470">
                  <a:extLst>
                    <a:ext uri="{9D8B030D-6E8A-4147-A177-3AD203B41FA5}">
                      <a16:colId xmlns:a16="http://schemas.microsoft.com/office/drawing/2014/main" val="3342957510"/>
                    </a:ext>
                  </a:extLst>
                </a:gridCol>
                <a:gridCol w="6915099">
                  <a:extLst>
                    <a:ext uri="{9D8B030D-6E8A-4147-A177-3AD203B41FA5}">
                      <a16:colId xmlns:a16="http://schemas.microsoft.com/office/drawing/2014/main" val="841066742"/>
                    </a:ext>
                  </a:extLst>
                </a:gridCol>
              </a:tblGrid>
              <a:tr h="828675">
                <a:tc>
                  <a:txBody>
                    <a:bodyPr/>
                    <a:lstStyle/>
                    <a:p>
                      <a:r>
                        <a:rPr lang="en-US" sz="2400" b="0" cap="all" spc="150">
                          <a:solidFill>
                            <a:schemeClr val="lt1"/>
                          </a:solidFill>
                        </a:rPr>
                        <a:t>KEY RISKS</a:t>
                      </a:r>
                    </a:p>
                  </a:txBody>
                  <a:tcPr marL="228186" marR="228186" marT="228186" marB="228186">
                    <a:lnL w="12700" cmpd="sng">
                      <a:noFill/>
                    </a:lnL>
                    <a:lnR w="12700" cmpd="sng">
                      <a:noFill/>
                    </a:lnR>
                    <a:lnT w="12700" cmpd="sng">
                      <a:noFill/>
                    </a:lnT>
                    <a:lnB w="38100" cmpd="sng">
                      <a:noFill/>
                    </a:lnB>
                    <a:solidFill>
                      <a:srgbClr val="505356"/>
                    </a:solidFill>
                  </a:tcPr>
                </a:tc>
                <a:tc>
                  <a:txBody>
                    <a:bodyPr/>
                    <a:lstStyle/>
                    <a:p>
                      <a:r>
                        <a:rPr lang="en-US" sz="2400" b="0" cap="all" spc="150">
                          <a:solidFill>
                            <a:schemeClr val="lt1"/>
                          </a:solidFill>
                        </a:rPr>
                        <a:t>MITIGANTS</a:t>
                      </a:r>
                    </a:p>
                  </a:txBody>
                  <a:tcPr marL="228186" marR="228186" marT="228186" marB="228186">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502561921"/>
                  </a:ext>
                </a:extLst>
              </a:tr>
              <a:tr h="1712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cap="none" spc="0">
                          <a:solidFill>
                            <a:schemeClr val="tx1"/>
                          </a:solidFill>
                          <a:effectLst/>
                          <a:latin typeface="+mn-lt"/>
                          <a:ea typeface="+mn-ea"/>
                          <a:cs typeface="+mn-cs"/>
                        </a:rPr>
                        <a:t>Fashion cyclicality</a:t>
                      </a:r>
                    </a:p>
                    <a:p>
                      <a:pPr lvl="0">
                        <a:buNone/>
                      </a:pPr>
                      <a:r>
                        <a:rPr lang="en-US" sz="1800" b="0" i="0" u="none" strike="noStrike" cap="none" spc="0" noProof="0">
                          <a:solidFill>
                            <a:schemeClr val="tx1"/>
                          </a:solidFill>
                          <a:latin typeface="Aptos"/>
                        </a:rPr>
                        <a:t>Consumer preferences can shift quickly, leading to demand volatility and inventory risk.</a:t>
                      </a:r>
                      <a:endParaRPr lang="en-US" sz="1800"/>
                    </a:p>
                  </a:txBody>
                  <a:tcPr marL="228186" marR="228186" marT="228186" marB="228186">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cap="none" spc="0">
                          <a:solidFill>
                            <a:schemeClr val="tx1"/>
                          </a:solidFill>
                          <a:effectLst/>
                          <a:latin typeface="+mn-lt"/>
                          <a:ea typeface="+mn-ea"/>
                          <a:cs typeface="+mn-cs"/>
                        </a:rPr>
                        <a:t>Diversification</a:t>
                      </a:r>
                    </a:p>
                    <a:p>
                      <a:pPr lvl="0">
                        <a:buNone/>
                      </a:pPr>
                      <a:r>
                        <a:rPr lang="en-US" sz="1800" b="0" i="0" u="none" strike="noStrike" cap="none" spc="0" noProof="0">
                          <a:solidFill>
                            <a:schemeClr val="tx1"/>
                          </a:solidFill>
                          <a:latin typeface="Aptos"/>
                        </a:rPr>
                        <a:t>Strong product innovation pipeline and expansion beyond core clogs into sandals, sneakers, and collaborations reduce reliance on a single trend cycle.</a:t>
                      </a:r>
                      <a:endParaRPr lang="en-US" sz="1800"/>
                    </a:p>
                  </a:txBody>
                  <a:tcPr marL="228186" marR="228186" marT="228186" marB="228186">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180322986"/>
                  </a:ext>
                </a:extLst>
              </a:tr>
              <a:tr h="1467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cap="none" spc="0">
                          <a:solidFill>
                            <a:schemeClr val="tx1"/>
                          </a:solidFill>
                          <a:effectLst/>
                          <a:latin typeface="+mn-lt"/>
                          <a:ea typeface="+mn-ea"/>
                          <a:cs typeface="+mn-cs"/>
                        </a:rPr>
                        <a:t>Brand concentration</a:t>
                      </a:r>
                    </a:p>
                    <a:p>
                      <a:pPr lvl="0">
                        <a:buNone/>
                      </a:pPr>
                      <a:r>
                        <a:rPr lang="en-US" sz="1800" b="0" i="0" u="none" strike="noStrike" cap="none" spc="0" noProof="0">
                          <a:solidFill>
                            <a:schemeClr val="tx1"/>
                          </a:solidFill>
                          <a:latin typeface="Aptos"/>
                        </a:rPr>
                        <a:t>Heavy reliance on a flagship product or brand identity could expose earnings to saturation risk.</a:t>
                      </a:r>
                      <a:endParaRPr lang="en-US" sz="1800"/>
                    </a:p>
                  </a:txBody>
                  <a:tcPr marL="228186" marR="228186" marT="228186" marB="228186">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cap="none" spc="0">
                          <a:solidFill>
                            <a:schemeClr val="tx1"/>
                          </a:solidFill>
                          <a:effectLst/>
                          <a:latin typeface="+mn-lt"/>
                          <a:ea typeface="+mn-ea"/>
                          <a:cs typeface="+mn-cs"/>
                        </a:rPr>
                        <a:t>DTC economics</a:t>
                      </a:r>
                    </a:p>
                    <a:p>
                      <a:pPr lvl="0">
                        <a:buNone/>
                      </a:pPr>
                      <a:r>
                        <a:rPr lang="en-US" sz="1800" b="0" i="0" u="none" strike="noStrike" cap="none" spc="0" noProof="0">
                          <a:solidFill>
                            <a:schemeClr val="tx1"/>
                          </a:solidFill>
                          <a:latin typeface="Aptos"/>
                        </a:rPr>
                        <a:t>Strong gross margins, owned digital ecosystem, and omni-channel integration enhance pricing power and customer lifetime value.</a:t>
                      </a:r>
                      <a:endParaRPr lang="en-US" sz="1800"/>
                    </a:p>
                  </a:txBody>
                  <a:tcPr marL="228186" marR="228186" marT="228186" marB="228186">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266742951"/>
                  </a:ext>
                </a:extLst>
              </a:tr>
              <a:tr h="1712042">
                <a:tc>
                  <a:txBody>
                    <a:bodyPr/>
                    <a:lstStyle/>
                    <a:p>
                      <a:pPr marL="0" marR="0" lvl="0" indent="0" algn="l" rtl="0" eaLnBrk="1" fontAlgn="auto" latinLnBrk="0" hangingPunct="1">
                        <a:lnSpc>
                          <a:spcPct val="100000"/>
                        </a:lnSpc>
                        <a:spcBef>
                          <a:spcPts val="0"/>
                        </a:spcBef>
                        <a:spcAft>
                          <a:spcPts val="0"/>
                        </a:spcAft>
                        <a:buClrTx/>
                        <a:buSzTx/>
                        <a:buFontTx/>
                        <a:buNone/>
                      </a:pPr>
                      <a:r>
                        <a:rPr lang="en-US" sz="2200" b="1" kern="1200" cap="none" spc="0">
                          <a:solidFill>
                            <a:schemeClr val="tx1"/>
                          </a:solidFill>
                          <a:effectLst/>
                          <a:latin typeface="+mn-lt"/>
                          <a:ea typeface="+mn-ea"/>
                          <a:cs typeface="+mn-cs"/>
                        </a:rPr>
                        <a:t>High Tariffs</a:t>
                      </a:r>
                    </a:p>
                    <a:p>
                      <a:pPr marL="0" marR="0" lvl="0" indent="0" algn="l">
                        <a:lnSpc>
                          <a:spcPct val="100000"/>
                        </a:lnSpc>
                        <a:spcBef>
                          <a:spcPts val="0"/>
                        </a:spcBef>
                        <a:spcAft>
                          <a:spcPts val="0"/>
                        </a:spcAft>
                        <a:buNone/>
                      </a:pPr>
                      <a:r>
                        <a:rPr lang="en-US" sz="1800" b="0" i="0" u="none" strike="noStrike" kern="1200" cap="none" spc="0" noProof="0">
                          <a:solidFill>
                            <a:schemeClr val="tx1"/>
                          </a:solidFill>
                          <a:effectLst/>
                        </a:rPr>
                        <a:t>Exposure to trade policy changes and import duties could increase landed product costs, particularly in U.S. markets.</a:t>
                      </a:r>
                      <a:endParaRPr lang="en-US" sz="1800"/>
                    </a:p>
                    <a:p>
                      <a:endParaRPr lang="en-US" sz="1800" cap="none" spc="0">
                        <a:solidFill>
                          <a:schemeClr val="tx1"/>
                        </a:solidFill>
                      </a:endParaRPr>
                    </a:p>
                  </a:txBody>
                  <a:tcPr marL="228186" marR="228186" marT="228186" marB="228186">
                    <a:lnL w="12700" cmpd="sng">
                      <a:noFill/>
                      <a:prstDash val="solid"/>
                    </a:lnL>
                    <a:lnR w="12700" cmpd="sng">
                      <a:noFill/>
                      <a:prstDash val="solid"/>
                    </a:lnR>
                    <a:lnT w="12700" cmpd="sng">
                      <a:noFill/>
                      <a:prstDash val="solid"/>
                    </a:lnT>
                    <a:lnB w="12700" cmpd="sng">
                      <a:noFill/>
                      <a:prstDash val="solid"/>
                    </a:lnB>
                    <a:noFill/>
                  </a:tcPr>
                </a:tc>
                <a:tc>
                  <a:txBody>
                    <a:bodyPr/>
                    <a:lstStyle/>
                    <a:p>
                      <a:pPr lvl="0">
                        <a:buNone/>
                      </a:pPr>
                      <a:r>
                        <a:rPr lang="en-US" sz="2200" b="1" i="0" u="none" strike="noStrike" cap="none" spc="0" noProof="0">
                          <a:solidFill>
                            <a:schemeClr val="tx1"/>
                          </a:solidFill>
                          <a:latin typeface="Aptos"/>
                        </a:rPr>
                        <a:t>International Expansion</a:t>
                      </a:r>
                    </a:p>
                    <a:p>
                      <a:pPr lvl="0">
                        <a:buNone/>
                      </a:pPr>
                      <a:r>
                        <a:rPr lang="en-US" sz="1800" b="0" i="0" u="none" strike="noStrike" cap="none" spc="0" noProof="0">
                          <a:solidFill>
                            <a:schemeClr val="tx1"/>
                          </a:solidFill>
                        </a:rPr>
                        <a:t>Increasing international revenue mix and reduced dependence on U.S. domestic sales, along with diversified global sourcing, lowers concentration risk and limits tariff impact.</a:t>
                      </a:r>
                      <a:endParaRPr lang="en-US" sz="1800"/>
                    </a:p>
                  </a:txBody>
                  <a:tcPr marL="228186" marR="228186" marT="228186" marB="22818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49603546"/>
                  </a:ext>
                </a:extLst>
              </a:tr>
            </a:tbl>
          </a:graphicData>
        </a:graphic>
      </p:graphicFrame>
      <p:pic>
        <p:nvPicPr>
          <p:cNvPr id="3" name="Picture 2">
            <a:extLst>
              <a:ext uri="{FF2B5EF4-FFF2-40B4-BE49-F238E27FC236}">
                <a16:creationId xmlns:a16="http://schemas.microsoft.com/office/drawing/2014/main" id="{98165FEC-22AD-8A67-20A3-057EB4374201}"/>
              </a:ext>
            </a:extLst>
          </p:cNvPr>
          <p:cNvPicPr>
            <a:picLocks noChangeAspect="1"/>
          </p:cNvPicPr>
          <p:nvPr/>
        </p:nvPicPr>
        <p:blipFill>
          <a:blip r:embed="rId3"/>
          <a:stretch>
            <a:fillRect/>
          </a:stretch>
        </p:blipFill>
        <p:spPr>
          <a:xfrm>
            <a:off x="10739090" y="-5634"/>
            <a:ext cx="1452908" cy="1424333"/>
          </a:xfrm>
          <a:prstGeom prst="rect">
            <a:avLst/>
          </a:prstGeom>
        </p:spPr>
      </p:pic>
    </p:spTree>
    <p:extLst>
      <p:ext uri="{BB962C8B-B14F-4D97-AF65-F5344CB8AC3E}">
        <p14:creationId xmlns:p14="http://schemas.microsoft.com/office/powerpoint/2010/main" val="45716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824A1-D1BC-C09A-5DA0-92165527A6E2}"/>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Executive Summary</a:t>
            </a:r>
          </a:p>
        </p:txBody>
      </p:sp>
      <p:pic>
        <p:nvPicPr>
          <p:cNvPr id="5" name="Picture 4">
            <a:extLst>
              <a:ext uri="{FF2B5EF4-FFF2-40B4-BE49-F238E27FC236}">
                <a16:creationId xmlns:a16="http://schemas.microsoft.com/office/drawing/2014/main" id="{D8238627-198D-94F0-E960-ED11714C6D99}"/>
              </a:ext>
            </a:extLst>
          </p:cNvPr>
          <p:cNvPicPr>
            <a:picLocks noChangeAspect="1"/>
          </p:cNvPicPr>
          <p:nvPr/>
        </p:nvPicPr>
        <p:blipFill>
          <a:blip r:embed="rId2"/>
          <a:stretch>
            <a:fillRect/>
          </a:stretch>
        </p:blipFill>
        <p:spPr>
          <a:xfrm>
            <a:off x="10405717" y="0"/>
            <a:ext cx="1786283" cy="1786283"/>
          </a:xfrm>
          <a:prstGeom prst="rect">
            <a:avLst/>
          </a:prstGeom>
        </p:spPr>
      </p:pic>
      <p:sp>
        <p:nvSpPr>
          <p:cNvPr id="6" name="Content Placeholder 5">
            <a:extLst>
              <a:ext uri="{FF2B5EF4-FFF2-40B4-BE49-F238E27FC236}">
                <a16:creationId xmlns:a16="http://schemas.microsoft.com/office/drawing/2014/main" id="{3DB97A3D-0A6A-2E25-D0BF-D4DE735C57DF}"/>
              </a:ext>
            </a:extLst>
          </p:cNvPr>
          <p:cNvSpPr>
            <a:spLocks noGrp="1"/>
          </p:cNvSpPr>
          <p:nvPr>
            <p:ph idx="1"/>
          </p:nvPr>
        </p:nvSpPr>
        <p:spPr>
          <a:xfrm>
            <a:off x="284637" y="1790370"/>
            <a:ext cx="10801350" cy="4884738"/>
          </a:xfrm>
        </p:spPr>
        <p:txBody>
          <a:bodyPr vert="horz" lIns="91440" tIns="45720" rIns="91440" bIns="45720" rtlCol="0" anchor="t">
            <a:normAutofit fontScale="92500" lnSpcReduction="10000"/>
          </a:bodyPr>
          <a:lstStyle/>
          <a:p>
            <a:r>
              <a:rPr lang="en-US" b="1"/>
              <a:t>Target Overview</a:t>
            </a:r>
          </a:p>
          <a:p>
            <a:pPr lvl="1" indent="-285750">
              <a:buFont typeface="Courier New" panose="020B0604020202020204" pitchFamily="34" charset="0"/>
              <a:buChar char="o"/>
            </a:pPr>
            <a:r>
              <a:rPr lang="en-US"/>
              <a:t>Crocs is globally recognized footwear brand with strong customer loyalty</a:t>
            </a:r>
          </a:p>
          <a:p>
            <a:pPr lvl="1" indent="-285750">
              <a:buFont typeface="Courier New" panose="020B0604020202020204" pitchFamily="34" charset="0"/>
              <a:buChar char="o"/>
            </a:pPr>
            <a:r>
              <a:rPr lang="en-US"/>
              <a:t>Consistent free cash flow generation, high margins, and low capital intensity</a:t>
            </a:r>
          </a:p>
          <a:p>
            <a:r>
              <a:rPr lang="en-US" b="1"/>
              <a:t>Entry Valuation &amp; Leverage</a:t>
            </a:r>
          </a:p>
          <a:p>
            <a:pPr lvl="1" indent="-285750">
              <a:buFont typeface="Courier New" panose="020B0604020202020204" pitchFamily="34" charset="0"/>
              <a:buChar char="o"/>
            </a:pPr>
            <a:r>
              <a:rPr lang="en-US"/>
              <a:t>Attractive entry at ~8.0x EBITDA</a:t>
            </a:r>
          </a:p>
          <a:p>
            <a:pPr lvl="1" indent="-285750">
              <a:buFont typeface="Courier New" panose="020B0604020202020204" pitchFamily="34" charset="0"/>
              <a:buChar char="o"/>
            </a:pPr>
            <a:r>
              <a:rPr lang="en-US"/>
              <a:t>Starting a moderate leverage of ~4.6x, supporting rapid deleveraging</a:t>
            </a:r>
          </a:p>
          <a:p>
            <a:pPr lvl="1" indent="-285750">
              <a:buFont typeface="Courier New" panose="020B0604020202020204" pitchFamily="34" charset="0"/>
              <a:buChar char="o"/>
            </a:pPr>
            <a:r>
              <a:rPr lang="en-US"/>
              <a:t>Discounted valuation relative to peers</a:t>
            </a:r>
          </a:p>
          <a:p>
            <a:pPr lvl="1" indent="-285750">
              <a:buFont typeface="Courier New" panose="020B0604020202020204" pitchFamily="34" charset="0"/>
              <a:buChar char="o"/>
            </a:pPr>
            <a:r>
              <a:rPr lang="en-US"/>
              <a:t>Conservative operating assumptions (Base, Upside and Downside cases) generate compelling risk-adjusted returns</a:t>
            </a:r>
          </a:p>
          <a:p>
            <a:r>
              <a:rPr lang="en-US" b="1"/>
              <a:t>Recommended Offer</a:t>
            </a:r>
          </a:p>
          <a:p>
            <a:pPr lvl="1" indent="-285750">
              <a:buFont typeface="Courier New" panose="020B0604020202020204" pitchFamily="34" charset="0"/>
              <a:buChar char="o"/>
            </a:pPr>
            <a:r>
              <a:rPr lang="en-US"/>
              <a:t>$120 per share, representing:</a:t>
            </a:r>
          </a:p>
          <a:p>
            <a:pPr lvl="2">
              <a:buFont typeface="Wingdings" panose="020B0604020202020204" pitchFamily="34" charset="0"/>
              <a:buChar char="§"/>
            </a:pPr>
            <a:r>
              <a:rPr lang="en-US"/>
              <a:t>~30% premium to 1-year average price</a:t>
            </a:r>
          </a:p>
          <a:p>
            <a:pPr lvl="2">
              <a:buFont typeface="Wingdings" panose="020B0604020202020204" pitchFamily="34" charset="0"/>
              <a:buChar char="§"/>
            </a:pPr>
            <a:r>
              <a:rPr lang="en-US"/>
              <a:t>~20% premium to current trading price (post-earnings increase)</a:t>
            </a:r>
          </a:p>
          <a:p>
            <a:endParaRPr lang="en-US"/>
          </a:p>
        </p:txBody>
      </p:sp>
    </p:spTree>
    <p:extLst>
      <p:ext uri="{BB962C8B-B14F-4D97-AF65-F5344CB8AC3E}">
        <p14:creationId xmlns:p14="http://schemas.microsoft.com/office/powerpoint/2010/main" val="752199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4925E3-390D-DDC4-6CAF-7120FBCC3B58}"/>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15DD9-D80C-9C4D-AE15-B6C44BCE1E4D}"/>
              </a:ext>
            </a:extLst>
          </p:cNvPr>
          <p:cNvSpPr>
            <a:spLocks noGrp="1"/>
          </p:cNvSpPr>
          <p:nvPr>
            <p:ph type="title"/>
          </p:nvPr>
        </p:nvSpPr>
        <p:spPr>
          <a:xfrm>
            <a:off x="507748" y="1"/>
            <a:ext cx="10117810" cy="769470"/>
          </a:xfrm>
        </p:spPr>
        <p:txBody>
          <a:bodyPr anchor="b">
            <a:normAutofit/>
          </a:bodyPr>
          <a:lstStyle/>
          <a:p>
            <a:r>
              <a:rPr lang="en-US" sz="4000" b="1"/>
              <a:t>Exit Strategy &amp; Recommendation</a:t>
            </a:r>
            <a:endParaRPr lang="en-US" sz="4000"/>
          </a:p>
        </p:txBody>
      </p:sp>
      <p:sp>
        <p:nvSpPr>
          <p:cNvPr id="5" name="Content Placeholder 4">
            <a:extLst>
              <a:ext uri="{FF2B5EF4-FFF2-40B4-BE49-F238E27FC236}">
                <a16:creationId xmlns:a16="http://schemas.microsoft.com/office/drawing/2014/main" id="{ED1D29B1-C09B-D14B-DBEB-60DBDF75E725}"/>
              </a:ext>
            </a:extLst>
          </p:cNvPr>
          <p:cNvSpPr>
            <a:spLocks noGrp="1"/>
          </p:cNvSpPr>
          <p:nvPr>
            <p:ph idx="1"/>
          </p:nvPr>
        </p:nvSpPr>
        <p:spPr>
          <a:xfrm>
            <a:off x="312086" y="1123525"/>
            <a:ext cx="9564186" cy="4004299"/>
          </a:xfrm>
        </p:spPr>
        <p:txBody>
          <a:bodyPr vert="horz" lIns="91440" tIns="45720" rIns="91440" bIns="45720" rtlCol="0" anchor="t">
            <a:noAutofit/>
          </a:bodyPr>
          <a:lstStyle/>
          <a:p>
            <a:pPr>
              <a:buSzPts val="1000"/>
              <a:buFont typeface="Arial" panose="05050102010706020507" pitchFamily="18" charset="2"/>
              <a:buChar char="•"/>
              <a:tabLst>
                <a:tab pos="457200" algn="l"/>
              </a:tabLst>
            </a:pPr>
            <a:r>
              <a:rPr lang="en-US" sz="2400" b="1" kern="0">
                <a:ea typeface="+mn-lt"/>
                <a:cs typeface="+mn-lt"/>
              </a:rPr>
              <a:t>Target exit horizon: </a:t>
            </a:r>
            <a:r>
              <a:rPr lang="en-US" sz="2400" b="1" kern="0">
                <a:effectLst/>
                <a:ea typeface="+mn-lt"/>
                <a:cs typeface="+mn-lt"/>
              </a:rPr>
              <a:t>3–5 years</a:t>
            </a:r>
            <a:endParaRPr lang="en-US" sz="2400" b="1" kern="100">
              <a:effectLst/>
              <a:ea typeface="+mn-lt"/>
              <a:cs typeface="+mn-lt"/>
            </a:endParaRPr>
          </a:p>
          <a:p>
            <a:pPr lvl="1">
              <a:buSzPts val="1000"/>
              <a:buFont typeface="Arial" panose="05050102010706020507" pitchFamily="18" charset="2"/>
              <a:buChar char="•"/>
              <a:tabLst>
                <a:tab pos="457200" algn="l"/>
              </a:tabLst>
            </a:pPr>
            <a:r>
              <a:rPr lang="en-US" sz="2000" b="1" kern="0">
                <a:effectLst/>
                <a:ea typeface="+mn-lt"/>
                <a:cs typeface="+mn-lt"/>
              </a:rPr>
              <a:t>Exit </a:t>
            </a:r>
            <a:r>
              <a:rPr lang="en-US" sz="2000" b="1" kern="0">
                <a:ea typeface="+mn-lt"/>
                <a:cs typeface="+mn-lt"/>
              </a:rPr>
              <a:t>Alternatives</a:t>
            </a:r>
            <a:r>
              <a:rPr lang="en-US" sz="2000" b="1" kern="0">
                <a:effectLst/>
                <a:ea typeface="+mn-lt"/>
                <a:cs typeface="+mn-lt"/>
              </a:rPr>
              <a:t>:</a:t>
            </a:r>
            <a:endParaRPr lang="en-US" sz="2000" b="1">
              <a:ea typeface="+mn-lt"/>
              <a:cs typeface="+mn-lt"/>
            </a:endParaRPr>
          </a:p>
          <a:p>
            <a:pPr lvl="2">
              <a:buSzPts val="1000"/>
              <a:buFont typeface="Wingdings" panose="05050102010706020507" pitchFamily="18" charset="2"/>
              <a:buChar char="§"/>
              <a:tabLst>
                <a:tab pos="914400" algn="l"/>
              </a:tabLst>
            </a:pPr>
            <a:r>
              <a:rPr lang="en-US" kern="0">
                <a:effectLst/>
                <a:ea typeface="+mn-lt"/>
                <a:cs typeface="+mn-lt"/>
              </a:rPr>
              <a:t>IPO</a:t>
            </a:r>
            <a:endParaRPr lang="en-US">
              <a:ea typeface="+mn-lt"/>
              <a:cs typeface="+mn-lt"/>
            </a:endParaRPr>
          </a:p>
          <a:p>
            <a:pPr lvl="2">
              <a:buSzPts val="1000"/>
              <a:buFont typeface="Wingdings" panose="05050102010706020507" pitchFamily="18" charset="2"/>
              <a:buChar char="§"/>
              <a:tabLst>
                <a:tab pos="914400" algn="l"/>
              </a:tabLst>
            </a:pPr>
            <a:r>
              <a:rPr lang="en-US" kern="0">
                <a:effectLst/>
                <a:ea typeface="+mn-lt"/>
                <a:cs typeface="+mn-lt"/>
              </a:rPr>
              <a:t>Strategic sale</a:t>
            </a:r>
            <a:endParaRPr lang="en-US">
              <a:ea typeface="+mn-lt"/>
              <a:cs typeface="+mn-lt"/>
            </a:endParaRPr>
          </a:p>
          <a:p>
            <a:pPr lvl="2">
              <a:buSzPts val="1000"/>
              <a:buFont typeface="Wingdings" panose="05050102010706020507" pitchFamily="18" charset="2"/>
              <a:buChar char="§"/>
              <a:tabLst>
                <a:tab pos="914400" algn="l"/>
              </a:tabLst>
            </a:pPr>
            <a:r>
              <a:rPr lang="en-US" kern="0">
                <a:effectLst/>
                <a:ea typeface="+mn-lt"/>
                <a:cs typeface="+mn-lt"/>
              </a:rPr>
              <a:t>Secondary </a:t>
            </a:r>
            <a:r>
              <a:rPr lang="en-US" kern="0">
                <a:ea typeface="+mn-lt"/>
                <a:cs typeface="+mn-lt"/>
              </a:rPr>
              <a:t>buyout</a:t>
            </a:r>
            <a:endParaRPr lang="en-US">
              <a:ea typeface="+mn-lt"/>
              <a:cs typeface="+mn-lt"/>
            </a:endParaRPr>
          </a:p>
          <a:p>
            <a:pPr>
              <a:buSzPts val="1000"/>
              <a:buFont typeface="Arial" panose="05050102010706020507" pitchFamily="18" charset="2"/>
              <a:buChar char="•"/>
            </a:pPr>
            <a:r>
              <a:rPr lang="en-US" sz="2400" b="1" kern="0">
                <a:ea typeface="+mn-lt"/>
                <a:cs typeface="+mn-lt"/>
              </a:rPr>
              <a:t>Exit Assumption:</a:t>
            </a:r>
            <a:endParaRPr lang="en-US" b="1">
              <a:ea typeface="+mn-lt"/>
              <a:cs typeface="+mn-lt"/>
            </a:endParaRPr>
          </a:p>
          <a:p>
            <a:pPr lvl="1">
              <a:buSzPts val="1000"/>
              <a:buFont typeface="Arial" panose="05050102010706020507" pitchFamily="18" charset="2"/>
              <a:buChar char="•"/>
            </a:pPr>
            <a:r>
              <a:rPr lang="en-US" sz="2000" kern="0">
                <a:ea typeface="+mn-lt"/>
                <a:cs typeface="+mn-lt"/>
              </a:rPr>
              <a:t>Multiple normalization toward peer median (8.0x EBITDA)</a:t>
            </a:r>
            <a:endParaRPr lang="en-US" sz="2000"/>
          </a:p>
          <a:p>
            <a:pPr>
              <a:buSzPts val="1000"/>
              <a:buFont typeface="Arial" panose="05050102010706020507" pitchFamily="18" charset="2"/>
              <a:buChar char="•"/>
            </a:pPr>
            <a:r>
              <a:rPr lang="en-US" sz="2400" b="1" kern="0">
                <a:ea typeface="+mn-lt"/>
                <a:cs typeface="+mn-lt"/>
              </a:rPr>
              <a:t>Investment Committee Recommendation:</a:t>
            </a:r>
            <a:endParaRPr lang="en-US" b="1">
              <a:ea typeface="+mn-lt"/>
              <a:cs typeface="+mn-lt"/>
            </a:endParaRPr>
          </a:p>
          <a:p>
            <a:pPr lvl="1">
              <a:buSzPts val="1000"/>
              <a:buFont typeface="Arial" panose="05050102010706020507" pitchFamily="18" charset="2"/>
              <a:buChar char="•"/>
            </a:pPr>
            <a:r>
              <a:rPr lang="en-US" sz="2000" b="1" kern="0">
                <a:ea typeface="+mn-lt"/>
                <a:cs typeface="+mn-lt"/>
              </a:rPr>
              <a:t>Proceed with acquisition</a:t>
            </a:r>
            <a:endParaRPr lang="en-US" sz="2000"/>
          </a:p>
          <a:p>
            <a:pPr lvl="1">
              <a:buSzPts val="1000"/>
              <a:buFont typeface="Arial" panose="05050102010706020507" pitchFamily="18" charset="2"/>
              <a:buChar char="•"/>
            </a:pPr>
            <a:r>
              <a:rPr lang="en-US" sz="2000" b="1" kern="0">
                <a:ea typeface="+mn-lt"/>
                <a:cs typeface="+mn-lt"/>
              </a:rPr>
              <a:t>Returns Profile:</a:t>
            </a:r>
            <a:endParaRPr lang="en-US" sz="2000"/>
          </a:p>
          <a:p>
            <a:pPr lvl="2">
              <a:buSzPts val="1000"/>
              <a:buFont typeface="Wingdings" panose="05050102010706020507" pitchFamily="18" charset="2"/>
              <a:buChar char="§"/>
            </a:pPr>
            <a:r>
              <a:rPr lang="en-US" kern="0">
                <a:ea typeface="+mn-lt"/>
                <a:cs typeface="+mn-lt"/>
              </a:rPr>
              <a:t>~27% IRR and 2.5x MOIC in base case under conservative assumptions</a:t>
            </a:r>
            <a:endParaRPr lang="en-US">
              <a:ea typeface="+mn-lt"/>
              <a:cs typeface="+mn-lt"/>
            </a:endParaRPr>
          </a:p>
          <a:p>
            <a:pPr lvl="2">
              <a:buSzPts val="1000"/>
              <a:buFont typeface="Wingdings" panose="05050102010706020507" pitchFamily="18" charset="2"/>
              <a:buChar char="§"/>
            </a:pPr>
            <a:r>
              <a:rPr lang="en-US" kern="0">
                <a:ea typeface="+mn-lt"/>
                <a:cs typeface="+mn-lt"/>
              </a:rPr>
              <a:t>Downside supported by strong free cash flow generation</a:t>
            </a:r>
            <a:endParaRPr lang="en-US"/>
          </a:p>
          <a:p>
            <a:pPr lvl="2">
              <a:buSzPts val="1000"/>
              <a:buFont typeface="Wingdings" panose="05050102010706020507" pitchFamily="18" charset="2"/>
              <a:buChar char="§"/>
            </a:pPr>
            <a:r>
              <a:rPr lang="en-US" kern="0">
                <a:ea typeface="+mn-lt"/>
                <a:cs typeface="+mn-lt"/>
              </a:rPr>
              <a:t>Upside driven by operational improvement and modest multiple re-rating</a:t>
            </a:r>
            <a:endParaRPr lang="en-US">
              <a:ea typeface="+mn-lt"/>
              <a:cs typeface="+mn-lt"/>
            </a:endParaRPr>
          </a:p>
          <a:p>
            <a:pPr marL="342900" indent="-342900">
              <a:spcAft>
                <a:spcPts val="800"/>
              </a:spcAft>
              <a:buSzPts val="1000"/>
              <a:buFont typeface="Symbol" panose="05050102010706020507" pitchFamily="18" charset="2"/>
              <a:buChar char=""/>
            </a:pPr>
            <a:endParaRPr lang="en-US" kern="0">
              <a:latin typeface="Times New Roman"/>
              <a:cs typeface="Times New Roman"/>
            </a:endParaRPr>
          </a:p>
          <a:p>
            <a:pPr marL="800100" lvl="1" indent="-342900">
              <a:spcAft>
                <a:spcPts val="800"/>
              </a:spcAft>
              <a:buSzPts val="1000"/>
              <a:buFont typeface="Arial" panose="05050102010706020507" pitchFamily="18" charset="2"/>
              <a:buChar char="•"/>
            </a:pPr>
            <a:endParaRPr lang="en-US" sz="1800" kern="0">
              <a:latin typeface="Times New Roman"/>
              <a:cs typeface="Times New Roman"/>
            </a:endParaRPr>
          </a:p>
          <a:p>
            <a:pPr marL="342900" indent="-342900">
              <a:spcAft>
                <a:spcPts val="800"/>
              </a:spcAft>
              <a:buSzPts val="1000"/>
              <a:buFont typeface="Symbol" panose="05050102010706020507" pitchFamily="18" charset="2"/>
              <a:buChar char=""/>
            </a:pPr>
            <a:endParaRPr lang="en-US" sz="1400" kern="0">
              <a:latin typeface="Times New Roman"/>
              <a:cs typeface="Times New Roman"/>
            </a:endParaRPr>
          </a:p>
          <a:p>
            <a:endParaRPr lang="en-US" sz="1400"/>
          </a:p>
        </p:txBody>
      </p:sp>
      <p:pic>
        <p:nvPicPr>
          <p:cNvPr id="3" name="Picture 2">
            <a:extLst>
              <a:ext uri="{FF2B5EF4-FFF2-40B4-BE49-F238E27FC236}">
                <a16:creationId xmlns:a16="http://schemas.microsoft.com/office/drawing/2014/main" id="{267B21A7-0EE3-E111-EF3C-2962B0414671}"/>
              </a:ext>
            </a:extLst>
          </p:cNvPr>
          <p:cNvPicPr>
            <a:picLocks noChangeAspect="1"/>
          </p:cNvPicPr>
          <p:nvPr/>
        </p:nvPicPr>
        <p:blipFill>
          <a:blip r:embed="rId2"/>
          <a:srcRect r="2" b="3097"/>
          <a:stretch>
            <a:fillRect/>
          </a:stretch>
        </p:blipFill>
        <p:spPr>
          <a:xfrm>
            <a:off x="7846863" y="1123525"/>
            <a:ext cx="3748858" cy="3632824"/>
          </a:xfrm>
          <a:prstGeom prst="rect">
            <a:avLst/>
          </a:prstGeom>
        </p:spPr>
      </p:pic>
      <p:sp>
        <p:nvSpPr>
          <p:cNvPr id="44" name="Rectangle 43">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88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329A6-CC2B-8072-0A81-83E5246DAA02}"/>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C82D9D-3231-0DF5-99F7-419C8A6D4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95566F4-7610-80B6-F668-4A1E0AE8C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4126F3-FD03-478B-1221-69E8F3346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7B5EF0-978F-DFA4-8916-B3EB50261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F8222-BDB2-61D6-86BC-AC889DE6901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a:solidFill>
                  <a:srgbClr val="FFFFFF"/>
                </a:solidFill>
              </a:rPr>
              <a:t>Appendix</a:t>
            </a:r>
            <a:endParaRPr lang="en-US">
              <a:ea typeface="+mj-ea"/>
              <a:cs typeface="+mj-cs"/>
            </a:endParaRPr>
          </a:p>
        </p:txBody>
      </p:sp>
      <p:pic>
        <p:nvPicPr>
          <p:cNvPr id="3" name="Picture 2">
            <a:extLst>
              <a:ext uri="{FF2B5EF4-FFF2-40B4-BE49-F238E27FC236}">
                <a16:creationId xmlns:a16="http://schemas.microsoft.com/office/drawing/2014/main" id="{8F151AAB-5EE7-278E-452B-791EE15DF7FD}"/>
              </a:ext>
            </a:extLst>
          </p:cNvPr>
          <p:cNvPicPr>
            <a:picLocks noChangeAspect="1"/>
          </p:cNvPicPr>
          <p:nvPr/>
        </p:nvPicPr>
        <p:blipFill>
          <a:blip r:embed="rId2"/>
          <a:stretch>
            <a:fillRect/>
          </a:stretch>
        </p:blipFill>
        <p:spPr>
          <a:xfrm>
            <a:off x="10405715" y="-64277"/>
            <a:ext cx="1786283" cy="1786283"/>
          </a:xfrm>
          <a:prstGeom prst="rect">
            <a:avLst/>
          </a:prstGeom>
        </p:spPr>
      </p:pic>
      <p:sp>
        <p:nvSpPr>
          <p:cNvPr id="4" name="TextBox 3">
            <a:extLst>
              <a:ext uri="{FF2B5EF4-FFF2-40B4-BE49-F238E27FC236}">
                <a16:creationId xmlns:a16="http://schemas.microsoft.com/office/drawing/2014/main" id="{184A17AA-4317-943C-F6AE-90CB70CD6032}"/>
              </a:ext>
            </a:extLst>
          </p:cNvPr>
          <p:cNvSpPr txBox="1"/>
          <p:nvPr/>
        </p:nvSpPr>
        <p:spPr>
          <a:xfrm>
            <a:off x="1505303" y="2619808"/>
            <a:ext cx="668702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t>Transaction Sources &amp; Uses</a:t>
            </a:r>
          </a:p>
          <a:p>
            <a:pPr marL="285750" indent="-285750">
              <a:buFont typeface="Arial"/>
              <a:buChar char="•"/>
            </a:pPr>
            <a:r>
              <a:rPr lang="en-US" sz="3200"/>
              <a:t>Base Case </a:t>
            </a:r>
          </a:p>
          <a:p>
            <a:pPr marL="285750" indent="-285750">
              <a:buFont typeface="Arial"/>
              <a:buChar char="•"/>
            </a:pPr>
            <a:r>
              <a:rPr lang="en-US" sz="3200"/>
              <a:t>Upside Case</a:t>
            </a:r>
          </a:p>
          <a:p>
            <a:pPr marL="285750" indent="-285750">
              <a:buFont typeface="Arial"/>
              <a:buChar char="•"/>
            </a:pPr>
            <a:r>
              <a:rPr lang="en-US" sz="3200"/>
              <a:t>Downside Case</a:t>
            </a:r>
          </a:p>
          <a:p>
            <a:pPr marL="285750" indent="-285750">
              <a:buFont typeface="Arial"/>
              <a:buChar char="•"/>
            </a:pPr>
            <a:r>
              <a:rPr lang="en-US" sz="3200"/>
              <a:t>Sensitivity Table</a:t>
            </a:r>
          </a:p>
          <a:p>
            <a:endParaRPr lang="en-US" sz="3200"/>
          </a:p>
          <a:p>
            <a:pPr marL="285750" indent="-285750">
              <a:buFont typeface="Arial"/>
              <a:buChar char="•"/>
            </a:pPr>
            <a:endParaRPr lang="en-US" sz="3200"/>
          </a:p>
        </p:txBody>
      </p:sp>
    </p:spTree>
    <p:extLst>
      <p:ext uri="{BB962C8B-B14F-4D97-AF65-F5344CB8AC3E}">
        <p14:creationId xmlns:p14="http://schemas.microsoft.com/office/powerpoint/2010/main" val="347575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9BCC1-BE21-36ED-72FF-9890991CA526}"/>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537215-CA99-5698-3741-2EE44EF15E6C}"/>
              </a:ext>
            </a:extLst>
          </p:cNvPr>
          <p:cNvPicPr>
            <a:picLocks noGrp="1" noChangeAspect="1"/>
          </p:cNvPicPr>
          <p:nvPr>
            <p:ph idx="1"/>
          </p:nvPr>
        </p:nvPicPr>
        <p:blipFill>
          <a:blip r:embed="rId2"/>
          <a:stretch>
            <a:fillRect/>
          </a:stretch>
        </p:blipFill>
        <p:spPr>
          <a:xfrm>
            <a:off x="643467" y="1691876"/>
            <a:ext cx="10905066" cy="3474247"/>
          </a:xfrm>
          <a:prstGeom prst="rect">
            <a:avLst/>
          </a:prstGeom>
        </p:spPr>
      </p:pic>
    </p:spTree>
    <p:extLst>
      <p:ext uri="{BB962C8B-B14F-4D97-AF65-F5344CB8AC3E}">
        <p14:creationId xmlns:p14="http://schemas.microsoft.com/office/powerpoint/2010/main" val="253330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C9640F-A4D2-6DCB-6EB1-19684BB55BA7}"/>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91CD4B-EE23-162C-7F5D-DC854164C557}"/>
              </a:ext>
            </a:extLst>
          </p:cNvPr>
          <p:cNvPicPr>
            <a:picLocks noGrp="1" noChangeAspect="1"/>
          </p:cNvPicPr>
          <p:nvPr>
            <p:ph idx="1"/>
          </p:nvPr>
        </p:nvPicPr>
        <p:blipFill>
          <a:blip r:embed="rId2"/>
          <a:stretch>
            <a:fillRect/>
          </a:stretch>
        </p:blipFill>
        <p:spPr>
          <a:xfrm>
            <a:off x="643467" y="990998"/>
            <a:ext cx="10905066" cy="4876003"/>
          </a:xfrm>
          <a:prstGeom prst="rect">
            <a:avLst/>
          </a:prstGeom>
        </p:spPr>
      </p:pic>
    </p:spTree>
    <p:extLst>
      <p:ext uri="{BB962C8B-B14F-4D97-AF65-F5344CB8AC3E}">
        <p14:creationId xmlns:p14="http://schemas.microsoft.com/office/powerpoint/2010/main" val="386635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0AB87-93C5-3220-35CF-36700E787989}"/>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9361D5-FF9D-139F-8B05-9CCB6B504E9F}"/>
              </a:ext>
            </a:extLst>
          </p:cNvPr>
          <p:cNvPicPr>
            <a:picLocks noGrp="1" noChangeAspect="1"/>
          </p:cNvPicPr>
          <p:nvPr>
            <p:ph idx="1"/>
          </p:nvPr>
        </p:nvPicPr>
        <p:blipFill>
          <a:blip r:embed="rId2"/>
          <a:stretch>
            <a:fillRect/>
          </a:stretch>
        </p:blipFill>
        <p:spPr>
          <a:xfrm>
            <a:off x="520467" y="981326"/>
            <a:ext cx="11398004" cy="3702185"/>
          </a:xfrm>
          <a:prstGeom prst="rect">
            <a:avLst/>
          </a:prstGeom>
        </p:spPr>
      </p:pic>
    </p:spTree>
    <p:extLst>
      <p:ext uri="{BB962C8B-B14F-4D97-AF65-F5344CB8AC3E}">
        <p14:creationId xmlns:p14="http://schemas.microsoft.com/office/powerpoint/2010/main" val="266521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9713-7F69-9C64-966C-3E2C9376F37E}"/>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A0163F-E2CB-E44D-0314-2DC5B5D14B0E}"/>
              </a:ext>
            </a:extLst>
          </p:cNvPr>
          <p:cNvPicPr>
            <a:picLocks noGrp="1" noChangeAspect="1"/>
          </p:cNvPicPr>
          <p:nvPr>
            <p:ph idx="1"/>
          </p:nvPr>
        </p:nvPicPr>
        <p:blipFill>
          <a:blip r:embed="rId2"/>
          <a:stretch>
            <a:fillRect/>
          </a:stretch>
        </p:blipFill>
        <p:spPr>
          <a:xfrm>
            <a:off x="574014" y="498630"/>
            <a:ext cx="6707732" cy="5970670"/>
          </a:xfrm>
          <a:prstGeom prst="rect">
            <a:avLst/>
          </a:prstGeom>
        </p:spPr>
      </p:pic>
    </p:spTree>
    <p:extLst>
      <p:ext uri="{BB962C8B-B14F-4D97-AF65-F5344CB8AC3E}">
        <p14:creationId xmlns:p14="http://schemas.microsoft.com/office/powerpoint/2010/main" val="294310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5143E-B08B-C688-44B0-AA91FFCF5CDF}"/>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D9B68C-8F0A-C48D-6E38-8859007E4D31}"/>
              </a:ext>
            </a:extLst>
          </p:cNvPr>
          <p:cNvPicPr>
            <a:picLocks noGrp="1" noChangeAspect="1"/>
          </p:cNvPicPr>
          <p:nvPr>
            <p:ph idx="1"/>
          </p:nvPr>
        </p:nvPicPr>
        <p:blipFill>
          <a:blip r:embed="rId2"/>
          <a:stretch>
            <a:fillRect/>
          </a:stretch>
        </p:blipFill>
        <p:spPr>
          <a:xfrm>
            <a:off x="585837" y="309058"/>
            <a:ext cx="8714279" cy="6317401"/>
          </a:xfrm>
          <a:prstGeom prst="rect">
            <a:avLst/>
          </a:prstGeom>
        </p:spPr>
      </p:pic>
    </p:spTree>
    <p:extLst>
      <p:ext uri="{BB962C8B-B14F-4D97-AF65-F5344CB8AC3E}">
        <p14:creationId xmlns:p14="http://schemas.microsoft.com/office/powerpoint/2010/main" val="160467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7B80D-FDF6-9B44-4602-E14A8079E16C}"/>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6D1F8F-5B99-1BAB-A0A1-A3078831AF9E}"/>
              </a:ext>
            </a:extLst>
          </p:cNvPr>
          <p:cNvPicPr>
            <a:picLocks noGrp="1" noChangeAspect="1"/>
          </p:cNvPicPr>
          <p:nvPr>
            <p:ph idx="1"/>
          </p:nvPr>
        </p:nvPicPr>
        <p:blipFill>
          <a:blip r:embed="rId2"/>
          <a:stretch>
            <a:fillRect/>
          </a:stretch>
        </p:blipFill>
        <p:spPr>
          <a:xfrm>
            <a:off x="1704724" y="643466"/>
            <a:ext cx="8782551" cy="5571067"/>
          </a:xfrm>
          <a:prstGeom prst="rect">
            <a:avLst/>
          </a:prstGeom>
        </p:spPr>
      </p:pic>
    </p:spTree>
    <p:extLst>
      <p:ext uri="{BB962C8B-B14F-4D97-AF65-F5344CB8AC3E}">
        <p14:creationId xmlns:p14="http://schemas.microsoft.com/office/powerpoint/2010/main" val="40546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084293-E73C-9422-C7C7-38211F473A17}"/>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E4078CB-E008-3C5F-FCB9-26DB423991DB}"/>
              </a:ext>
            </a:extLst>
          </p:cNvPr>
          <p:cNvPicPr>
            <a:picLocks noGrp="1" noChangeAspect="1"/>
          </p:cNvPicPr>
          <p:nvPr>
            <p:ph idx="1"/>
          </p:nvPr>
        </p:nvPicPr>
        <p:blipFill>
          <a:blip r:embed="rId2"/>
          <a:stretch>
            <a:fillRect/>
          </a:stretch>
        </p:blipFill>
        <p:spPr>
          <a:xfrm>
            <a:off x="937605" y="643466"/>
            <a:ext cx="10316790" cy="5571067"/>
          </a:xfrm>
          <a:prstGeom prst="rect">
            <a:avLst/>
          </a:prstGeom>
        </p:spPr>
      </p:pic>
    </p:spTree>
    <p:extLst>
      <p:ext uri="{BB962C8B-B14F-4D97-AF65-F5344CB8AC3E}">
        <p14:creationId xmlns:p14="http://schemas.microsoft.com/office/powerpoint/2010/main" val="293287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BD4384-4F8E-4872-BA2B-B9C20A220B6E}"/>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C44E7A9-529F-9B59-E202-1C43186FB3D6}"/>
              </a:ext>
            </a:extLst>
          </p:cNvPr>
          <p:cNvPicPr>
            <a:picLocks noGrp="1" noChangeAspect="1"/>
          </p:cNvPicPr>
          <p:nvPr>
            <p:ph idx="1"/>
          </p:nvPr>
        </p:nvPicPr>
        <p:blipFill>
          <a:blip r:embed="rId2"/>
          <a:stretch>
            <a:fillRect/>
          </a:stretch>
        </p:blipFill>
        <p:spPr>
          <a:xfrm>
            <a:off x="643467" y="651863"/>
            <a:ext cx="10905066" cy="5554273"/>
          </a:xfrm>
          <a:prstGeom prst="rect">
            <a:avLst/>
          </a:prstGeom>
        </p:spPr>
      </p:pic>
    </p:spTree>
    <p:extLst>
      <p:ext uri="{BB962C8B-B14F-4D97-AF65-F5344CB8AC3E}">
        <p14:creationId xmlns:p14="http://schemas.microsoft.com/office/powerpoint/2010/main" val="14253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FAB2F5-82F1-EF1B-18CF-81E706EA0AE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5841FB-9193-5B78-5F2E-04D5418B6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25AF02-D53A-C52B-38CA-8A86E482D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699B62-EA21-CA08-D84A-9F86BAF83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46230A-8F54-DB92-AB80-2DDC1DF9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D40A42-C34B-C553-75B9-EBF841381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B8BB0-B65E-4654-284A-39B1788A1D32}"/>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The Story</a:t>
            </a:r>
          </a:p>
        </p:txBody>
      </p:sp>
      <p:sp>
        <p:nvSpPr>
          <p:cNvPr id="3" name="Content Placeholder 2">
            <a:extLst>
              <a:ext uri="{FF2B5EF4-FFF2-40B4-BE49-F238E27FC236}">
                <a16:creationId xmlns:a16="http://schemas.microsoft.com/office/drawing/2014/main" id="{6F3E76AF-9E64-CADC-B2CF-6B134FA9E68D}"/>
              </a:ext>
            </a:extLst>
          </p:cNvPr>
          <p:cNvSpPr>
            <a:spLocks noGrp="1"/>
          </p:cNvSpPr>
          <p:nvPr>
            <p:ph idx="1"/>
          </p:nvPr>
        </p:nvSpPr>
        <p:spPr>
          <a:xfrm>
            <a:off x="5600318" y="2710289"/>
            <a:ext cx="6591157" cy="3269886"/>
          </a:xfrm>
        </p:spPr>
        <p:txBody>
          <a:bodyPr vert="horz" lIns="91440" tIns="45720" rIns="91440" bIns="45720" rtlCol="0" anchor="ctr">
            <a:noAutofit/>
          </a:bodyPr>
          <a:lstStyle/>
          <a:p>
            <a:r>
              <a:rPr lang="en-US" sz="2100" b="1"/>
              <a:t>Historically volatile, fad-driven footwear brand</a:t>
            </a:r>
            <a:r>
              <a:rPr lang="en-US" sz="2100"/>
              <a:t> </a:t>
            </a:r>
          </a:p>
          <a:p>
            <a:r>
              <a:rPr lang="en-US" sz="2100" b="1"/>
              <a:t>Massive 2020–2022 resurgence</a:t>
            </a:r>
            <a:r>
              <a:rPr lang="en-US" sz="2100"/>
              <a:t> </a:t>
            </a:r>
          </a:p>
          <a:p>
            <a:r>
              <a:rPr lang="en-US" sz="2100" b="1"/>
              <a:t>Post-peak normalization</a:t>
            </a:r>
            <a:r>
              <a:rPr lang="en-US" sz="2100"/>
              <a:t> -temporary fad</a:t>
            </a:r>
          </a:p>
          <a:p>
            <a:r>
              <a:rPr lang="en-US" sz="2100" b="1"/>
              <a:t>HEYDUDE acquisition</a:t>
            </a:r>
          </a:p>
          <a:p>
            <a:r>
              <a:rPr lang="en-US" sz="2100" b="1"/>
              <a:t>Business is structurally stronger today</a:t>
            </a:r>
            <a:r>
              <a:rPr lang="en-US" sz="2100"/>
              <a:t>: high-margin, asset-light model with durable free cash flow</a:t>
            </a:r>
          </a:p>
          <a:p>
            <a:r>
              <a:rPr lang="en-US" sz="2100" b="1"/>
              <a:t>Brand momentum returning via scalable partnerships</a:t>
            </a:r>
            <a:r>
              <a:rPr lang="en-US" sz="2100"/>
              <a:t> instead of one-off celebrity hype</a:t>
            </a:r>
          </a:p>
          <a:p>
            <a:endParaRPr lang="en-US" sz="2000"/>
          </a:p>
        </p:txBody>
      </p:sp>
      <p:pic>
        <p:nvPicPr>
          <p:cNvPr id="5" name="Picture 4">
            <a:extLst>
              <a:ext uri="{FF2B5EF4-FFF2-40B4-BE49-F238E27FC236}">
                <a16:creationId xmlns:a16="http://schemas.microsoft.com/office/drawing/2014/main" id="{DAEC60DB-7710-ED8C-9746-1F7C606DC6CB}"/>
              </a:ext>
            </a:extLst>
          </p:cNvPr>
          <p:cNvPicPr>
            <a:picLocks noChangeAspect="1"/>
          </p:cNvPicPr>
          <p:nvPr/>
        </p:nvPicPr>
        <p:blipFill>
          <a:blip r:embed="rId2"/>
          <a:stretch>
            <a:fillRect/>
          </a:stretch>
        </p:blipFill>
        <p:spPr>
          <a:xfrm>
            <a:off x="10405717" y="0"/>
            <a:ext cx="1786283" cy="1786283"/>
          </a:xfrm>
          <a:prstGeom prst="rect">
            <a:avLst/>
          </a:prstGeom>
        </p:spPr>
      </p:pic>
      <p:pic>
        <p:nvPicPr>
          <p:cNvPr id="4" name="Picture 3">
            <a:extLst>
              <a:ext uri="{FF2B5EF4-FFF2-40B4-BE49-F238E27FC236}">
                <a16:creationId xmlns:a16="http://schemas.microsoft.com/office/drawing/2014/main" id="{A7E29641-DA75-00B0-B116-565E797E64E9}"/>
              </a:ext>
            </a:extLst>
          </p:cNvPr>
          <p:cNvPicPr>
            <a:picLocks noChangeAspect="1"/>
          </p:cNvPicPr>
          <p:nvPr/>
        </p:nvPicPr>
        <p:blipFill>
          <a:blip r:embed="rId3"/>
          <a:srcRect l="28009" t="2691" r="7800" b="-2690"/>
          <a:stretch>
            <a:fillRect/>
          </a:stretch>
        </p:blipFill>
        <p:spPr>
          <a:xfrm>
            <a:off x="201160" y="2168375"/>
            <a:ext cx="5199391" cy="3057670"/>
          </a:xfrm>
          <a:prstGeom prst="rect">
            <a:avLst/>
          </a:prstGeom>
        </p:spPr>
      </p:pic>
    </p:spTree>
    <p:extLst>
      <p:ext uri="{BB962C8B-B14F-4D97-AF65-F5344CB8AC3E}">
        <p14:creationId xmlns:p14="http://schemas.microsoft.com/office/powerpoint/2010/main" val="95788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658660-600A-9851-56A9-05F8D3D33AEB}"/>
              </a:ext>
            </a:extLst>
          </p:cNvPr>
          <p:cNvPicPr>
            <a:picLocks noGrp="1" noChangeAspect="1"/>
          </p:cNvPicPr>
          <p:nvPr>
            <p:ph idx="1"/>
          </p:nvPr>
        </p:nvPicPr>
        <p:blipFill>
          <a:blip r:embed="rId2"/>
          <a:stretch>
            <a:fillRect/>
          </a:stretch>
        </p:blipFill>
        <p:spPr>
          <a:xfrm>
            <a:off x="643467" y="990998"/>
            <a:ext cx="10905066" cy="4876003"/>
          </a:xfrm>
          <a:prstGeom prst="rect">
            <a:avLst/>
          </a:prstGeom>
        </p:spPr>
      </p:pic>
    </p:spTree>
    <p:extLst>
      <p:ext uri="{BB962C8B-B14F-4D97-AF65-F5344CB8AC3E}">
        <p14:creationId xmlns:p14="http://schemas.microsoft.com/office/powerpoint/2010/main" val="4050594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467335-27B0-A646-C642-A2B3FDD15A4B}"/>
              </a:ext>
            </a:extLst>
          </p:cNvPr>
          <p:cNvPicPr>
            <a:picLocks noGrp="1" noChangeAspect="1"/>
          </p:cNvPicPr>
          <p:nvPr>
            <p:ph idx="1"/>
          </p:nvPr>
        </p:nvPicPr>
        <p:blipFill>
          <a:blip r:embed="rId2"/>
          <a:stretch>
            <a:fillRect/>
          </a:stretch>
        </p:blipFill>
        <p:spPr>
          <a:xfrm>
            <a:off x="643467" y="1657963"/>
            <a:ext cx="10905066" cy="3542073"/>
          </a:xfrm>
          <a:prstGeom prst="rect">
            <a:avLst/>
          </a:prstGeom>
        </p:spPr>
      </p:pic>
    </p:spTree>
    <p:extLst>
      <p:ext uri="{BB962C8B-B14F-4D97-AF65-F5344CB8AC3E}">
        <p14:creationId xmlns:p14="http://schemas.microsoft.com/office/powerpoint/2010/main" val="272284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C087BA-1300-5D74-D973-6FC891063B6C}"/>
              </a:ext>
            </a:extLst>
          </p:cNvPr>
          <p:cNvPicPr>
            <a:picLocks noGrp="1" noChangeAspect="1"/>
          </p:cNvPicPr>
          <p:nvPr>
            <p:ph idx="1"/>
          </p:nvPr>
        </p:nvPicPr>
        <p:blipFill>
          <a:blip r:embed="rId2"/>
          <a:stretch>
            <a:fillRect/>
          </a:stretch>
        </p:blipFill>
        <p:spPr>
          <a:xfrm>
            <a:off x="817845" y="275476"/>
            <a:ext cx="7300243" cy="6346722"/>
          </a:xfrm>
          <a:prstGeom prst="rect">
            <a:avLst/>
          </a:prstGeom>
        </p:spPr>
      </p:pic>
    </p:spTree>
    <p:extLst>
      <p:ext uri="{BB962C8B-B14F-4D97-AF65-F5344CB8AC3E}">
        <p14:creationId xmlns:p14="http://schemas.microsoft.com/office/powerpoint/2010/main" val="193674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E84159-1E92-4CDE-1F41-0D464196AB35}"/>
              </a:ext>
            </a:extLst>
          </p:cNvPr>
          <p:cNvPicPr>
            <a:picLocks noGrp="1" noChangeAspect="1"/>
          </p:cNvPicPr>
          <p:nvPr>
            <p:ph idx="1"/>
          </p:nvPr>
        </p:nvPicPr>
        <p:blipFill>
          <a:blip r:embed="rId2"/>
          <a:stretch>
            <a:fillRect/>
          </a:stretch>
        </p:blipFill>
        <p:spPr>
          <a:xfrm>
            <a:off x="1093883" y="308929"/>
            <a:ext cx="8719190" cy="6320961"/>
          </a:xfrm>
          <a:prstGeom prst="rect">
            <a:avLst/>
          </a:prstGeom>
        </p:spPr>
      </p:pic>
    </p:spTree>
    <p:extLst>
      <p:ext uri="{BB962C8B-B14F-4D97-AF65-F5344CB8AC3E}">
        <p14:creationId xmlns:p14="http://schemas.microsoft.com/office/powerpoint/2010/main" val="326398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271760-E299-B730-D875-7C938D74B968}"/>
              </a:ext>
            </a:extLst>
          </p:cNvPr>
          <p:cNvPicPr>
            <a:picLocks noGrp="1" noChangeAspect="1"/>
          </p:cNvPicPr>
          <p:nvPr>
            <p:ph idx="1"/>
          </p:nvPr>
        </p:nvPicPr>
        <p:blipFill>
          <a:blip r:embed="rId2"/>
          <a:stretch>
            <a:fillRect/>
          </a:stretch>
        </p:blipFill>
        <p:spPr>
          <a:xfrm>
            <a:off x="643467" y="791285"/>
            <a:ext cx="10905066" cy="5275429"/>
          </a:xfrm>
          <a:prstGeom prst="rect">
            <a:avLst/>
          </a:prstGeom>
        </p:spPr>
      </p:pic>
    </p:spTree>
    <p:extLst>
      <p:ext uri="{BB962C8B-B14F-4D97-AF65-F5344CB8AC3E}">
        <p14:creationId xmlns:p14="http://schemas.microsoft.com/office/powerpoint/2010/main" val="1529289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30E239-683A-C897-DC3C-26033D619F8D}"/>
              </a:ext>
            </a:extLst>
          </p:cNvPr>
          <p:cNvPicPr>
            <a:picLocks noGrp="1" noChangeAspect="1"/>
          </p:cNvPicPr>
          <p:nvPr>
            <p:ph idx="1"/>
          </p:nvPr>
        </p:nvPicPr>
        <p:blipFill>
          <a:blip r:embed="rId2"/>
          <a:stretch>
            <a:fillRect/>
          </a:stretch>
        </p:blipFill>
        <p:spPr>
          <a:xfrm>
            <a:off x="643467" y="1420568"/>
            <a:ext cx="10905066" cy="4016862"/>
          </a:xfrm>
          <a:prstGeom prst="rect">
            <a:avLst/>
          </a:prstGeom>
        </p:spPr>
      </p:pic>
    </p:spTree>
    <p:extLst>
      <p:ext uri="{BB962C8B-B14F-4D97-AF65-F5344CB8AC3E}">
        <p14:creationId xmlns:p14="http://schemas.microsoft.com/office/powerpoint/2010/main" val="138424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5F40B2-AD24-D8B3-7BFC-088C634C4D51}"/>
              </a:ext>
            </a:extLst>
          </p:cNvPr>
          <p:cNvPicPr>
            <a:picLocks noGrp="1" noChangeAspect="1"/>
          </p:cNvPicPr>
          <p:nvPr>
            <p:ph idx="1"/>
          </p:nvPr>
        </p:nvPicPr>
        <p:blipFill>
          <a:blip r:embed="rId2"/>
          <a:stretch>
            <a:fillRect/>
          </a:stretch>
        </p:blipFill>
        <p:spPr>
          <a:xfrm>
            <a:off x="643467" y="990998"/>
            <a:ext cx="10905066" cy="4876003"/>
          </a:xfrm>
          <a:prstGeom prst="rect">
            <a:avLst/>
          </a:prstGeom>
        </p:spPr>
      </p:pic>
    </p:spTree>
    <p:extLst>
      <p:ext uri="{BB962C8B-B14F-4D97-AF65-F5344CB8AC3E}">
        <p14:creationId xmlns:p14="http://schemas.microsoft.com/office/powerpoint/2010/main" val="359602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E7F4F3-9C7E-ACB7-FC1D-FAD52EB3A53B}"/>
              </a:ext>
            </a:extLst>
          </p:cNvPr>
          <p:cNvPicPr>
            <a:picLocks noGrp="1" noChangeAspect="1"/>
          </p:cNvPicPr>
          <p:nvPr>
            <p:ph idx="1"/>
          </p:nvPr>
        </p:nvPicPr>
        <p:blipFill>
          <a:blip r:embed="rId2"/>
          <a:stretch>
            <a:fillRect/>
          </a:stretch>
        </p:blipFill>
        <p:spPr>
          <a:xfrm>
            <a:off x="643467" y="1657963"/>
            <a:ext cx="10905066" cy="3542073"/>
          </a:xfrm>
          <a:prstGeom prst="rect">
            <a:avLst/>
          </a:prstGeom>
        </p:spPr>
      </p:pic>
    </p:spTree>
    <p:extLst>
      <p:ext uri="{BB962C8B-B14F-4D97-AF65-F5344CB8AC3E}">
        <p14:creationId xmlns:p14="http://schemas.microsoft.com/office/powerpoint/2010/main" val="96580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905359-3499-DDC9-8B6C-1D39B2AACD69}"/>
              </a:ext>
            </a:extLst>
          </p:cNvPr>
          <p:cNvPicPr>
            <a:picLocks noGrp="1" noChangeAspect="1"/>
          </p:cNvPicPr>
          <p:nvPr>
            <p:ph idx="1"/>
          </p:nvPr>
        </p:nvPicPr>
        <p:blipFill>
          <a:blip r:embed="rId2"/>
          <a:stretch>
            <a:fillRect/>
          </a:stretch>
        </p:blipFill>
        <p:spPr>
          <a:xfrm>
            <a:off x="1007416" y="226555"/>
            <a:ext cx="7367150" cy="6404890"/>
          </a:xfrm>
          <a:prstGeom prst="rect">
            <a:avLst/>
          </a:prstGeom>
        </p:spPr>
      </p:pic>
    </p:spTree>
    <p:extLst>
      <p:ext uri="{BB962C8B-B14F-4D97-AF65-F5344CB8AC3E}">
        <p14:creationId xmlns:p14="http://schemas.microsoft.com/office/powerpoint/2010/main" val="83099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0132C7-7659-AB48-962E-49FF76885DD3}"/>
              </a:ext>
            </a:extLst>
          </p:cNvPr>
          <p:cNvPicPr>
            <a:picLocks noGrp="1" noChangeAspect="1"/>
          </p:cNvPicPr>
          <p:nvPr>
            <p:ph idx="1"/>
          </p:nvPr>
        </p:nvPicPr>
        <p:blipFill>
          <a:blip r:embed="rId2"/>
          <a:stretch>
            <a:fillRect/>
          </a:stretch>
        </p:blipFill>
        <p:spPr>
          <a:xfrm>
            <a:off x="2550998" y="643466"/>
            <a:ext cx="7090003" cy="5571067"/>
          </a:xfrm>
          <a:prstGeom prst="rect">
            <a:avLst/>
          </a:prstGeom>
        </p:spPr>
      </p:pic>
    </p:spTree>
    <p:extLst>
      <p:ext uri="{BB962C8B-B14F-4D97-AF65-F5344CB8AC3E}">
        <p14:creationId xmlns:p14="http://schemas.microsoft.com/office/powerpoint/2010/main" val="396705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75055D-BF67-3CB3-922C-2793007C13B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211A0E-59F0-78E5-74E3-BF85D9BE1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8321D1-14AE-097C-6758-30891ADAF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2DA750-539F-0EF5-4643-D1F019C02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0EA9F2-44D9-C615-54D1-A9BDD1944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0DAFB5-E6C3-2076-AF9A-25AAFEC33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5DF0D-F6AE-8AE5-ADF6-6BBEB41C6C1A}"/>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Investment Thesis</a:t>
            </a:r>
          </a:p>
        </p:txBody>
      </p:sp>
      <p:sp>
        <p:nvSpPr>
          <p:cNvPr id="3" name="Content Placeholder 2">
            <a:extLst>
              <a:ext uri="{FF2B5EF4-FFF2-40B4-BE49-F238E27FC236}">
                <a16:creationId xmlns:a16="http://schemas.microsoft.com/office/drawing/2014/main" id="{7D26C75E-D0E3-E49B-CD05-377922B86629}"/>
              </a:ext>
            </a:extLst>
          </p:cNvPr>
          <p:cNvSpPr>
            <a:spLocks noGrp="1"/>
          </p:cNvSpPr>
          <p:nvPr>
            <p:ph idx="1"/>
          </p:nvPr>
        </p:nvSpPr>
        <p:spPr>
          <a:xfrm>
            <a:off x="5611368" y="2656949"/>
            <a:ext cx="6179820" cy="3122483"/>
          </a:xfrm>
        </p:spPr>
        <p:txBody>
          <a:bodyPr vert="horz" lIns="91440" tIns="45720" rIns="91440" bIns="45720" rtlCol="0" anchor="ctr">
            <a:noAutofit/>
          </a:bodyPr>
          <a:lstStyle/>
          <a:p>
            <a:r>
              <a:rPr lang="en-US" sz="2100" b="1"/>
              <a:t>Strong and steady cash flow supported by a global brand and repeat customers</a:t>
            </a:r>
          </a:p>
          <a:p>
            <a:r>
              <a:rPr lang="en-US" sz="2100" b="1"/>
              <a:t>High margins </a:t>
            </a:r>
          </a:p>
          <a:p>
            <a:r>
              <a:rPr lang="en-US" sz="2100" b="1"/>
              <a:t>Capital-light, outsourced manufacturing model</a:t>
            </a:r>
          </a:p>
          <a:p>
            <a:r>
              <a:rPr lang="en-US" sz="2100" b="1"/>
              <a:t>Low capex  </a:t>
            </a:r>
          </a:p>
          <a:p>
            <a:r>
              <a:rPr lang="en-US" sz="2100" b="1"/>
              <a:t>Multiple exit options</a:t>
            </a:r>
          </a:p>
          <a:p>
            <a:r>
              <a:rPr lang="en-US" sz="2100" b="1"/>
              <a:t>Plan to diversify the product</a:t>
            </a:r>
          </a:p>
          <a:p>
            <a:r>
              <a:rPr lang="en-US" sz="2100" b="1"/>
              <a:t>International </a:t>
            </a:r>
            <a:r>
              <a:rPr lang="en-US" sz="2100" b="1" err="1"/>
              <a:t>expans</a:t>
            </a:r>
            <a:r>
              <a:rPr lang="en-US" sz="2100" b="1"/>
              <a:t>ion </a:t>
            </a:r>
          </a:p>
          <a:p>
            <a:r>
              <a:rPr lang="en-US" sz="2100" b="1"/>
              <a:t>-19% gain after earnings</a:t>
            </a:r>
          </a:p>
          <a:p>
            <a:endParaRPr lang="en-US" sz="2100" b="1"/>
          </a:p>
        </p:txBody>
      </p:sp>
      <p:pic>
        <p:nvPicPr>
          <p:cNvPr id="5" name="Picture 4">
            <a:extLst>
              <a:ext uri="{FF2B5EF4-FFF2-40B4-BE49-F238E27FC236}">
                <a16:creationId xmlns:a16="http://schemas.microsoft.com/office/drawing/2014/main" id="{35012352-EBF2-4BDD-222D-C27F83F5A373}"/>
              </a:ext>
            </a:extLst>
          </p:cNvPr>
          <p:cNvPicPr>
            <a:picLocks noChangeAspect="1"/>
          </p:cNvPicPr>
          <p:nvPr/>
        </p:nvPicPr>
        <p:blipFill>
          <a:blip r:embed="rId2"/>
          <a:stretch>
            <a:fillRect/>
          </a:stretch>
        </p:blipFill>
        <p:spPr>
          <a:xfrm>
            <a:off x="10405717" y="0"/>
            <a:ext cx="1786283" cy="1786283"/>
          </a:xfrm>
          <a:prstGeom prst="rect">
            <a:avLst/>
          </a:prstGeom>
        </p:spPr>
      </p:pic>
      <p:pic>
        <p:nvPicPr>
          <p:cNvPr id="6" name="Picture 5">
            <a:extLst>
              <a:ext uri="{FF2B5EF4-FFF2-40B4-BE49-F238E27FC236}">
                <a16:creationId xmlns:a16="http://schemas.microsoft.com/office/drawing/2014/main" id="{3A2265FF-AE08-5B15-8E68-0FE01636EB2A}"/>
              </a:ext>
            </a:extLst>
          </p:cNvPr>
          <p:cNvPicPr>
            <a:picLocks noChangeAspect="1"/>
          </p:cNvPicPr>
          <p:nvPr/>
        </p:nvPicPr>
        <p:blipFill>
          <a:blip r:embed="rId3"/>
          <a:stretch>
            <a:fillRect/>
          </a:stretch>
        </p:blipFill>
        <p:spPr>
          <a:xfrm>
            <a:off x="132344" y="2272531"/>
            <a:ext cx="5230856" cy="3896987"/>
          </a:xfrm>
          <a:prstGeom prst="rect">
            <a:avLst/>
          </a:prstGeom>
        </p:spPr>
      </p:pic>
    </p:spTree>
    <p:extLst>
      <p:ext uri="{BB962C8B-B14F-4D97-AF65-F5344CB8AC3E}">
        <p14:creationId xmlns:p14="http://schemas.microsoft.com/office/powerpoint/2010/main" val="2954947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E7C0DF-E382-C4E6-A5B9-7E5DC70508C6}"/>
              </a:ext>
            </a:extLst>
          </p:cNvPr>
          <p:cNvPicPr>
            <a:picLocks noGrp="1" noChangeAspect="1"/>
          </p:cNvPicPr>
          <p:nvPr>
            <p:ph idx="1"/>
          </p:nvPr>
        </p:nvPicPr>
        <p:blipFill>
          <a:blip r:embed="rId2"/>
          <a:stretch>
            <a:fillRect/>
          </a:stretch>
        </p:blipFill>
        <p:spPr>
          <a:xfrm>
            <a:off x="643467" y="791285"/>
            <a:ext cx="10905066" cy="5275429"/>
          </a:xfrm>
          <a:prstGeom prst="rect">
            <a:avLst/>
          </a:prstGeom>
        </p:spPr>
      </p:pic>
    </p:spTree>
    <p:extLst>
      <p:ext uri="{BB962C8B-B14F-4D97-AF65-F5344CB8AC3E}">
        <p14:creationId xmlns:p14="http://schemas.microsoft.com/office/powerpoint/2010/main" val="3181374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2B0A83-4DD2-D8A8-23D5-F2E36D3383F4}"/>
              </a:ext>
            </a:extLst>
          </p:cNvPr>
          <p:cNvPicPr>
            <a:picLocks noGrp="1" noChangeAspect="1"/>
          </p:cNvPicPr>
          <p:nvPr>
            <p:ph idx="1"/>
          </p:nvPr>
        </p:nvPicPr>
        <p:blipFill>
          <a:blip r:embed="rId2"/>
          <a:stretch>
            <a:fillRect/>
          </a:stretch>
        </p:blipFill>
        <p:spPr>
          <a:xfrm>
            <a:off x="643467" y="1529845"/>
            <a:ext cx="10905066" cy="3798309"/>
          </a:xfrm>
          <a:prstGeom prst="rect">
            <a:avLst/>
          </a:prstGeom>
        </p:spPr>
      </p:pic>
    </p:spTree>
    <p:extLst>
      <p:ext uri="{BB962C8B-B14F-4D97-AF65-F5344CB8AC3E}">
        <p14:creationId xmlns:p14="http://schemas.microsoft.com/office/powerpoint/2010/main" val="696288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0FDB61-B0BE-A4A2-EC97-BB9F931A71B2}"/>
              </a:ext>
            </a:extLst>
          </p:cNvPr>
          <p:cNvPicPr>
            <a:picLocks noGrp="1" noChangeAspect="1"/>
          </p:cNvPicPr>
          <p:nvPr>
            <p:ph idx="1"/>
          </p:nvPr>
        </p:nvPicPr>
        <p:blipFill>
          <a:blip r:embed="rId2"/>
          <a:stretch>
            <a:fillRect/>
          </a:stretch>
        </p:blipFill>
        <p:spPr>
          <a:xfrm>
            <a:off x="643467" y="1727353"/>
            <a:ext cx="10905066" cy="3403293"/>
          </a:xfrm>
          <a:prstGeom prst="rect">
            <a:avLst/>
          </a:prstGeom>
        </p:spPr>
      </p:pic>
    </p:spTree>
    <p:extLst>
      <p:ext uri="{BB962C8B-B14F-4D97-AF65-F5344CB8AC3E}">
        <p14:creationId xmlns:p14="http://schemas.microsoft.com/office/powerpoint/2010/main" val="255109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44F49A-6B62-2413-132F-9B31BB0DAD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807A1-1662-4E0F-FA83-DB74BFFC5F78}"/>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4000" b="1" kern="1200">
                <a:solidFill>
                  <a:srgbClr val="FFFFFF"/>
                </a:solidFill>
                <a:effectLst/>
                <a:latin typeface="+mj-lt"/>
                <a:ea typeface="+mj-ea"/>
                <a:cs typeface="+mj-cs"/>
              </a:rPr>
              <a:t>Transaction Sources &amp; Uses</a:t>
            </a:r>
            <a:r>
              <a:rPr lang="en-US" sz="4000" b="1">
                <a:solidFill>
                  <a:srgbClr val="FFFFFF"/>
                </a:solidFill>
              </a:rPr>
              <a:t> &amp; Proforma Capital Structure</a:t>
            </a:r>
            <a:endParaRPr lang="en-US" sz="4000" b="1" kern="1200">
              <a:solidFill>
                <a:srgbClr val="FFFFFF"/>
              </a:solidFill>
              <a:latin typeface="+mj-lt"/>
            </a:endParaRPr>
          </a:p>
        </p:txBody>
      </p:sp>
      <p:pic>
        <p:nvPicPr>
          <p:cNvPr id="3" name="Picture 2">
            <a:extLst>
              <a:ext uri="{FF2B5EF4-FFF2-40B4-BE49-F238E27FC236}">
                <a16:creationId xmlns:a16="http://schemas.microsoft.com/office/drawing/2014/main" id="{8BC932F8-9FD3-5155-B90C-84A2EC42CE7E}"/>
              </a:ext>
            </a:extLst>
          </p:cNvPr>
          <p:cNvPicPr>
            <a:picLocks noChangeAspect="1"/>
          </p:cNvPicPr>
          <p:nvPr/>
        </p:nvPicPr>
        <p:blipFill>
          <a:blip r:embed="rId3"/>
          <a:stretch>
            <a:fillRect/>
          </a:stretch>
        </p:blipFill>
        <p:spPr>
          <a:xfrm>
            <a:off x="10605742" y="0"/>
            <a:ext cx="1586258" cy="1567208"/>
          </a:xfrm>
          <a:prstGeom prst="rect">
            <a:avLst/>
          </a:prstGeom>
        </p:spPr>
      </p:pic>
      <p:pic>
        <p:nvPicPr>
          <p:cNvPr id="7" name="Content Placeholder 6" descr="A screen shot of a computer&#10;&#10;AI-generated content may be incorrect.">
            <a:extLst>
              <a:ext uri="{FF2B5EF4-FFF2-40B4-BE49-F238E27FC236}">
                <a16:creationId xmlns:a16="http://schemas.microsoft.com/office/drawing/2014/main" id="{D6DB1629-9E16-FAD8-CCEA-3162972C298B}"/>
              </a:ext>
            </a:extLst>
          </p:cNvPr>
          <p:cNvPicPr>
            <a:picLocks noGrp="1" noChangeAspect="1"/>
          </p:cNvPicPr>
          <p:nvPr>
            <p:ph idx="1"/>
          </p:nvPr>
        </p:nvPicPr>
        <p:blipFill>
          <a:blip r:embed="rId4"/>
          <a:stretch>
            <a:fillRect/>
          </a:stretch>
        </p:blipFill>
        <p:spPr>
          <a:xfrm>
            <a:off x="289065" y="1901272"/>
            <a:ext cx="10647012" cy="3048807"/>
          </a:xfrm>
          <a:prstGeom prst="rect">
            <a:avLst/>
          </a:prstGeom>
        </p:spPr>
      </p:pic>
    </p:spTree>
    <p:extLst>
      <p:ext uri="{BB962C8B-B14F-4D97-AF65-F5344CB8AC3E}">
        <p14:creationId xmlns:p14="http://schemas.microsoft.com/office/powerpoint/2010/main" val="12122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B53244-CD49-2D90-E1CA-E3946EF9B93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ED928-325D-375F-CC2F-FAAA0E1F944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Debt Structure &amp; Key Terms</a:t>
            </a:r>
          </a:p>
        </p:txBody>
      </p:sp>
      <p:graphicFrame>
        <p:nvGraphicFramePr>
          <p:cNvPr id="4" name="Content Placeholder 3">
            <a:extLst>
              <a:ext uri="{FF2B5EF4-FFF2-40B4-BE49-F238E27FC236}">
                <a16:creationId xmlns:a16="http://schemas.microsoft.com/office/drawing/2014/main" id="{CF533DF9-F542-ADEC-3569-3541B573D944}"/>
              </a:ext>
            </a:extLst>
          </p:cNvPr>
          <p:cNvGraphicFramePr>
            <a:graphicFrameLocks noGrp="1"/>
          </p:cNvGraphicFramePr>
          <p:nvPr>
            <p:ph idx="1"/>
            <p:extLst>
              <p:ext uri="{D42A27DB-BD31-4B8C-83A1-F6EECF244321}">
                <p14:modId xmlns:p14="http://schemas.microsoft.com/office/powerpoint/2010/main" val="1472159731"/>
              </p:ext>
            </p:extLst>
          </p:nvPr>
        </p:nvGraphicFramePr>
        <p:xfrm>
          <a:off x="320713" y="1822348"/>
          <a:ext cx="11327551" cy="4379723"/>
        </p:xfrm>
        <a:graphic>
          <a:graphicData uri="http://schemas.openxmlformats.org/drawingml/2006/table">
            <a:tbl>
              <a:tblPr firstRow="1" bandRow="1">
                <a:tableStyleId>{9D7B26C5-4107-4FEC-AEDC-1716B250A1EF}</a:tableStyleId>
              </a:tblPr>
              <a:tblGrid>
                <a:gridCol w="2804952">
                  <a:extLst>
                    <a:ext uri="{9D8B030D-6E8A-4147-A177-3AD203B41FA5}">
                      <a16:colId xmlns:a16="http://schemas.microsoft.com/office/drawing/2014/main" val="2185654369"/>
                    </a:ext>
                  </a:extLst>
                </a:gridCol>
                <a:gridCol w="2806994">
                  <a:extLst>
                    <a:ext uri="{9D8B030D-6E8A-4147-A177-3AD203B41FA5}">
                      <a16:colId xmlns:a16="http://schemas.microsoft.com/office/drawing/2014/main" val="122475120"/>
                    </a:ext>
                  </a:extLst>
                </a:gridCol>
                <a:gridCol w="2806994">
                  <a:extLst>
                    <a:ext uri="{9D8B030D-6E8A-4147-A177-3AD203B41FA5}">
                      <a16:colId xmlns:a16="http://schemas.microsoft.com/office/drawing/2014/main" val="893553233"/>
                    </a:ext>
                  </a:extLst>
                </a:gridCol>
                <a:gridCol w="2908611">
                  <a:extLst>
                    <a:ext uri="{9D8B030D-6E8A-4147-A177-3AD203B41FA5}">
                      <a16:colId xmlns:a16="http://schemas.microsoft.com/office/drawing/2014/main" val="2117592254"/>
                    </a:ext>
                  </a:extLst>
                </a:gridCol>
              </a:tblGrid>
              <a:tr h="330031">
                <a:tc>
                  <a:txBody>
                    <a:bodyPr/>
                    <a:lstStyle/>
                    <a:p>
                      <a:endParaRPr lang="en-US" sz="1500"/>
                    </a:p>
                  </a:txBody>
                  <a:tcPr marL="72006" marR="72006" marT="37503" marB="37503"/>
                </a:tc>
                <a:tc>
                  <a:txBody>
                    <a:bodyPr/>
                    <a:lstStyle/>
                    <a:p>
                      <a:pPr algn="ctr"/>
                      <a:r>
                        <a:rPr lang="en-US" sz="1500" b="1"/>
                        <a:t>REVOLVING  CREDIT</a:t>
                      </a:r>
                    </a:p>
                  </a:txBody>
                  <a:tcPr marL="72006" marR="72006" marT="37503" marB="37503"/>
                </a:tc>
                <a:tc>
                  <a:txBody>
                    <a:bodyPr/>
                    <a:lstStyle/>
                    <a:p>
                      <a:pPr algn="ctr"/>
                      <a:r>
                        <a:rPr lang="en-US" sz="1500" b="1"/>
                        <a:t>TERM LOAN B</a:t>
                      </a:r>
                    </a:p>
                  </a:txBody>
                  <a:tcPr marL="72006" marR="72006" marT="37503" marB="37503"/>
                </a:tc>
                <a:tc>
                  <a:txBody>
                    <a:bodyPr/>
                    <a:lstStyle/>
                    <a:p>
                      <a:pPr algn="ctr"/>
                      <a:r>
                        <a:rPr lang="en-US" sz="1500" b="1"/>
                        <a:t>SUBORDINATED NOTES</a:t>
                      </a:r>
                    </a:p>
                  </a:txBody>
                  <a:tcPr marL="72006" marR="72006" marT="37503" marB="37503"/>
                </a:tc>
                <a:extLst>
                  <a:ext uri="{0D108BD9-81ED-4DB2-BD59-A6C34878D82A}">
                    <a16:rowId xmlns:a16="http://schemas.microsoft.com/office/drawing/2014/main" val="3639201751"/>
                  </a:ext>
                </a:extLst>
              </a:tr>
              <a:tr h="330031">
                <a:tc>
                  <a:txBody>
                    <a:bodyPr/>
                    <a:lstStyle/>
                    <a:p>
                      <a:r>
                        <a:rPr lang="en-US" sz="1500" b="1"/>
                        <a:t>Amount</a:t>
                      </a:r>
                    </a:p>
                  </a:txBody>
                  <a:tcPr marL="72006" marR="72006" marT="37503" marB="37503"/>
                </a:tc>
                <a:tc>
                  <a:txBody>
                    <a:bodyPr/>
                    <a:lstStyle/>
                    <a:p>
                      <a:pPr algn="ctr"/>
                      <a:r>
                        <a:rPr lang="en-US" sz="1500"/>
                        <a:t>800,000,000</a:t>
                      </a:r>
                    </a:p>
                  </a:txBody>
                  <a:tcPr marL="72006" marR="72006" marT="37503" marB="37503"/>
                </a:tc>
                <a:tc>
                  <a:txBody>
                    <a:bodyPr/>
                    <a:lstStyle/>
                    <a:p>
                      <a:pPr algn="ctr"/>
                      <a:r>
                        <a:rPr lang="en-US" sz="1500"/>
                        <a:t>2,500,000,000</a:t>
                      </a:r>
                    </a:p>
                  </a:txBody>
                  <a:tcPr marL="72006" marR="72006" marT="37503" marB="37503"/>
                </a:tc>
                <a:tc>
                  <a:txBody>
                    <a:bodyPr/>
                    <a:lstStyle/>
                    <a:p>
                      <a:pPr algn="ctr"/>
                      <a:r>
                        <a:rPr lang="en-US" sz="1500"/>
                        <a:t>1,800,000,000</a:t>
                      </a:r>
                    </a:p>
                  </a:txBody>
                  <a:tcPr marL="72006" marR="72006" marT="37503" marB="37503"/>
                </a:tc>
                <a:extLst>
                  <a:ext uri="{0D108BD9-81ED-4DB2-BD59-A6C34878D82A}">
                    <a16:rowId xmlns:a16="http://schemas.microsoft.com/office/drawing/2014/main" val="2623713549"/>
                  </a:ext>
                </a:extLst>
              </a:tr>
              <a:tr h="555052">
                <a:tc>
                  <a:txBody>
                    <a:bodyPr/>
                    <a:lstStyle/>
                    <a:p>
                      <a:r>
                        <a:rPr lang="en-US" sz="1500" b="1"/>
                        <a:t>Rate</a:t>
                      </a:r>
                    </a:p>
                  </a:txBody>
                  <a:tcPr marL="72006" marR="72006" marT="37503" marB="37503"/>
                </a:tc>
                <a:tc>
                  <a:txBody>
                    <a:bodyPr/>
                    <a:lstStyle/>
                    <a:p>
                      <a:pPr algn="ctr"/>
                      <a:r>
                        <a:rPr lang="en-US" sz="1500"/>
                        <a:t>SOFR + 4.0% </a:t>
                      </a:r>
                    </a:p>
                    <a:p>
                      <a:pPr algn="ctr"/>
                      <a:r>
                        <a:rPr lang="en-US" sz="1500"/>
                        <a:t>Commitment Fee: 0.5%</a:t>
                      </a:r>
                    </a:p>
                  </a:txBody>
                  <a:tcPr marL="72006" marR="72006" marT="37503" marB="37503"/>
                </a:tc>
                <a:tc>
                  <a:txBody>
                    <a:bodyPr/>
                    <a:lstStyle/>
                    <a:p>
                      <a:pPr algn="ctr"/>
                      <a:r>
                        <a:rPr lang="en-US" sz="1500"/>
                        <a:t>SOFR + 4.0%</a:t>
                      </a:r>
                    </a:p>
                  </a:txBody>
                  <a:tcPr marL="72006" marR="72006" marT="37503" marB="37503"/>
                </a:tc>
                <a:tc>
                  <a:txBody>
                    <a:bodyPr/>
                    <a:lstStyle/>
                    <a:p>
                      <a:pPr algn="ctr"/>
                      <a:r>
                        <a:rPr lang="en-US" sz="1500"/>
                        <a:t>10% Fixed</a:t>
                      </a:r>
                    </a:p>
                  </a:txBody>
                  <a:tcPr marL="72006" marR="72006" marT="37503" marB="37503"/>
                </a:tc>
                <a:extLst>
                  <a:ext uri="{0D108BD9-81ED-4DB2-BD59-A6C34878D82A}">
                    <a16:rowId xmlns:a16="http://schemas.microsoft.com/office/drawing/2014/main" val="2405610246"/>
                  </a:ext>
                </a:extLst>
              </a:tr>
              <a:tr h="330031">
                <a:tc>
                  <a:txBody>
                    <a:bodyPr/>
                    <a:lstStyle/>
                    <a:p>
                      <a:r>
                        <a:rPr lang="en-US" sz="1500" b="1"/>
                        <a:t>Term</a:t>
                      </a:r>
                    </a:p>
                  </a:txBody>
                  <a:tcPr marL="72006" marR="72006" marT="37503" marB="37503"/>
                </a:tc>
                <a:tc>
                  <a:txBody>
                    <a:bodyPr/>
                    <a:lstStyle/>
                    <a:p>
                      <a:pPr algn="ctr"/>
                      <a:r>
                        <a:rPr lang="en-US" sz="1500"/>
                        <a:t>5 Years - Renewable</a:t>
                      </a:r>
                    </a:p>
                  </a:txBody>
                  <a:tcPr marL="72006" marR="72006" marT="37503" marB="37503"/>
                </a:tc>
                <a:tc>
                  <a:txBody>
                    <a:bodyPr/>
                    <a:lstStyle/>
                    <a:p>
                      <a:pPr algn="ctr"/>
                      <a:r>
                        <a:rPr lang="en-US" sz="1500"/>
                        <a:t>7 Years</a:t>
                      </a:r>
                    </a:p>
                  </a:txBody>
                  <a:tcPr marL="72006" marR="72006" marT="37503" marB="37503"/>
                </a:tc>
                <a:tc>
                  <a:txBody>
                    <a:bodyPr/>
                    <a:lstStyle/>
                    <a:p>
                      <a:pPr algn="ctr"/>
                      <a:r>
                        <a:rPr lang="en-US" sz="1500"/>
                        <a:t>10 Years</a:t>
                      </a:r>
                    </a:p>
                  </a:txBody>
                  <a:tcPr marL="72006" marR="72006" marT="37503" marB="37503"/>
                </a:tc>
                <a:extLst>
                  <a:ext uri="{0D108BD9-81ED-4DB2-BD59-A6C34878D82A}">
                    <a16:rowId xmlns:a16="http://schemas.microsoft.com/office/drawing/2014/main" val="3179857804"/>
                  </a:ext>
                </a:extLst>
              </a:tr>
              <a:tr h="330031">
                <a:tc>
                  <a:txBody>
                    <a:bodyPr/>
                    <a:lstStyle/>
                    <a:p>
                      <a:r>
                        <a:rPr lang="en-US" sz="1500" b="1"/>
                        <a:t>Scheduled Amortization</a:t>
                      </a:r>
                    </a:p>
                  </a:txBody>
                  <a:tcPr marL="72006" marR="72006" marT="37503" marB="37503"/>
                </a:tc>
                <a:tc>
                  <a:txBody>
                    <a:bodyPr/>
                    <a:lstStyle/>
                    <a:p>
                      <a:pPr algn="ctr"/>
                      <a:r>
                        <a:rPr lang="en-US" sz="1500"/>
                        <a:t>No Amortization</a:t>
                      </a:r>
                    </a:p>
                  </a:txBody>
                  <a:tcPr marL="72006" marR="72006" marT="37503" marB="37503"/>
                </a:tc>
                <a:tc>
                  <a:txBody>
                    <a:bodyPr/>
                    <a:lstStyle/>
                    <a:p>
                      <a:pPr algn="ctr"/>
                      <a:r>
                        <a:rPr lang="en-US" sz="1500"/>
                        <a:t>1.0% Yrs1-6, 94.0% yr 7</a:t>
                      </a:r>
                    </a:p>
                  </a:txBody>
                  <a:tcPr marL="72006" marR="72006" marT="37503" marB="37503"/>
                </a:tc>
                <a:tc>
                  <a:txBody>
                    <a:bodyPr/>
                    <a:lstStyle/>
                    <a:p>
                      <a:pPr algn="ctr"/>
                      <a:r>
                        <a:rPr lang="en-US" sz="1500"/>
                        <a:t>0.0% Yrs 0-9, 100% yr 10</a:t>
                      </a:r>
                    </a:p>
                  </a:txBody>
                  <a:tcPr marL="72006" marR="72006" marT="37503" marB="37503"/>
                </a:tc>
                <a:extLst>
                  <a:ext uri="{0D108BD9-81ED-4DB2-BD59-A6C34878D82A}">
                    <a16:rowId xmlns:a16="http://schemas.microsoft.com/office/drawing/2014/main" val="1100079502"/>
                  </a:ext>
                </a:extLst>
              </a:tr>
              <a:tr h="330031">
                <a:tc>
                  <a:txBody>
                    <a:bodyPr/>
                    <a:lstStyle/>
                    <a:p>
                      <a:r>
                        <a:rPr lang="en-US" sz="1500" b="1"/>
                        <a:t>Purpose</a:t>
                      </a:r>
                    </a:p>
                  </a:txBody>
                  <a:tcPr marL="72006" marR="72006" marT="37503" marB="37503"/>
                </a:tc>
                <a:tc>
                  <a:txBody>
                    <a:bodyPr/>
                    <a:lstStyle/>
                    <a:p>
                      <a:pPr algn="ctr"/>
                      <a:r>
                        <a:rPr lang="en-US" sz="1500"/>
                        <a:t>Working Capital</a:t>
                      </a:r>
                    </a:p>
                  </a:txBody>
                  <a:tcPr marL="72006" marR="72006" marT="37503" marB="37503"/>
                </a:tc>
                <a:tc>
                  <a:txBody>
                    <a:bodyPr/>
                    <a:lstStyle/>
                    <a:p>
                      <a:pPr algn="ctr"/>
                      <a:r>
                        <a:rPr lang="en-US" sz="1500"/>
                        <a:t>Fund the LBO</a:t>
                      </a:r>
                    </a:p>
                  </a:txBody>
                  <a:tcPr marL="72006" marR="72006" marT="37503" marB="37503"/>
                </a:tc>
                <a:tc>
                  <a:txBody>
                    <a:bodyPr/>
                    <a:lstStyle/>
                    <a:p>
                      <a:pPr algn="ctr"/>
                      <a:r>
                        <a:rPr lang="en-US" sz="1500"/>
                        <a:t>Fund the LBO</a:t>
                      </a:r>
                    </a:p>
                  </a:txBody>
                  <a:tcPr marL="72006" marR="72006" marT="37503" marB="37503"/>
                </a:tc>
                <a:extLst>
                  <a:ext uri="{0D108BD9-81ED-4DB2-BD59-A6C34878D82A}">
                    <a16:rowId xmlns:a16="http://schemas.microsoft.com/office/drawing/2014/main" val="2103520642"/>
                  </a:ext>
                </a:extLst>
              </a:tr>
              <a:tr h="330031">
                <a:tc>
                  <a:txBody>
                    <a:bodyPr/>
                    <a:lstStyle/>
                    <a:p>
                      <a:r>
                        <a:rPr lang="en-US" sz="1500" b="1"/>
                        <a:t>Financial Covenants</a:t>
                      </a:r>
                    </a:p>
                  </a:txBody>
                  <a:tcPr marL="72006" marR="72006" marT="37503" marB="37503"/>
                </a:tc>
                <a:tc>
                  <a:txBody>
                    <a:bodyPr/>
                    <a:lstStyle/>
                    <a:p>
                      <a:pPr algn="ctr"/>
                      <a:r>
                        <a:rPr lang="en-US" sz="1500"/>
                        <a:t>Max Leverage Ratio</a:t>
                      </a:r>
                    </a:p>
                    <a:p>
                      <a:pPr algn="ctr"/>
                      <a:r>
                        <a:rPr lang="en-US" sz="1500"/>
                        <a:t>Min Interest Coverage</a:t>
                      </a:r>
                    </a:p>
                  </a:txBody>
                  <a:tcPr marL="72006" marR="72006" marT="37503" marB="37503"/>
                </a:tc>
                <a:tc>
                  <a:txBody>
                    <a:bodyPr/>
                    <a:lstStyle/>
                    <a:p>
                      <a:pPr algn="ctr"/>
                      <a:r>
                        <a:rPr lang="en-US" sz="1500"/>
                        <a:t>Max Leverage Ratio</a:t>
                      </a:r>
                    </a:p>
                    <a:p>
                      <a:pPr algn="ctr"/>
                      <a:r>
                        <a:rPr lang="en-US" sz="1500"/>
                        <a:t>Min Interest Coverage</a:t>
                      </a:r>
                    </a:p>
                  </a:txBody>
                  <a:tcPr marL="72006" marR="72006" marT="37503" marB="37503"/>
                </a:tc>
                <a:tc>
                  <a:txBody>
                    <a:bodyPr/>
                    <a:lstStyle/>
                    <a:p>
                      <a:pPr algn="ctr"/>
                      <a:r>
                        <a:rPr lang="en-US" sz="1500"/>
                        <a:t>No Financial Covenants</a:t>
                      </a:r>
                    </a:p>
                  </a:txBody>
                  <a:tcPr marL="72006" marR="72006" marT="37503" marB="37503"/>
                </a:tc>
                <a:extLst>
                  <a:ext uri="{0D108BD9-81ED-4DB2-BD59-A6C34878D82A}">
                    <a16:rowId xmlns:a16="http://schemas.microsoft.com/office/drawing/2014/main" val="2202938939"/>
                  </a:ext>
                </a:extLst>
              </a:tr>
              <a:tr h="780073">
                <a:tc>
                  <a:txBody>
                    <a:bodyPr/>
                    <a:lstStyle/>
                    <a:p>
                      <a:r>
                        <a:rPr lang="en-US" sz="1500" b="1"/>
                        <a:t>Negative Covenants</a:t>
                      </a:r>
                    </a:p>
                  </a:txBody>
                  <a:tcPr marL="72006" marR="72006" marT="37503" marB="37503"/>
                </a:tc>
                <a:tc gridSpan="2">
                  <a:txBody>
                    <a:bodyPr/>
                    <a:lstStyle/>
                    <a:p>
                      <a:pPr algn="ctr"/>
                      <a:r>
                        <a:rPr lang="en-US" sz="1500"/>
                        <a:t>No Dividends</a:t>
                      </a:r>
                    </a:p>
                    <a:p>
                      <a:pPr algn="ctr"/>
                      <a:r>
                        <a:rPr lang="en-US" sz="1500"/>
                        <a:t>Debt Incurrence Limitation</a:t>
                      </a:r>
                    </a:p>
                    <a:p>
                      <a:pPr algn="ctr"/>
                      <a:r>
                        <a:rPr lang="en-US" sz="1500"/>
                        <a:t>Change in Control</a:t>
                      </a:r>
                    </a:p>
                  </a:txBody>
                  <a:tcPr marL="72006" marR="72006" marT="37503" marB="37503"/>
                </a:tc>
                <a:tc hMerge="1">
                  <a:txBody>
                    <a:bodyPr/>
                    <a:lstStyle/>
                    <a:p>
                      <a:pPr algn="ctr"/>
                      <a:endParaRPr lang="en-US"/>
                    </a:p>
                  </a:txBody>
                  <a:tcPr/>
                </a:tc>
                <a:tc>
                  <a:txBody>
                    <a:bodyPr/>
                    <a:lstStyle/>
                    <a:p>
                      <a:pPr algn="ctr"/>
                      <a:r>
                        <a:rPr lang="en-US" sz="1500"/>
                        <a:t>Change in Control</a:t>
                      </a:r>
                    </a:p>
                  </a:txBody>
                  <a:tcPr marL="72006" marR="72006" marT="37503" marB="37503"/>
                </a:tc>
                <a:extLst>
                  <a:ext uri="{0D108BD9-81ED-4DB2-BD59-A6C34878D82A}">
                    <a16:rowId xmlns:a16="http://schemas.microsoft.com/office/drawing/2014/main" val="3896799188"/>
                  </a:ext>
                </a:extLst>
              </a:tr>
              <a:tr h="330031">
                <a:tc>
                  <a:txBody>
                    <a:bodyPr/>
                    <a:lstStyle/>
                    <a:p>
                      <a:r>
                        <a:rPr lang="en-US" sz="1500" b="1"/>
                        <a:t>Affirmative Covenants</a:t>
                      </a:r>
                    </a:p>
                  </a:txBody>
                  <a:tcPr marL="72006" marR="72006" marT="37503" marB="37503"/>
                </a:tc>
                <a:tc gridSpan="3">
                  <a:txBody>
                    <a:bodyPr/>
                    <a:lstStyle/>
                    <a:p>
                      <a:pPr algn="ctr"/>
                      <a:r>
                        <a:rPr lang="en-US" sz="1500"/>
                        <a:t>Quarterly &amp; Annual Financial Statements, Compliance</a:t>
                      </a:r>
                    </a:p>
                  </a:txBody>
                  <a:tcPr marL="72006" marR="72006" marT="37503" marB="37503"/>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672342927"/>
                  </a:ext>
                </a:extLst>
              </a:tr>
              <a:tr h="375035">
                <a:tc>
                  <a:txBody>
                    <a:bodyPr/>
                    <a:lstStyle/>
                    <a:p>
                      <a:r>
                        <a:rPr lang="en-US" sz="1500" b="1"/>
                        <a:t>Expected Rate</a:t>
                      </a:r>
                    </a:p>
                    <a:p>
                      <a:endParaRPr lang="en-US" sz="1500" b="1"/>
                    </a:p>
                  </a:txBody>
                  <a:tcPr marL="72006" marR="72006" marT="37503" marB="37503"/>
                </a:tc>
                <a:tc>
                  <a:txBody>
                    <a:bodyPr/>
                    <a:lstStyle/>
                    <a:p>
                      <a:pPr algn="ctr"/>
                      <a:r>
                        <a:rPr lang="en-US" sz="1500"/>
                        <a:t>B+/B1</a:t>
                      </a:r>
                    </a:p>
                  </a:txBody>
                  <a:tcPr marL="72006" marR="72006" marT="37503" marB="37503"/>
                </a:tc>
                <a:tc>
                  <a:txBody>
                    <a:bodyPr/>
                    <a:lstStyle/>
                    <a:p>
                      <a:pPr algn="ctr"/>
                      <a:r>
                        <a:rPr lang="en-US" sz="1500"/>
                        <a:t>B+/B1</a:t>
                      </a:r>
                    </a:p>
                  </a:txBody>
                  <a:tcPr marL="72006" marR="72006" marT="37503" marB="37503"/>
                </a:tc>
                <a:tc>
                  <a:txBody>
                    <a:bodyPr/>
                    <a:lstStyle/>
                    <a:p>
                      <a:pPr algn="ctr"/>
                      <a:r>
                        <a:rPr lang="en-US" sz="1500"/>
                        <a:t>B/B2</a:t>
                      </a:r>
                    </a:p>
                  </a:txBody>
                  <a:tcPr marL="72006" marR="72006" marT="37503" marB="37503"/>
                </a:tc>
                <a:extLst>
                  <a:ext uri="{0D108BD9-81ED-4DB2-BD59-A6C34878D82A}">
                    <a16:rowId xmlns:a16="http://schemas.microsoft.com/office/drawing/2014/main" val="2003555138"/>
                  </a:ext>
                </a:extLst>
              </a:tr>
            </a:tbl>
          </a:graphicData>
        </a:graphic>
      </p:graphicFrame>
      <p:pic>
        <p:nvPicPr>
          <p:cNvPr id="3" name="Picture 2">
            <a:extLst>
              <a:ext uri="{FF2B5EF4-FFF2-40B4-BE49-F238E27FC236}">
                <a16:creationId xmlns:a16="http://schemas.microsoft.com/office/drawing/2014/main" id="{52C58688-B350-22DA-6D13-A9C8331AC16E}"/>
              </a:ext>
            </a:extLst>
          </p:cNvPr>
          <p:cNvPicPr>
            <a:picLocks noChangeAspect="1"/>
          </p:cNvPicPr>
          <p:nvPr/>
        </p:nvPicPr>
        <p:blipFill>
          <a:blip r:embed="rId2"/>
          <a:stretch>
            <a:fillRect/>
          </a:stretch>
        </p:blipFill>
        <p:spPr>
          <a:xfrm>
            <a:off x="10405717" y="-1"/>
            <a:ext cx="1786281" cy="1786281"/>
          </a:xfrm>
          <a:prstGeom prst="rect">
            <a:avLst/>
          </a:prstGeom>
        </p:spPr>
      </p:pic>
    </p:spTree>
    <p:extLst>
      <p:ext uri="{BB962C8B-B14F-4D97-AF65-F5344CB8AC3E}">
        <p14:creationId xmlns:p14="http://schemas.microsoft.com/office/powerpoint/2010/main" val="135506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43980F-4388-0EDD-8F08-243881A2758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30098-4A69-64AC-DEF9-119A8AE48CAB}"/>
              </a:ext>
            </a:extLst>
          </p:cNvPr>
          <p:cNvSpPr>
            <a:spLocks noGrp="1"/>
          </p:cNvSpPr>
          <p:nvPr>
            <p:ph type="title"/>
          </p:nvPr>
        </p:nvSpPr>
        <p:spPr>
          <a:xfrm>
            <a:off x="1371599" y="294538"/>
            <a:ext cx="9895951" cy="1033669"/>
          </a:xfrm>
        </p:spPr>
        <p:txBody>
          <a:bodyPr>
            <a:normAutofit/>
          </a:bodyPr>
          <a:lstStyle/>
          <a:p>
            <a:r>
              <a:rPr lang="en-US" sz="4000" b="1" kern="0">
                <a:solidFill>
                  <a:srgbClr val="FFFFFF"/>
                </a:solidFill>
                <a:effectLst/>
                <a:latin typeface="Times New Roman" panose="02020603050405020304" pitchFamily="18" charset="0"/>
                <a:ea typeface="Times New Roman" panose="02020603050405020304" pitchFamily="18" charset="0"/>
              </a:rPr>
              <a:t>Business Overview</a:t>
            </a:r>
            <a:endParaRPr lang="en-US" sz="4000" b="1">
              <a:solidFill>
                <a:srgbClr val="FFFFFF"/>
              </a:solidFill>
            </a:endParaRPr>
          </a:p>
        </p:txBody>
      </p:sp>
      <p:sp>
        <p:nvSpPr>
          <p:cNvPr id="5" name="Content Placeholder 4">
            <a:extLst>
              <a:ext uri="{FF2B5EF4-FFF2-40B4-BE49-F238E27FC236}">
                <a16:creationId xmlns:a16="http://schemas.microsoft.com/office/drawing/2014/main" id="{F360095E-70B5-ED65-CF58-FB05FDBA9F76}"/>
              </a:ext>
            </a:extLst>
          </p:cNvPr>
          <p:cNvSpPr>
            <a:spLocks noGrp="1"/>
          </p:cNvSpPr>
          <p:nvPr>
            <p:ph idx="1"/>
          </p:nvPr>
        </p:nvSpPr>
        <p:spPr>
          <a:xfrm>
            <a:off x="438752" y="2035175"/>
            <a:ext cx="11485221" cy="4370388"/>
          </a:xfrm>
        </p:spPr>
        <p:txBody>
          <a:bodyPr vert="horz" lIns="91440" tIns="45720" rIns="91440" bIns="45720" rtlCol="0" anchor="t">
            <a:normAutofit fontScale="92500" lnSpcReduction="20000"/>
          </a:bodyPr>
          <a:lstStyle/>
          <a:p>
            <a:pPr marL="0" indent="0" fontAlgn="base">
              <a:buNone/>
            </a:pPr>
            <a:r>
              <a:rPr lang="en-US" sz="2400"/>
              <a:t>Crocs, Inc. (NASDAQ: CROX) is a global casual footwear company built around comfort, lightweight materials, and strong brand engagement. </a:t>
            </a:r>
          </a:p>
          <a:p>
            <a:pPr fontAlgn="base"/>
            <a:r>
              <a:rPr lang="en-US" sz="2400"/>
              <a:t>Founded in 2002; headquartered in Broomfield, Colorado </a:t>
            </a:r>
          </a:p>
          <a:p>
            <a:pPr fontAlgn="base"/>
            <a:r>
              <a:rPr lang="en-US" sz="2400"/>
              <a:t>Publicly traded on NASDAQ (CROX) </a:t>
            </a:r>
          </a:p>
          <a:p>
            <a:pPr fontAlgn="base"/>
            <a:r>
              <a:rPr lang="en-US" sz="2400"/>
              <a:t>Operates a two-brand portfolio: </a:t>
            </a:r>
          </a:p>
          <a:p>
            <a:pPr lvl="1" fontAlgn="base"/>
            <a:r>
              <a:rPr lang="en-US" sz="2000"/>
              <a:t>Crocs (core brand) </a:t>
            </a:r>
          </a:p>
          <a:p>
            <a:pPr lvl="1" fontAlgn="base"/>
            <a:r>
              <a:rPr lang="en-US" sz="2000"/>
              <a:t>HEYDUDE (acquired 2022) </a:t>
            </a:r>
          </a:p>
          <a:p>
            <a:pPr fontAlgn="base"/>
            <a:r>
              <a:rPr lang="en-US" sz="2400"/>
              <a:t>Sells in 85+ countries through wholesale, owned retail, and e-commerce </a:t>
            </a:r>
          </a:p>
          <a:p>
            <a:pPr fontAlgn="base"/>
            <a:r>
              <a:rPr lang="en-US" sz="2400"/>
              <a:t>Asset-light model with outsourced manufacturing.</a:t>
            </a:r>
          </a:p>
          <a:p>
            <a:endParaRPr lang="en-US" sz="2400"/>
          </a:p>
          <a:p>
            <a:pPr marL="0" indent="0" fontAlgn="base">
              <a:buNone/>
            </a:pPr>
            <a:br>
              <a:rPr lang="en-US" sz="2400"/>
            </a:br>
            <a:r>
              <a:rPr lang="en-US" sz="2400" b="1"/>
              <a:t>Crocs has evolved from a niche clog brand into a scaled, global casual footwear platform with strong digital and international reach. </a:t>
            </a:r>
          </a:p>
          <a:p>
            <a:endParaRPr lang="en-US"/>
          </a:p>
        </p:txBody>
      </p:sp>
      <p:pic>
        <p:nvPicPr>
          <p:cNvPr id="13" name="Picture 12">
            <a:extLst>
              <a:ext uri="{FF2B5EF4-FFF2-40B4-BE49-F238E27FC236}">
                <a16:creationId xmlns:a16="http://schemas.microsoft.com/office/drawing/2014/main" id="{1BC2293D-F6B9-B113-1DF5-8FD106FC484D}"/>
              </a:ext>
            </a:extLst>
          </p:cNvPr>
          <p:cNvPicPr>
            <a:picLocks noChangeAspect="1"/>
          </p:cNvPicPr>
          <p:nvPr/>
        </p:nvPicPr>
        <p:blipFill>
          <a:blip r:embed="rId3"/>
          <a:stretch>
            <a:fillRect/>
          </a:stretch>
        </p:blipFill>
        <p:spPr>
          <a:xfrm>
            <a:off x="10393516" y="-1"/>
            <a:ext cx="1786283" cy="1786283"/>
          </a:xfrm>
          <a:prstGeom prst="rect">
            <a:avLst/>
          </a:prstGeom>
        </p:spPr>
      </p:pic>
    </p:spTree>
    <p:extLst>
      <p:ext uri="{BB962C8B-B14F-4D97-AF65-F5344CB8AC3E}">
        <p14:creationId xmlns:p14="http://schemas.microsoft.com/office/powerpoint/2010/main" val="149379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ED98C3-27A5-CDCF-0294-BC8EB2785534}"/>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0B2B9-C025-2C2E-B485-25FEB2C3D104}"/>
              </a:ext>
            </a:extLst>
          </p:cNvPr>
          <p:cNvSpPr>
            <a:spLocks noGrp="1"/>
          </p:cNvSpPr>
          <p:nvPr>
            <p:ph type="title"/>
          </p:nvPr>
        </p:nvSpPr>
        <p:spPr>
          <a:xfrm>
            <a:off x="118173" y="210694"/>
            <a:ext cx="9448801" cy="1047132"/>
          </a:xfrm>
        </p:spPr>
        <p:txBody>
          <a:bodyPr anchor="ctr">
            <a:normAutofit/>
          </a:bodyPr>
          <a:lstStyle/>
          <a:p>
            <a:r>
              <a:rPr lang="en-US" sz="4000" b="1" kern="0">
                <a:solidFill>
                  <a:srgbClr val="FFFFFF"/>
                </a:solidFill>
                <a:effectLst/>
                <a:latin typeface="Times New Roman" panose="02020603050405020304" pitchFamily="18" charset="0"/>
                <a:ea typeface="Times New Roman" panose="02020603050405020304" pitchFamily="18" charset="0"/>
              </a:rPr>
              <a:t>Product Portfolio</a:t>
            </a:r>
            <a:endParaRPr lang="en-US" sz="4000" b="1">
              <a:solidFill>
                <a:srgbClr val="FFFFFF"/>
              </a:solidFill>
            </a:endParaRPr>
          </a:p>
        </p:txBody>
      </p:sp>
      <p:pic>
        <p:nvPicPr>
          <p:cNvPr id="6" name="Picture 5">
            <a:extLst>
              <a:ext uri="{FF2B5EF4-FFF2-40B4-BE49-F238E27FC236}">
                <a16:creationId xmlns:a16="http://schemas.microsoft.com/office/drawing/2014/main" id="{B56ACFC1-F96D-BCF8-62DC-1F3B1D6D8694}"/>
              </a:ext>
            </a:extLst>
          </p:cNvPr>
          <p:cNvPicPr>
            <a:picLocks noChangeAspect="1"/>
          </p:cNvPicPr>
          <p:nvPr/>
        </p:nvPicPr>
        <p:blipFill>
          <a:blip r:embed="rId2"/>
          <a:srcRect r="5" b="5"/>
          <a:stretch>
            <a:fillRect/>
          </a:stretch>
        </p:blipFill>
        <p:spPr>
          <a:xfrm>
            <a:off x="3048755" y="2223159"/>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15" name="TextBox 14">
            <a:extLst>
              <a:ext uri="{FF2B5EF4-FFF2-40B4-BE49-F238E27FC236}">
                <a16:creationId xmlns:a16="http://schemas.microsoft.com/office/drawing/2014/main" id="{3D4264A7-9761-82BA-59C9-C717F7BAEB75}"/>
              </a:ext>
            </a:extLst>
          </p:cNvPr>
          <p:cNvSpPr txBox="1"/>
          <p:nvPr/>
        </p:nvSpPr>
        <p:spPr>
          <a:xfrm>
            <a:off x="5796699" y="3078489"/>
            <a:ext cx="4691101" cy="646331"/>
          </a:xfrm>
          <a:prstGeom prst="rect">
            <a:avLst/>
          </a:prstGeom>
          <a:noFill/>
        </p:spPr>
        <p:txBody>
          <a:bodyPr wrap="square">
            <a:spAutoFit/>
          </a:bodyPr>
          <a:lstStyle/>
          <a:p>
            <a:r>
              <a:rPr lang="en-US" sz="1800" b="0" i="0">
                <a:solidFill>
                  <a:srgbClr val="000000"/>
                </a:solidFill>
                <a:effectLst/>
                <a:latin typeface="Times New Roman" panose="02020603050405020304" pitchFamily="18" charset="0"/>
              </a:rPr>
              <a:t>Crocs Brand: Core Growth Engine </a:t>
            </a:r>
          </a:p>
          <a:p>
            <a:r>
              <a:rPr lang="en-US" sz="1800" b="0" i="0">
                <a:solidFill>
                  <a:srgbClr val="000000"/>
                </a:solidFill>
                <a:effectLst/>
                <a:latin typeface="Times New Roman" panose="02020603050405020304" pitchFamily="18" charset="0"/>
              </a:rPr>
              <a:t>$3.33B | 82.3% total revenue </a:t>
            </a:r>
            <a:endParaRPr lang="en-US"/>
          </a:p>
        </p:txBody>
      </p:sp>
      <p:sp>
        <p:nvSpPr>
          <p:cNvPr id="18" name="TextBox 17">
            <a:extLst>
              <a:ext uri="{FF2B5EF4-FFF2-40B4-BE49-F238E27FC236}">
                <a16:creationId xmlns:a16="http://schemas.microsoft.com/office/drawing/2014/main" id="{32F8D85D-299D-CCE2-19F9-234284439326}"/>
              </a:ext>
            </a:extLst>
          </p:cNvPr>
          <p:cNvSpPr txBox="1"/>
          <p:nvPr/>
        </p:nvSpPr>
        <p:spPr>
          <a:xfrm>
            <a:off x="227610" y="1716162"/>
            <a:ext cx="3613923" cy="646331"/>
          </a:xfrm>
          <a:prstGeom prst="rect">
            <a:avLst/>
          </a:prstGeom>
          <a:noFill/>
        </p:spPr>
        <p:txBody>
          <a:bodyPr wrap="square">
            <a:spAutoFit/>
          </a:bodyPr>
          <a:lstStyle/>
          <a:p>
            <a:r>
              <a:rPr lang="en-US" b="0" i="0" err="1">
                <a:solidFill>
                  <a:schemeClr val="bg1"/>
                </a:solidFill>
                <a:effectLst/>
                <a:latin typeface="WordVisi_MSFontService"/>
              </a:rPr>
              <a:t>HEYDUDE</a:t>
            </a:r>
            <a:r>
              <a:rPr lang="en-US" b="0" i="0">
                <a:solidFill>
                  <a:schemeClr val="bg1"/>
                </a:solidFill>
                <a:effectLst/>
                <a:latin typeface="WordVisi_MSFontService"/>
              </a:rPr>
              <a:t> Brand: </a:t>
            </a:r>
          </a:p>
          <a:p>
            <a:r>
              <a:rPr lang="en-US">
                <a:solidFill>
                  <a:schemeClr val="bg1"/>
                </a:solidFill>
                <a:latin typeface="WordVisi_MSFontService"/>
              </a:rPr>
              <a:t>$715M | 17.7</a:t>
            </a:r>
            <a:r>
              <a:rPr lang="en-US" b="0" i="0">
                <a:solidFill>
                  <a:schemeClr val="bg1"/>
                </a:solidFill>
                <a:effectLst/>
                <a:latin typeface="WordVisi_MSFontService"/>
              </a:rPr>
              <a:t>% total revenue </a:t>
            </a:r>
            <a:endParaRPr lang="en-US">
              <a:solidFill>
                <a:schemeClr val="bg1"/>
              </a:solidFill>
            </a:endParaRPr>
          </a:p>
        </p:txBody>
      </p:sp>
      <p:pic>
        <p:nvPicPr>
          <p:cNvPr id="19" name="Picture 18">
            <a:extLst>
              <a:ext uri="{FF2B5EF4-FFF2-40B4-BE49-F238E27FC236}">
                <a16:creationId xmlns:a16="http://schemas.microsoft.com/office/drawing/2014/main" id="{3A2170B1-C61A-BC59-FB35-D6D4C8D3AE21}"/>
              </a:ext>
            </a:extLst>
          </p:cNvPr>
          <p:cNvPicPr>
            <a:picLocks noChangeAspect="1"/>
          </p:cNvPicPr>
          <p:nvPr/>
        </p:nvPicPr>
        <p:blipFill>
          <a:blip r:embed="rId3"/>
          <a:stretch>
            <a:fillRect/>
          </a:stretch>
        </p:blipFill>
        <p:spPr>
          <a:xfrm>
            <a:off x="9991948" y="3411150"/>
            <a:ext cx="2172494" cy="1600200"/>
          </a:xfrm>
          <a:prstGeom prst="rect">
            <a:avLst/>
          </a:prstGeom>
        </p:spPr>
      </p:pic>
      <p:sp>
        <p:nvSpPr>
          <p:cNvPr id="22" name="TextBox 21">
            <a:extLst>
              <a:ext uri="{FF2B5EF4-FFF2-40B4-BE49-F238E27FC236}">
                <a16:creationId xmlns:a16="http://schemas.microsoft.com/office/drawing/2014/main" id="{8BF57D2E-F26F-D4CC-886B-7F6E2680D08A}"/>
              </a:ext>
            </a:extLst>
          </p:cNvPr>
          <p:cNvSpPr txBox="1"/>
          <p:nvPr/>
        </p:nvSpPr>
        <p:spPr>
          <a:xfrm>
            <a:off x="9991948" y="3041816"/>
            <a:ext cx="6094140" cy="369332"/>
          </a:xfrm>
          <a:prstGeom prst="rect">
            <a:avLst/>
          </a:prstGeom>
          <a:noFill/>
        </p:spPr>
        <p:txBody>
          <a:bodyPr wrap="square">
            <a:spAutoFit/>
          </a:bodyPr>
          <a:lstStyle/>
          <a:p>
            <a:r>
              <a:rPr lang="en-US" sz="1800" b="0" i="0">
                <a:solidFill>
                  <a:srgbClr val="000000"/>
                </a:solidFill>
                <a:effectLst/>
                <a:latin typeface="Times New Roman" panose="02020603050405020304" pitchFamily="18" charset="0"/>
              </a:rPr>
              <a:t> </a:t>
            </a:r>
            <a:r>
              <a:rPr lang="en-US" sz="1800" b="0" i="0" err="1">
                <a:solidFill>
                  <a:srgbClr val="000000"/>
                </a:solidFill>
                <a:effectLst/>
                <a:latin typeface="Times New Roman" panose="02020603050405020304" pitchFamily="18" charset="0"/>
              </a:rPr>
              <a:t>Jibbitz</a:t>
            </a:r>
            <a:r>
              <a:rPr lang="en-US" sz="1800" b="0" i="0">
                <a:solidFill>
                  <a:srgbClr val="000000"/>
                </a:solidFill>
                <a:effectLst/>
                <a:latin typeface="Times New Roman" panose="02020603050405020304" pitchFamily="18" charset="0"/>
              </a:rPr>
              <a:t>™ charms </a:t>
            </a:r>
            <a:endParaRPr lang="en-US"/>
          </a:p>
        </p:txBody>
      </p:sp>
      <p:pic>
        <p:nvPicPr>
          <p:cNvPr id="58" name="Picture 57">
            <a:extLst>
              <a:ext uri="{FF2B5EF4-FFF2-40B4-BE49-F238E27FC236}">
                <a16:creationId xmlns:a16="http://schemas.microsoft.com/office/drawing/2014/main" id="{D1802B29-B968-9117-CE51-68AECAE8B48C}"/>
              </a:ext>
            </a:extLst>
          </p:cNvPr>
          <p:cNvPicPr>
            <a:picLocks noChangeAspect="1"/>
          </p:cNvPicPr>
          <p:nvPr/>
        </p:nvPicPr>
        <p:blipFill>
          <a:blip r:embed="rId4"/>
          <a:stretch>
            <a:fillRect/>
          </a:stretch>
        </p:blipFill>
        <p:spPr>
          <a:xfrm>
            <a:off x="-43675" y="5091377"/>
            <a:ext cx="12192000" cy="1757128"/>
          </a:xfrm>
          <a:prstGeom prst="rect">
            <a:avLst/>
          </a:prstGeom>
        </p:spPr>
      </p:pic>
      <p:sp>
        <p:nvSpPr>
          <p:cNvPr id="60" name="TextBox 59">
            <a:extLst>
              <a:ext uri="{FF2B5EF4-FFF2-40B4-BE49-F238E27FC236}">
                <a16:creationId xmlns:a16="http://schemas.microsoft.com/office/drawing/2014/main" id="{89CDF1B2-9AD4-89AA-08B7-1EA3BE4683D8}"/>
              </a:ext>
            </a:extLst>
          </p:cNvPr>
          <p:cNvSpPr txBox="1"/>
          <p:nvPr/>
        </p:nvSpPr>
        <p:spPr>
          <a:xfrm>
            <a:off x="4136175" y="207517"/>
            <a:ext cx="8012150" cy="1938992"/>
          </a:xfrm>
          <a:prstGeom prst="rect">
            <a:avLst/>
          </a:prstGeom>
          <a:noFill/>
        </p:spPr>
        <p:txBody>
          <a:bodyPr wrap="square" lIns="91440" tIns="45720" rIns="91440" bIns="45720" anchor="t">
            <a:spAutoFit/>
          </a:bodyPr>
          <a:lstStyle/>
          <a:p>
            <a:r>
              <a:rPr lang="en-US" sz="2400" b="0" i="0">
                <a:solidFill>
                  <a:schemeClr val="bg1"/>
                </a:solidFill>
                <a:effectLst/>
                <a:latin typeface="Times New Roman"/>
                <a:cs typeface="Times New Roman"/>
              </a:rPr>
              <a:t>The Crocs brand drives scale and margin, while HEYDUDE broadens consumer occasions through lightweight casual footwear. Crocs owns the functional comfort of the wet and messy world, while HEYDUDE provides the lifestyle comfort of the dry and social world.   </a:t>
            </a:r>
            <a:endParaRPr lang="en-US" sz="2400">
              <a:solidFill>
                <a:schemeClr val="bg1"/>
              </a:solidFill>
              <a:latin typeface="Times New Roman"/>
              <a:cs typeface="Times New Roman"/>
            </a:endParaRPr>
          </a:p>
        </p:txBody>
      </p:sp>
      <p:pic>
        <p:nvPicPr>
          <p:cNvPr id="3" name="Picture 2" descr="A grey shoe with white sole&#10;&#10;AI-generated content may be incorrect.">
            <a:extLst>
              <a:ext uri="{FF2B5EF4-FFF2-40B4-BE49-F238E27FC236}">
                <a16:creationId xmlns:a16="http://schemas.microsoft.com/office/drawing/2014/main" id="{C82E46B3-3EB2-D1BE-C41D-DBD728D878C8}"/>
              </a:ext>
            </a:extLst>
          </p:cNvPr>
          <p:cNvPicPr>
            <a:picLocks noChangeAspect="1"/>
          </p:cNvPicPr>
          <p:nvPr/>
        </p:nvPicPr>
        <p:blipFill>
          <a:blip r:embed="rId5"/>
          <a:stretch>
            <a:fillRect/>
          </a:stretch>
        </p:blipFill>
        <p:spPr>
          <a:xfrm>
            <a:off x="226594" y="2834559"/>
            <a:ext cx="2438039" cy="1371118"/>
          </a:xfrm>
          <a:prstGeom prst="rect">
            <a:avLst/>
          </a:prstGeom>
        </p:spPr>
      </p:pic>
    </p:spTree>
    <p:extLst>
      <p:ext uri="{BB962C8B-B14F-4D97-AF65-F5344CB8AC3E}">
        <p14:creationId xmlns:p14="http://schemas.microsoft.com/office/powerpoint/2010/main" val="413935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0AF13F-C2D1-C10D-0415-4F49D3A4AE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E06F6D-A513-2875-7BA5-4A813C6B1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7A5A69-8A43-918F-4D19-D2428EE8E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54DD55-B176-E81B-2A56-2B1770A94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52559-D266-B1C0-363B-1FE9C2A65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306EB5-CB2C-AF64-AFD9-F04947E5E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4FD95-E29E-EFEE-C279-DF91F785D78A}"/>
              </a:ext>
            </a:extLst>
          </p:cNvPr>
          <p:cNvSpPr>
            <a:spLocks noGrp="1"/>
          </p:cNvSpPr>
          <p:nvPr>
            <p:ph type="title"/>
          </p:nvPr>
        </p:nvSpPr>
        <p:spPr>
          <a:xfrm>
            <a:off x="1371599" y="294538"/>
            <a:ext cx="9895951" cy="1033669"/>
          </a:xfrm>
        </p:spPr>
        <p:txBody>
          <a:bodyPr>
            <a:normAutofit/>
          </a:bodyPr>
          <a:lstStyle/>
          <a:p>
            <a:r>
              <a:rPr lang="en-US" sz="4000" b="1" kern="0">
                <a:solidFill>
                  <a:srgbClr val="FFFFFF"/>
                </a:solidFill>
                <a:effectLst/>
                <a:latin typeface="Times New Roman" panose="02020603050405020304" pitchFamily="18" charset="0"/>
                <a:ea typeface="Times New Roman" panose="02020603050405020304" pitchFamily="18" charset="0"/>
              </a:rPr>
              <a:t>Incoming Products </a:t>
            </a:r>
            <a:endParaRPr lang="en-US" sz="4000" b="1">
              <a:solidFill>
                <a:srgbClr val="FFFFFF"/>
              </a:solidFill>
            </a:endParaRPr>
          </a:p>
        </p:txBody>
      </p:sp>
      <p:sp>
        <p:nvSpPr>
          <p:cNvPr id="5" name="Content Placeholder 4">
            <a:extLst>
              <a:ext uri="{FF2B5EF4-FFF2-40B4-BE49-F238E27FC236}">
                <a16:creationId xmlns:a16="http://schemas.microsoft.com/office/drawing/2014/main" id="{1AA6464C-CC02-3A39-5CC0-F2B8B620FD00}"/>
              </a:ext>
            </a:extLst>
          </p:cNvPr>
          <p:cNvSpPr>
            <a:spLocks noGrp="1"/>
          </p:cNvSpPr>
          <p:nvPr>
            <p:ph idx="1"/>
          </p:nvPr>
        </p:nvSpPr>
        <p:spPr>
          <a:xfrm>
            <a:off x="6928919" y="2148840"/>
            <a:ext cx="4656529" cy="3584448"/>
          </a:xfrm>
        </p:spPr>
        <p:txBody>
          <a:bodyPr vert="horz" lIns="91440" tIns="45720" rIns="91440" bIns="45720" rtlCol="0" anchor="t">
            <a:normAutofit/>
          </a:bodyPr>
          <a:lstStyle/>
          <a:p>
            <a:pPr marL="0" indent="0" eaLnBrk="0" fontAlgn="base" hangingPunct="0">
              <a:spcBef>
                <a:spcPct val="0"/>
              </a:spcBef>
              <a:spcAft>
                <a:spcPts val="600"/>
              </a:spcAft>
              <a:buFontTx/>
              <a:buChar char="•"/>
            </a:pPr>
            <a:r>
              <a:rPr lang="en-US" altLang="en-US" sz="2400">
                <a:latin typeface="Arial"/>
                <a:cs typeface="Arial"/>
              </a:rPr>
              <a:t>Expanding into sneakers, boots, sandals and comfort shoes</a:t>
            </a:r>
            <a:endParaRPr lang="en-US" altLang="en-US" sz="2400">
              <a:latin typeface="Arial" panose="020B0604020202020204" pitchFamily="34" charset="0"/>
            </a:endParaRPr>
          </a:p>
          <a:p>
            <a:pPr marL="0" lvl="0" indent="0" eaLnBrk="0" fontAlgn="base" hangingPunct="0">
              <a:spcBef>
                <a:spcPct val="0"/>
              </a:spcBef>
              <a:spcAft>
                <a:spcPts val="600"/>
              </a:spcAft>
              <a:buFontTx/>
              <a:buChar char="•"/>
            </a:pPr>
            <a:r>
              <a:rPr lang="en-US" altLang="en-US" sz="2400">
                <a:latin typeface="Arial" panose="020B0604020202020204" pitchFamily="34" charset="0"/>
              </a:rPr>
              <a:t>NFL partnership driving licensed fan footwear</a:t>
            </a:r>
          </a:p>
          <a:p>
            <a:pPr marL="0" lvl="0" indent="0" eaLnBrk="0" fontAlgn="base" hangingPunct="0">
              <a:spcBef>
                <a:spcPct val="0"/>
              </a:spcBef>
              <a:spcAft>
                <a:spcPts val="600"/>
              </a:spcAft>
              <a:buFontTx/>
              <a:buChar char="•"/>
            </a:pPr>
            <a:r>
              <a:rPr lang="en-US" altLang="en-US" sz="2400">
                <a:latin typeface="Arial" panose="020B0604020202020204" pitchFamily="34" charset="0"/>
              </a:rPr>
              <a:t>NCAA deals expanding collegiate-themed shoe lines</a:t>
            </a:r>
          </a:p>
          <a:p>
            <a:pPr marL="0" lvl="0" indent="0" eaLnBrk="0" fontAlgn="base" hangingPunct="0">
              <a:spcBef>
                <a:spcPct val="0"/>
              </a:spcBef>
              <a:spcAft>
                <a:spcPts val="600"/>
              </a:spcAft>
              <a:buFontTx/>
              <a:buChar char="•"/>
            </a:pPr>
            <a:r>
              <a:rPr lang="en-US" sz="2400">
                <a:latin typeface="Arial" panose="020B0604020202020204" pitchFamily="34" charset="0"/>
              </a:rPr>
              <a:t>Lightweight walking shoe </a:t>
            </a:r>
            <a:endParaRPr lang="en-US"/>
          </a:p>
        </p:txBody>
      </p:sp>
      <p:pic>
        <p:nvPicPr>
          <p:cNvPr id="13" name="Picture 12">
            <a:extLst>
              <a:ext uri="{FF2B5EF4-FFF2-40B4-BE49-F238E27FC236}">
                <a16:creationId xmlns:a16="http://schemas.microsoft.com/office/drawing/2014/main" id="{5B7E1011-1F8C-1D10-F6C4-AC959CC123F7}"/>
              </a:ext>
            </a:extLst>
          </p:cNvPr>
          <p:cNvPicPr>
            <a:picLocks noChangeAspect="1"/>
          </p:cNvPicPr>
          <p:nvPr/>
        </p:nvPicPr>
        <p:blipFill>
          <a:blip r:embed="rId3"/>
          <a:stretch>
            <a:fillRect/>
          </a:stretch>
        </p:blipFill>
        <p:spPr>
          <a:xfrm>
            <a:off x="10393516" y="-1"/>
            <a:ext cx="1786283" cy="1786283"/>
          </a:xfrm>
          <a:prstGeom prst="rect">
            <a:avLst/>
          </a:prstGeom>
        </p:spPr>
      </p:pic>
      <p:pic>
        <p:nvPicPr>
          <p:cNvPr id="3" name="Picture 8" descr="Crocs are getting a major makeover">
            <a:extLst>
              <a:ext uri="{FF2B5EF4-FFF2-40B4-BE49-F238E27FC236}">
                <a16:creationId xmlns:a16="http://schemas.microsoft.com/office/drawing/2014/main" id="{53DA367C-07C0-7DC8-484D-2C6758F31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5751" b="1"/>
          <a:stretch>
            <a:fillRect/>
          </a:stretch>
        </p:blipFill>
        <p:spPr bwMode="auto">
          <a:xfrm>
            <a:off x="283663" y="1711761"/>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LEGO Announces Crocs Multi-Year ...">
            <a:extLst>
              <a:ext uri="{FF2B5EF4-FFF2-40B4-BE49-F238E27FC236}">
                <a16:creationId xmlns:a16="http://schemas.microsoft.com/office/drawing/2014/main" id="{C7C1BD8C-DD8F-DD82-2E39-4F7958620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96" y="4374984"/>
            <a:ext cx="2763819" cy="18556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om cleats to clogs: Crocs announces ...">
            <a:extLst>
              <a:ext uri="{FF2B5EF4-FFF2-40B4-BE49-F238E27FC236}">
                <a16:creationId xmlns:a16="http://schemas.microsoft.com/office/drawing/2014/main" id="{45693FAF-45DF-B272-5151-A58DB8CDF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902" y="1967920"/>
            <a:ext cx="2955571" cy="19667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air of black and white shoes&#10;&#10;AI-generated content may be incorrect.">
            <a:extLst>
              <a:ext uri="{FF2B5EF4-FFF2-40B4-BE49-F238E27FC236}">
                <a16:creationId xmlns:a16="http://schemas.microsoft.com/office/drawing/2014/main" id="{6AB8C1A7-6C49-0DDE-1788-530034E35000}"/>
              </a:ext>
            </a:extLst>
          </p:cNvPr>
          <p:cNvPicPr>
            <a:picLocks noChangeAspect="1"/>
          </p:cNvPicPr>
          <p:nvPr/>
        </p:nvPicPr>
        <p:blipFill>
          <a:blip r:embed="rId7"/>
          <a:stretch>
            <a:fillRect/>
          </a:stretch>
        </p:blipFill>
        <p:spPr>
          <a:xfrm>
            <a:off x="2153827" y="4460846"/>
            <a:ext cx="1793284" cy="1511570"/>
          </a:xfrm>
          <a:prstGeom prst="rect">
            <a:avLst/>
          </a:prstGeom>
        </p:spPr>
      </p:pic>
      <p:pic>
        <p:nvPicPr>
          <p:cNvPr id="2056" name="Picture 8" descr="UChicago Athletics has reached an agreement with Crocs, the American  athletic wear company who has recently developed their first line of  performance gear. Head Coach Chris Hall said of the deal, “It's">
            <a:extLst>
              <a:ext uri="{FF2B5EF4-FFF2-40B4-BE49-F238E27FC236}">
                <a16:creationId xmlns:a16="http://schemas.microsoft.com/office/drawing/2014/main" id="{C412925E-6B4A-DA92-2232-6D34787A71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130" y="430520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37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TotalTime>
  <Words>1982</Words>
  <Application>Microsoft Office PowerPoint</Application>
  <PresentationFormat>Widescreen</PresentationFormat>
  <Paragraphs>251</Paragraphs>
  <Slides>42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Aptos Display</vt:lpstr>
      <vt:lpstr>Arial</vt:lpstr>
      <vt:lpstr>Calibri</vt:lpstr>
      <vt:lpstr>Courier New</vt:lpstr>
      <vt:lpstr>Symbol</vt:lpstr>
      <vt:lpstr>Times New Roman</vt:lpstr>
      <vt:lpstr>Wingdings</vt:lpstr>
      <vt:lpstr>WordVisi_MSFontService</vt:lpstr>
      <vt:lpstr>Office Theme</vt:lpstr>
      <vt:lpstr>PROPOSED LBO OF CROCS, INC. (“CROX”)</vt:lpstr>
      <vt:lpstr>Executive Summary</vt:lpstr>
      <vt:lpstr>The Story</vt:lpstr>
      <vt:lpstr>Investment Thesis</vt:lpstr>
      <vt:lpstr>Transaction Sources &amp; Uses &amp; Proforma Capital Structure</vt:lpstr>
      <vt:lpstr>Debt Structure &amp; Key Terms</vt:lpstr>
      <vt:lpstr>Business Overview</vt:lpstr>
      <vt:lpstr>Product Portfolio</vt:lpstr>
      <vt:lpstr>Incoming Products </vt:lpstr>
      <vt:lpstr>Revenue Mix: Geography</vt:lpstr>
      <vt:lpstr>Management Overview</vt:lpstr>
      <vt:lpstr>Industry Overview</vt:lpstr>
      <vt:lpstr>Competitive Landscape</vt:lpstr>
      <vt:lpstr>Historical Financial Performance</vt:lpstr>
      <vt:lpstr>Projections - Base Case</vt:lpstr>
      <vt:lpstr>Projections - Downside &amp; Upside Case</vt:lpstr>
      <vt:lpstr>LBO Returns Summary</vt:lpstr>
      <vt:lpstr>Sensitivity Analysis</vt:lpstr>
      <vt:lpstr>Risks &amp; Mitigants</vt:lpstr>
      <vt:lpstr>Exit Strategy &amp; Recommendation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LBO OF CROCS, INC. (“CROX”)</dc:title>
  <dc:creator>Chris Droussiotis</dc:creator>
  <cp:lastModifiedBy>Chris Droussiotis</cp:lastModifiedBy>
  <cp:revision>4</cp:revision>
  <dcterms:created xsi:type="dcterms:W3CDTF">2026-01-31T21:49:19Z</dcterms:created>
  <dcterms:modified xsi:type="dcterms:W3CDTF">2026-04-25T13:52:46Z</dcterms:modified>
</cp:coreProperties>
</file>