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528" y="2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C25C19-3AF8-4890-BA9B-3F311EB396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87B21EB4-3FB4-4589-B6AE-55A85D373E81}">
      <dgm:prSet/>
      <dgm:spPr/>
      <dgm:t>
        <a:bodyPr/>
        <a:lstStyle/>
        <a:p>
          <a:r>
            <a:rPr lang="en-US"/>
            <a:t>Founded in 2012 by John Foley &amp; team (Cortese, Stanton, Kushi, Feng).</a:t>
          </a:r>
        </a:p>
      </dgm:t>
    </dgm:pt>
    <dgm:pt modelId="{FA47DC15-CA88-4F2A-B3D1-FB45EA2E7915}" type="parTrans" cxnId="{7F74B89B-8DB6-48C0-A5E2-E9DF93EED038}">
      <dgm:prSet/>
      <dgm:spPr/>
      <dgm:t>
        <a:bodyPr/>
        <a:lstStyle/>
        <a:p>
          <a:endParaRPr lang="en-US"/>
        </a:p>
      </dgm:t>
    </dgm:pt>
    <dgm:pt modelId="{6DF25E73-ABA7-4127-96EE-86B352D48A59}" type="sibTrans" cxnId="{7F74B89B-8DB6-48C0-A5E2-E9DF93EED038}">
      <dgm:prSet/>
      <dgm:spPr/>
      <dgm:t>
        <a:bodyPr/>
        <a:lstStyle/>
        <a:p>
          <a:endParaRPr lang="en-US"/>
        </a:p>
      </dgm:t>
    </dgm:pt>
    <dgm:pt modelId="{CC012E0C-E026-4526-A778-737B4B9219C7}">
      <dgm:prSet/>
      <dgm:spPr/>
      <dgm:t>
        <a:bodyPr/>
        <a:lstStyle/>
        <a:p>
          <a:r>
            <a:rPr lang="en-US"/>
            <a:t>Vision: Bring boutique fitness studio experience to the home.</a:t>
          </a:r>
        </a:p>
      </dgm:t>
    </dgm:pt>
    <dgm:pt modelId="{C52ED767-E41F-4E73-9F63-F9AD206817B2}" type="parTrans" cxnId="{41649797-9CE3-4A19-A8D6-8956DEDDF282}">
      <dgm:prSet/>
      <dgm:spPr/>
      <dgm:t>
        <a:bodyPr/>
        <a:lstStyle/>
        <a:p>
          <a:endParaRPr lang="en-US"/>
        </a:p>
      </dgm:t>
    </dgm:pt>
    <dgm:pt modelId="{C09059E7-C625-4432-94BB-9E5DBA53A612}" type="sibTrans" cxnId="{41649797-9CE3-4A19-A8D6-8956DEDDF282}">
      <dgm:prSet/>
      <dgm:spPr/>
      <dgm:t>
        <a:bodyPr/>
        <a:lstStyle/>
        <a:p>
          <a:endParaRPr lang="en-US"/>
        </a:p>
      </dgm:t>
    </dgm:pt>
    <dgm:pt modelId="{42815B04-1B5A-43AE-AE0C-AA65B06D01A3}">
      <dgm:prSet/>
      <dgm:spPr/>
      <dgm:t>
        <a:bodyPr/>
        <a:lstStyle/>
        <a:p>
          <a:r>
            <a:rPr lang="en-US"/>
            <a:t>2013 Kickstarter: Raised $300,000+.</a:t>
          </a:r>
        </a:p>
      </dgm:t>
    </dgm:pt>
    <dgm:pt modelId="{84C258D3-B44E-4311-B99F-256A521C7D0A}" type="parTrans" cxnId="{C793D6DB-5AC2-476C-A0E5-8CE5CF74E79B}">
      <dgm:prSet/>
      <dgm:spPr/>
      <dgm:t>
        <a:bodyPr/>
        <a:lstStyle/>
        <a:p>
          <a:endParaRPr lang="en-US"/>
        </a:p>
      </dgm:t>
    </dgm:pt>
    <dgm:pt modelId="{AEEE1B76-D0E3-4DDE-A67A-1599273B18A3}" type="sibTrans" cxnId="{C793D6DB-5AC2-476C-A0E5-8CE5CF74E79B}">
      <dgm:prSet/>
      <dgm:spPr/>
      <dgm:t>
        <a:bodyPr/>
        <a:lstStyle/>
        <a:p>
          <a:endParaRPr lang="en-US"/>
        </a:p>
      </dgm:t>
    </dgm:pt>
    <dgm:pt modelId="{DD7DD1C8-C26F-497D-B912-EEA38847CF75}">
      <dgm:prSet/>
      <dgm:spPr/>
      <dgm:t>
        <a:bodyPr/>
        <a:lstStyle/>
        <a:p>
          <a:r>
            <a:rPr lang="en-US"/>
            <a:t>2014: First Peloton Bike launched (~$2,000) + subscription classes.</a:t>
          </a:r>
        </a:p>
      </dgm:t>
    </dgm:pt>
    <dgm:pt modelId="{0ED1F490-511E-4050-B4D8-A19CCF542221}" type="parTrans" cxnId="{98A190C4-4846-4289-A59A-C6905F781BBD}">
      <dgm:prSet/>
      <dgm:spPr/>
      <dgm:t>
        <a:bodyPr/>
        <a:lstStyle/>
        <a:p>
          <a:endParaRPr lang="en-US"/>
        </a:p>
      </dgm:t>
    </dgm:pt>
    <dgm:pt modelId="{6E956CBE-8DB8-424F-9D65-9C06F64872E7}" type="sibTrans" cxnId="{98A190C4-4846-4289-A59A-C6905F781BBD}">
      <dgm:prSet/>
      <dgm:spPr/>
      <dgm:t>
        <a:bodyPr/>
        <a:lstStyle/>
        <a:p>
          <a:endParaRPr lang="en-US"/>
        </a:p>
      </dgm:t>
    </dgm:pt>
    <dgm:pt modelId="{E68AA040-BF32-427B-9335-902D084C18A3}" type="pres">
      <dgm:prSet presAssocID="{FEC25C19-3AF8-4890-BA9B-3F311EB3965A}" presName="root" presStyleCnt="0">
        <dgm:presLayoutVars>
          <dgm:dir/>
          <dgm:resizeHandles val="exact"/>
        </dgm:presLayoutVars>
      </dgm:prSet>
      <dgm:spPr/>
    </dgm:pt>
    <dgm:pt modelId="{C5A0A300-C86B-448C-BE1D-11DD059C8753}" type="pres">
      <dgm:prSet presAssocID="{87B21EB4-3FB4-4589-B6AE-55A85D373E81}" presName="compNode" presStyleCnt="0"/>
      <dgm:spPr/>
    </dgm:pt>
    <dgm:pt modelId="{B38F5D66-095B-44AA-8C73-34E7B4C2E087}" type="pres">
      <dgm:prSet presAssocID="{87B21EB4-3FB4-4589-B6AE-55A85D373E81}" presName="bgRect" presStyleLbl="bgShp" presStyleIdx="0" presStyleCnt="4"/>
      <dgm:spPr/>
    </dgm:pt>
    <dgm:pt modelId="{BDAB9143-4CBD-4E32-93F3-F460E8C9B26E}" type="pres">
      <dgm:prSet presAssocID="{87B21EB4-3FB4-4589-B6AE-55A85D373E8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Lock"/>
        </a:ext>
      </dgm:extLst>
    </dgm:pt>
    <dgm:pt modelId="{48D7D9F5-06F2-470A-AEDC-FC067CDE04CC}" type="pres">
      <dgm:prSet presAssocID="{87B21EB4-3FB4-4589-B6AE-55A85D373E81}" presName="spaceRect" presStyleCnt="0"/>
      <dgm:spPr/>
    </dgm:pt>
    <dgm:pt modelId="{93C4D0A5-8F53-4D63-9A5A-6F1239F0008F}" type="pres">
      <dgm:prSet presAssocID="{87B21EB4-3FB4-4589-B6AE-55A85D373E81}" presName="parTx" presStyleLbl="revTx" presStyleIdx="0" presStyleCnt="4">
        <dgm:presLayoutVars>
          <dgm:chMax val="0"/>
          <dgm:chPref val="0"/>
        </dgm:presLayoutVars>
      </dgm:prSet>
      <dgm:spPr/>
    </dgm:pt>
    <dgm:pt modelId="{D1D8BB08-029B-4DB1-8966-B3DB9BFA97F0}" type="pres">
      <dgm:prSet presAssocID="{6DF25E73-ABA7-4127-96EE-86B352D48A59}" presName="sibTrans" presStyleCnt="0"/>
      <dgm:spPr/>
    </dgm:pt>
    <dgm:pt modelId="{AB1B66AD-EDE1-419A-9CEE-2820F966EC3C}" type="pres">
      <dgm:prSet presAssocID="{CC012E0C-E026-4526-A778-737B4B9219C7}" presName="compNode" presStyleCnt="0"/>
      <dgm:spPr/>
    </dgm:pt>
    <dgm:pt modelId="{D748103A-6451-4D37-8A8C-9DD8FBE987ED}" type="pres">
      <dgm:prSet presAssocID="{CC012E0C-E026-4526-A778-737B4B9219C7}" presName="bgRect" presStyleLbl="bgShp" presStyleIdx="1" presStyleCnt="4"/>
      <dgm:spPr/>
    </dgm:pt>
    <dgm:pt modelId="{E0E77A5A-885E-406E-828C-1F0A6E20065A}" type="pres">
      <dgm:prSet presAssocID="{CC012E0C-E026-4526-A778-737B4B9219C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ger"/>
        </a:ext>
      </dgm:extLst>
    </dgm:pt>
    <dgm:pt modelId="{C2A07070-F0E9-4A32-9142-1FED215EE042}" type="pres">
      <dgm:prSet presAssocID="{CC012E0C-E026-4526-A778-737B4B9219C7}" presName="spaceRect" presStyleCnt="0"/>
      <dgm:spPr/>
    </dgm:pt>
    <dgm:pt modelId="{1C0C79D2-AE9B-4A02-B046-F02A80F7C217}" type="pres">
      <dgm:prSet presAssocID="{CC012E0C-E026-4526-A778-737B4B9219C7}" presName="parTx" presStyleLbl="revTx" presStyleIdx="1" presStyleCnt="4">
        <dgm:presLayoutVars>
          <dgm:chMax val="0"/>
          <dgm:chPref val="0"/>
        </dgm:presLayoutVars>
      </dgm:prSet>
      <dgm:spPr/>
    </dgm:pt>
    <dgm:pt modelId="{352041CD-DBD5-4DD7-9314-C64408C9ACC0}" type="pres">
      <dgm:prSet presAssocID="{C09059E7-C625-4432-94BB-9E5DBA53A612}" presName="sibTrans" presStyleCnt="0"/>
      <dgm:spPr/>
    </dgm:pt>
    <dgm:pt modelId="{8AF7C026-7F79-4548-943E-3413028338B9}" type="pres">
      <dgm:prSet presAssocID="{42815B04-1B5A-43AE-AE0C-AA65B06D01A3}" presName="compNode" presStyleCnt="0"/>
      <dgm:spPr/>
    </dgm:pt>
    <dgm:pt modelId="{1056C378-7AD6-4E19-AFBF-F720431BCA79}" type="pres">
      <dgm:prSet presAssocID="{42815B04-1B5A-43AE-AE0C-AA65B06D01A3}" presName="bgRect" presStyleLbl="bgShp" presStyleIdx="2" presStyleCnt="4"/>
      <dgm:spPr/>
    </dgm:pt>
    <dgm:pt modelId="{D93FBD60-5DDE-48EA-B5AD-16D8453EB0F2}" type="pres">
      <dgm:prSet presAssocID="{42815B04-1B5A-43AE-AE0C-AA65B06D01A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olin"/>
        </a:ext>
      </dgm:extLst>
    </dgm:pt>
    <dgm:pt modelId="{6ED1F508-23D5-412B-BB88-2CE1C46CE0C3}" type="pres">
      <dgm:prSet presAssocID="{42815B04-1B5A-43AE-AE0C-AA65B06D01A3}" presName="spaceRect" presStyleCnt="0"/>
      <dgm:spPr/>
    </dgm:pt>
    <dgm:pt modelId="{E9CA95CC-EE27-4B20-881C-94D709C8654A}" type="pres">
      <dgm:prSet presAssocID="{42815B04-1B5A-43AE-AE0C-AA65B06D01A3}" presName="parTx" presStyleLbl="revTx" presStyleIdx="2" presStyleCnt="4">
        <dgm:presLayoutVars>
          <dgm:chMax val="0"/>
          <dgm:chPref val="0"/>
        </dgm:presLayoutVars>
      </dgm:prSet>
      <dgm:spPr/>
    </dgm:pt>
    <dgm:pt modelId="{633DA615-C3DD-4499-9148-B8BF7174BA9E}" type="pres">
      <dgm:prSet presAssocID="{AEEE1B76-D0E3-4DDE-A67A-1599273B18A3}" presName="sibTrans" presStyleCnt="0"/>
      <dgm:spPr/>
    </dgm:pt>
    <dgm:pt modelId="{DB98E43C-447B-476A-A02E-6640C79B96A6}" type="pres">
      <dgm:prSet presAssocID="{DD7DD1C8-C26F-497D-B912-EEA38847CF75}" presName="compNode" presStyleCnt="0"/>
      <dgm:spPr/>
    </dgm:pt>
    <dgm:pt modelId="{761E7016-5A61-486A-A965-4D11FB5C5B37}" type="pres">
      <dgm:prSet presAssocID="{DD7DD1C8-C26F-497D-B912-EEA38847CF75}" presName="bgRect" presStyleLbl="bgShp" presStyleIdx="3" presStyleCnt="4"/>
      <dgm:spPr/>
    </dgm:pt>
    <dgm:pt modelId="{7EB8DA30-99CE-48E3-90C1-1C26EA87BDDE}" type="pres">
      <dgm:prSet presAssocID="{DD7DD1C8-C26F-497D-B912-EEA38847CF7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51E49BAE-4FBD-46E0-AEE6-21A8A822F7BE}" type="pres">
      <dgm:prSet presAssocID="{DD7DD1C8-C26F-497D-B912-EEA38847CF75}" presName="spaceRect" presStyleCnt="0"/>
      <dgm:spPr/>
    </dgm:pt>
    <dgm:pt modelId="{56B615D3-4005-4470-8441-CCEC54DBF0AA}" type="pres">
      <dgm:prSet presAssocID="{DD7DD1C8-C26F-497D-B912-EEA38847CF7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E6E5536-7B6A-4141-BBA9-2BAAA9608D7B}" type="presOf" srcId="{87B21EB4-3FB4-4589-B6AE-55A85D373E81}" destId="{93C4D0A5-8F53-4D63-9A5A-6F1239F0008F}" srcOrd="0" destOrd="0" presId="urn:microsoft.com/office/officeart/2018/2/layout/IconVerticalSolidList"/>
    <dgm:cxn modelId="{A743555E-2A3E-4783-8451-9CE97B0F34F6}" type="presOf" srcId="{FEC25C19-3AF8-4890-BA9B-3F311EB3965A}" destId="{E68AA040-BF32-427B-9335-902D084C18A3}" srcOrd="0" destOrd="0" presId="urn:microsoft.com/office/officeart/2018/2/layout/IconVerticalSolidList"/>
    <dgm:cxn modelId="{86F38945-7EC2-4087-98F3-BB0CF2E73AE6}" type="presOf" srcId="{CC012E0C-E026-4526-A778-737B4B9219C7}" destId="{1C0C79D2-AE9B-4A02-B046-F02A80F7C217}" srcOrd="0" destOrd="0" presId="urn:microsoft.com/office/officeart/2018/2/layout/IconVerticalSolidList"/>
    <dgm:cxn modelId="{41649797-9CE3-4A19-A8D6-8956DEDDF282}" srcId="{FEC25C19-3AF8-4890-BA9B-3F311EB3965A}" destId="{CC012E0C-E026-4526-A778-737B4B9219C7}" srcOrd="1" destOrd="0" parTransId="{C52ED767-E41F-4E73-9F63-F9AD206817B2}" sibTransId="{C09059E7-C625-4432-94BB-9E5DBA53A612}"/>
    <dgm:cxn modelId="{7F74B89B-8DB6-48C0-A5E2-E9DF93EED038}" srcId="{FEC25C19-3AF8-4890-BA9B-3F311EB3965A}" destId="{87B21EB4-3FB4-4589-B6AE-55A85D373E81}" srcOrd="0" destOrd="0" parTransId="{FA47DC15-CA88-4F2A-B3D1-FB45EA2E7915}" sibTransId="{6DF25E73-ABA7-4127-96EE-86B352D48A59}"/>
    <dgm:cxn modelId="{573752A9-F4F6-4822-B0B0-8454B06124A4}" type="presOf" srcId="{DD7DD1C8-C26F-497D-B912-EEA38847CF75}" destId="{56B615D3-4005-4470-8441-CCEC54DBF0AA}" srcOrd="0" destOrd="0" presId="urn:microsoft.com/office/officeart/2018/2/layout/IconVerticalSolidList"/>
    <dgm:cxn modelId="{3E5081B5-D7F7-4B96-A51D-264C33AC49E9}" type="presOf" srcId="{42815B04-1B5A-43AE-AE0C-AA65B06D01A3}" destId="{E9CA95CC-EE27-4B20-881C-94D709C8654A}" srcOrd="0" destOrd="0" presId="urn:microsoft.com/office/officeart/2018/2/layout/IconVerticalSolidList"/>
    <dgm:cxn modelId="{98A190C4-4846-4289-A59A-C6905F781BBD}" srcId="{FEC25C19-3AF8-4890-BA9B-3F311EB3965A}" destId="{DD7DD1C8-C26F-497D-B912-EEA38847CF75}" srcOrd="3" destOrd="0" parTransId="{0ED1F490-511E-4050-B4D8-A19CCF542221}" sibTransId="{6E956CBE-8DB8-424F-9D65-9C06F64872E7}"/>
    <dgm:cxn modelId="{C793D6DB-5AC2-476C-A0E5-8CE5CF74E79B}" srcId="{FEC25C19-3AF8-4890-BA9B-3F311EB3965A}" destId="{42815B04-1B5A-43AE-AE0C-AA65B06D01A3}" srcOrd="2" destOrd="0" parTransId="{84C258D3-B44E-4311-B99F-256A521C7D0A}" sibTransId="{AEEE1B76-D0E3-4DDE-A67A-1599273B18A3}"/>
    <dgm:cxn modelId="{55784571-CC20-4AE8-9BD1-AC348C8A0D6A}" type="presParOf" srcId="{E68AA040-BF32-427B-9335-902D084C18A3}" destId="{C5A0A300-C86B-448C-BE1D-11DD059C8753}" srcOrd="0" destOrd="0" presId="urn:microsoft.com/office/officeart/2018/2/layout/IconVerticalSolidList"/>
    <dgm:cxn modelId="{839AE17A-9D91-43A5-99E4-7454BD865BCA}" type="presParOf" srcId="{C5A0A300-C86B-448C-BE1D-11DD059C8753}" destId="{B38F5D66-095B-44AA-8C73-34E7B4C2E087}" srcOrd="0" destOrd="0" presId="urn:microsoft.com/office/officeart/2018/2/layout/IconVerticalSolidList"/>
    <dgm:cxn modelId="{A1B1215C-13D9-4E4F-B3F6-75B8A1CFA0BE}" type="presParOf" srcId="{C5A0A300-C86B-448C-BE1D-11DD059C8753}" destId="{BDAB9143-4CBD-4E32-93F3-F460E8C9B26E}" srcOrd="1" destOrd="0" presId="urn:microsoft.com/office/officeart/2018/2/layout/IconVerticalSolidList"/>
    <dgm:cxn modelId="{4B890A2C-F212-4280-8AB9-89C9893F87E7}" type="presParOf" srcId="{C5A0A300-C86B-448C-BE1D-11DD059C8753}" destId="{48D7D9F5-06F2-470A-AEDC-FC067CDE04CC}" srcOrd="2" destOrd="0" presId="urn:microsoft.com/office/officeart/2018/2/layout/IconVerticalSolidList"/>
    <dgm:cxn modelId="{9BE59682-559D-4322-AFEB-B783169F3987}" type="presParOf" srcId="{C5A0A300-C86B-448C-BE1D-11DD059C8753}" destId="{93C4D0A5-8F53-4D63-9A5A-6F1239F0008F}" srcOrd="3" destOrd="0" presId="urn:microsoft.com/office/officeart/2018/2/layout/IconVerticalSolidList"/>
    <dgm:cxn modelId="{270F6D94-FD8D-4CB9-94AB-F9632CBD637E}" type="presParOf" srcId="{E68AA040-BF32-427B-9335-902D084C18A3}" destId="{D1D8BB08-029B-4DB1-8966-B3DB9BFA97F0}" srcOrd="1" destOrd="0" presId="urn:microsoft.com/office/officeart/2018/2/layout/IconVerticalSolidList"/>
    <dgm:cxn modelId="{D74D0C1F-DFC4-450C-8830-20FC892A4C89}" type="presParOf" srcId="{E68AA040-BF32-427B-9335-902D084C18A3}" destId="{AB1B66AD-EDE1-419A-9CEE-2820F966EC3C}" srcOrd="2" destOrd="0" presId="urn:microsoft.com/office/officeart/2018/2/layout/IconVerticalSolidList"/>
    <dgm:cxn modelId="{8FA6DFA5-F6E1-495F-911E-B8A91893DB4F}" type="presParOf" srcId="{AB1B66AD-EDE1-419A-9CEE-2820F966EC3C}" destId="{D748103A-6451-4D37-8A8C-9DD8FBE987ED}" srcOrd="0" destOrd="0" presId="urn:microsoft.com/office/officeart/2018/2/layout/IconVerticalSolidList"/>
    <dgm:cxn modelId="{DC7737A1-8D06-42CF-BB47-787DF8EF2590}" type="presParOf" srcId="{AB1B66AD-EDE1-419A-9CEE-2820F966EC3C}" destId="{E0E77A5A-885E-406E-828C-1F0A6E20065A}" srcOrd="1" destOrd="0" presId="urn:microsoft.com/office/officeart/2018/2/layout/IconVerticalSolidList"/>
    <dgm:cxn modelId="{E606A908-46EA-4AFB-A586-39863397B0D6}" type="presParOf" srcId="{AB1B66AD-EDE1-419A-9CEE-2820F966EC3C}" destId="{C2A07070-F0E9-4A32-9142-1FED215EE042}" srcOrd="2" destOrd="0" presId="urn:microsoft.com/office/officeart/2018/2/layout/IconVerticalSolidList"/>
    <dgm:cxn modelId="{D6D91F74-507B-4DBD-931C-D1E2786E1646}" type="presParOf" srcId="{AB1B66AD-EDE1-419A-9CEE-2820F966EC3C}" destId="{1C0C79D2-AE9B-4A02-B046-F02A80F7C217}" srcOrd="3" destOrd="0" presId="urn:microsoft.com/office/officeart/2018/2/layout/IconVerticalSolidList"/>
    <dgm:cxn modelId="{96AAF092-8F1F-4672-9EB1-82A13A0ADFF3}" type="presParOf" srcId="{E68AA040-BF32-427B-9335-902D084C18A3}" destId="{352041CD-DBD5-4DD7-9314-C64408C9ACC0}" srcOrd="3" destOrd="0" presId="urn:microsoft.com/office/officeart/2018/2/layout/IconVerticalSolidList"/>
    <dgm:cxn modelId="{A42CBB60-FAF1-4708-97BB-7C345B0019ED}" type="presParOf" srcId="{E68AA040-BF32-427B-9335-902D084C18A3}" destId="{8AF7C026-7F79-4548-943E-3413028338B9}" srcOrd="4" destOrd="0" presId="urn:microsoft.com/office/officeart/2018/2/layout/IconVerticalSolidList"/>
    <dgm:cxn modelId="{1F91CA3F-3137-4A0E-9F90-ACD4C74E7669}" type="presParOf" srcId="{8AF7C026-7F79-4548-943E-3413028338B9}" destId="{1056C378-7AD6-4E19-AFBF-F720431BCA79}" srcOrd="0" destOrd="0" presId="urn:microsoft.com/office/officeart/2018/2/layout/IconVerticalSolidList"/>
    <dgm:cxn modelId="{13D8C169-8754-45B1-AD27-D11DA4E321EA}" type="presParOf" srcId="{8AF7C026-7F79-4548-943E-3413028338B9}" destId="{D93FBD60-5DDE-48EA-B5AD-16D8453EB0F2}" srcOrd="1" destOrd="0" presId="urn:microsoft.com/office/officeart/2018/2/layout/IconVerticalSolidList"/>
    <dgm:cxn modelId="{CB2FA1E7-79B9-4B52-8A4D-8645E5B1D306}" type="presParOf" srcId="{8AF7C026-7F79-4548-943E-3413028338B9}" destId="{6ED1F508-23D5-412B-BB88-2CE1C46CE0C3}" srcOrd="2" destOrd="0" presId="urn:microsoft.com/office/officeart/2018/2/layout/IconVerticalSolidList"/>
    <dgm:cxn modelId="{724FD7EE-63A8-4D7E-A4B4-8A22733500EC}" type="presParOf" srcId="{8AF7C026-7F79-4548-943E-3413028338B9}" destId="{E9CA95CC-EE27-4B20-881C-94D709C8654A}" srcOrd="3" destOrd="0" presId="urn:microsoft.com/office/officeart/2018/2/layout/IconVerticalSolidList"/>
    <dgm:cxn modelId="{390DF106-D8BD-4FAB-9041-2B69E15012AA}" type="presParOf" srcId="{E68AA040-BF32-427B-9335-902D084C18A3}" destId="{633DA615-C3DD-4499-9148-B8BF7174BA9E}" srcOrd="5" destOrd="0" presId="urn:microsoft.com/office/officeart/2018/2/layout/IconVerticalSolidList"/>
    <dgm:cxn modelId="{633DDD3C-90A7-4136-A1EC-A05D48AC250B}" type="presParOf" srcId="{E68AA040-BF32-427B-9335-902D084C18A3}" destId="{DB98E43C-447B-476A-A02E-6640C79B96A6}" srcOrd="6" destOrd="0" presId="urn:microsoft.com/office/officeart/2018/2/layout/IconVerticalSolidList"/>
    <dgm:cxn modelId="{990345EA-A25D-4C66-9BA9-C66916561C6A}" type="presParOf" srcId="{DB98E43C-447B-476A-A02E-6640C79B96A6}" destId="{761E7016-5A61-486A-A965-4D11FB5C5B37}" srcOrd="0" destOrd="0" presId="urn:microsoft.com/office/officeart/2018/2/layout/IconVerticalSolidList"/>
    <dgm:cxn modelId="{A838D249-DFD0-4049-A5B1-4AFF287CA9EB}" type="presParOf" srcId="{DB98E43C-447B-476A-A02E-6640C79B96A6}" destId="{7EB8DA30-99CE-48E3-90C1-1C26EA87BDDE}" srcOrd="1" destOrd="0" presId="urn:microsoft.com/office/officeart/2018/2/layout/IconVerticalSolidList"/>
    <dgm:cxn modelId="{825C548B-16B1-433F-95A5-643BDA9308AE}" type="presParOf" srcId="{DB98E43C-447B-476A-A02E-6640C79B96A6}" destId="{51E49BAE-4FBD-46E0-AEE6-21A8A822F7BE}" srcOrd="2" destOrd="0" presId="urn:microsoft.com/office/officeart/2018/2/layout/IconVerticalSolidList"/>
    <dgm:cxn modelId="{7F0E0FE4-CB9E-4045-A902-FFB1E4963C57}" type="presParOf" srcId="{DB98E43C-447B-476A-A02E-6640C79B96A6}" destId="{56B615D3-4005-4470-8441-CCEC54DBF0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47C34-A7B0-405C-93D8-E8C3CE623720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7405BF6-732D-4E6C-9720-E262850C4106}">
      <dgm:prSet/>
      <dgm:spPr/>
      <dgm:t>
        <a:bodyPr/>
        <a:lstStyle/>
        <a:p>
          <a:r>
            <a:rPr lang="en-US"/>
            <a:t>Built strong community-driven model (leaderboards, instructors).</a:t>
          </a:r>
        </a:p>
      </dgm:t>
    </dgm:pt>
    <dgm:pt modelId="{6B70C8AB-207B-4CF1-8D3C-4699FA164129}" type="parTrans" cxnId="{5A49F4C5-A9C2-413C-AAA0-54111695F6E0}">
      <dgm:prSet/>
      <dgm:spPr/>
      <dgm:t>
        <a:bodyPr/>
        <a:lstStyle/>
        <a:p>
          <a:endParaRPr lang="en-US"/>
        </a:p>
      </dgm:t>
    </dgm:pt>
    <dgm:pt modelId="{7D2B4930-23EB-40F3-8182-D7B6CF59B7CF}" type="sibTrans" cxnId="{5A49F4C5-A9C2-413C-AAA0-54111695F6E0}">
      <dgm:prSet/>
      <dgm:spPr/>
      <dgm:t>
        <a:bodyPr/>
        <a:lstStyle/>
        <a:p>
          <a:endParaRPr lang="en-US"/>
        </a:p>
      </dgm:t>
    </dgm:pt>
    <dgm:pt modelId="{18308437-2227-436E-820E-F3EDCF3067AE}">
      <dgm:prSet/>
      <dgm:spPr/>
      <dgm:t>
        <a:bodyPr/>
        <a:lstStyle/>
        <a:p>
          <a:r>
            <a:rPr lang="en-US"/>
            <a:t>2018: Launched Peloton Tread.</a:t>
          </a:r>
        </a:p>
      </dgm:t>
    </dgm:pt>
    <dgm:pt modelId="{B9798A9B-7439-47F0-9189-DB86317F7D5B}" type="parTrans" cxnId="{10F3228C-61A1-4998-93EE-B15AA1DDFB45}">
      <dgm:prSet/>
      <dgm:spPr/>
      <dgm:t>
        <a:bodyPr/>
        <a:lstStyle/>
        <a:p>
          <a:endParaRPr lang="en-US"/>
        </a:p>
      </dgm:t>
    </dgm:pt>
    <dgm:pt modelId="{7A91DD0A-8926-4184-8D6E-550237A0C38C}" type="sibTrans" cxnId="{10F3228C-61A1-4998-93EE-B15AA1DDFB45}">
      <dgm:prSet/>
      <dgm:spPr/>
      <dgm:t>
        <a:bodyPr/>
        <a:lstStyle/>
        <a:p>
          <a:endParaRPr lang="en-US"/>
        </a:p>
      </dgm:t>
    </dgm:pt>
    <dgm:pt modelId="{62138665-51E5-446B-A259-81BCBD80BDA0}">
      <dgm:prSet/>
      <dgm:spPr/>
      <dgm:t>
        <a:bodyPr/>
        <a:lstStyle/>
        <a:p>
          <a:r>
            <a:rPr lang="en-US"/>
            <a:t>2019 IPO: Raised $1.1B, valued at $8B.</a:t>
          </a:r>
        </a:p>
      </dgm:t>
    </dgm:pt>
    <dgm:pt modelId="{8AB71EBB-F2AC-41D4-AF61-D7BA3316A946}" type="parTrans" cxnId="{265F514F-1CF7-4806-A9D0-BC5EE59175D6}">
      <dgm:prSet/>
      <dgm:spPr/>
      <dgm:t>
        <a:bodyPr/>
        <a:lstStyle/>
        <a:p>
          <a:endParaRPr lang="en-US"/>
        </a:p>
      </dgm:t>
    </dgm:pt>
    <dgm:pt modelId="{48ECC681-2659-4E7C-BE2F-40D046B84594}" type="sibTrans" cxnId="{265F514F-1CF7-4806-A9D0-BC5EE59175D6}">
      <dgm:prSet/>
      <dgm:spPr/>
      <dgm:t>
        <a:bodyPr/>
        <a:lstStyle/>
        <a:p>
          <a:endParaRPr lang="en-US"/>
        </a:p>
      </dgm:t>
    </dgm:pt>
    <dgm:pt modelId="{0B80FCD2-EFD0-4EAE-95C8-4D402AC88056}">
      <dgm:prSet/>
      <dgm:spPr/>
      <dgm:t>
        <a:bodyPr/>
        <a:lstStyle/>
        <a:p>
          <a:r>
            <a:rPr lang="en-US"/>
            <a:t>Positioned as a leader in connected fitness.</a:t>
          </a:r>
        </a:p>
      </dgm:t>
    </dgm:pt>
    <dgm:pt modelId="{4471A773-D2EC-4869-AFB2-756E913970AF}" type="parTrans" cxnId="{B6F609BD-E9D0-4986-9205-A591CBA7AEB2}">
      <dgm:prSet/>
      <dgm:spPr/>
      <dgm:t>
        <a:bodyPr/>
        <a:lstStyle/>
        <a:p>
          <a:endParaRPr lang="en-US"/>
        </a:p>
      </dgm:t>
    </dgm:pt>
    <dgm:pt modelId="{8E620912-FC7D-4531-8C81-FA49756872E5}" type="sibTrans" cxnId="{B6F609BD-E9D0-4986-9205-A591CBA7AEB2}">
      <dgm:prSet/>
      <dgm:spPr/>
      <dgm:t>
        <a:bodyPr/>
        <a:lstStyle/>
        <a:p>
          <a:endParaRPr lang="en-US"/>
        </a:p>
      </dgm:t>
    </dgm:pt>
    <dgm:pt modelId="{1685F2D9-B965-488A-BDCA-1B70D84CDF4F}" type="pres">
      <dgm:prSet presAssocID="{C5E47C34-A7B0-405C-93D8-E8C3CE623720}" presName="linear" presStyleCnt="0">
        <dgm:presLayoutVars>
          <dgm:animLvl val="lvl"/>
          <dgm:resizeHandles val="exact"/>
        </dgm:presLayoutVars>
      </dgm:prSet>
      <dgm:spPr/>
    </dgm:pt>
    <dgm:pt modelId="{68664DE7-439F-426B-824C-876CF25A94F3}" type="pres">
      <dgm:prSet presAssocID="{97405BF6-732D-4E6C-9720-E262850C410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6A2E7F3-539B-464F-B4B8-E6BB1F9C1253}" type="pres">
      <dgm:prSet presAssocID="{7D2B4930-23EB-40F3-8182-D7B6CF59B7CF}" presName="spacer" presStyleCnt="0"/>
      <dgm:spPr/>
    </dgm:pt>
    <dgm:pt modelId="{75098922-6DCB-4C42-B637-1E42ADFB47DD}" type="pres">
      <dgm:prSet presAssocID="{18308437-2227-436E-820E-F3EDCF3067A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520EFA-3170-484F-8A9B-A37ED74DA6CE}" type="pres">
      <dgm:prSet presAssocID="{7A91DD0A-8926-4184-8D6E-550237A0C38C}" presName="spacer" presStyleCnt="0"/>
      <dgm:spPr/>
    </dgm:pt>
    <dgm:pt modelId="{A8B429AE-F802-48E7-84F0-4A6375C3F5D9}" type="pres">
      <dgm:prSet presAssocID="{62138665-51E5-446B-A259-81BCBD80BDA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2BF584-56B6-46FE-B6AB-06D2464D89D2}" type="pres">
      <dgm:prSet presAssocID="{48ECC681-2659-4E7C-BE2F-40D046B84594}" presName="spacer" presStyleCnt="0"/>
      <dgm:spPr/>
    </dgm:pt>
    <dgm:pt modelId="{4C324726-F013-494F-92E8-187F7AC6BB21}" type="pres">
      <dgm:prSet presAssocID="{0B80FCD2-EFD0-4EAE-95C8-4D402AC8805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337CD19-A6C0-4ACF-8376-8B40F3E0BE90}" type="presOf" srcId="{0B80FCD2-EFD0-4EAE-95C8-4D402AC88056}" destId="{4C324726-F013-494F-92E8-187F7AC6BB21}" srcOrd="0" destOrd="0" presId="urn:microsoft.com/office/officeart/2005/8/layout/vList2"/>
    <dgm:cxn modelId="{16A1891B-C6FE-4BF7-9900-C5C383ABEA3E}" type="presOf" srcId="{62138665-51E5-446B-A259-81BCBD80BDA0}" destId="{A8B429AE-F802-48E7-84F0-4A6375C3F5D9}" srcOrd="0" destOrd="0" presId="urn:microsoft.com/office/officeart/2005/8/layout/vList2"/>
    <dgm:cxn modelId="{265F514F-1CF7-4806-A9D0-BC5EE59175D6}" srcId="{C5E47C34-A7B0-405C-93D8-E8C3CE623720}" destId="{62138665-51E5-446B-A259-81BCBD80BDA0}" srcOrd="2" destOrd="0" parTransId="{8AB71EBB-F2AC-41D4-AF61-D7BA3316A946}" sibTransId="{48ECC681-2659-4E7C-BE2F-40D046B84594}"/>
    <dgm:cxn modelId="{79B86172-8356-44FB-B86B-F7880C43EA27}" type="presOf" srcId="{97405BF6-732D-4E6C-9720-E262850C4106}" destId="{68664DE7-439F-426B-824C-876CF25A94F3}" srcOrd="0" destOrd="0" presId="urn:microsoft.com/office/officeart/2005/8/layout/vList2"/>
    <dgm:cxn modelId="{1D3ACE7B-9253-45C0-AD36-824726B19597}" type="presOf" srcId="{C5E47C34-A7B0-405C-93D8-E8C3CE623720}" destId="{1685F2D9-B965-488A-BDCA-1B70D84CDF4F}" srcOrd="0" destOrd="0" presId="urn:microsoft.com/office/officeart/2005/8/layout/vList2"/>
    <dgm:cxn modelId="{10F3228C-61A1-4998-93EE-B15AA1DDFB45}" srcId="{C5E47C34-A7B0-405C-93D8-E8C3CE623720}" destId="{18308437-2227-436E-820E-F3EDCF3067AE}" srcOrd="1" destOrd="0" parTransId="{B9798A9B-7439-47F0-9189-DB86317F7D5B}" sibTransId="{7A91DD0A-8926-4184-8D6E-550237A0C38C}"/>
    <dgm:cxn modelId="{B6F609BD-E9D0-4986-9205-A591CBA7AEB2}" srcId="{C5E47C34-A7B0-405C-93D8-E8C3CE623720}" destId="{0B80FCD2-EFD0-4EAE-95C8-4D402AC88056}" srcOrd="3" destOrd="0" parTransId="{4471A773-D2EC-4869-AFB2-756E913970AF}" sibTransId="{8E620912-FC7D-4531-8C81-FA49756872E5}"/>
    <dgm:cxn modelId="{5A49F4C5-A9C2-413C-AAA0-54111695F6E0}" srcId="{C5E47C34-A7B0-405C-93D8-E8C3CE623720}" destId="{97405BF6-732D-4E6C-9720-E262850C4106}" srcOrd="0" destOrd="0" parTransId="{6B70C8AB-207B-4CF1-8D3C-4699FA164129}" sibTransId="{7D2B4930-23EB-40F3-8182-D7B6CF59B7CF}"/>
    <dgm:cxn modelId="{1CE51AEB-BA19-41D2-BAA5-0AB40E5BDF3F}" type="presOf" srcId="{18308437-2227-436E-820E-F3EDCF3067AE}" destId="{75098922-6DCB-4C42-B637-1E42ADFB47DD}" srcOrd="0" destOrd="0" presId="urn:microsoft.com/office/officeart/2005/8/layout/vList2"/>
    <dgm:cxn modelId="{38D5EEEB-0269-4A71-811E-9A5569D1D732}" type="presParOf" srcId="{1685F2D9-B965-488A-BDCA-1B70D84CDF4F}" destId="{68664DE7-439F-426B-824C-876CF25A94F3}" srcOrd="0" destOrd="0" presId="urn:microsoft.com/office/officeart/2005/8/layout/vList2"/>
    <dgm:cxn modelId="{79FFDE7E-666B-4B2D-9809-03DB30EBDCC4}" type="presParOf" srcId="{1685F2D9-B965-488A-BDCA-1B70D84CDF4F}" destId="{96A2E7F3-539B-464F-B4B8-E6BB1F9C1253}" srcOrd="1" destOrd="0" presId="urn:microsoft.com/office/officeart/2005/8/layout/vList2"/>
    <dgm:cxn modelId="{173A6865-5AEF-4872-ADB6-66B9C01C292A}" type="presParOf" srcId="{1685F2D9-B965-488A-BDCA-1B70D84CDF4F}" destId="{75098922-6DCB-4C42-B637-1E42ADFB47DD}" srcOrd="2" destOrd="0" presId="urn:microsoft.com/office/officeart/2005/8/layout/vList2"/>
    <dgm:cxn modelId="{3198274B-D28C-46E0-AD3B-60FE6C5175AC}" type="presParOf" srcId="{1685F2D9-B965-488A-BDCA-1B70D84CDF4F}" destId="{B2520EFA-3170-484F-8A9B-A37ED74DA6CE}" srcOrd="3" destOrd="0" presId="urn:microsoft.com/office/officeart/2005/8/layout/vList2"/>
    <dgm:cxn modelId="{FAC70EC2-4033-43D4-91E4-0B74A1E38F3B}" type="presParOf" srcId="{1685F2D9-B965-488A-BDCA-1B70D84CDF4F}" destId="{A8B429AE-F802-48E7-84F0-4A6375C3F5D9}" srcOrd="4" destOrd="0" presId="urn:microsoft.com/office/officeart/2005/8/layout/vList2"/>
    <dgm:cxn modelId="{38C5F3E2-D2BE-412F-BC0D-0379E490BAED}" type="presParOf" srcId="{1685F2D9-B965-488A-BDCA-1B70D84CDF4F}" destId="{3F2BF584-56B6-46FE-B6AB-06D2464D89D2}" srcOrd="5" destOrd="0" presId="urn:microsoft.com/office/officeart/2005/8/layout/vList2"/>
    <dgm:cxn modelId="{6BAB3993-A29F-42CA-B5B8-29346126937A}" type="presParOf" srcId="{1685F2D9-B965-488A-BDCA-1B70D84CDF4F}" destId="{4C324726-F013-494F-92E8-187F7AC6BB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638058-DFBE-49B5-A5A4-042E202098E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C5A9D0-5A6F-4890-9A1A-3638C13B9B62}">
      <dgm:prSet/>
      <dgm:spPr/>
      <dgm:t>
        <a:bodyPr/>
        <a:lstStyle/>
        <a:p>
          <a:r>
            <a:rPr lang="en-US"/>
            <a:t>COVID-19: Gyms closed → Surge in at-home fitness.</a:t>
          </a:r>
        </a:p>
      </dgm:t>
    </dgm:pt>
    <dgm:pt modelId="{98D1C404-B5E4-4A35-99C9-9F145E927A43}" type="parTrans" cxnId="{DB3D8224-7FBD-48AA-B900-21EF90D96370}">
      <dgm:prSet/>
      <dgm:spPr/>
      <dgm:t>
        <a:bodyPr/>
        <a:lstStyle/>
        <a:p>
          <a:endParaRPr lang="en-US"/>
        </a:p>
      </dgm:t>
    </dgm:pt>
    <dgm:pt modelId="{24AB5BED-AFF0-4159-825D-F6150CFDB441}" type="sibTrans" cxnId="{DB3D8224-7FBD-48AA-B900-21EF90D96370}">
      <dgm:prSet/>
      <dgm:spPr/>
      <dgm:t>
        <a:bodyPr/>
        <a:lstStyle/>
        <a:p>
          <a:endParaRPr lang="en-US"/>
        </a:p>
      </dgm:t>
    </dgm:pt>
    <dgm:pt modelId="{3BD7E28D-EA24-4698-823F-709E206141D4}">
      <dgm:prSet/>
      <dgm:spPr/>
      <dgm:t>
        <a:bodyPr/>
        <a:lstStyle/>
        <a:p>
          <a:r>
            <a:rPr lang="en-US"/>
            <a:t>Sales more than doubled in 2020.</a:t>
          </a:r>
        </a:p>
      </dgm:t>
    </dgm:pt>
    <dgm:pt modelId="{6FDA8585-C674-4D92-93C7-2C3B692FFA4D}" type="parTrans" cxnId="{341AD902-E2F9-49EE-AE23-A461C3238FD4}">
      <dgm:prSet/>
      <dgm:spPr/>
      <dgm:t>
        <a:bodyPr/>
        <a:lstStyle/>
        <a:p>
          <a:endParaRPr lang="en-US"/>
        </a:p>
      </dgm:t>
    </dgm:pt>
    <dgm:pt modelId="{08F1E7BA-D785-44CB-8507-D9136577C2AD}" type="sibTrans" cxnId="{341AD902-E2F9-49EE-AE23-A461C3238FD4}">
      <dgm:prSet/>
      <dgm:spPr/>
      <dgm:t>
        <a:bodyPr/>
        <a:lstStyle/>
        <a:p>
          <a:endParaRPr lang="en-US"/>
        </a:p>
      </dgm:t>
    </dgm:pt>
    <dgm:pt modelId="{F7BA05E7-46A2-4F4E-9377-6BD0DFFBD968}">
      <dgm:prSet/>
      <dgm:spPr/>
      <dgm:t>
        <a:bodyPr/>
        <a:lstStyle/>
        <a:p>
          <a:r>
            <a:rPr lang="en-US"/>
            <a:t>5M+ members by 2021.</a:t>
          </a:r>
        </a:p>
      </dgm:t>
    </dgm:pt>
    <dgm:pt modelId="{80DEF772-7BEB-44D2-8D2F-968399F00700}" type="parTrans" cxnId="{BD2AA7B6-0017-4119-B569-8A3DFBA480D0}">
      <dgm:prSet/>
      <dgm:spPr/>
      <dgm:t>
        <a:bodyPr/>
        <a:lstStyle/>
        <a:p>
          <a:endParaRPr lang="en-US"/>
        </a:p>
      </dgm:t>
    </dgm:pt>
    <dgm:pt modelId="{5DB49C7A-0C10-496E-AF19-C560270D1303}" type="sibTrans" cxnId="{BD2AA7B6-0017-4119-B569-8A3DFBA480D0}">
      <dgm:prSet/>
      <dgm:spPr/>
      <dgm:t>
        <a:bodyPr/>
        <a:lstStyle/>
        <a:p>
          <a:endParaRPr lang="en-US"/>
        </a:p>
      </dgm:t>
    </dgm:pt>
    <dgm:pt modelId="{CD564656-A610-4772-8E69-969613CBEECC}">
      <dgm:prSet/>
      <dgm:spPr/>
      <dgm:t>
        <a:bodyPr/>
        <a:lstStyle/>
        <a:p>
          <a:r>
            <a:rPr lang="en-US"/>
            <a:t>Market cap peaked $50B+ (2021).</a:t>
          </a:r>
        </a:p>
      </dgm:t>
    </dgm:pt>
    <dgm:pt modelId="{AC76F871-493D-4732-B4BD-81A52422F4D7}" type="parTrans" cxnId="{4518B793-80A8-4410-983D-4DEC41B30A5E}">
      <dgm:prSet/>
      <dgm:spPr/>
      <dgm:t>
        <a:bodyPr/>
        <a:lstStyle/>
        <a:p>
          <a:endParaRPr lang="en-US"/>
        </a:p>
      </dgm:t>
    </dgm:pt>
    <dgm:pt modelId="{40D3B350-D434-4941-A833-2F952DC1A55D}" type="sibTrans" cxnId="{4518B793-80A8-4410-983D-4DEC41B30A5E}">
      <dgm:prSet/>
      <dgm:spPr/>
      <dgm:t>
        <a:bodyPr/>
        <a:lstStyle/>
        <a:p>
          <a:endParaRPr lang="en-US"/>
        </a:p>
      </dgm:t>
    </dgm:pt>
    <dgm:pt modelId="{667A3624-626D-4096-8FF0-F8F25C7114B5}">
      <dgm:prSet/>
      <dgm:spPr/>
      <dgm:t>
        <a:bodyPr/>
        <a:lstStyle/>
        <a:p>
          <a:r>
            <a:rPr lang="en-US"/>
            <a:t>Beyoncé content partnership boosted brand visibility.</a:t>
          </a:r>
        </a:p>
      </dgm:t>
    </dgm:pt>
    <dgm:pt modelId="{5651E514-8633-4ACC-A80A-3F7A74590105}" type="parTrans" cxnId="{AF6C8AA5-7CA5-4302-A707-F853EC15E49A}">
      <dgm:prSet/>
      <dgm:spPr/>
      <dgm:t>
        <a:bodyPr/>
        <a:lstStyle/>
        <a:p>
          <a:endParaRPr lang="en-US"/>
        </a:p>
      </dgm:t>
    </dgm:pt>
    <dgm:pt modelId="{C3DE7D75-2B66-4CC2-83FF-AE0EC3B52624}" type="sibTrans" cxnId="{AF6C8AA5-7CA5-4302-A707-F853EC15E49A}">
      <dgm:prSet/>
      <dgm:spPr/>
      <dgm:t>
        <a:bodyPr/>
        <a:lstStyle/>
        <a:p>
          <a:endParaRPr lang="en-US"/>
        </a:p>
      </dgm:t>
    </dgm:pt>
    <dgm:pt modelId="{DBB72989-E035-4941-9CC5-D04A01D26841}" type="pres">
      <dgm:prSet presAssocID="{D7638058-DFBE-49B5-A5A4-042E202098E7}" presName="linear" presStyleCnt="0">
        <dgm:presLayoutVars>
          <dgm:animLvl val="lvl"/>
          <dgm:resizeHandles val="exact"/>
        </dgm:presLayoutVars>
      </dgm:prSet>
      <dgm:spPr/>
    </dgm:pt>
    <dgm:pt modelId="{C1291661-CE7F-4F81-99CD-DEB53EF44E12}" type="pres">
      <dgm:prSet presAssocID="{D8C5A9D0-5A6F-4890-9A1A-3638C13B9B6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C0D9622-8B4A-45CB-9588-123AA97C98A3}" type="pres">
      <dgm:prSet presAssocID="{24AB5BED-AFF0-4159-825D-F6150CFDB441}" presName="spacer" presStyleCnt="0"/>
      <dgm:spPr/>
    </dgm:pt>
    <dgm:pt modelId="{5A16E0E0-B6B1-4058-8E90-EAA4BB34FC6E}" type="pres">
      <dgm:prSet presAssocID="{3BD7E28D-EA24-4698-823F-709E206141D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ABECBDA-A810-4754-A8D3-22199BEBE7E1}" type="pres">
      <dgm:prSet presAssocID="{08F1E7BA-D785-44CB-8507-D9136577C2AD}" presName="spacer" presStyleCnt="0"/>
      <dgm:spPr/>
    </dgm:pt>
    <dgm:pt modelId="{C4B5D05A-E66F-4277-A082-39ADE535FCDE}" type="pres">
      <dgm:prSet presAssocID="{F7BA05E7-46A2-4F4E-9377-6BD0DFFBD96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7D2FA85-F44A-45FD-92C2-4B8079DA4A93}" type="pres">
      <dgm:prSet presAssocID="{5DB49C7A-0C10-496E-AF19-C560270D1303}" presName="spacer" presStyleCnt="0"/>
      <dgm:spPr/>
    </dgm:pt>
    <dgm:pt modelId="{B672A620-3F3F-42F1-951A-B4BB14395B63}" type="pres">
      <dgm:prSet presAssocID="{CD564656-A610-4772-8E69-969613CBEEC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59540A5-4EFA-4257-9E2D-0D3DABE9A5EC}" type="pres">
      <dgm:prSet presAssocID="{40D3B350-D434-4941-A833-2F952DC1A55D}" presName="spacer" presStyleCnt="0"/>
      <dgm:spPr/>
    </dgm:pt>
    <dgm:pt modelId="{2AA02C9E-02E2-4536-B4FE-C3704EBA1636}" type="pres">
      <dgm:prSet presAssocID="{667A3624-626D-4096-8FF0-F8F25C7114B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41AD902-E2F9-49EE-AE23-A461C3238FD4}" srcId="{D7638058-DFBE-49B5-A5A4-042E202098E7}" destId="{3BD7E28D-EA24-4698-823F-709E206141D4}" srcOrd="1" destOrd="0" parTransId="{6FDA8585-C674-4D92-93C7-2C3B692FFA4D}" sibTransId="{08F1E7BA-D785-44CB-8507-D9136577C2AD}"/>
    <dgm:cxn modelId="{0CF88B23-6E3E-4CAF-A798-6CBAE324DB70}" type="presOf" srcId="{F7BA05E7-46A2-4F4E-9377-6BD0DFFBD968}" destId="{C4B5D05A-E66F-4277-A082-39ADE535FCDE}" srcOrd="0" destOrd="0" presId="urn:microsoft.com/office/officeart/2005/8/layout/vList2"/>
    <dgm:cxn modelId="{DB3D8224-7FBD-48AA-B900-21EF90D96370}" srcId="{D7638058-DFBE-49B5-A5A4-042E202098E7}" destId="{D8C5A9D0-5A6F-4890-9A1A-3638C13B9B62}" srcOrd="0" destOrd="0" parTransId="{98D1C404-B5E4-4A35-99C9-9F145E927A43}" sibTransId="{24AB5BED-AFF0-4159-825D-F6150CFDB441}"/>
    <dgm:cxn modelId="{47DA0333-93C7-4375-B8DE-D2C8B7B535C1}" type="presOf" srcId="{667A3624-626D-4096-8FF0-F8F25C7114B5}" destId="{2AA02C9E-02E2-4536-B4FE-C3704EBA1636}" srcOrd="0" destOrd="0" presId="urn:microsoft.com/office/officeart/2005/8/layout/vList2"/>
    <dgm:cxn modelId="{B2067C3A-FF4F-4963-80FD-65C8091DF882}" type="presOf" srcId="{3BD7E28D-EA24-4698-823F-709E206141D4}" destId="{5A16E0E0-B6B1-4058-8E90-EAA4BB34FC6E}" srcOrd="0" destOrd="0" presId="urn:microsoft.com/office/officeart/2005/8/layout/vList2"/>
    <dgm:cxn modelId="{8B855659-87BF-4A62-9EF6-71CD42DD1682}" type="presOf" srcId="{D7638058-DFBE-49B5-A5A4-042E202098E7}" destId="{DBB72989-E035-4941-9CC5-D04A01D26841}" srcOrd="0" destOrd="0" presId="urn:microsoft.com/office/officeart/2005/8/layout/vList2"/>
    <dgm:cxn modelId="{4CE27B7C-5E5A-4427-B017-E714BE96A552}" type="presOf" srcId="{D8C5A9D0-5A6F-4890-9A1A-3638C13B9B62}" destId="{C1291661-CE7F-4F81-99CD-DEB53EF44E12}" srcOrd="0" destOrd="0" presId="urn:microsoft.com/office/officeart/2005/8/layout/vList2"/>
    <dgm:cxn modelId="{4518B793-80A8-4410-983D-4DEC41B30A5E}" srcId="{D7638058-DFBE-49B5-A5A4-042E202098E7}" destId="{CD564656-A610-4772-8E69-969613CBEECC}" srcOrd="3" destOrd="0" parTransId="{AC76F871-493D-4732-B4BD-81A52422F4D7}" sibTransId="{40D3B350-D434-4941-A833-2F952DC1A55D}"/>
    <dgm:cxn modelId="{AF6C8AA5-7CA5-4302-A707-F853EC15E49A}" srcId="{D7638058-DFBE-49B5-A5A4-042E202098E7}" destId="{667A3624-626D-4096-8FF0-F8F25C7114B5}" srcOrd="4" destOrd="0" parTransId="{5651E514-8633-4ACC-A80A-3F7A74590105}" sibTransId="{C3DE7D75-2B66-4CC2-83FF-AE0EC3B52624}"/>
    <dgm:cxn modelId="{BD2AA7B6-0017-4119-B569-8A3DFBA480D0}" srcId="{D7638058-DFBE-49B5-A5A4-042E202098E7}" destId="{F7BA05E7-46A2-4F4E-9377-6BD0DFFBD968}" srcOrd="2" destOrd="0" parTransId="{80DEF772-7BEB-44D2-8D2F-968399F00700}" sibTransId="{5DB49C7A-0C10-496E-AF19-C560270D1303}"/>
    <dgm:cxn modelId="{4737DACF-9FD4-4EED-AC15-9CD5758BE767}" type="presOf" srcId="{CD564656-A610-4772-8E69-969613CBEECC}" destId="{B672A620-3F3F-42F1-951A-B4BB14395B63}" srcOrd="0" destOrd="0" presId="urn:microsoft.com/office/officeart/2005/8/layout/vList2"/>
    <dgm:cxn modelId="{741B3B9B-3273-48E8-B0BC-F5E1B50BCA80}" type="presParOf" srcId="{DBB72989-E035-4941-9CC5-D04A01D26841}" destId="{C1291661-CE7F-4F81-99CD-DEB53EF44E12}" srcOrd="0" destOrd="0" presId="urn:microsoft.com/office/officeart/2005/8/layout/vList2"/>
    <dgm:cxn modelId="{91AF871C-A9EF-4EB4-904D-DD9243D48939}" type="presParOf" srcId="{DBB72989-E035-4941-9CC5-D04A01D26841}" destId="{7C0D9622-8B4A-45CB-9588-123AA97C98A3}" srcOrd="1" destOrd="0" presId="urn:microsoft.com/office/officeart/2005/8/layout/vList2"/>
    <dgm:cxn modelId="{91FDA595-3520-42A2-A8F7-B0A614F26644}" type="presParOf" srcId="{DBB72989-E035-4941-9CC5-D04A01D26841}" destId="{5A16E0E0-B6B1-4058-8E90-EAA4BB34FC6E}" srcOrd="2" destOrd="0" presId="urn:microsoft.com/office/officeart/2005/8/layout/vList2"/>
    <dgm:cxn modelId="{2C1364A8-2274-436B-BB67-D4E0C22F3273}" type="presParOf" srcId="{DBB72989-E035-4941-9CC5-D04A01D26841}" destId="{AABECBDA-A810-4754-A8D3-22199BEBE7E1}" srcOrd="3" destOrd="0" presId="urn:microsoft.com/office/officeart/2005/8/layout/vList2"/>
    <dgm:cxn modelId="{F36B407A-AEB0-4E1B-8EA5-779A450CADBD}" type="presParOf" srcId="{DBB72989-E035-4941-9CC5-D04A01D26841}" destId="{C4B5D05A-E66F-4277-A082-39ADE535FCDE}" srcOrd="4" destOrd="0" presId="urn:microsoft.com/office/officeart/2005/8/layout/vList2"/>
    <dgm:cxn modelId="{40EB7486-588A-4816-A761-673326B7E978}" type="presParOf" srcId="{DBB72989-E035-4941-9CC5-D04A01D26841}" destId="{67D2FA85-F44A-45FD-92C2-4B8079DA4A93}" srcOrd="5" destOrd="0" presId="urn:microsoft.com/office/officeart/2005/8/layout/vList2"/>
    <dgm:cxn modelId="{46A0CE2C-22C2-44BF-A790-D766E01B46AF}" type="presParOf" srcId="{DBB72989-E035-4941-9CC5-D04A01D26841}" destId="{B672A620-3F3F-42F1-951A-B4BB14395B63}" srcOrd="6" destOrd="0" presId="urn:microsoft.com/office/officeart/2005/8/layout/vList2"/>
    <dgm:cxn modelId="{DDD76448-40BE-4BA1-AEC4-5585B42A8E4F}" type="presParOf" srcId="{DBB72989-E035-4941-9CC5-D04A01D26841}" destId="{A59540A5-4EFA-4257-9E2D-0D3DABE9A5EC}" srcOrd="7" destOrd="0" presId="urn:microsoft.com/office/officeart/2005/8/layout/vList2"/>
    <dgm:cxn modelId="{7EC53900-EDD6-489A-9372-75000E6C5844}" type="presParOf" srcId="{DBB72989-E035-4941-9CC5-D04A01D26841}" destId="{2AA02C9E-02E2-4536-B4FE-C3704EBA163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F314B0-C0DD-42B7-8603-81A6D9A33F8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6CEF4E-F8D7-44C3-BC8A-3B69680997D5}">
      <dgm:prSet/>
      <dgm:spPr/>
      <dgm:t>
        <a:bodyPr/>
        <a:lstStyle/>
        <a:p>
          <a:r>
            <a:rPr lang="en-US"/>
            <a:t>Demand slowed as gyms reopened.</a:t>
          </a:r>
        </a:p>
      </dgm:t>
    </dgm:pt>
    <dgm:pt modelId="{9C5E4330-C63C-4DD1-A401-3D1FF99DE9E1}" type="parTrans" cxnId="{D66CFE33-D4BA-431C-94F6-F46C4EE5B4FF}">
      <dgm:prSet/>
      <dgm:spPr/>
      <dgm:t>
        <a:bodyPr/>
        <a:lstStyle/>
        <a:p>
          <a:endParaRPr lang="en-US"/>
        </a:p>
      </dgm:t>
    </dgm:pt>
    <dgm:pt modelId="{3B5D5581-3550-4A60-B807-88D4D977377A}" type="sibTrans" cxnId="{D66CFE33-D4BA-431C-94F6-F46C4EE5B4FF}">
      <dgm:prSet/>
      <dgm:spPr/>
      <dgm:t>
        <a:bodyPr/>
        <a:lstStyle/>
        <a:p>
          <a:endParaRPr lang="en-US"/>
        </a:p>
      </dgm:t>
    </dgm:pt>
    <dgm:pt modelId="{12D88A1D-7E40-4069-9E77-C7233E71D2CC}">
      <dgm:prSet/>
      <dgm:spPr/>
      <dgm:t>
        <a:bodyPr/>
        <a:lstStyle/>
        <a:p>
          <a:r>
            <a:rPr lang="en-US"/>
            <a:t>Supply chain issues + delivery delays.</a:t>
          </a:r>
        </a:p>
      </dgm:t>
    </dgm:pt>
    <dgm:pt modelId="{867AFF33-20A9-4CA2-ACCC-6462FC78E02E}" type="parTrans" cxnId="{4D2DA041-3589-4754-8328-EDDD9F45415D}">
      <dgm:prSet/>
      <dgm:spPr/>
      <dgm:t>
        <a:bodyPr/>
        <a:lstStyle/>
        <a:p>
          <a:endParaRPr lang="en-US"/>
        </a:p>
      </dgm:t>
    </dgm:pt>
    <dgm:pt modelId="{21160031-EEE8-4515-8630-DE7071AA37BA}" type="sibTrans" cxnId="{4D2DA041-3589-4754-8328-EDDD9F45415D}">
      <dgm:prSet/>
      <dgm:spPr/>
      <dgm:t>
        <a:bodyPr/>
        <a:lstStyle/>
        <a:p>
          <a:endParaRPr lang="en-US"/>
        </a:p>
      </dgm:t>
    </dgm:pt>
    <dgm:pt modelId="{55E8D743-7D0B-4468-88C0-129A7A655DAF}">
      <dgm:prSet/>
      <dgm:spPr/>
      <dgm:t>
        <a:bodyPr/>
        <a:lstStyle/>
        <a:p>
          <a:r>
            <a:rPr lang="en-US"/>
            <a:t>2021 Recall: Tread+ treadmill accidents.</a:t>
          </a:r>
        </a:p>
      </dgm:t>
    </dgm:pt>
    <dgm:pt modelId="{6BAF9620-9AA1-44B3-A9DA-8D1DA2D86C2D}" type="parTrans" cxnId="{A7EF2DE5-940E-4202-BA85-58FB39F1E9ED}">
      <dgm:prSet/>
      <dgm:spPr/>
      <dgm:t>
        <a:bodyPr/>
        <a:lstStyle/>
        <a:p>
          <a:endParaRPr lang="en-US"/>
        </a:p>
      </dgm:t>
    </dgm:pt>
    <dgm:pt modelId="{700F8344-0ACE-41A8-B7C3-AE5BF724668F}" type="sibTrans" cxnId="{A7EF2DE5-940E-4202-BA85-58FB39F1E9ED}">
      <dgm:prSet/>
      <dgm:spPr/>
      <dgm:t>
        <a:bodyPr/>
        <a:lstStyle/>
        <a:p>
          <a:endParaRPr lang="en-US"/>
        </a:p>
      </dgm:t>
    </dgm:pt>
    <dgm:pt modelId="{D9C6B9C0-6C01-4BD8-9D40-04F742BF79BB}">
      <dgm:prSet/>
      <dgm:spPr/>
      <dgm:t>
        <a:bodyPr/>
        <a:lstStyle/>
        <a:p>
          <a:r>
            <a:rPr lang="en-US"/>
            <a:t>Stock collapsed from peak.</a:t>
          </a:r>
        </a:p>
      </dgm:t>
    </dgm:pt>
    <dgm:pt modelId="{7236591A-5DD5-4EF7-927F-644A73801F5A}" type="parTrans" cxnId="{0EB1BE66-EBA3-485B-8BE9-EFDAE71F8937}">
      <dgm:prSet/>
      <dgm:spPr/>
      <dgm:t>
        <a:bodyPr/>
        <a:lstStyle/>
        <a:p>
          <a:endParaRPr lang="en-US"/>
        </a:p>
      </dgm:t>
    </dgm:pt>
    <dgm:pt modelId="{6FE050A7-DCEC-4CA2-AAA0-62EBAF79007C}" type="sibTrans" cxnId="{0EB1BE66-EBA3-485B-8BE9-EFDAE71F8937}">
      <dgm:prSet/>
      <dgm:spPr/>
      <dgm:t>
        <a:bodyPr/>
        <a:lstStyle/>
        <a:p>
          <a:endParaRPr lang="en-US"/>
        </a:p>
      </dgm:t>
    </dgm:pt>
    <dgm:pt modelId="{AD04EE2D-C96E-4552-86B9-C97DCBC1AFA8}">
      <dgm:prSet/>
      <dgm:spPr/>
      <dgm:t>
        <a:bodyPr/>
        <a:lstStyle/>
        <a:p>
          <a:r>
            <a:rPr lang="en-US"/>
            <a:t>Leadership change: John Foley → Barry McCarthy (2022).</a:t>
          </a:r>
        </a:p>
      </dgm:t>
    </dgm:pt>
    <dgm:pt modelId="{0E84CCEC-7C5D-4E81-A31C-72E5F6D606AD}" type="parTrans" cxnId="{7B063DBD-CC3D-42FE-9090-C79423B4E5A8}">
      <dgm:prSet/>
      <dgm:spPr/>
      <dgm:t>
        <a:bodyPr/>
        <a:lstStyle/>
        <a:p>
          <a:endParaRPr lang="en-US"/>
        </a:p>
      </dgm:t>
    </dgm:pt>
    <dgm:pt modelId="{689C2D10-B498-4D3E-B3FA-71FAEA2858E1}" type="sibTrans" cxnId="{7B063DBD-CC3D-42FE-9090-C79423B4E5A8}">
      <dgm:prSet/>
      <dgm:spPr/>
      <dgm:t>
        <a:bodyPr/>
        <a:lstStyle/>
        <a:p>
          <a:endParaRPr lang="en-US"/>
        </a:p>
      </dgm:t>
    </dgm:pt>
    <dgm:pt modelId="{DDD43940-3B55-418D-9C0D-A0A159047564}">
      <dgm:prSet/>
      <dgm:spPr/>
      <dgm:t>
        <a:bodyPr/>
        <a:lstStyle/>
        <a:p>
          <a:r>
            <a:rPr lang="en-US"/>
            <a:t>Mass layoffs as part of restructuring.</a:t>
          </a:r>
        </a:p>
      </dgm:t>
    </dgm:pt>
    <dgm:pt modelId="{FB809CF6-D85D-4D86-A940-10610C82809C}" type="parTrans" cxnId="{5E787426-303A-44B2-8B72-150D87385E8F}">
      <dgm:prSet/>
      <dgm:spPr/>
      <dgm:t>
        <a:bodyPr/>
        <a:lstStyle/>
        <a:p>
          <a:endParaRPr lang="en-US"/>
        </a:p>
      </dgm:t>
    </dgm:pt>
    <dgm:pt modelId="{46F93A64-FAFF-4E14-87E1-68AF4E0A2D5E}" type="sibTrans" cxnId="{5E787426-303A-44B2-8B72-150D87385E8F}">
      <dgm:prSet/>
      <dgm:spPr/>
      <dgm:t>
        <a:bodyPr/>
        <a:lstStyle/>
        <a:p>
          <a:endParaRPr lang="en-US"/>
        </a:p>
      </dgm:t>
    </dgm:pt>
    <dgm:pt modelId="{DF6F1FA8-1596-470D-A69B-A3F06726002C}" type="pres">
      <dgm:prSet presAssocID="{21F314B0-C0DD-42B7-8603-81A6D9A33F87}" presName="linear" presStyleCnt="0">
        <dgm:presLayoutVars>
          <dgm:animLvl val="lvl"/>
          <dgm:resizeHandles val="exact"/>
        </dgm:presLayoutVars>
      </dgm:prSet>
      <dgm:spPr/>
    </dgm:pt>
    <dgm:pt modelId="{23EB8845-5E9A-4143-BE1E-CFEBF7754E1D}" type="pres">
      <dgm:prSet presAssocID="{136CEF4E-F8D7-44C3-BC8A-3B69680997D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F42C1B0-BC74-4725-89D2-26AA3FE7A4EA}" type="pres">
      <dgm:prSet presAssocID="{3B5D5581-3550-4A60-B807-88D4D977377A}" presName="spacer" presStyleCnt="0"/>
      <dgm:spPr/>
    </dgm:pt>
    <dgm:pt modelId="{A112E922-7CAE-4DC1-9AA6-F8CB498857C0}" type="pres">
      <dgm:prSet presAssocID="{12D88A1D-7E40-4069-9E77-C7233E71D2C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228843A-ADB5-4A65-881E-C2AF8BC9C211}" type="pres">
      <dgm:prSet presAssocID="{21160031-EEE8-4515-8630-DE7071AA37BA}" presName="spacer" presStyleCnt="0"/>
      <dgm:spPr/>
    </dgm:pt>
    <dgm:pt modelId="{5D61FC94-631A-48DB-9EAE-24235396838A}" type="pres">
      <dgm:prSet presAssocID="{55E8D743-7D0B-4468-88C0-129A7A655DA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B10BF53-9396-4931-A64B-D5A4B9A29A4F}" type="pres">
      <dgm:prSet presAssocID="{700F8344-0ACE-41A8-B7C3-AE5BF724668F}" presName="spacer" presStyleCnt="0"/>
      <dgm:spPr/>
    </dgm:pt>
    <dgm:pt modelId="{4D9C2DBF-4B1F-48FB-80B6-42AF8FAD8598}" type="pres">
      <dgm:prSet presAssocID="{D9C6B9C0-6C01-4BD8-9D40-04F742BF79B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B561960-10BC-4404-B40D-78C04E120AF0}" type="pres">
      <dgm:prSet presAssocID="{6FE050A7-DCEC-4CA2-AAA0-62EBAF79007C}" presName="spacer" presStyleCnt="0"/>
      <dgm:spPr/>
    </dgm:pt>
    <dgm:pt modelId="{12FDB71B-C312-4514-B9C4-DC532BFE8050}" type="pres">
      <dgm:prSet presAssocID="{AD04EE2D-C96E-4552-86B9-C97DCBC1AFA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CB325D9-8F38-4697-9CFD-ACF21D24A0A7}" type="pres">
      <dgm:prSet presAssocID="{689C2D10-B498-4D3E-B3FA-71FAEA2858E1}" presName="spacer" presStyleCnt="0"/>
      <dgm:spPr/>
    </dgm:pt>
    <dgm:pt modelId="{31479BAC-22CB-4396-8C7D-B0478FAF7642}" type="pres">
      <dgm:prSet presAssocID="{DDD43940-3B55-418D-9C0D-A0A15904756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926C71E-1D19-4019-B62A-EA6200C8C6E2}" type="presOf" srcId="{21F314B0-C0DD-42B7-8603-81A6D9A33F87}" destId="{DF6F1FA8-1596-470D-A69B-A3F06726002C}" srcOrd="0" destOrd="0" presId="urn:microsoft.com/office/officeart/2005/8/layout/vList2"/>
    <dgm:cxn modelId="{1D7F941F-390B-4377-B0DB-B6665F911FEF}" type="presOf" srcId="{D9C6B9C0-6C01-4BD8-9D40-04F742BF79BB}" destId="{4D9C2DBF-4B1F-48FB-80B6-42AF8FAD8598}" srcOrd="0" destOrd="0" presId="urn:microsoft.com/office/officeart/2005/8/layout/vList2"/>
    <dgm:cxn modelId="{5E787426-303A-44B2-8B72-150D87385E8F}" srcId="{21F314B0-C0DD-42B7-8603-81A6D9A33F87}" destId="{DDD43940-3B55-418D-9C0D-A0A159047564}" srcOrd="5" destOrd="0" parTransId="{FB809CF6-D85D-4D86-A940-10610C82809C}" sibTransId="{46F93A64-FAFF-4E14-87E1-68AF4E0A2D5E}"/>
    <dgm:cxn modelId="{D66CFE33-D4BA-431C-94F6-F46C4EE5B4FF}" srcId="{21F314B0-C0DD-42B7-8603-81A6D9A33F87}" destId="{136CEF4E-F8D7-44C3-BC8A-3B69680997D5}" srcOrd="0" destOrd="0" parTransId="{9C5E4330-C63C-4DD1-A401-3D1FF99DE9E1}" sibTransId="{3B5D5581-3550-4A60-B807-88D4D977377A}"/>
    <dgm:cxn modelId="{DDDB6E35-A715-4163-A04D-1D7643887D6C}" type="presOf" srcId="{DDD43940-3B55-418D-9C0D-A0A159047564}" destId="{31479BAC-22CB-4396-8C7D-B0478FAF7642}" srcOrd="0" destOrd="0" presId="urn:microsoft.com/office/officeart/2005/8/layout/vList2"/>
    <dgm:cxn modelId="{4D2DA041-3589-4754-8328-EDDD9F45415D}" srcId="{21F314B0-C0DD-42B7-8603-81A6D9A33F87}" destId="{12D88A1D-7E40-4069-9E77-C7233E71D2CC}" srcOrd="1" destOrd="0" parTransId="{867AFF33-20A9-4CA2-ACCC-6462FC78E02E}" sibTransId="{21160031-EEE8-4515-8630-DE7071AA37BA}"/>
    <dgm:cxn modelId="{0EB1BE66-EBA3-485B-8BE9-EFDAE71F8937}" srcId="{21F314B0-C0DD-42B7-8603-81A6D9A33F87}" destId="{D9C6B9C0-6C01-4BD8-9D40-04F742BF79BB}" srcOrd="3" destOrd="0" parTransId="{7236591A-5DD5-4EF7-927F-644A73801F5A}" sibTransId="{6FE050A7-DCEC-4CA2-AAA0-62EBAF79007C}"/>
    <dgm:cxn modelId="{C2943F84-BD2C-4B1B-A05C-2B96E092DA63}" type="presOf" srcId="{136CEF4E-F8D7-44C3-BC8A-3B69680997D5}" destId="{23EB8845-5E9A-4143-BE1E-CFEBF7754E1D}" srcOrd="0" destOrd="0" presId="urn:microsoft.com/office/officeart/2005/8/layout/vList2"/>
    <dgm:cxn modelId="{9955FFB6-68BD-416A-9505-2ED7A49F132F}" type="presOf" srcId="{55E8D743-7D0B-4468-88C0-129A7A655DAF}" destId="{5D61FC94-631A-48DB-9EAE-24235396838A}" srcOrd="0" destOrd="0" presId="urn:microsoft.com/office/officeart/2005/8/layout/vList2"/>
    <dgm:cxn modelId="{7B063DBD-CC3D-42FE-9090-C79423B4E5A8}" srcId="{21F314B0-C0DD-42B7-8603-81A6D9A33F87}" destId="{AD04EE2D-C96E-4552-86B9-C97DCBC1AFA8}" srcOrd="4" destOrd="0" parTransId="{0E84CCEC-7C5D-4E81-A31C-72E5F6D606AD}" sibTransId="{689C2D10-B498-4D3E-B3FA-71FAEA2858E1}"/>
    <dgm:cxn modelId="{8B2A66C4-B285-49FC-886F-07E7B62051B5}" type="presOf" srcId="{12D88A1D-7E40-4069-9E77-C7233E71D2CC}" destId="{A112E922-7CAE-4DC1-9AA6-F8CB498857C0}" srcOrd="0" destOrd="0" presId="urn:microsoft.com/office/officeart/2005/8/layout/vList2"/>
    <dgm:cxn modelId="{05C496D8-AE39-4CB5-BB3A-49C496EEC302}" type="presOf" srcId="{AD04EE2D-C96E-4552-86B9-C97DCBC1AFA8}" destId="{12FDB71B-C312-4514-B9C4-DC532BFE8050}" srcOrd="0" destOrd="0" presId="urn:microsoft.com/office/officeart/2005/8/layout/vList2"/>
    <dgm:cxn modelId="{A7EF2DE5-940E-4202-BA85-58FB39F1E9ED}" srcId="{21F314B0-C0DD-42B7-8603-81A6D9A33F87}" destId="{55E8D743-7D0B-4468-88C0-129A7A655DAF}" srcOrd="2" destOrd="0" parTransId="{6BAF9620-9AA1-44B3-A9DA-8D1DA2D86C2D}" sibTransId="{700F8344-0ACE-41A8-B7C3-AE5BF724668F}"/>
    <dgm:cxn modelId="{85E5BD8E-C76E-4E70-A39B-6FD0BC8EE8A4}" type="presParOf" srcId="{DF6F1FA8-1596-470D-A69B-A3F06726002C}" destId="{23EB8845-5E9A-4143-BE1E-CFEBF7754E1D}" srcOrd="0" destOrd="0" presId="urn:microsoft.com/office/officeart/2005/8/layout/vList2"/>
    <dgm:cxn modelId="{13768701-38FF-4BFD-AC6F-6334ADD83098}" type="presParOf" srcId="{DF6F1FA8-1596-470D-A69B-A3F06726002C}" destId="{4F42C1B0-BC74-4725-89D2-26AA3FE7A4EA}" srcOrd="1" destOrd="0" presId="urn:microsoft.com/office/officeart/2005/8/layout/vList2"/>
    <dgm:cxn modelId="{0678A09B-7682-4E8A-BA0C-E4C9BA698DAD}" type="presParOf" srcId="{DF6F1FA8-1596-470D-A69B-A3F06726002C}" destId="{A112E922-7CAE-4DC1-9AA6-F8CB498857C0}" srcOrd="2" destOrd="0" presId="urn:microsoft.com/office/officeart/2005/8/layout/vList2"/>
    <dgm:cxn modelId="{76673ECA-A548-4A77-A0B8-8BAECC84B70F}" type="presParOf" srcId="{DF6F1FA8-1596-470D-A69B-A3F06726002C}" destId="{7228843A-ADB5-4A65-881E-C2AF8BC9C211}" srcOrd="3" destOrd="0" presId="urn:microsoft.com/office/officeart/2005/8/layout/vList2"/>
    <dgm:cxn modelId="{47F9F000-F608-447F-B893-4AF6B90A60B9}" type="presParOf" srcId="{DF6F1FA8-1596-470D-A69B-A3F06726002C}" destId="{5D61FC94-631A-48DB-9EAE-24235396838A}" srcOrd="4" destOrd="0" presId="urn:microsoft.com/office/officeart/2005/8/layout/vList2"/>
    <dgm:cxn modelId="{C051F740-8E59-4439-88D0-C2DEA1F5D07B}" type="presParOf" srcId="{DF6F1FA8-1596-470D-A69B-A3F06726002C}" destId="{1B10BF53-9396-4931-A64B-D5A4B9A29A4F}" srcOrd="5" destOrd="0" presId="urn:microsoft.com/office/officeart/2005/8/layout/vList2"/>
    <dgm:cxn modelId="{AD28F666-40CF-49AF-B744-75079EF30F53}" type="presParOf" srcId="{DF6F1FA8-1596-470D-A69B-A3F06726002C}" destId="{4D9C2DBF-4B1F-48FB-80B6-42AF8FAD8598}" srcOrd="6" destOrd="0" presId="urn:microsoft.com/office/officeart/2005/8/layout/vList2"/>
    <dgm:cxn modelId="{75FC7A48-B699-4F54-A0EB-E4E2E9BDB544}" type="presParOf" srcId="{DF6F1FA8-1596-470D-A69B-A3F06726002C}" destId="{6B561960-10BC-4404-B40D-78C04E120AF0}" srcOrd="7" destOrd="0" presId="urn:microsoft.com/office/officeart/2005/8/layout/vList2"/>
    <dgm:cxn modelId="{288328B4-C630-4B1F-8E5D-D23C32AD61F4}" type="presParOf" srcId="{DF6F1FA8-1596-470D-A69B-A3F06726002C}" destId="{12FDB71B-C312-4514-B9C4-DC532BFE8050}" srcOrd="8" destOrd="0" presId="urn:microsoft.com/office/officeart/2005/8/layout/vList2"/>
    <dgm:cxn modelId="{8DAA3EAA-71AE-40B5-A871-7F0D2C4D5BC7}" type="presParOf" srcId="{DF6F1FA8-1596-470D-A69B-A3F06726002C}" destId="{CCB325D9-8F38-4697-9CFD-ACF21D24A0A7}" srcOrd="9" destOrd="0" presId="urn:microsoft.com/office/officeart/2005/8/layout/vList2"/>
    <dgm:cxn modelId="{50940658-DDD0-40D3-B91D-142BF0CA5E4A}" type="presParOf" srcId="{DF6F1FA8-1596-470D-A69B-A3F06726002C}" destId="{31479BAC-22CB-4396-8C7D-B0478FAF764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F5D66-095B-44AA-8C73-34E7B4C2E087}">
      <dsp:nvSpPr>
        <dsp:cNvPr id="0" name=""/>
        <dsp:cNvSpPr/>
      </dsp:nvSpPr>
      <dsp:spPr>
        <a:xfrm>
          <a:off x="0" y="1669"/>
          <a:ext cx="4505270" cy="8463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B9143-4CBD-4E32-93F3-F460E8C9B26E}">
      <dsp:nvSpPr>
        <dsp:cNvPr id="0" name=""/>
        <dsp:cNvSpPr/>
      </dsp:nvSpPr>
      <dsp:spPr>
        <a:xfrm>
          <a:off x="256011" y="192091"/>
          <a:ext cx="465476" cy="4654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4D0A5-8F53-4D63-9A5A-6F1239F0008F}">
      <dsp:nvSpPr>
        <dsp:cNvPr id="0" name=""/>
        <dsp:cNvSpPr/>
      </dsp:nvSpPr>
      <dsp:spPr>
        <a:xfrm>
          <a:off x="977499" y="1669"/>
          <a:ext cx="3527770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Founded in 2012 by John Foley &amp; team (Cortese, Stanton, Kushi, Feng).</a:t>
          </a:r>
        </a:p>
      </dsp:txBody>
      <dsp:txXfrm>
        <a:off x="977499" y="1669"/>
        <a:ext cx="3527770" cy="846320"/>
      </dsp:txXfrm>
    </dsp:sp>
    <dsp:sp modelId="{D748103A-6451-4D37-8A8C-9DD8FBE987ED}">
      <dsp:nvSpPr>
        <dsp:cNvPr id="0" name=""/>
        <dsp:cNvSpPr/>
      </dsp:nvSpPr>
      <dsp:spPr>
        <a:xfrm>
          <a:off x="0" y="1059569"/>
          <a:ext cx="4505270" cy="8463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77A5A-885E-406E-828C-1F0A6E20065A}">
      <dsp:nvSpPr>
        <dsp:cNvPr id="0" name=""/>
        <dsp:cNvSpPr/>
      </dsp:nvSpPr>
      <dsp:spPr>
        <a:xfrm>
          <a:off x="256011" y="1249991"/>
          <a:ext cx="465476" cy="4654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C79D2-AE9B-4A02-B046-F02A80F7C217}">
      <dsp:nvSpPr>
        <dsp:cNvPr id="0" name=""/>
        <dsp:cNvSpPr/>
      </dsp:nvSpPr>
      <dsp:spPr>
        <a:xfrm>
          <a:off x="977499" y="1059569"/>
          <a:ext cx="3527770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Vision: Bring boutique fitness studio experience to the home.</a:t>
          </a:r>
        </a:p>
      </dsp:txBody>
      <dsp:txXfrm>
        <a:off x="977499" y="1059569"/>
        <a:ext cx="3527770" cy="846320"/>
      </dsp:txXfrm>
    </dsp:sp>
    <dsp:sp modelId="{1056C378-7AD6-4E19-AFBF-F720431BCA79}">
      <dsp:nvSpPr>
        <dsp:cNvPr id="0" name=""/>
        <dsp:cNvSpPr/>
      </dsp:nvSpPr>
      <dsp:spPr>
        <a:xfrm>
          <a:off x="0" y="2117470"/>
          <a:ext cx="4505270" cy="8463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FBD60-5DDE-48EA-B5AD-16D8453EB0F2}">
      <dsp:nvSpPr>
        <dsp:cNvPr id="0" name=""/>
        <dsp:cNvSpPr/>
      </dsp:nvSpPr>
      <dsp:spPr>
        <a:xfrm>
          <a:off x="256011" y="2307892"/>
          <a:ext cx="465476" cy="4654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A95CC-EE27-4B20-881C-94D709C8654A}">
      <dsp:nvSpPr>
        <dsp:cNvPr id="0" name=""/>
        <dsp:cNvSpPr/>
      </dsp:nvSpPr>
      <dsp:spPr>
        <a:xfrm>
          <a:off x="977499" y="2117470"/>
          <a:ext cx="3527770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2013 Kickstarter: Raised $300,000+.</a:t>
          </a:r>
        </a:p>
      </dsp:txBody>
      <dsp:txXfrm>
        <a:off x="977499" y="2117470"/>
        <a:ext cx="3527770" cy="846320"/>
      </dsp:txXfrm>
    </dsp:sp>
    <dsp:sp modelId="{761E7016-5A61-486A-A965-4D11FB5C5B37}">
      <dsp:nvSpPr>
        <dsp:cNvPr id="0" name=""/>
        <dsp:cNvSpPr/>
      </dsp:nvSpPr>
      <dsp:spPr>
        <a:xfrm>
          <a:off x="0" y="3175370"/>
          <a:ext cx="4505270" cy="8463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8DA30-99CE-48E3-90C1-1C26EA87BDDE}">
      <dsp:nvSpPr>
        <dsp:cNvPr id="0" name=""/>
        <dsp:cNvSpPr/>
      </dsp:nvSpPr>
      <dsp:spPr>
        <a:xfrm>
          <a:off x="256011" y="3365792"/>
          <a:ext cx="465476" cy="4654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615D3-4005-4470-8441-CCEC54DBF0AA}">
      <dsp:nvSpPr>
        <dsp:cNvPr id="0" name=""/>
        <dsp:cNvSpPr/>
      </dsp:nvSpPr>
      <dsp:spPr>
        <a:xfrm>
          <a:off x="977499" y="3175370"/>
          <a:ext cx="3527770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2014: First Peloton Bike launched (~$2,000) + subscription classes.</a:t>
          </a:r>
        </a:p>
      </dsp:txBody>
      <dsp:txXfrm>
        <a:off x="977499" y="3175370"/>
        <a:ext cx="3527770" cy="846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64DE7-439F-426B-824C-876CF25A94F3}">
      <dsp:nvSpPr>
        <dsp:cNvPr id="0" name=""/>
        <dsp:cNvSpPr/>
      </dsp:nvSpPr>
      <dsp:spPr>
        <a:xfrm>
          <a:off x="0" y="31821"/>
          <a:ext cx="2568554" cy="1158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Built strong community-driven model (leaderboards, instructors).</a:t>
          </a:r>
        </a:p>
      </dsp:txBody>
      <dsp:txXfrm>
        <a:off x="56543" y="88364"/>
        <a:ext cx="2455468" cy="1045213"/>
      </dsp:txXfrm>
    </dsp:sp>
    <dsp:sp modelId="{75098922-6DCB-4C42-B637-1E42ADFB47DD}">
      <dsp:nvSpPr>
        <dsp:cNvPr id="0" name=""/>
        <dsp:cNvSpPr/>
      </dsp:nvSpPr>
      <dsp:spPr>
        <a:xfrm>
          <a:off x="0" y="1241961"/>
          <a:ext cx="2568554" cy="1158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2018: Launched Peloton Tread.</a:t>
          </a:r>
        </a:p>
      </dsp:txBody>
      <dsp:txXfrm>
        <a:off x="56543" y="1298504"/>
        <a:ext cx="2455468" cy="1045213"/>
      </dsp:txXfrm>
    </dsp:sp>
    <dsp:sp modelId="{A8B429AE-F802-48E7-84F0-4A6375C3F5D9}">
      <dsp:nvSpPr>
        <dsp:cNvPr id="0" name=""/>
        <dsp:cNvSpPr/>
      </dsp:nvSpPr>
      <dsp:spPr>
        <a:xfrm>
          <a:off x="0" y="2452101"/>
          <a:ext cx="2568554" cy="1158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2019 IPO: Raised $1.1B, valued at $8B.</a:t>
          </a:r>
        </a:p>
      </dsp:txBody>
      <dsp:txXfrm>
        <a:off x="56543" y="2508644"/>
        <a:ext cx="2455468" cy="1045213"/>
      </dsp:txXfrm>
    </dsp:sp>
    <dsp:sp modelId="{4C324726-F013-494F-92E8-187F7AC6BB21}">
      <dsp:nvSpPr>
        <dsp:cNvPr id="0" name=""/>
        <dsp:cNvSpPr/>
      </dsp:nvSpPr>
      <dsp:spPr>
        <a:xfrm>
          <a:off x="0" y="3662241"/>
          <a:ext cx="2568554" cy="1158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Positioned as a leader in connected fitness.</a:t>
          </a:r>
        </a:p>
      </dsp:txBody>
      <dsp:txXfrm>
        <a:off x="56543" y="3718784"/>
        <a:ext cx="2455468" cy="10452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91661-CE7F-4F81-99CD-DEB53EF44E12}">
      <dsp:nvSpPr>
        <dsp:cNvPr id="0" name=""/>
        <dsp:cNvSpPr/>
      </dsp:nvSpPr>
      <dsp:spPr>
        <a:xfrm>
          <a:off x="0" y="140900"/>
          <a:ext cx="3543430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COVID-19: Gyms closed → Surge in at-home fitness.</a:t>
          </a:r>
        </a:p>
      </dsp:txBody>
      <dsp:txXfrm>
        <a:off x="42036" y="182936"/>
        <a:ext cx="3459358" cy="777048"/>
      </dsp:txXfrm>
    </dsp:sp>
    <dsp:sp modelId="{5A16E0E0-B6B1-4058-8E90-EAA4BB34FC6E}">
      <dsp:nvSpPr>
        <dsp:cNvPr id="0" name=""/>
        <dsp:cNvSpPr/>
      </dsp:nvSpPr>
      <dsp:spPr>
        <a:xfrm>
          <a:off x="0" y="1068260"/>
          <a:ext cx="3543430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Sales more than doubled in 2020.</a:t>
          </a:r>
        </a:p>
      </dsp:txBody>
      <dsp:txXfrm>
        <a:off x="42036" y="1110296"/>
        <a:ext cx="3459358" cy="777048"/>
      </dsp:txXfrm>
    </dsp:sp>
    <dsp:sp modelId="{C4B5D05A-E66F-4277-A082-39ADE535FCDE}">
      <dsp:nvSpPr>
        <dsp:cNvPr id="0" name=""/>
        <dsp:cNvSpPr/>
      </dsp:nvSpPr>
      <dsp:spPr>
        <a:xfrm>
          <a:off x="0" y="1995621"/>
          <a:ext cx="3543430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5M+ members by 2021.</a:t>
          </a:r>
        </a:p>
      </dsp:txBody>
      <dsp:txXfrm>
        <a:off x="42036" y="2037657"/>
        <a:ext cx="3459358" cy="777048"/>
      </dsp:txXfrm>
    </dsp:sp>
    <dsp:sp modelId="{B672A620-3F3F-42F1-951A-B4BB14395B63}">
      <dsp:nvSpPr>
        <dsp:cNvPr id="0" name=""/>
        <dsp:cNvSpPr/>
      </dsp:nvSpPr>
      <dsp:spPr>
        <a:xfrm>
          <a:off x="0" y="2922981"/>
          <a:ext cx="3543430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Market cap peaked $50B+ (2021).</a:t>
          </a:r>
        </a:p>
      </dsp:txBody>
      <dsp:txXfrm>
        <a:off x="42036" y="2965017"/>
        <a:ext cx="3459358" cy="777048"/>
      </dsp:txXfrm>
    </dsp:sp>
    <dsp:sp modelId="{2AA02C9E-02E2-4536-B4FE-C3704EBA1636}">
      <dsp:nvSpPr>
        <dsp:cNvPr id="0" name=""/>
        <dsp:cNvSpPr/>
      </dsp:nvSpPr>
      <dsp:spPr>
        <a:xfrm>
          <a:off x="0" y="3850341"/>
          <a:ext cx="3543430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Beyoncé content partnership boosted brand visibility.</a:t>
          </a:r>
        </a:p>
      </dsp:txBody>
      <dsp:txXfrm>
        <a:off x="42036" y="3892377"/>
        <a:ext cx="3459358" cy="777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B8845-5E9A-4143-BE1E-CFEBF7754E1D}">
      <dsp:nvSpPr>
        <dsp:cNvPr id="0" name=""/>
        <dsp:cNvSpPr/>
      </dsp:nvSpPr>
      <dsp:spPr>
        <a:xfrm>
          <a:off x="0" y="635026"/>
          <a:ext cx="2568554" cy="5610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Demand slowed as gyms reopened.</a:t>
          </a:r>
        </a:p>
      </dsp:txBody>
      <dsp:txXfrm>
        <a:off x="27388" y="662414"/>
        <a:ext cx="2513778" cy="506275"/>
      </dsp:txXfrm>
    </dsp:sp>
    <dsp:sp modelId="{A112E922-7CAE-4DC1-9AA6-F8CB498857C0}">
      <dsp:nvSpPr>
        <dsp:cNvPr id="0" name=""/>
        <dsp:cNvSpPr/>
      </dsp:nvSpPr>
      <dsp:spPr>
        <a:xfrm>
          <a:off x="0" y="1239277"/>
          <a:ext cx="2568554" cy="561051"/>
        </a:xfrm>
        <a:prstGeom prst="roundRect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Supply chain issues + delivery delays.</a:t>
          </a:r>
        </a:p>
      </dsp:txBody>
      <dsp:txXfrm>
        <a:off x="27388" y="1266665"/>
        <a:ext cx="2513778" cy="506275"/>
      </dsp:txXfrm>
    </dsp:sp>
    <dsp:sp modelId="{5D61FC94-631A-48DB-9EAE-24235396838A}">
      <dsp:nvSpPr>
        <dsp:cNvPr id="0" name=""/>
        <dsp:cNvSpPr/>
      </dsp:nvSpPr>
      <dsp:spPr>
        <a:xfrm>
          <a:off x="0" y="1843529"/>
          <a:ext cx="2568554" cy="561051"/>
        </a:xfrm>
        <a:prstGeom prst="roundRect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2021 Recall: Tread+ treadmill accidents.</a:t>
          </a:r>
        </a:p>
      </dsp:txBody>
      <dsp:txXfrm>
        <a:off x="27388" y="1870917"/>
        <a:ext cx="2513778" cy="506275"/>
      </dsp:txXfrm>
    </dsp:sp>
    <dsp:sp modelId="{4D9C2DBF-4B1F-48FB-80B6-42AF8FAD8598}">
      <dsp:nvSpPr>
        <dsp:cNvPr id="0" name=""/>
        <dsp:cNvSpPr/>
      </dsp:nvSpPr>
      <dsp:spPr>
        <a:xfrm>
          <a:off x="0" y="2447781"/>
          <a:ext cx="2568554" cy="561051"/>
        </a:xfrm>
        <a:prstGeom prst="roundRect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Stock collapsed from peak.</a:t>
          </a:r>
        </a:p>
      </dsp:txBody>
      <dsp:txXfrm>
        <a:off x="27388" y="2475169"/>
        <a:ext cx="2513778" cy="506275"/>
      </dsp:txXfrm>
    </dsp:sp>
    <dsp:sp modelId="{12FDB71B-C312-4514-B9C4-DC532BFE8050}">
      <dsp:nvSpPr>
        <dsp:cNvPr id="0" name=""/>
        <dsp:cNvSpPr/>
      </dsp:nvSpPr>
      <dsp:spPr>
        <a:xfrm>
          <a:off x="0" y="3052032"/>
          <a:ext cx="2568554" cy="561051"/>
        </a:xfrm>
        <a:prstGeom prst="roundRect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Leadership change: John Foley → Barry McCarthy (2022).</a:t>
          </a:r>
        </a:p>
      </dsp:txBody>
      <dsp:txXfrm>
        <a:off x="27388" y="3079420"/>
        <a:ext cx="2513778" cy="506275"/>
      </dsp:txXfrm>
    </dsp:sp>
    <dsp:sp modelId="{31479BAC-22CB-4396-8C7D-B0478FAF7642}">
      <dsp:nvSpPr>
        <dsp:cNvPr id="0" name=""/>
        <dsp:cNvSpPr/>
      </dsp:nvSpPr>
      <dsp:spPr>
        <a:xfrm>
          <a:off x="0" y="3656284"/>
          <a:ext cx="2568554" cy="561051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Mass layoffs as part of restructuring.</a:t>
          </a:r>
        </a:p>
      </dsp:txBody>
      <dsp:txXfrm>
        <a:off x="27388" y="3683672"/>
        <a:ext cx="2513778" cy="506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21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3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93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9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92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3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62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72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toUdF5wWq4&amp;t=62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bzo0qBii3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HBxuc9vpj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E0C07-2908-E776-B700-E46AA05776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rcRect r="11021" b="-2"/>
          <a:stretch>
            <a:fillRect/>
          </a:stretch>
        </p:blipFill>
        <p:spPr>
          <a:xfrm>
            <a:off x="20" y="-1"/>
            <a:ext cx="91416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643467"/>
            <a:ext cx="5373505" cy="5571066"/>
          </a:xfrm>
        </p:spPr>
        <p:txBody>
          <a:bodyPr>
            <a:normAutofit/>
          </a:bodyPr>
          <a:lstStyle/>
          <a:p>
            <a:r>
              <a:rPr lang="en-US" sz="5700" dirty="0">
                <a:solidFill>
                  <a:schemeClr val="tx1"/>
                </a:solidFill>
              </a:rPr>
              <a:t>Peloton Interactive, Inc.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8706" y="643467"/>
            <a:ext cx="2322694" cy="5571066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History &amp; Evolution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4703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AB385E7-860F-C9E6-F377-55C9027E5A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15119" y="4798031"/>
            <a:ext cx="396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https://www.youtube.com/watch?v=-toUdF5wWq4&amp;t=62s</a:t>
            </a:r>
            <a:r>
              <a:rPr lang="en-US" dirty="0"/>
              <a:t>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22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Founding &amp; Early Years (2012–2014)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A38A1B9-C80D-C44B-6756-062BCE00CE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63" r="29896"/>
          <a:stretch>
            <a:fillRect/>
          </a:stretch>
        </p:blipFill>
        <p:spPr>
          <a:xfrm>
            <a:off x="5664199" y="10"/>
            <a:ext cx="3479801" cy="68579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FCE7CA-0B91-3FBC-54F4-27FCFF1F40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669507"/>
              </p:ext>
            </p:extLst>
          </p:nvPr>
        </p:nvGraphicFramePr>
        <p:xfrm>
          <a:off x="768096" y="2286000"/>
          <a:ext cx="450527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94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Rapid Growth &amp; Expansion (2015–2019)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5193F-4CA9-02E9-5AE4-0FED8721D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729" r="-1" b="4680"/>
          <a:stretch>
            <a:fillRect/>
          </a:stretch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EC81A1-501C-4F08-BBA6-8C1DA3078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958002"/>
              </p:ext>
            </p:extLst>
          </p:nvPr>
        </p:nvGraphicFramePr>
        <p:xfrm>
          <a:off x="6021989" y="917725"/>
          <a:ext cx="2568554" cy="485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4382347"/>
            <a:ext cx="4266015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608575"/>
            <a:ext cx="3931920" cy="1765715"/>
          </a:xfrm>
        </p:spPr>
        <p:txBody>
          <a:bodyPr>
            <a:normAutofit/>
          </a:bodyPr>
          <a:lstStyle/>
          <a:p>
            <a:pPr algn="r"/>
            <a:r>
              <a:rPr lang="en-US" sz="3800">
                <a:solidFill>
                  <a:srgbClr val="FFFFFF"/>
                </a:solidFill>
              </a:rPr>
              <a:t>Pandemic Boom (2020–2021)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CD5B1-4EA3-8B24-1633-836DE0C6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20" r="2" b="2"/>
          <a:stretch>
            <a:fillRect/>
          </a:stretch>
        </p:blipFill>
        <p:spPr>
          <a:xfrm>
            <a:off x="245660" y="321733"/>
            <a:ext cx="4266015" cy="38997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325" y="321732"/>
            <a:ext cx="4270376" cy="6214534"/>
          </a:xfrm>
          <a:prstGeom prst="rect">
            <a:avLst/>
          </a:prstGeom>
          <a:solidFill>
            <a:srgbClr val="643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D76C0F-E969-49F5-CBC7-BDEFBE5AB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218858"/>
              </p:ext>
            </p:extLst>
          </p:nvPr>
        </p:nvGraphicFramePr>
        <p:xfrm>
          <a:off x="4995798" y="974875"/>
          <a:ext cx="3543430" cy="485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77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Challenges &amp; Decline (2021–2023)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3362F-732D-F01F-569C-D9943299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29" r="-1" b="16881"/>
          <a:stretch>
            <a:fillRect/>
          </a:stretch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4D46D3-8150-B73B-8DDB-DBBD9308C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545078"/>
              </p:ext>
            </p:extLst>
          </p:nvPr>
        </p:nvGraphicFramePr>
        <p:xfrm>
          <a:off x="6021989" y="917725"/>
          <a:ext cx="2568554" cy="485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4382347"/>
            <a:ext cx="4266015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608575"/>
            <a:ext cx="3931920" cy="1765715"/>
          </a:xfrm>
        </p:spPr>
        <p:txBody>
          <a:bodyPr>
            <a:normAutofit/>
          </a:bodyPr>
          <a:lstStyle/>
          <a:p>
            <a:pPr algn="r"/>
            <a:r>
              <a:rPr lang="en-US" sz="3800">
                <a:solidFill>
                  <a:srgbClr val="FFFFFF"/>
                </a:solidFill>
              </a:rPr>
              <a:t>Turnaround Attempts (2023–2025)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15E58-5EE3-39AF-E323-7F45ACBB19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86"/>
          <a:stretch>
            <a:fillRect/>
          </a:stretch>
        </p:blipFill>
        <p:spPr>
          <a:xfrm>
            <a:off x="245660" y="321733"/>
            <a:ext cx="4266015" cy="389974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325" y="321732"/>
            <a:ext cx="4270376" cy="6214534"/>
          </a:xfrm>
          <a:prstGeom prst="rect">
            <a:avLst/>
          </a:prstGeom>
          <a:solidFill>
            <a:srgbClr val="825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798" y="974875"/>
            <a:ext cx="3543430" cy="4852362"/>
          </a:xfrm>
        </p:spPr>
        <p:txBody>
          <a:bodyPr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Shift toward platform-first strategy.</a:t>
            </a:r>
          </a:p>
          <a:p>
            <a:r>
              <a:rPr lang="en-US">
                <a:solidFill>
                  <a:srgbClr val="FFFFFF"/>
                </a:solidFill>
              </a:rPr>
              <a:t>Peloton content available on TVs, tablets, non-Peloton devices.</a:t>
            </a:r>
          </a:p>
          <a:p>
            <a:r>
              <a:rPr lang="en-US">
                <a:solidFill>
                  <a:srgbClr val="FFFFFF"/>
                </a:solidFill>
              </a:rPr>
              <a:t>Partnerships: Amazon, Hilton Hotels.</a:t>
            </a:r>
          </a:p>
          <a:p>
            <a:r>
              <a:rPr lang="en-US">
                <a:solidFill>
                  <a:srgbClr val="FFFFFF"/>
                </a:solidFill>
              </a:rPr>
              <a:t>Focus on subscription revenue &gt; equipment sales.</a:t>
            </a:r>
          </a:p>
          <a:p>
            <a:r>
              <a:rPr lang="en-US">
                <a:solidFill>
                  <a:srgbClr val="FFFFFF"/>
                </a:solidFill>
              </a:rPr>
              <a:t>Still a strong brand, but far below pandemic peak.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88505" y="1814574"/>
            <a:ext cx="5570417" cy="3228207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-2"/>
            <a:ext cx="123444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1444" y="620720"/>
            <a:ext cx="5492423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641" y="942449"/>
            <a:ext cx="5010992" cy="1470249"/>
          </a:xfrm>
        </p:spPr>
        <p:txBody>
          <a:bodyPr>
            <a:normAutofit/>
          </a:bodyPr>
          <a:lstStyle/>
          <a:p>
            <a:r>
              <a:t>Key Takeaways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48775" y="2573573"/>
            <a:ext cx="49377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282" y="2773885"/>
            <a:ext cx="5007352" cy="3141013"/>
          </a:xfrm>
        </p:spPr>
        <p:txBody>
          <a:bodyPr>
            <a:normAutofit/>
          </a:bodyPr>
          <a:lstStyle/>
          <a:p>
            <a:endParaRPr/>
          </a:p>
          <a:p>
            <a:r>
              <a:t>Innovation: Hardware + software + community.</a:t>
            </a:r>
          </a:p>
          <a:p>
            <a:r>
              <a:t>Boom: Pandemic turned Peloton into fitness leader.</a:t>
            </a:r>
          </a:p>
          <a:p>
            <a:r>
              <a:t>Bust: Supply, safety, and post-pandemic demand decline.</a:t>
            </a:r>
          </a:p>
          <a:p>
            <a:r>
              <a:t>Future: Competing with Apple Fitness+, Tonal, gyms—pivoting to platform model.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8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1B09F-6518-7F22-20A1-9F86BD29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PELOTON Update: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54389-EF84-27FB-18C0-23F3B92B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54" r="20570" b="-2"/>
          <a:stretch>
            <a:fillRect/>
          </a:stretch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F4C0C-4B94-4F1D-3127-AD6A7F4A9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  <a:hlinkClick r:id="rId3"/>
              </a:rPr>
              <a:t>PELOTON DIGITAL:</a:t>
            </a:r>
          </a:p>
          <a:p>
            <a:r>
              <a:rPr lang="en-US">
                <a:solidFill>
                  <a:srgbClr val="FFFFFF"/>
                </a:solidFill>
                <a:hlinkClick r:id="rId3"/>
              </a:rPr>
              <a:t>https://www.youtube.com/watch?v=ubzo0qBii3A</a:t>
            </a:r>
            <a:r>
              <a:rPr lang="en-US">
                <a:solidFill>
                  <a:srgbClr val="FFFFFF"/>
                </a:solidFill>
              </a:rPr>
              <a:t> </a:t>
            </a:r>
          </a:p>
          <a:p>
            <a:r>
              <a:rPr lang="en-US">
                <a:solidFill>
                  <a:srgbClr val="FFFFFF"/>
                </a:solidFill>
                <a:hlinkClick r:id="rId4"/>
              </a:rPr>
              <a:t>https://www.youtube.com/watch?v=aHBxuc9vpjs</a:t>
            </a: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3398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</TotalTime>
  <Words>341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 Cen MT</vt:lpstr>
      <vt:lpstr>Tw Cen MT Condensed</vt:lpstr>
      <vt:lpstr>Wingdings 3</vt:lpstr>
      <vt:lpstr>Integral</vt:lpstr>
      <vt:lpstr>Peloton Interactive, Inc.</vt:lpstr>
      <vt:lpstr>Founding &amp; Early Years (2012–2014)</vt:lpstr>
      <vt:lpstr>Rapid Growth &amp; Expansion (2015–2019)</vt:lpstr>
      <vt:lpstr>Pandemic Boom (2020–2021)</vt:lpstr>
      <vt:lpstr>Challenges &amp; Decline (2021–2023)</vt:lpstr>
      <vt:lpstr>Turnaround Attempts (2023–2025)</vt:lpstr>
      <vt:lpstr>Key Takeaways</vt:lpstr>
      <vt:lpstr>PELOTON Update: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Christakis Droussiotis</dc:creator>
  <cp:keywords/>
  <dc:description>generated using python-pptx</dc:description>
  <cp:lastModifiedBy>Chris Droussiotis</cp:lastModifiedBy>
  <cp:revision>4</cp:revision>
  <dcterms:created xsi:type="dcterms:W3CDTF">2013-01-27T09:14:16Z</dcterms:created>
  <dcterms:modified xsi:type="dcterms:W3CDTF">2025-09-11T15:40:16Z</dcterms:modified>
  <cp:category/>
</cp:coreProperties>
</file>