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65" r:id="rId2"/>
    <p:sldId id="697" r:id="rId3"/>
    <p:sldId id="698" r:id="rId4"/>
    <p:sldId id="321" r:id="rId5"/>
    <p:sldId id="709" r:id="rId6"/>
    <p:sldId id="710" r:id="rId7"/>
    <p:sldId id="323" r:id="rId8"/>
    <p:sldId id="346" r:id="rId9"/>
    <p:sldId id="701" r:id="rId10"/>
    <p:sldId id="702" r:id="rId11"/>
    <p:sldId id="711" r:id="rId12"/>
    <p:sldId id="712" r:id="rId13"/>
    <p:sldId id="713" r:id="rId14"/>
    <p:sldId id="347" r:id="rId15"/>
    <p:sldId id="349" r:id="rId16"/>
    <p:sldId id="699" r:id="rId17"/>
    <p:sldId id="324" r:id="rId18"/>
    <p:sldId id="703" r:id="rId19"/>
    <p:sldId id="351" r:id="rId20"/>
    <p:sldId id="322" r:id="rId21"/>
    <p:sldId id="350" r:id="rId22"/>
    <p:sldId id="336" r:id="rId23"/>
    <p:sldId id="704" r:id="rId24"/>
    <p:sldId id="705" r:id="rId25"/>
    <p:sldId id="706" r:id="rId26"/>
  </p:sldIdLst>
  <p:sldSz cx="12188825" cy="6858000"/>
  <p:notesSz cx="7315200" cy="96012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1" autoAdjust="0"/>
    <p:restoredTop sz="95954" autoAdjust="0"/>
  </p:normalViewPr>
  <p:slideViewPr>
    <p:cSldViewPr showGuides="1">
      <p:cViewPr>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1/3/2026</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1/3/2026</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1/3/2026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35177" y="922140"/>
            <a:ext cx="6431211" cy="1622321"/>
          </a:xfrm>
        </p:spPr>
        <p:txBody>
          <a:bodyPr vert="horz" lIns="91440" tIns="45720" rIns="91440" bIns="45720" rtlCol="0" anchor="t">
            <a:normAutofit fontScale="90000"/>
          </a:bodyPr>
          <a:lstStyle/>
          <a:p>
            <a:pPr defTabSz="457200"/>
            <a:r>
              <a:rPr lang="en-US" sz="4400" dirty="0"/>
              <a:t>Credit Risk Portfolio Management III:</a:t>
            </a:r>
            <a:br>
              <a:rPr lang="en-US" sz="4400" dirty="0"/>
            </a:br>
            <a:br>
              <a:rPr lang="en-US" sz="4400" dirty="0"/>
            </a:br>
            <a:r>
              <a:rPr lang="en-US" sz="3100" dirty="0">
                <a:solidFill>
                  <a:srgbClr val="EBEBEB"/>
                </a:solidFill>
              </a:rPr>
              <a:t>Market Risk, Primary (Syndications) and Secondary Loan Markets</a:t>
            </a:r>
            <a:br>
              <a:rPr lang="en-US" sz="4200" dirty="0">
                <a:solidFill>
                  <a:srgbClr val="EBEBEB"/>
                </a:solidFill>
              </a:rPr>
            </a:br>
            <a:br>
              <a:rPr lang="en-US" sz="2700" dirty="0">
                <a:solidFill>
                  <a:srgbClr val="FFFF00"/>
                </a:solidFill>
              </a:rPr>
            </a:br>
            <a:endParaRPr lang="en-US" sz="2700" dirty="0">
              <a:solidFill>
                <a:srgbClr val="FFFF00"/>
              </a:solidFill>
            </a:endParaRP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7</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6ACE439B-A584-93E4-C1A5-A24A87117AC8}"/>
              </a:ext>
            </a:extLst>
          </p:cNvPr>
          <p:cNvSpPr txBox="1"/>
          <p:nvPr/>
        </p:nvSpPr>
        <p:spPr>
          <a:xfrm>
            <a:off x="306673" y="187735"/>
            <a:ext cx="3200400" cy="461665"/>
          </a:xfrm>
          <a:prstGeom prst="rect">
            <a:avLst/>
          </a:prstGeom>
          <a:noFill/>
        </p:spPr>
        <p:txBody>
          <a:bodyPr wrap="square" rtlCol="0">
            <a:spAutoFit/>
          </a:bodyPr>
          <a:lstStyle/>
          <a:p>
            <a:r>
              <a:rPr lang="en-US" sz="2400" dirty="0">
                <a:solidFill>
                  <a:srgbClr val="FF0000"/>
                </a:solidFill>
              </a:rPr>
              <a:t>LECTURE #5</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BCB7-8719-3B23-ED3B-5143EAEE737B}"/>
              </a:ext>
            </a:extLst>
          </p:cNvPr>
          <p:cNvSpPr>
            <a:spLocks noGrp="1"/>
          </p:cNvSpPr>
          <p:nvPr>
            <p:ph type="title"/>
          </p:nvPr>
        </p:nvSpPr>
        <p:spPr/>
        <p:txBody>
          <a:bodyPr/>
          <a:lstStyle/>
          <a:p>
            <a:r>
              <a:rPr lang="en-US" b="1" dirty="0"/>
              <a:t>The Secondary Loan Market</a:t>
            </a:r>
          </a:p>
        </p:txBody>
      </p:sp>
      <p:sp>
        <p:nvSpPr>
          <p:cNvPr id="3" name="Content Placeholder 2">
            <a:extLst>
              <a:ext uri="{FF2B5EF4-FFF2-40B4-BE49-F238E27FC236}">
                <a16:creationId xmlns:a16="http://schemas.microsoft.com/office/drawing/2014/main" id="{766B7485-6C9D-F740-09E9-092776049E4F}"/>
              </a:ext>
            </a:extLst>
          </p:cNvPr>
          <p:cNvSpPr>
            <a:spLocks noGrp="1"/>
          </p:cNvSpPr>
          <p:nvPr>
            <p:ph idx="1"/>
          </p:nvPr>
        </p:nvSpPr>
        <p:spPr>
          <a:xfrm>
            <a:off x="836612" y="1447800"/>
            <a:ext cx="9906000" cy="5029200"/>
          </a:xfrm>
        </p:spPr>
        <p:txBody>
          <a:bodyPr>
            <a:normAutofit/>
          </a:bodyPr>
          <a:lstStyle/>
          <a:p>
            <a:pPr marL="0" indent="0">
              <a:buNone/>
            </a:pPr>
            <a:r>
              <a:rPr lang="en-US" b="1" dirty="0"/>
              <a:t>Secondary Loan Market – Purpose</a:t>
            </a:r>
            <a:endParaRPr lang="en-US" dirty="0"/>
          </a:p>
          <a:p>
            <a:r>
              <a:rPr lang="en-US" dirty="0"/>
              <a:t>Allows lenders to:</a:t>
            </a:r>
          </a:p>
          <a:p>
            <a:pPr lvl="1"/>
            <a:r>
              <a:rPr lang="en-US" dirty="0"/>
              <a:t>Further reduce exposure</a:t>
            </a:r>
          </a:p>
          <a:p>
            <a:pPr lvl="1"/>
            <a:r>
              <a:rPr lang="en-US" dirty="0"/>
              <a:t>Adjust portfolio risk</a:t>
            </a:r>
          </a:p>
          <a:p>
            <a:pPr lvl="1"/>
            <a:r>
              <a:rPr lang="en-US" dirty="0"/>
              <a:t>React to credit deterioration</a:t>
            </a:r>
          </a:p>
          <a:p>
            <a:pPr lvl="1"/>
            <a:endParaRPr lang="en-US" dirty="0"/>
          </a:p>
          <a:p>
            <a:pPr marL="0" indent="0">
              <a:buNone/>
            </a:pPr>
            <a:r>
              <a:rPr lang="en-US" b="1" dirty="0"/>
              <a:t>Historical Context</a:t>
            </a:r>
            <a:endParaRPr lang="en-US" dirty="0"/>
          </a:p>
          <a:p>
            <a:r>
              <a:rPr lang="en-US" dirty="0"/>
              <a:t>Emerged late 1990s / early 2000s</a:t>
            </a:r>
          </a:p>
          <a:p>
            <a:r>
              <a:rPr lang="en-US" dirty="0"/>
              <a:t>Driven by:</a:t>
            </a:r>
          </a:p>
          <a:p>
            <a:pPr lvl="1"/>
            <a:r>
              <a:rPr lang="en-US" dirty="0"/>
              <a:t>Institutional Term Loan B market</a:t>
            </a:r>
          </a:p>
          <a:p>
            <a:pPr lvl="1"/>
            <a:r>
              <a:rPr lang="en-US" dirty="0"/>
              <a:t>Growth of CLOs</a:t>
            </a:r>
          </a:p>
          <a:p>
            <a:pPr lvl="1"/>
            <a:r>
              <a:rPr lang="en-US" dirty="0"/>
              <a:t>Expansion of loan ratings</a:t>
            </a:r>
          </a:p>
          <a:p>
            <a:pPr marL="0" indent="0">
              <a:buNone/>
            </a:pPr>
            <a:endParaRPr lang="en-US" dirty="0"/>
          </a:p>
        </p:txBody>
      </p:sp>
    </p:spTree>
    <p:extLst>
      <p:ext uri="{BB962C8B-B14F-4D97-AF65-F5344CB8AC3E}">
        <p14:creationId xmlns:p14="http://schemas.microsoft.com/office/powerpoint/2010/main" val="230184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2E26-96FB-837A-9330-0A39B6DC5E23}"/>
              </a:ext>
            </a:extLst>
          </p:cNvPr>
          <p:cNvSpPr>
            <a:spLocks noGrp="1"/>
          </p:cNvSpPr>
          <p:nvPr>
            <p:ph type="title"/>
          </p:nvPr>
        </p:nvSpPr>
        <p:spPr/>
        <p:txBody>
          <a:bodyPr/>
          <a:lstStyle/>
          <a:p>
            <a:r>
              <a:rPr lang="en-US" dirty="0"/>
              <a:t>Term Loan A vs Term Loan B</a:t>
            </a:r>
          </a:p>
        </p:txBody>
      </p:sp>
      <p:sp>
        <p:nvSpPr>
          <p:cNvPr id="3" name="Content Placeholder 2">
            <a:extLst>
              <a:ext uri="{FF2B5EF4-FFF2-40B4-BE49-F238E27FC236}">
                <a16:creationId xmlns:a16="http://schemas.microsoft.com/office/drawing/2014/main" id="{602EFB68-2095-D3F8-AD4D-3265F049291B}"/>
              </a:ext>
            </a:extLst>
          </p:cNvPr>
          <p:cNvSpPr>
            <a:spLocks noGrp="1"/>
          </p:cNvSpPr>
          <p:nvPr>
            <p:ph idx="1"/>
          </p:nvPr>
        </p:nvSpPr>
        <p:spPr>
          <a:xfrm>
            <a:off x="874974" y="1676400"/>
            <a:ext cx="8944211" cy="4195481"/>
          </a:xfrm>
        </p:spPr>
        <p:txBody>
          <a:bodyPr/>
          <a:lstStyle/>
          <a:p>
            <a:pPr>
              <a:buNone/>
            </a:pPr>
            <a:r>
              <a:rPr lang="en-US" b="1" dirty="0"/>
              <a:t>Term Loan A</a:t>
            </a:r>
            <a:endParaRPr lang="en-US" dirty="0"/>
          </a:p>
          <a:p>
            <a:pPr>
              <a:buFont typeface="Arial" panose="020B0604020202020204" pitchFamily="34" charset="0"/>
              <a:buChar char="•"/>
            </a:pPr>
            <a:r>
              <a:rPr lang="en-US" dirty="0"/>
              <a:t>Bank-funded</a:t>
            </a:r>
          </a:p>
          <a:p>
            <a:pPr>
              <a:buFont typeface="Arial" panose="020B0604020202020204" pitchFamily="34" charset="0"/>
              <a:buChar char="•"/>
            </a:pPr>
            <a:r>
              <a:rPr lang="en-US" dirty="0"/>
              <a:t>Relationship-driven</a:t>
            </a:r>
          </a:p>
          <a:p>
            <a:pPr>
              <a:buFont typeface="Arial" panose="020B0604020202020204" pitchFamily="34" charset="0"/>
              <a:buChar char="•"/>
            </a:pPr>
            <a:r>
              <a:rPr lang="en-US" dirty="0"/>
              <a:t>Less liquid</a:t>
            </a:r>
          </a:p>
          <a:p>
            <a:pPr marL="0" indent="0">
              <a:buNone/>
            </a:pPr>
            <a:endParaRPr lang="en-US" dirty="0"/>
          </a:p>
          <a:p>
            <a:pPr>
              <a:buNone/>
            </a:pPr>
            <a:r>
              <a:rPr lang="en-US" b="1" dirty="0"/>
              <a:t>Term Loan B</a:t>
            </a:r>
            <a:endParaRPr lang="en-US" dirty="0"/>
          </a:p>
          <a:p>
            <a:pPr>
              <a:buFont typeface="Arial" panose="020B0604020202020204" pitchFamily="34" charset="0"/>
              <a:buChar char="•"/>
            </a:pPr>
            <a:r>
              <a:rPr lang="en-US" dirty="0"/>
              <a:t>Institutional investors</a:t>
            </a:r>
          </a:p>
          <a:p>
            <a:pPr>
              <a:buFont typeface="Arial" panose="020B0604020202020204" pitchFamily="34" charset="0"/>
              <a:buChar char="•"/>
            </a:pPr>
            <a:r>
              <a:rPr lang="en-US" dirty="0"/>
              <a:t>Actively traded</a:t>
            </a:r>
          </a:p>
          <a:p>
            <a:pPr>
              <a:buFont typeface="Arial" panose="020B0604020202020204" pitchFamily="34" charset="0"/>
              <a:buChar char="•"/>
            </a:pPr>
            <a:r>
              <a:rPr lang="en-US" dirty="0"/>
              <a:t>Designed for secondary liquidity</a:t>
            </a:r>
          </a:p>
          <a:p>
            <a:endParaRPr lang="en-US" dirty="0"/>
          </a:p>
        </p:txBody>
      </p:sp>
    </p:spTree>
    <p:extLst>
      <p:ext uri="{BB962C8B-B14F-4D97-AF65-F5344CB8AC3E}">
        <p14:creationId xmlns:p14="http://schemas.microsoft.com/office/powerpoint/2010/main" val="13404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00CE-8752-92E8-A561-13DC043A9405}"/>
              </a:ext>
            </a:extLst>
          </p:cNvPr>
          <p:cNvSpPr>
            <a:spLocks noGrp="1"/>
          </p:cNvSpPr>
          <p:nvPr>
            <p:ph type="title"/>
          </p:nvPr>
        </p:nvSpPr>
        <p:spPr/>
        <p:txBody>
          <a:bodyPr/>
          <a:lstStyle/>
          <a:p>
            <a:r>
              <a:rPr lang="en-US" dirty="0"/>
              <a:t>Secondary Market Participants</a:t>
            </a:r>
          </a:p>
        </p:txBody>
      </p:sp>
      <p:sp>
        <p:nvSpPr>
          <p:cNvPr id="3" name="Content Placeholder 2">
            <a:extLst>
              <a:ext uri="{FF2B5EF4-FFF2-40B4-BE49-F238E27FC236}">
                <a16:creationId xmlns:a16="http://schemas.microsoft.com/office/drawing/2014/main" id="{BA523782-15A0-B3D0-D1E1-25BE4BC91F51}"/>
              </a:ext>
            </a:extLst>
          </p:cNvPr>
          <p:cNvSpPr>
            <a:spLocks noGrp="1"/>
          </p:cNvSpPr>
          <p:nvPr>
            <p:ph idx="1"/>
          </p:nvPr>
        </p:nvSpPr>
        <p:spPr>
          <a:xfrm>
            <a:off x="5865812" y="2207888"/>
            <a:ext cx="5699901" cy="4195481"/>
          </a:xfrm>
        </p:spPr>
        <p:txBody>
          <a:bodyPr/>
          <a:lstStyle/>
          <a:p>
            <a:pPr>
              <a:buNone/>
            </a:pPr>
            <a:r>
              <a:rPr lang="en-US" b="1" dirty="0"/>
              <a:t>Leveraged Loan (LevFin)</a:t>
            </a:r>
            <a:endParaRPr lang="en-US" dirty="0"/>
          </a:p>
          <a:p>
            <a:pPr>
              <a:buFont typeface="Arial" panose="020B0604020202020204" pitchFamily="34" charset="0"/>
              <a:buChar char="•"/>
            </a:pPr>
            <a:r>
              <a:rPr lang="en-US" dirty="0"/>
              <a:t>CLOs, loan funds, BDCs, hedge funds</a:t>
            </a:r>
          </a:p>
          <a:p>
            <a:pPr>
              <a:buFont typeface="Arial" panose="020B0604020202020204" pitchFamily="34" charset="0"/>
              <a:buChar char="•"/>
            </a:pPr>
            <a:r>
              <a:rPr lang="en-US" dirty="0"/>
              <a:t>Price-driven</a:t>
            </a:r>
          </a:p>
          <a:p>
            <a:pPr>
              <a:buFont typeface="Arial" panose="020B0604020202020204" pitchFamily="34" charset="0"/>
              <a:buChar char="•"/>
            </a:pPr>
            <a:r>
              <a:rPr lang="en-US" dirty="0"/>
              <a:t>Credit-sensitive</a:t>
            </a:r>
          </a:p>
          <a:p>
            <a:endParaRPr lang="en-US" dirty="0"/>
          </a:p>
        </p:txBody>
      </p:sp>
      <p:sp>
        <p:nvSpPr>
          <p:cNvPr id="4" name="Content Placeholder 2">
            <a:extLst>
              <a:ext uri="{FF2B5EF4-FFF2-40B4-BE49-F238E27FC236}">
                <a16:creationId xmlns:a16="http://schemas.microsoft.com/office/drawing/2014/main" id="{1920DFEC-E0B7-8D8B-03E8-90D32639DBFD}"/>
              </a:ext>
            </a:extLst>
          </p:cNvPr>
          <p:cNvSpPr txBox="1">
            <a:spLocks/>
          </p:cNvSpPr>
          <p:nvPr/>
        </p:nvSpPr>
        <p:spPr>
          <a:xfrm>
            <a:off x="1255425" y="2205319"/>
            <a:ext cx="5905787" cy="4195481"/>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a:t>Investment Grade (IG)</a:t>
            </a:r>
            <a:endParaRPr lang="en-US"/>
          </a:p>
          <a:p>
            <a:r>
              <a:rPr lang="en-US"/>
              <a:t>Mostly bank-to-bank trading</a:t>
            </a:r>
          </a:p>
          <a:p>
            <a:r>
              <a:rPr lang="en-US"/>
              <a:t>Relationship-driven</a:t>
            </a:r>
          </a:p>
          <a:p>
            <a:r>
              <a:rPr lang="en-US"/>
              <a:t>Price less critical</a:t>
            </a:r>
          </a:p>
          <a:p>
            <a:endParaRPr lang="en-US" dirty="0"/>
          </a:p>
        </p:txBody>
      </p:sp>
    </p:spTree>
    <p:extLst>
      <p:ext uri="{BB962C8B-B14F-4D97-AF65-F5344CB8AC3E}">
        <p14:creationId xmlns:p14="http://schemas.microsoft.com/office/powerpoint/2010/main" val="35525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6EF9-51CB-E03E-B265-175B5D28CE43}"/>
              </a:ext>
            </a:extLst>
          </p:cNvPr>
          <p:cNvSpPr>
            <a:spLocks noGrp="1"/>
          </p:cNvSpPr>
          <p:nvPr>
            <p:ph type="title"/>
          </p:nvPr>
        </p:nvSpPr>
        <p:spPr/>
        <p:txBody>
          <a:bodyPr/>
          <a:lstStyle/>
          <a:p>
            <a:r>
              <a:rPr lang="en-US" dirty="0"/>
              <a:t>Why Secondary Prices Move</a:t>
            </a:r>
          </a:p>
        </p:txBody>
      </p:sp>
      <p:sp>
        <p:nvSpPr>
          <p:cNvPr id="3" name="Content Placeholder 2">
            <a:extLst>
              <a:ext uri="{FF2B5EF4-FFF2-40B4-BE49-F238E27FC236}">
                <a16:creationId xmlns:a16="http://schemas.microsoft.com/office/drawing/2014/main" id="{2E8C5727-C855-FA18-540D-C44147AD81B8}"/>
              </a:ext>
            </a:extLst>
          </p:cNvPr>
          <p:cNvSpPr>
            <a:spLocks noGrp="1"/>
          </p:cNvSpPr>
          <p:nvPr>
            <p:ph idx="1"/>
          </p:nvPr>
        </p:nvSpPr>
        <p:spPr>
          <a:xfrm>
            <a:off x="836612" y="1855817"/>
            <a:ext cx="4610387" cy="3204881"/>
          </a:xfrm>
        </p:spPr>
        <p:txBody>
          <a:bodyPr/>
          <a:lstStyle/>
          <a:p>
            <a:pPr marL="0" indent="0">
              <a:buNone/>
            </a:pPr>
            <a:r>
              <a:rPr lang="en-US" b="1" dirty="0"/>
              <a:t>Loan Prices Decline Due To</a:t>
            </a:r>
          </a:p>
          <a:p>
            <a:pPr marL="0" indent="0">
              <a:buNone/>
            </a:pPr>
            <a:endParaRPr lang="en-US" dirty="0"/>
          </a:p>
          <a:p>
            <a:r>
              <a:rPr lang="en-US" dirty="0"/>
              <a:t>Credit deterioration</a:t>
            </a:r>
          </a:p>
          <a:p>
            <a:r>
              <a:rPr lang="en-US" dirty="0"/>
              <a:t>Spread widening</a:t>
            </a:r>
          </a:p>
          <a:p>
            <a:r>
              <a:rPr lang="en-US" dirty="0"/>
              <a:t>Liquidity stress</a:t>
            </a:r>
          </a:p>
          <a:p>
            <a:r>
              <a:rPr lang="en-US" dirty="0"/>
              <a:t>Weak underwriting</a:t>
            </a:r>
          </a:p>
          <a:p>
            <a:endParaRPr lang="en-US" dirty="0"/>
          </a:p>
        </p:txBody>
      </p:sp>
      <p:sp>
        <p:nvSpPr>
          <p:cNvPr id="5" name="TextBox 4">
            <a:extLst>
              <a:ext uri="{FF2B5EF4-FFF2-40B4-BE49-F238E27FC236}">
                <a16:creationId xmlns:a16="http://schemas.microsoft.com/office/drawing/2014/main" id="{D66E87BE-B13D-3CC9-2F1E-D981A2379BE5}"/>
              </a:ext>
            </a:extLst>
          </p:cNvPr>
          <p:cNvSpPr txBox="1"/>
          <p:nvPr/>
        </p:nvSpPr>
        <p:spPr>
          <a:xfrm>
            <a:off x="989012" y="5181600"/>
            <a:ext cx="7543800" cy="523220"/>
          </a:xfrm>
          <a:prstGeom prst="rect">
            <a:avLst/>
          </a:prstGeom>
          <a:noFill/>
        </p:spPr>
        <p:txBody>
          <a:bodyPr wrap="square">
            <a:spAutoFit/>
          </a:bodyPr>
          <a:lstStyle/>
          <a:p>
            <a:r>
              <a:rPr lang="en-US" sz="2800" dirty="0">
                <a:solidFill>
                  <a:srgbClr val="FF0000"/>
                </a:solidFill>
              </a:rPr>
              <a:t>Markets price risk before defaults occur</a:t>
            </a:r>
          </a:p>
        </p:txBody>
      </p:sp>
    </p:spTree>
    <p:extLst>
      <p:ext uri="{BB962C8B-B14F-4D97-AF65-F5344CB8AC3E}">
        <p14:creationId xmlns:p14="http://schemas.microsoft.com/office/powerpoint/2010/main" val="389816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The Loan Syndication Process</a:t>
            </a:r>
          </a:p>
        </p:txBody>
      </p:sp>
      <p:sp>
        <p:nvSpPr>
          <p:cNvPr id="14" name="Content Placeholder 13"/>
          <p:cNvSpPr>
            <a:spLocks noGrp="1"/>
          </p:cNvSpPr>
          <p:nvPr>
            <p:ph idx="1"/>
          </p:nvPr>
        </p:nvSpPr>
        <p:spPr>
          <a:xfrm>
            <a:off x="1217612" y="1219201"/>
            <a:ext cx="9829799" cy="4800600"/>
          </a:xfrm>
        </p:spPr>
        <p:txBody>
          <a:bodyPr>
            <a:normAutofit/>
          </a:bodyPr>
          <a:lstStyle/>
          <a:p>
            <a:pPr lvl="1"/>
            <a:endParaRPr lang="en-US" dirty="0"/>
          </a:p>
          <a:p>
            <a:pPr lvl="1"/>
            <a:endParaRPr lang="en-US" b="1" dirty="0"/>
          </a:p>
        </p:txBody>
      </p:sp>
      <p:pic>
        <p:nvPicPr>
          <p:cNvPr id="2" name="Picture 1">
            <a:extLst>
              <a:ext uri="{FF2B5EF4-FFF2-40B4-BE49-F238E27FC236}">
                <a16:creationId xmlns:a16="http://schemas.microsoft.com/office/drawing/2014/main" id="{8573F188-E813-4D72-A5D3-0D504D11EB04}"/>
              </a:ext>
            </a:extLst>
          </p:cNvPr>
          <p:cNvPicPr>
            <a:picLocks noChangeAspect="1"/>
          </p:cNvPicPr>
          <p:nvPr/>
        </p:nvPicPr>
        <p:blipFill>
          <a:blip r:embed="rId2"/>
          <a:stretch>
            <a:fillRect/>
          </a:stretch>
        </p:blipFill>
        <p:spPr>
          <a:xfrm>
            <a:off x="1141414" y="1257010"/>
            <a:ext cx="7467598" cy="5099634"/>
          </a:xfrm>
          <a:prstGeom prst="rect">
            <a:avLst/>
          </a:prstGeom>
        </p:spPr>
      </p:pic>
    </p:spTree>
    <p:extLst>
      <p:ext uri="{BB962C8B-B14F-4D97-AF65-F5344CB8AC3E}">
        <p14:creationId xmlns:p14="http://schemas.microsoft.com/office/powerpoint/2010/main" val="23316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The Case of Loans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295400"/>
            <a:ext cx="10744200" cy="6286500"/>
          </a:xfrm>
        </p:spPr>
        <p:txBody>
          <a:bodyPr>
            <a:normAutofit/>
          </a:bodyPr>
          <a:lstStyle/>
          <a:p>
            <a:r>
              <a:rPr lang="en-US" dirty="0"/>
              <a:t>The leveraged loan asset class has been relatively attractive for many portfolio managers due to the following investment characteristics.</a:t>
            </a:r>
          </a:p>
          <a:p>
            <a:pPr lvl="1"/>
            <a:r>
              <a:rPr lang="en-US" b="1" u="sng" dirty="0"/>
              <a:t>Insulation from interest rate risk</a:t>
            </a:r>
            <a:r>
              <a:rPr lang="en-US" dirty="0"/>
              <a:t>: Both the revenues and cost of the CLO is based on floating rate interest (SOFR based) that is reset at least every 90 days, so even if the interest rate rises for the CLO’s loan obligations, the rates will also rise at the same level for the individual portfolio of companies, enabling natural arbitrage for the CLO manager.</a:t>
            </a:r>
          </a:p>
          <a:p>
            <a:pPr lvl="1"/>
            <a:r>
              <a:rPr lang="en-US" b="1" u="sng" dirty="0"/>
              <a:t>Low price volatility</a:t>
            </a:r>
            <a:r>
              <a:rPr lang="en-US" dirty="0"/>
              <a:t>: In general, leverage loans experience reduced volatility resulting from a low correlation and covariance with other assets. The floating rate nature of leveraged loans contributes to its low correlation with other security types. Only short-term treasury bills (considered risk free) consistently exhibit lower volatility. </a:t>
            </a:r>
          </a:p>
          <a:p>
            <a:pPr lvl="1"/>
            <a:r>
              <a:rPr lang="en-US" b="1" u="sng" dirty="0"/>
              <a:t>Defensive strategy</a:t>
            </a:r>
            <a:r>
              <a:rPr lang="en-US" dirty="0"/>
              <a:t>: Senior loan funds have historically provided consistent, higher risk–adjusted returns compared to other asset classes, which may make them attractive to investors during volatile markets. </a:t>
            </a:r>
          </a:p>
          <a:p>
            <a:pPr lvl="1"/>
            <a:endParaRPr lang="en-US" b="1" dirty="0"/>
          </a:p>
          <a:p>
            <a:endParaRPr lang="en-US" dirty="0"/>
          </a:p>
          <a:p>
            <a:endParaRPr lang="en-US" dirty="0"/>
          </a:p>
        </p:txBody>
      </p:sp>
    </p:spTree>
    <p:extLst>
      <p:ext uri="{BB962C8B-B14F-4D97-AF65-F5344CB8AC3E}">
        <p14:creationId xmlns:p14="http://schemas.microsoft.com/office/powerpoint/2010/main" val="24246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092A-0182-51F9-D6E3-42F8BC871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DAF6A-C415-4902-0ED9-81D492339FE3}"/>
              </a:ext>
            </a:extLst>
          </p:cNvPr>
          <p:cNvSpPr>
            <a:spLocks noGrp="1"/>
          </p:cNvSpPr>
          <p:nvPr>
            <p:ph type="title"/>
          </p:nvPr>
        </p:nvSpPr>
        <p:spPr>
          <a:xfrm>
            <a:off x="684212" y="381000"/>
            <a:ext cx="8945192" cy="1400530"/>
          </a:xfrm>
        </p:spPr>
        <p:txBody>
          <a:bodyPr anchor="ctr">
            <a:normAutofit/>
          </a:bodyPr>
          <a:lstStyle/>
          <a:p>
            <a:r>
              <a:rPr lang="en-US" b="1" dirty="0">
                <a:solidFill>
                  <a:srgbClr val="FFFFFF"/>
                </a:solidFill>
              </a:rPr>
              <a:t>CORPORATE LOANS</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F2437DF9-CECF-2B49-F6EF-55BD9BF1DC03}"/>
              </a:ext>
            </a:extLst>
          </p:cNvPr>
          <p:cNvSpPr>
            <a:spLocks noGrp="1"/>
          </p:cNvSpPr>
          <p:nvPr>
            <p:ph idx="1"/>
          </p:nvPr>
        </p:nvSpPr>
        <p:spPr>
          <a:xfrm>
            <a:off x="303213" y="1600200"/>
            <a:ext cx="4953000" cy="3290806"/>
          </a:xfrm>
        </p:spPr>
        <p:txBody>
          <a:bodyPr>
            <a:noAutofit/>
          </a:bodyPr>
          <a:lstStyle/>
          <a:p>
            <a:r>
              <a:rPr lang="en-US" sz="1800" b="0" i="0" u="none" strike="noStrike" baseline="0" dirty="0">
                <a:latin typeface="Lato-Light"/>
              </a:rPr>
              <a:t>There are many types of corporate loans depending on the company’s purpose in raising such loans. The figure lays out the facilities that are typically found on an LBO transaction and ranks the facilities in a “waterfall” priority of payment in case there is a liquidation, even such as a bankruptcy.</a:t>
            </a:r>
          </a:p>
        </p:txBody>
      </p:sp>
      <p:pic>
        <p:nvPicPr>
          <p:cNvPr id="4" name="Picture 3">
            <a:extLst>
              <a:ext uri="{FF2B5EF4-FFF2-40B4-BE49-F238E27FC236}">
                <a16:creationId xmlns:a16="http://schemas.microsoft.com/office/drawing/2014/main" id="{4284965E-3861-142E-53B8-0997D7928082}"/>
              </a:ext>
            </a:extLst>
          </p:cNvPr>
          <p:cNvPicPr>
            <a:picLocks noChangeAspect="1"/>
          </p:cNvPicPr>
          <p:nvPr/>
        </p:nvPicPr>
        <p:blipFill>
          <a:blip r:embed="rId2"/>
          <a:stretch>
            <a:fillRect/>
          </a:stretch>
        </p:blipFill>
        <p:spPr>
          <a:xfrm>
            <a:off x="5942012" y="1562528"/>
            <a:ext cx="5451683" cy="4515989"/>
          </a:xfrm>
          <a:prstGeom prst="rect">
            <a:avLst/>
          </a:prstGeom>
          <a:solidFill>
            <a:schemeClr val="tx1"/>
          </a:solidFill>
        </p:spPr>
      </p:pic>
    </p:spTree>
    <p:extLst>
      <p:ext uri="{BB962C8B-B14F-4D97-AF65-F5344CB8AC3E}">
        <p14:creationId xmlns:p14="http://schemas.microsoft.com/office/powerpoint/2010/main" val="256985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Rating Agency Methodology</a:t>
            </a:r>
          </a:p>
        </p:txBody>
      </p:sp>
      <p:sp>
        <p:nvSpPr>
          <p:cNvPr id="14" name="Content Placeholder 13"/>
          <p:cNvSpPr>
            <a:spLocks noGrp="1"/>
          </p:cNvSpPr>
          <p:nvPr>
            <p:ph idx="1"/>
          </p:nvPr>
        </p:nvSpPr>
        <p:spPr>
          <a:xfrm>
            <a:off x="1179512" y="1295400"/>
            <a:ext cx="9829799" cy="3886199"/>
          </a:xfrm>
        </p:spPr>
        <p:txBody>
          <a:bodyPr>
            <a:normAutofit/>
          </a:bodyPr>
          <a:lstStyle/>
          <a:p>
            <a:r>
              <a:rPr lang="en-US" b="1" dirty="0"/>
              <a:t>Industry Risk</a:t>
            </a:r>
          </a:p>
          <a:p>
            <a:r>
              <a:rPr lang="en-US" b="1" dirty="0"/>
              <a:t>Company-Specific Business Risks </a:t>
            </a:r>
          </a:p>
          <a:p>
            <a:r>
              <a:rPr lang="en-US" dirty="0"/>
              <a:t>Management Factor</a:t>
            </a:r>
          </a:p>
          <a:p>
            <a:r>
              <a:rPr lang="en-US" b="1" dirty="0"/>
              <a:t>Financial Risk Analysis</a:t>
            </a:r>
          </a:p>
          <a:p>
            <a:pPr lvl="1"/>
            <a:r>
              <a:rPr lang="en-US" b="1" dirty="0"/>
              <a:t>Loan-to-value or debt capitalization ratio</a:t>
            </a:r>
          </a:p>
          <a:p>
            <a:pPr lvl="1"/>
            <a:r>
              <a:rPr lang="en-US" b="1" dirty="0"/>
              <a:t>Leverage ratio of debt to EBITDA</a:t>
            </a:r>
          </a:p>
          <a:p>
            <a:pPr lvl="1"/>
            <a:r>
              <a:rPr lang="en-US" b="1" dirty="0"/>
              <a:t>Coverage ratios, including EBITDA/interest and cash flow to debt service</a:t>
            </a:r>
          </a:p>
          <a:p>
            <a:pPr lvl="1"/>
            <a:r>
              <a:rPr lang="en-US" b="1" dirty="0"/>
              <a:t>Cash Flow Forecasting and Modeling </a:t>
            </a:r>
          </a:p>
        </p:txBody>
      </p:sp>
    </p:spTree>
    <p:extLst>
      <p:ext uri="{BB962C8B-B14F-4D97-AF65-F5344CB8AC3E}">
        <p14:creationId xmlns:p14="http://schemas.microsoft.com/office/powerpoint/2010/main" val="9243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A0A6-66EA-8610-B29E-CD5FBE3F2B1A}"/>
              </a:ext>
            </a:extLst>
          </p:cNvPr>
          <p:cNvSpPr>
            <a:spLocks noGrp="1"/>
          </p:cNvSpPr>
          <p:nvPr>
            <p:ph type="title"/>
          </p:nvPr>
        </p:nvSpPr>
        <p:spPr/>
        <p:txBody>
          <a:bodyPr/>
          <a:lstStyle/>
          <a:p>
            <a:r>
              <a:rPr lang="en-US" b="1" dirty="0"/>
              <a:t>The Secondary Loan Market</a:t>
            </a:r>
          </a:p>
        </p:txBody>
      </p:sp>
      <p:sp>
        <p:nvSpPr>
          <p:cNvPr id="3" name="Content Placeholder 2">
            <a:extLst>
              <a:ext uri="{FF2B5EF4-FFF2-40B4-BE49-F238E27FC236}">
                <a16:creationId xmlns:a16="http://schemas.microsoft.com/office/drawing/2014/main" id="{0DB7F051-4CE4-1181-1B2E-E51D8B349D43}"/>
              </a:ext>
            </a:extLst>
          </p:cNvPr>
          <p:cNvSpPr>
            <a:spLocks noGrp="1"/>
          </p:cNvSpPr>
          <p:nvPr>
            <p:ph idx="1"/>
          </p:nvPr>
        </p:nvSpPr>
        <p:spPr>
          <a:xfrm>
            <a:off x="645943" y="1447800"/>
            <a:ext cx="10553869" cy="4957482"/>
          </a:xfrm>
        </p:spPr>
        <p:txBody>
          <a:bodyPr/>
          <a:lstStyle/>
          <a:p>
            <a:pPr>
              <a:buNone/>
            </a:pPr>
            <a:r>
              <a:rPr lang="en-US" b="1" dirty="0"/>
              <a:t>Why the Secondary Market Matters</a:t>
            </a:r>
            <a:endParaRPr lang="en-US" dirty="0"/>
          </a:p>
          <a:p>
            <a:pPr>
              <a:buFont typeface="Arial" panose="020B0604020202020204" pitchFamily="34" charset="0"/>
              <a:buChar char="•"/>
            </a:pPr>
            <a:r>
              <a:rPr lang="en-US" dirty="0"/>
              <a:t>Enables active trading and portfolio rebalancing</a:t>
            </a:r>
          </a:p>
          <a:p>
            <a:pPr>
              <a:buFont typeface="Arial" panose="020B0604020202020204" pitchFamily="34" charset="0"/>
              <a:buChar char="•"/>
            </a:pPr>
            <a:r>
              <a:rPr lang="en-US" dirty="0"/>
              <a:t>Provides transparency on credit quality deterioration</a:t>
            </a:r>
          </a:p>
          <a:p>
            <a:pPr>
              <a:buFont typeface="Arial" panose="020B0604020202020204" pitchFamily="34" charset="0"/>
              <a:buChar char="•"/>
            </a:pPr>
            <a:r>
              <a:rPr lang="en-US" dirty="0"/>
              <a:t>Serves as an early warning system for credit risk</a:t>
            </a:r>
          </a:p>
          <a:p>
            <a:endParaRPr lang="en-US" dirty="0"/>
          </a:p>
        </p:txBody>
      </p:sp>
    </p:spTree>
    <p:extLst>
      <p:ext uri="{BB962C8B-B14F-4D97-AF65-F5344CB8AC3E}">
        <p14:creationId xmlns:p14="http://schemas.microsoft.com/office/powerpoint/2010/main" val="325197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Secondary Loan Terms - Concepts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455612" y="1524000"/>
            <a:ext cx="10896600" cy="5448300"/>
          </a:xfrm>
        </p:spPr>
        <p:txBody>
          <a:bodyPr>
            <a:normAutofit/>
          </a:bodyPr>
          <a:lstStyle/>
          <a:p>
            <a:r>
              <a:rPr lang="en-US" b="1" u="sng" dirty="0"/>
              <a:t>Loan participation</a:t>
            </a:r>
            <a:r>
              <a:rPr lang="en-US" dirty="0"/>
              <a:t>: A loan participation, sometimes called “silent participation,” is an agreement between two or more lenders in which a primary lender sells specific rights in a loan to other lenders (participants)</a:t>
            </a:r>
          </a:p>
          <a:p>
            <a:r>
              <a:rPr lang="en-US" b="1" u="sng" dirty="0"/>
              <a:t>Loan assignments</a:t>
            </a:r>
            <a:r>
              <a:rPr lang="en-US" dirty="0"/>
              <a:t>: Defined in the credit agreement, assignments are the sale or transfer of all or portion of the loan from one bank (assignor) to another bank (assignee). With the purchase, the assignee has the same rights and obligations as all the other banks listed in the agreement as a lender of record</a:t>
            </a:r>
          </a:p>
          <a:p>
            <a:r>
              <a:rPr lang="en-US" b="1" u="sng" dirty="0"/>
              <a:t>Most-favored Nation</a:t>
            </a:r>
            <a:r>
              <a:rPr lang="en-US" dirty="0"/>
              <a:t>: Most agreements for leverage loans include “most-favored nation” (MFN) pricing protection. </a:t>
            </a:r>
          </a:p>
          <a:p>
            <a:r>
              <a:rPr lang="en-US" b="1" u="sng" dirty="0"/>
              <a:t>Sunset provision</a:t>
            </a:r>
            <a:r>
              <a:rPr lang="en-US" u="sng" dirty="0"/>
              <a:t>:</a:t>
            </a:r>
            <a:r>
              <a:rPr lang="en-US" dirty="0"/>
              <a:t>  A sunset provision is a clause in the loan agreement that would allow the MFN protection to expire after a set period, typically 90–180 days.</a:t>
            </a:r>
          </a:p>
          <a:p>
            <a:endParaRPr lang="en-US" dirty="0"/>
          </a:p>
        </p:txBody>
      </p:sp>
    </p:spTree>
    <p:extLst>
      <p:ext uri="{BB962C8B-B14F-4D97-AF65-F5344CB8AC3E}">
        <p14:creationId xmlns:p14="http://schemas.microsoft.com/office/powerpoint/2010/main" val="18798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B3D-BAFA-D79B-755A-0A3AAE4DD8E7}"/>
              </a:ext>
            </a:extLst>
          </p:cNvPr>
          <p:cNvSpPr>
            <a:spLocks noGrp="1"/>
          </p:cNvSpPr>
          <p:nvPr>
            <p:ph type="title"/>
          </p:nvPr>
        </p:nvSpPr>
        <p:spPr/>
        <p:txBody>
          <a:bodyPr/>
          <a:lstStyle/>
          <a:p>
            <a:r>
              <a:rPr lang="en-US" b="1" dirty="0"/>
              <a:t>Lecture Title &amp; Objectives</a:t>
            </a:r>
          </a:p>
        </p:txBody>
      </p:sp>
      <p:sp>
        <p:nvSpPr>
          <p:cNvPr id="3" name="Content Placeholder 2">
            <a:extLst>
              <a:ext uri="{FF2B5EF4-FFF2-40B4-BE49-F238E27FC236}">
                <a16:creationId xmlns:a16="http://schemas.microsoft.com/office/drawing/2014/main" id="{445E871C-2D49-0060-79D0-B83C469DDF82}"/>
              </a:ext>
            </a:extLst>
          </p:cNvPr>
          <p:cNvSpPr>
            <a:spLocks noGrp="1"/>
          </p:cNvSpPr>
          <p:nvPr>
            <p:ph idx="1"/>
          </p:nvPr>
        </p:nvSpPr>
        <p:spPr/>
        <p:txBody>
          <a:bodyPr/>
          <a:lstStyle/>
          <a:p>
            <a:pPr marL="0" indent="0">
              <a:buNone/>
            </a:pPr>
            <a:r>
              <a:rPr lang="en-US" b="1" dirty="0"/>
              <a:t>Learning Objectives</a:t>
            </a:r>
            <a:endParaRPr lang="en-US" dirty="0"/>
          </a:p>
          <a:p>
            <a:r>
              <a:rPr lang="en-US" dirty="0"/>
              <a:t>Understand </a:t>
            </a:r>
            <a:r>
              <a:rPr lang="en-US" b="1" dirty="0"/>
              <a:t>market risk in loan portfolios</a:t>
            </a:r>
            <a:endParaRPr lang="en-US" dirty="0"/>
          </a:p>
          <a:p>
            <a:r>
              <a:rPr lang="en-US" dirty="0"/>
              <a:t>Explain </a:t>
            </a:r>
            <a:r>
              <a:rPr lang="en-US" b="1" dirty="0"/>
              <a:t>primary market syndication as exposure reduction</a:t>
            </a:r>
            <a:endParaRPr lang="en-US" dirty="0"/>
          </a:p>
          <a:p>
            <a:r>
              <a:rPr lang="en-US" dirty="0"/>
              <a:t>Understand how </a:t>
            </a:r>
            <a:r>
              <a:rPr lang="en-US" b="1" dirty="0"/>
              <a:t>ratings create liquidity</a:t>
            </a:r>
            <a:endParaRPr lang="en-US" dirty="0"/>
          </a:p>
          <a:p>
            <a:r>
              <a:rPr lang="en-US" dirty="0"/>
              <a:t>Explain the role of the </a:t>
            </a:r>
            <a:r>
              <a:rPr lang="en-US" b="1" dirty="0"/>
              <a:t>secondary loan market</a:t>
            </a:r>
            <a:endParaRPr lang="en-US" dirty="0"/>
          </a:p>
          <a:p>
            <a:r>
              <a:rPr lang="en-US" dirty="0"/>
              <a:t>Introduce </a:t>
            </a:r>
            <a:r>
              <a:rPr lang="en-US" b="1" dirty="0"/>
              <a:t>portfolio monitoring (AMMR)</a:t>
            </a:r>
            <a:endParaRPr lang="en-US" dirty="0"/>
          </a:p>
          <a:p>
            <a:pPr marL="0" indent="0">
              <a:buNone/>
            </a:pPr>
            <a:endParaRPr lang="en-US" dirty="0"/>
          </a:p>
        </p:txBody>
      </p:sp>
    </p:spTree>
    <p:extLst>
      <p:ext uri="{BB962C8B-B14F-4D97-AF65-F5344CB8AC3E}">
        <p14:creationId xmlns:p14="http://schemas.microsoft.com/office/powerpoint/2010/main" val="27546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6172200" cy="762000"/>
          </a:xfrm>
        </p:spPr>
        <p:txBody>
          <a:bodyPr anchor="b">
            <a:normAutofit/>
          </a:bodyPr>
          <a:lstStyle/>
          <a:p>
            <a:r>
              <a:rPr lang="en-US" b="1" dirty="0"/>
              <a:t>Bonds, Loans and CLOs Ratings</a:t>
            </a:r>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303212" y="838200"/>
            <a:ext cx="5257800" cy="5791200"/>
          </a:xfrm>
          <a:prstGeom prst="rect">
            <a:avLst/>
          </a:prstGeom>
          <a:solidFill>
            <a:schemeClr val="tx2"/>
          </a:solidFill>
        </p:spPr>
      </p:pic>
      <p:pic>
        <p:nvPicPr>
          <p:cNvPr id="3" name="Picture 2">
            <a:extLst>
              <a:ext uri="{FF2B5EF4-FFF2-40B4-BE49-F238E27FC236}">
                <a16:creationId xmlns:a16="http://schemas.microsoft.com/office/drawing/2014/main" id="{D78851E0-ED84-FD0A-FA31-E4F7CC8EC7D0}"/>
              </a:ext>
            </a:extLst>
          </p:cNvPr>
          <p:cNvPicPr>
            <a:picLocks noChangeAspect="1"/>
          </p:cNvPicPr>
          <p:nvPr/>
        </p:nvPicPr>
        <p:blipFill>
          <a:blip r:embed="rId3"/>
          <a:stretch>
            <a:fillRect/>
          </a:stretch>
        </p:blipFill>
        <p:spPr>
          <a:xfrm>
            <a:off x="5799445" y="1600200"/>
            <a:ext cx="5365750" cy="2590800"/>
          </a:xfrm>
          <a:prstGeom prst="rect">
            <a:avLst/>
          </a:prstGeom>
          <a:solidFill>
            <a:schemeClr val="tx1"/>
          </a:solidFill>
        </p:spPr>
      </p:pic>
      <p:pic>
        <p:nvPicPr>
          <p:cNvPr id="4" name="Picture 3">
            <a:extLst>
              <a:ext uri="{FF2B5EF4-FFF2-40B4-BE49-F238E27FC236}">
                <a16:creationId xmlns:a16="http://schemas.microsoft.com/office/drawing/2014/main" id="{D0C92E6D-25C5-1208-E24E-138F9B956208}"/>
              </a:ext>
            </a:extLst>
          </p:cNvPr>
          <p:cNvPicPr>
            <a:picLocks noChangeAspect="1"/>
          </p:cNvPicPr>
          <p:nvPr/>
        </p:nvPicPr>
        <p:blipFill>
          <a:blip r:embed="rId4"/>
          <a:stretch>
            <a:fillRect/>
          </a:stretch>
        </p:blipFill>
        <p:spPr>
          <a:xfrm>
            <a:off x="5799445" y="4407526"/>
            <a:ext cx="5365750" cy="1786283"/>
          </a:xfrm>
          <a:prstGeom prst="rect">
            <a:avLst/>
          </a:prstGeom>
        </p:spPr>
      </p:pic>
      <p:pic>
        <p:nvPicPr>
          <p:cNvPr id="5" name="Picture 4">
            <a:extLst>
              <a:ext uri="{FF2B5EF4-FFF2-40B4-BE49-F238E27FC236}">
                <a16:creationId xmlns:a16="http://schemas.microsoft.com/office/drawing/2014/main" id="{7EEE69A7-253C-E052-D4F3-ED59D05E355F}"/>
              </a:ext>
            </a:extLst>
          </p:cNvPr>
          <p:cNvPicPr>
            <a:picLocks noChangeAspect="1"/>
          </p:cNvPicPr>
          <p:nvPr/>
        </p:nvPicPr>
        <p:blipFill>
          <a:blip r:embed="rId5"/>
          <a:stretch>
            <a:fillRect/>
          </a:stretch>
        </p:blipFill>
        <p:spPr>
          <a:xfrm>
            <a:off x="5799445" y="956917"/>
            <a:ext cx="4237087" cy="426757"/>
          </a:xfrm>
          <a:prstGeom prst="rect">
            <a:avLst/>
          </a:prstGeom>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52638" y="32657"/>
            <a:ext cx="9144001" cy="762000"/>
          </a:xfrm>
        </p:spPr>
        <p:txBody>
          <a:bodyPr/>
          <a:lstStyle/>
          <a:p>
            <a:r>
              <a:rPr lang="en-US" b="1" dirty="0"/>
              <a:t>Pricing and Loan Yields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794657"/>
                <a:ext cx="11734800" cy="5796643"/>
              </a:xfrm>
            </p:spPr>
            <p:txBody>
              <a:bodyPr>
                <a:normAutofit/>
              </a:bodyPr>
              <a:lstStyle/>
              <a:p>
                <a:pPr lvl="1"/>
                <a:r>
                  <a:rPr lang="en-US" dirty="0"/>
                  <a:t>Then the pricing is set based on an initial spread over a base rate (usually SOFR) at set original issuance discount (OID), which represents the additional “fee” the investor receives. The loan yield formula is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𝐴𝑛𝑛𝑢𝑎𝑙</m:t>
                      </m:r>
                      <m:r>
                        <a:rPr lang="en-US" i="1" smtClean="0">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l</m:t>
                      </m:r>
                      <m:r>
                        <a:rPr lang="en-US" i="1">
                          <a:solidFill>
                            <a:srgbClr val="FFFF00"/>
                          </a:solidFill>
                          <a:latin typeface="Cambria Math" panose="02040503050406030204" pitchFamily="18" charset="0"/>
                        </a:rPr>
                        <m:t>𝑜𝑎𝑛</m:t>
                      </m:r>
                      <m:r>
                        <a:rPr lang="en-US" i="1">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y</m:t>
                      </m:r>
                      <m:r>
                        <a:rPr lang="en-US" i="1">
                          <a:solidFill>
                            <a:srgbClr val="FFFF00"/>
                          </a:solidFill>
                          <a:latin typeface="Cambria Math" panose="02040503050406030204" pitchFamily="18" charset="0"/>
                        </a:rPr>
                        <m:t>𝑖𝑒𝑙𝑑</m:t>
                      </m:r>
                      <m:r>
                        <a:rPr lang="en-US" i="1">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𝑆𝑂𝐹𝑅</m:t>
                      </m:r>
                      <m:r>
                        <a:rPr lang="en-US" i="1">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s</m:t>
                      </m:r>
                      <m:r>
                        <a:rPr lang="en-US" i="1">
                          <a:solidFill>
                            <a:srgbClr val="FFFF00"/>
                          </a:solidFill>
                          <a:latin typeface="Cambria Math" panose="02040503050406030204" pitchFamily="18" charset="0"/>
                        </a:rPr>
                        <m:t>𝑝𝑟𝑒𝑎𝑑</m:t>
                      </m:r>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100−</m:t>
                                  </m:r>
                                  <m:r>
                                    <a:rPr lang="en-US" i="1">
                                      <a:solidFill>
                                        <a:srgbClr val="FFFF00"/>
                                      </a:solidFill>
                                      <a:latin typeface="Cambria Math" panose="02040503050406030204" pitchFamily="18" charset="0"/>
                                    </a:rPr>
                                    <m:t>𝑂𝐼𝐷</m:t>
                                  </m:r>
                                </m:num>
                                <m:den>
                                  <m:r>
                                    <a:rPr lang="en-US" i="1">
                                      <a:solidFill>
                                        <a:srgbClr val="FFFF00"/>
                                      </a:solidFill>
                                      <a:latin typeface="Cambria Math" panose="02040503050406030204" pitchFamily="18" charset="0"/>
                                    </a:rPr>
                                    <m:t>4 </m:t>
                                  </m:r>
                                  <m:r>
                                    <a:rPr lang="en-US" i="1">
                                      <a:solidFill>
                                        <a:srgbClr val="FFFF00"/>
                                      </a:solidFill>
                                      <a:latin typeface="Cambria Math" panose="02040503050406030204" pitchFamily="18" charset="0"/>
                                    </a:rPr>
                                    <m:t>𝑦𝑒𝑎𝑟𝑠</m:t>
                                  </m:r>
                                </m:den>
                              </m:f>
                            </m:e>
                          </m:d>
                        </m:num>
                        <m:den>
                          <m:r>
                            <a:rPr lang="en-US" i="1">
                              <a:solidFill>
                                <a:srgbClr val="FFFF00"/>
                              </a:solidFill>
                              <a:latin typeface="Cambria Math" panose="02040503050406030204" pitchFamily="18" charset="0"/>
                            </a:rPr>
                            <m:t>100</m:t>
                          </m:r>
                        </m:den>
                      </m:f>
                    </m:oMath>
                  </m:oMathPara>
                </a14:m>
                <a:endParaRPr lang="en-US" dirty="0"/>
              </a:p>
              <a:p>
                <a:pPr marL="0" indent="0">
                  <a:buNone/>
                </a:pPr>
                <a:r>
                  <a:rPr lang="en-US" dirty="0"/>
                  <a:t>Please note that this conventional formula is based on 4 years’ average life of the loan.</a:t>
                </a:r>
              </a:p>
              <a:p>
                <a:pPr marL="0" indent="0">
                  <a:buNone/>
                </a:pPr>
                <a:r>
                  <a:rPr lang="en-US" dirty="0"/>
                  <a:t>A typical press announcement from the lead arranger bank will be as follows:</a:t>
                </a:r>
              </a:p>
              <a:p>
                <a:r>
                  <a:rPr lang="en-US" dirty="0"/>
                  <a:t>“The term loan B price is set at SOFR + 4.5% at 99.0 OID and is now free to trade.” </a:t>
                </a:r>
                <a:endParaRPr lang="en-US" i="1" dirty="0"/>
              </a:p>
              <a:p>
                <a:r>
                  <a:rPr lang="en-US" dirty="0"/>
                  <a:t>Based on this example and assuming the starting SOFR is 2.50%, the initial loan yield is then calculated as follows:</a:t>
                </a:r>
              </a:p>
              <a:p>
                <a:pPr marL="0" indent="0">
                  <a:buNone/>
                </a:pPr>
                <a14:m>
                  <m:oMath xmlns:m="http://schemas.openxmlformats.org/officeDocument/2006/math">
                    <m:r>
                      <a:rPr lang="en-US" i="1">
                        <a:latin typeface="Cambria Math" panose="02040503050406030204" pitchFamily="18" charset="0"/>
                      </a:rPr>
                      <m:t>𝐴𝑛𝑛𝑢𝑎𝑙</m:t>
                    </m:r>
                    <m:r>
                      <a:rPr lang="en-US" i="1">
                        <a:latin typeface="Cambria Math" panose="02040503050406030204" pitchFamily="18" charset="0"/>
                      </a:rPr>
                      <m:t> </m:t>
                    </m:r>
                    <m:r>
                      <m:rPr>
                        <m:sty m:val="p"/>
                      </m:rPr>
                      <a:rPr lang="en-US">
                        <a:latin typeface="Cambria Math" panose="02040503050406030204" pitchFamily="18" charset="0"/>
                      </a:rPr>
                      <m:t>l</m:t>
                    </m:r>
                    <m:r>
                      <a:rPr lang="en-US" i="1">
                        <a:latin typeface="Cambria Math" panose="02040503050406030204" pitchFamily="18" charset="0"/>
                      </a:rPr>
                      <m:t>𝑜𝑎𝑛</m:t>
                    </m:r>
                    <m:r>
                      <a:rPr lang="en-US" i="1">
                        <a:latin typeface="Cambria Math" panose="02040503050406030204" pitchFamily="18" charset="0"/>
                      </a:rPr>
                      <m:t> </m:t>
                    </m:r>
                    <m:r>
                      <m:rPr>
                        <m:sty m:val="p"/>
                      </m:rPr>
                      <a:rPr lang="en-US">
                        <a:latin typeface="Cambria Math" panose="02040503050406030204" pitchFamily="18" charset="0"/>
                      </a:rPr>
                      <m:t>y</m:t>
                    </m:r>
                    <m:r>
                      <a:rPr lang="en-US" i="1">
                        <a:latin typeface="Cambria Math" panose="02040503050406030204" pitchFamily="18" charset="0"/>
                      </a:rPr>
                      <m:t>𝑖𝑒𝑙𝑑</m:t>
                    </m:r>
                    <m:r>
                      <a:rPr lang="en-US" i="1">
                        <a:latin typeface="Cambria Math" panose="02040503050406030204" pitchFamily="18" charset="0"/>
                      </a:rPr>
                      <m:t>=2.5%+4.5%+</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100−99</m:t>
                                </m:r>
                              </m:num>
                              <m:den>
                                <m:r>
                                  <a:rPr lang="en-US" i="1">
                                    <a:latin typeface="Cambria Math" panose="02040503050406030204" pitchFamily="18" charset="0"/>
                                  </a:rPr>
                                  <m:t>4 </m:t>
                                </m:r>
                                <m:r>
                                  <a:rPr lang="en-US" i="1">
                                    <a:latin typeface="Cambria Math" panose="02040503050406030204" pitchFamily="18" charset="0"/>
                                  </a:rPr>
                                  <m:t>𝑦𝑒𝑎𝑟𝑠</m:t>
                                </m:r>
                              </m:den>
                            </m:f>
                          </m:e>
                        </m:d>
                      </m:num>
                      <m:den>
                        <m:r>
                          <a:rPr lang="en-US" i="1">
                            <a:latin typeface="Cambria Math" panose="02040503050406030204" pitchFamily="18" charset="0"/>
                          </a:rPr>
                          <m:t>100</m:t>
                        </m:r>
                      </m:den>
                    </m:f>
                  </m:oMath>
                </a14:m>
                <a:r>
                  <a:rPr lang="en-US" sz="3200" dirty="0"/>
                  <a:t> = 2.5% + 4.5% + 0.25% = 7.25%</a:t>
                </a:r>
                <a:endParaRPr lang="en-US" dirty="0"/>
              </a:p>
              <a:p>
                <a:pPr lvl="1"/>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5BAE183-D4BD-40DA-BE31-91F688346A1F}"/>
                  </a:ext>
                </a:extLst>
              </p:cNvPr>
              <p:cNvSpPr>
                <a:spLocks noGrp="1" noRot="1" noChangeAspect="1" noMove="1" noResize="1" noEditPoints="1" noAdjustHandles="1" noChangeArrowheads="1" noChangeShapeType="1" noTextEdit="1"/>
              </p:cNvSpPr>
              <p:nvPr>
                <p:ph idx="1"/>
              </p:nvPr>
            </p:nvSpPr>
            <p:spPr>
              <a:xfrm>
                <a:off x="227012" y="794657"/>
                <a:ext cx="11734800" cy="5796643"/>
              </a:xfrm>
              <a:blipFill>
                <a:blip r:embed="rId2"/>
                <a:stretch>
                  <a:fillRect l="-779" t="-1052" b="-421"/>
                </a:stretch>
              </a:blipFill>
            </p:spPr>
            <p:txBody>
              <a:bodyPr/>
              <a:lstStyle/>
              <a:p>
                <a:r>
                  <a:rPr lang="en-US">
                    <a:noFill/>
                  </a:rPr>
                  <a:t> </a:t>
                </a:r>
              </a:p>
            </p:txBody>
          </p:sp>
        </mc:Fallback>
      </mc:AlternateContent>
    </p:spTree>
    <p:extLst>
      <p:ext uri="{BB962C8B-B14F-4D97-AF65-F5344CB8AC3E}">
        <p14:creationId xmlns:p14="http://schemas.microsoft.com/office/powerpoint/2010/main" val="666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50233" y="-76200"/>
            <a:ext cx="9144001" cy="762000"/>
          </a:xfrm>
        </p:spPr>
        <p:txBody>
          <a:bodyPr/>
          <a:lstStyle/>
          <a:p>
            <a:r>
              <a:rPr lang="en-US" b="1" dirty="0"/>
              <a:t>Pricing and Loan Yields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0" y="778328"/>
            <a:ext cx="11734800" cy="2862943"/>
          </a:xfrm>
        </p:spPr>
        <p:txBody>
          <a:bodyPr>
            <a:normAutofit fontScale="92500" lnSpcReduction="10000"/>
          </a:bodyPr>
          <a:lstStyle/>
          <a:p>
            <a:pPr lvl="1"/>
            <a:r>
              <a:rPr lang="en-US" dirty="0"/>
              <a:t>The Loan Syndication and Trading Association (LSTA) was established in the mid 1990s to develop liquidity and transparency in the secondary market for bank loans. </a:t>
            </a:r>
          </a:p>
          <a:p>
            <a:pPr lvl="1"/>
            <a:r>
              <a:rPr lang="en-US" dirty="0"/>
              <a:t>LSTA provides dealer-secondary quotes based on market-to-market and other relevant information including the most volatile loans, the list of the biggest price movers, and the listing of the newest deals. </a:t>
            </a:r>
          </a:p>
          <a:p>
            <a:pPr lvl="1"/>
            <a:r>
              <a:rPr lang="en-US" dirty="0"/>
              <a:t>The LSTA, in conjunction with Standard &amp; Poor’s Leveraged Commentary &amp; Data (LCD), has developed a LevFin index as a benchmark representing a weighted average of the 100 largest loan facilities. </a:t>
            </a:r>
          </a:p>
          <a:p>
            <a:pPr lvl="1"/>
            <a:r>
              <a:rPr lang="en-US" dirty="0"/>
              <a:t>The index, S&amp;P/LSTA Index is a total return index of the leverage loans. Loan portfolio managers use this as a benchmark to compare the portfolio performance and other asset class to the market. </a:t>
            </a:r>
          </a:p>
          <a:p>
            <a:pPr lvl="1"/>
            <a:r>
              <a:rPr lang="en-US" dirty="0"/>
              <a:t>A list of loan secondary trading level examples is shown in figure 12.1.</a:t>
            </a:r>
          </a:p>
          <a:p>
            <a:pPr lvl="1"/>
            <a:endParaRPr lang="en-US" dirty="0"/>
          </a:p>
          <a:p>
            <a:pPr lvl="1"/>
            <a:endParaRPr lang="en-US" b="1" dirty="0"/>
          </a:p>
          <a:p>
            <a:endParaRPr lang="en-US" dirty="0"/>
          </a:p>
          <a:p>
            <a:endParaRPr lang="en-US" dirty="0"/>
          </a:p>
        </p:txBody>
      </p:sp>
      <p:pic>
        <p:nvPicPr>
          <p:cNvPr id="4" name="Picture 3">
            <a:extLst>
              <a:ext uri="{FF2B5EF4-FFF2-40B4-BE49-F238E27FC236}">
                <a16:creationId xmlns:a16="http://schemas.microsoft.com/office/drawing/2014/main" id="{CC5677FD-57D5-C43D-8DA6-8E30EC303535}"/>
              </a:ext>
            </a:extLst>
          </p:cNvPr>
          <p:cNvPicPr>
            <a:picLocks noChangeAspect="1"/>
          </p:cNvPicPr>
          <p:nvPr/>
        </p:nvPicPr>
        <p:blipFill>
          <a:blip r:embed="rId2"/>
          <a:stretch>
            <a:fillRect/>
          </a:stretch>
        </p:blipFill>
        <p:spPr>
          <a:xfrm>
            <a:off x="455612" y="3699750"/>
            <a:ext cx="7086600" cy="3019508"/>
          </a:xfrm>
          <a:prstGeom prst="rect">
            <a:avLst/>
          </a:prstGeom>
          <a:solidFill>
            <a:schemeClr val="tx2"/>
          </a:solidFill>
        </p:spPr>
      </p:pic>
    </p:spTree>
    <p:extLst>
      <p:ext uri="{BB962C8B-B14F-4D97-AF65-F5344CB8AC3E}">
        <p14:creationId xmlns:p14="http://schemas.microsoft.com/office/powerpoint/2010/main" val="126821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E23E-A1DE-9849-EA19-BE7E3C6DA865}"/>
              </a:ext>
            </a:extLst>
          </p:cNvPr>
          <p:cNvSpPr>
            <a:spLocks noGrp="1"/>
          </p:cNvSpPr>
          <p:nvPr>
            <p:ph type="title"/>
          </p:nvPr>
        </p:nvSpPr>
        <p:spPr>
          <a:xfrm>
            <a:off x="608012" y="304800"/>
            <a:ext cx="9402274" cy="1400530"/>
          </a:xfrm>
        </p:spPr>
        <p:txBody>
          <a:bodyPr/>
          <a:lstStyle/>
          <a:p>
            <a:r>
              <a:rPr lang="en-US" dirty="0"/>
              <a:t>Portfolio Monitoring: Why It Matters</a:t>
            </a:r>
          </a:p>
        </p:txBody>
      </p:sp>
      <p:sp>
        <p:nvSpPr>
          <p:cNvPr id="3" name="Content Placeholder 2">
            <a:extLst>
              <a:ext uri="{FF2B5EF4-FFF2-40B4-BE49-F238E27FC236}">
                <a16:creationId xmlns:a16="http://schemas.microsoft.com/office/drawing/2014/main" id="{AC053750-380D-BAFF-A050-79B54FF275D4}"/>
              </a:ext>
            </a:extLst>
          </p:cNvPr>
          <p:cNvSpPr>
            <a:spLocks noGrp="1"/>
          </p:cNvSpPr>
          <p:nvPr>
            <p:ph idx="1"/>
          </p:nvPr>
        </p:nvSpPr>
        <p:spPr>
          <a:xfrm>
            <a:off x="760412" y="1703618"/>
            <a:ext cx="10287000" cy="5001982"/>
          </a:xfrm>
        </p:spPr>
        <p:txBody>
          <a:bodyPr/>
          <a:lstStyle/>
          <a:p>
            <a:pPr marL="0" indent="0">
              <a:buNone/>
            </a:pPr>
            <a:r>
              <a:rPr lang="en-US" b="1" dirty="0"/>
              <a:t>Credit Risk Does Not End at Origination</a:t>
            </a:r>
            <a:endParaRPr lang="en-US" dirty="0"/>
          </a:p>
          <a:p>
            <a:r>
              <a:rPr lang="en-US" dirty="0"/>
              <a:t>Risk evolves throughout the loan life</a:t>
            </a:r>
          </a:p>
          <a:p>
            <a:pPr marL="0" indent="0">
              <a:buNone/>
            </a:pPr>
            <a:endParaRPr lang="en-US" dirty="0"/>
          </a:p>
          <a:p>
            <a:pPr marL="0" indent="0">
              <a:buNone/>
            </a:pPr>
            <a:r>
              <a:rPr lang="en-US" b="1" dirty="0"/>
              <a:t>Portfolio Monitoring Objectives</a:t>
            </a:r>
            <a:endParaRPr lang="en-US" dirty="0"/>
          </a:p>
          <a:p>
            <a:r>
              <a:rPr lang="en-US" dirty="0"/>
              <a:t>Detect early signs of deterioration</a:t>
            </a:r>
          </a:p>
          <a:p>
            <a:r>
              <a:rPr lang="en-US" dirty="0"/>
              <a:t>Ensure covenant compliance</a:t>
            </a:r>
          </a:p>
          <a:p>
            <a:r>
              <a:rPr lang="en-US" dirty="0"/>
              <a:t>Protect lender position before default</a:t>
            </a:r>
          </a:p>
          <a:p>
            <a:endParaRPr lang="en-US" dirty="0"/>
          </a:p>
        </p:txBody>
      </p:sp>
    </p:spTree>
    <p:extLst>
      <p:ext uri="{BB962C8B-B14F-4D97-AF65-F5344CB8AC3E}">
        <p14:creationId xmlns:p14="http://schemas.microsoft.com/office/powerpoint/2010/main" val="29703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E3D3-C733-B6BB-8B12-238AE0046241}"/>
              </a:ext>
            </a:extLst>
          </p:cNvPr>
          <p:cNvSpPr>
            <a:spLocks noGrp="1"/>
          </p:cNvSpPr>
          <p:nvPr>
            <p:ph type="title"/>
          </p:nvPr>
        </p:nvSpPr>
        <p:spPr>
          <a:xfrm>
            <a:off x="379412" y="57254"/>
            <a:ext cx="9402274" cy="1400530"/>
          </a:xfrm>
        </p:spPr>
        <p:txBody>
          <a:bodyPr/>
          <a:lstStyle/>
          <a:p>
            <a:r>
              <a:rPr lang="en-US" dirty="0"/>
              <a:t>Asset Management Monitoring &amp; Reporting (AMMR)</a:t>
            </a:r>
          </a:p>
        </p:txBody>
      </p:sp>
      <p:sp>
        <p:nvSpPr>
          <p:cNvPr id="3" name="Content Placeholder 2">
            <a:extLst>
              <a:ext uri="{FF2B5EF4-FFF2-40B4-BE49-F238E27FC236}">
                <a16:creationId xmlns:a16="http://schemas.microsoft.com/office/drawing/2014/main" id="{D5F10125-EDE1-7B7F-5DFA-C58A96B46F0A}"/>
              </a:ext>
            </a:extLst>
          </p:cNvPr>
          <p:cNvSpPr>
            <a:spLocks noGrp="1"/>
          </p:cNvSpPr>
          <p:nvPr>
            <p:ph idx="1"/>
          </p:nvPr>
        </p:nvSpPr>
        <p:spPr>
          <a:xfrm>
            <a:off x="760412" y="1905000"/>
            <a:ext cx="9753600" cy="4648200"/>
          </a:xfrm>
        </p:spPr>
        <p:txBody>
          <a:bodyPr>
            <a:normAutofit lnSpcReduction="10000"/>
          </a:bodyPr>
          <a:lstStyle/>
          <a:p>
            <a:pPr>
              <a:buNone/>
            </a:pPr>
            <a:r>
              <a:rPr lang="en-US" b="1" dirty="0"/>
              <a:t>What Is AMMR?</a:t>
            </a:r>
            <a:endParaRPr lang="en-US" dirty="0"/>
          </a:p>
          <a:p>
            <a:pPr>
              <a:buFont typeface="Arial" panose="020B0604020202020204" pitchFamily="34" charset="0"/>
              <a:buChar char="•"/>
            </a:pPr>
            <a:r>
              <a:rPr lang="en-US" dirty="0"/>
              <a:t>Ongoing loan-level and portfolio-level monitoring framework</a:t>
            </a:r>
          </a:p>
          <a:p>
            <a:pPr>
              <a:buNone/>
            </a:pPr>
            <a:endParaRPr lang="en-US" b="1" dirty="0"/>
          </a:p>
          <a:p>
            <a:pPr>
              <a:buNone/>
            </a:pPr>
            <a:r>
              <a:rPr lang="en-US" b="1" dirty="0"/>
              <a:t>Core AMMR Components</a:t>
            </a:r>
            <a:endParaRPr lang="en-US" dirty="0"/>
          </a:p>
          <a:p>
            <a:pPr>
              <a:buFont typeface="Arial" panose="020B0604020202020204" pitchFamily="34" charset="0"/>
              <a:buChar char="•"/>
            </a:pPr>
            <a:r>
              <a:rPr lang="en-US" dirty="0"/>
              <a:t>Financial reporting (monthly, quarterly, audited)</a:t>
            </a:r>
          </a:p>
          <a:p>
            <a:pPr>
              <a:buFont typeface="Arial" panose="020B0604020202020204" pitchFamily="34" charset="0"/>
              <a:buChar char="•"/>
            </a:pPr>
            <a:r>
              <a:rPr lang="en-US" dirty="0"/>
              <a:t>Covenant testing (DSCR, leverage)</a:t>
            </a:r>
          </a:p>
          <a:p>
            <a:pPr>
              <a:buFont typeface="Arial" panose="020B0604020202020204" pitchFamily="34" charset="0"/>
              <a:buChar char="•"/>
            </a:pPr>
            <a:r>
              <a:rPr lang="en-US" dirty="0"/>
              <a:t>Borrowing base certificates</a:t>
            </a:r>
          </a:p>
          <a:p>
            <a:pPr>
              <a:buFont typeface="Arial" panose="020B0604020202020204" pitchFamily="34" charset="0"/>
              <a:buChar char="•"/>
            </a:pPr>
            <a:r>
              <a:rPr lang="en-US" dirty="0"/>
              <a:t>Compliance and regulatory reporting</a:t>
            </a:r>
          </a:p>
          <a:p>
            <a:pPr>
              <a:buNone/>
            </a:pPr>
            <a:endParaRPr lang="en-US" b="1" dirty="0"/>
          </a:p>
          <a:p>
            <a:pPr>
              <a:buNone/>
            </a:pPr>
            <a:r>
              <a:rPr lang="en-US" b="1" dirty="0"/>
              <a:t>Instructor Line</a:t>
            </a:r>
            <a:endParaRPr lang="en-US" dirty="0"/>
          </a:p>
          <a:p>
            <a:pPr>
              <a:buNone/>
            </a:pPr>
            <a:r>
              <a:rPr lang="en-US" dirty="0"/>
              <a:t>AMMR is about "inspect what you expect."</a:t>
            </a:r>
          </a:p>
          <a:p>
            <a:endParaRPr lang="en-US" dirty="0"/>
          </a:p>
        </p:txBody>
      </p:sp>
    </p:spTree>
    <p:extLst>
      <p:ext uri="{BB962C8B-B14F-4D97-AF65-F5344CB8AC3E}">
        <p14:creationId xmlns:p14="http://schemas.microsoft.com/office/powerpoint/2010/main" val="26872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8443-C7FC-0E4F-CCF5-8F158E0C9DA8}"/>
              </a:ext>
            </a:extLst>
          </p:cNvPr>
          <p:cNvSpPr>
            <a:spLocks noGrp="1"/>
          </p:cNvSpPr>
          <p:nvPr>
            <p:ph type="title"/>
          </p:nvPr>
        </p:nvSpPr>
        <p:spPr>
          <a:xfrm>
            <a:off x="455612" y="152400"/>
            <a:ext cx="9402274" cy="1400530"/>
          </a:xfrm>
        </p:spPr>
        <p:txBody>
          <a:bodyPr/>
          <a:lstStyle/>
          <a:p>
            <a:r>
              <a:rPr lang="en-US" dirty="0"/>
              <a:t>AMMR as Risk Mitigation</a:t>
            </a:r>
          </a:p>
        </p:txBody>
      </p:sp>
      <p:sp>
        <p:nvSpPr>
          <p:cNvPr id="3" name="Content Placeholder 2">
            <a:extLst>
              <a:ext uri="{FF2B5EF4-FFF2-40B4-BE49-F238E27FC236}">
                <a16:creationId xmlns:a16="http://schemas.microsoft.com/office/drawing/2014/main" id="{EA5A9544-BC29-6820-DB78-1C8B99691EA1}"/>
              </a:ext>
            </a:extLst>
          </p:cNvPr>
          <p:cNvSpPr>
            <a:spLocks noGrp="1"/>
          </p:cNvSpPr>
          <p:nvPr>
            <p:ph idx="1"/>
          </p:nvPr>
        </p:nvSpPr>
        <p:spPr>
          <a:xfrm>
            <a:off x="531812" y="1331259"/>
            <a:ext cx="10439400" cy="4993341"/>
          </a:xfrm>
        </p:spPr>
        <p:txBody>
          <a:bodyPr/>
          <a:lstStyle/>
          <a:p>
            <a:pPr>
              <a:buNone/>
            </a:pPr>
            <a:r>
              <a:rPr lang="en-US" b="1" dirty="0"/>
              <a:t>How AMMR Reduces Losses</a:t>
            </a:r>
            <a:endParaRPr lang="en-US" dirty="0"/>
          </a:p>
          <a:p>
            <a:pPr>
              <a:buFont typeface="Arial" panose="020B0604020202020204" pitchFamily="34" charset="0"/>
              <a:buChar char="•"/>
            </a:pPr>
            <a:r>
              <a:rPr lang="en-US" dirty="0"/>
              <a:t>Identifies issues before payment default</a:t>
            </a:r>
          </a:p>
          <a:p>
            <a:pPr>
              <a:buFont typeface="Arial" panose="020B0604020202020204" pitchFamily="34" charset="0"/>
              <a:buChar char="•"/>
            </a:pPr>
            <a:r>
              <a:rPr lang="en-US" dirty="0"/>
              <a:t>Enables proactive restructuring</a:t>
            </a:r>
          </a:p>
          <a:p>
            <a:pPr>
              <a:buFont typeface="Arial" panose="020B0604020202020204" pitchFamily="34" charset="0"/>
              <a:buChar char="•"/>
            </a:pPr>
            <a:r>
              <a:rPr lang="en-US" dirty="0"/>
              <a:t>Improves recovery outcomes</a:t>
            </a:r>
          </a:p>
          <a:p>
            <a:pPr>
              <a:buFont typeface="Arial" panose="020B0604020202020204" pitchFamily="34" charset="0"/>
              <a:buChar char="•"/>
            </a:pPr>
            <a:endParaRPr lang="en-US" dirty="0"/>
          </a:p>
          <a:p>
            <a:pPr>
              <a:buNone/>
            </a:pPr>
            <a:r>
              <a:rPr lang="en-US" b="1" dirty="0"/>
              <a:t>Connection to CAMELS</a:t>
            </a:r>
            <a:endParaRPr lang="en-US" dirty="0"/>
          </a:p>
          <a:p>
            <a:pPr>
              <a:buFont typeface="Arial" panose="020B0604020202020204" pitchFamily="34" charset="0"/>
              <a:buChar char="•"/>
            </a:pPr>
            <a:r>
              <a:rPr lang="en-US" dirty="0"/>
              <a:t>Directly supports Asset Quality (A) and Management (M)</a:t>
            </a:r>
          </a:p>
          <a:p>
            <a:endParaRPr lang="en-US" dirty="0"/>
          </a:p>
        </p:txBody>
      </p:sp>
    </p:spTree>
    <p:extLst>
      <p:ext uri="{BB962C8B-B14F-4D97-AF65-F5344CB8AC3E}">
        <p14:creationId xmlns:p14="http://schemas.microsoft.com/office/powerpoint/2010/main" val="41049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D5FD-22C9-1D2D-4C70-EB80461A3F1B}"/>
              </a:ext>
            </a:extLst>
          </p:cNvPr>
          <p:cNvSpPr>
            <a:spLocks noGrp="1"/>
          </p:cNvSpPr>
          <p:nvPr>
            <p:ph type="title"/>
          </p:nvPr>
        </p:nvSpPr>
        <p:spPr/>
        <p:txBody>
          <a:bodyPr/>
          <a:lstStyle/>
          <a:p>
            <a:r>
              <a:rPr lang="en-US" b="1" dirty="0"/>
              <a:t>Market Risk in Credit Portfolios</a:t>
            </a:r>
          </a:p>
        </p:txBody>
      </p:sp>
      <p:sp>
        <p:nvSpPr>
          <p:cNvPr id="6" name="TextBox 5">
            <a:extLst>
              <a:ext uri="{FF2B5EF4-FFF2-40B4-BE49-F238E27FC236}">
                <a16:creationId xmlns:a16="http://schemas.microsoft.com/office/drawing/2014/main" id="{9BDE5D96-FC6E-B116-663F-13250543B3EE}"/>
              </a:ext>
            </a:extLst>
          </p:cNvPr>
          <p:cNvSpPr txBox="1"/>
          <p:nvPr/>
        </p:nvSpPr>
        <p:spPr>
          <a:xfrm>
            <a:off x="760412" y="1676400"/>
            <a:ext cx="10058400" cy="3046988"/>
          </a:xfrm>
          <a:prstGeom prst="rect">
            <a:avLst/>
          </a:prstGeom>
          <a:noFill/>
        </p:spPr>
        <p:txBody>
          <a:bodyPr wrap="square">
            <a:spAutoFit/>
          </a:bodyPr>
          <a:lstStyle/>
          <a:p>
            <a:r>
              <a:rPr lang="en-US" sz="2400" b="1" dirty="0"/>
              <a:t>Market Risk</a:t>
            </a:r>
            <a:endParaRPr lang="en-US" sz="2400" dirty="0"/>
          </a:p>
          <a:p>
            <a:pPr marL="285750" indent="-285750">
              <a:buFont typeface="Wingdings" panose="05000000000000000000" pitchFamily="2" charset="2"/>
              <a:buChar char="Ø"/>
            </a:pPr>
            <a:r>
              <a:rPr lang="en-US" sz="2400" dirty="0"/>
              <a:t>Risk from </a:t>
            </a:r>
            <a:r>
              <a:rPr lang="en-US" sz="2400" b="1" dirty="0"/>
              <a:t>concertation, interest rates, spreads, and liquidity</a:t>
            </a:r>
            <a:endParaRPr lang="en-US" sz="2400" dirty="0"/>
          </a:p>
          <a:p>
            <a:pPr marL="285750" indent="-285750">
              <a:buFont typeface="Wingdings" panose="05000000000000000000" pitchFamily="2" charset="2"/>
              <a:buChar char="Ø"/>
            </a:pPr>
            <a:r>
              <a:rPr lang="en-US" sz="2400" dirty="0"/>
              <a:t>Can reduce loan value </a:t>
            </a:r>
            <a:r>
              <a:rPr lang="en-US" sz="2400" b="1" dirty="0"/>
              <a:t>even if borrower pays on time</a:t>
            </a:r>
          </a:p>
          <a:p>
            <a:pPr marL="285750" indent="-285750">
              <a:buFont typeface="Wingdings" panose="05000000000000000000" pitchFamily="2" charset="2"/>
              <a:buChar char="Ø"/>
            </a:pPr>
            <a:endParaRPr lang="en-US" sz="2400" dirty="0"/>
          </a:p>
          <a:p>
            <a:r>
              <a:rPr lang="en-US" sz="2400" b="1" dirty="0"/>
              <a:t>Key Drivers</a:t>
            </a:r>
            <a:endParaRPr lang="en-US" sz="2400" dirty="0"/>
          </a:p>
          <a:p>
            <a:pPr marL="285750" indent="-285750">
              <a:buFont typeface="Wingdings" panose="05000000000000000000" pitchFamily="2" charset="2"/>
              <a:buChar char="Ø"/>
            </a:pPr>
            <a:r>
              <a:rPr lang="en-US" sz="2400" dirty="0"/>
              <a:t>SOFR / yield curve shifts</a:t>
            </a:r>
          </a:p>
          <a:p>
            <a:pPr marL="285750" indent="-285750">
              <a:buFont typeface="Wingdings" panose="05000000000000000000" pitchFamily="2" charset="2"/>
              <a:buChar char="Ø"/>
            </a:pPr>
            <a:r>
              <a:rPr lang="en-US" sz="2400" dirty="0"/>
              <a:t>Credit spread widening</a:t>
            </a:r>
          </a:p>
          <a:p>
            <a:pPr marL="285750" indent="-285750">
              <a:buFont typeface="Wingdings" panose="05000000000000000000" pitchFamily="2" charset="2"/>
              <a:buChar char="Ø"/>
            </a:pPr>
            <a:r>
              <a:rPr lang="en-US" sz="2400" dirty="0"/>
              <a:t>Market liquidity stress</a:t>
            </a:r>
          </a:p>
        </p:txBody>
      </p:sp>
    </p:spTree>
    <p:extLst>
      <p:ext uri="{BB962C8B-B14F-4D97-AF65-F5344CB8AC3E}">
        <p14:creationId xmlns:p14="http://schemas.microsoft.com/office/powerpoint/2010/main" val="335605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Loans </a:t>
            </a:r>
          </a:p>
        </p:txBody>
      </p:sp>
      <p:sp>
        <p:nvSpPr>
          <p:cNvPr id="14" name="Content Placeholder 13"/>
          <p:cNvSpPr>
            <a:spLocks noGrp="1"/>
          </p:cNvSpPr>
          <p:nvPr>
            <p:ph idx="1"/>
          </p:nvPr>
        </p:nvSpPr>
        <p:spPr>
          <a:xfrm>
            <a:off x="1179512" y="1447800"/>
            <a:ext cx="9829799" cy="4800600"/>
          </a:xfrm>
        </p:spPr>
        <p:txBody>
          <a:bodyPr>
            <a:normAutofit/>
          </a:bodyPr>
          <a:lstStyle/>
          <a:p>
            <a:pPr marL="0" indent="0">
              <a:buNone/>
            </a:pPr>
            <a:r>
              <a:rPr lang="en-US" b="1" dirty="0"/>
              <a:t>Corporate Loan Types</a:t>
            </a:r>
            <a:endParaRPr lang="en-US" dirty="0"/>
          </a:p>
          <a:p>
            <a:r>
              <a:rPr lang="en-US" dirty="0"/>
              <a:t>Revolvers (incl. ABL)</a:t>
            </a:r>
          </a:p>
          <a:p>
            <a:r>
              <a:rPr lang="en-US" dirty="0"/>
              <a:t>Term Loans (TL-A, TL-B)</a:t>
            </a:r>
          </a:p>
          <a:p>
            <a:r>
              <a:rPr lang="en-US" dirty="0"/>
              <a:t>Second-lien &amp; Mezzanine</a:t>
            </a:r>
          </a:p>
          <a:p>
            <a:r>
              <a:rPr lang="en-US" dirty="0"/>
              <a:t>Unitranche</a:t>
            </a:r>
          </a:p>
          <a:p>
            <a:r>
              <a:rPr lang="en-US" dirty="0"/>
              <a:t>Bridge / Swing / DIP</a:t>
            </a:r>
          </a:p>
          <a:p>
            <a:r>
              <a:rPr lang="en-US" dirty="0"/>
              <a:t>Project Finance</a:t>
            </a:r>
          </a:p>
          <a:p>
            <a:pPr lvl="1"/>
            <a:endParaRPr lang="en-US" b="1" dirty="0"/>
          </a:p>
          <a:p>
            <a:pPr lvl="1"/>
            <a:endParaRPr lang="en-US" b="1" dirty="0"/>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3A89-8807-1385-F8B7-E292664024C3}"/>
              </a:ext>
            </a:extLst>
          </p:cNvPr>
          <p:cNvSpPr>
            <a:spLocks noGrp="1"/>
          </p:cNvSpPr>
          <p:nvPr>
            <p:ph type="title"/>
          </p:nvPr>
        </p:nvSpPr>
        <p:spPr>
          <a:xfrm>
            <a:off x="303212" y="76200"/>
            <a:ext cx="9402274" cy="1400530"/>
          </a:xfrm>
        </p:spPr>
        <p:txBody>
          <a:bodyPr/>
          <a:lstStyle/>
          <a:p>
            <a:r>
              <a:rPr lang="en-US" b="1" dirty="0"/>
              <a:t>Primary Loan Market: Underwriting &amp; Syndication</a:t>
            </a:r>
          </a:p>
        </p:txBody>
      </p:sp>
      <p:sp>
        <p:nvSpPr>
          <p:cNvPr id="3" name="Content Placeholder 2">
            <a:extLst>
              <a:ext uri="{FF2B5EF4-FFF2-40B4-BE49-F238E27FC236}">
                <a16:creationId xmlns:a16="http://schemas.microsoft.com/office/drawing/2014/main" id="{F3B0D70A-6ABE-263D-BEB3-941FECA2F711}"/>
              </a:ext>
            </a:extLst>
          </p:cNvPr>
          <p:cNvSpPr>
            <a:spLocks noGrp="1"/>
          </p:cNvSpPr>
          <p:nvPr>
            <p:ph idx="1"/>
          </p:nvPr>
        </p:nvSpPr>
        <p:spPr/>
        <p:txBody>
          <a:bodyPr/>
          <a:lstStyle/>
          <a:p>
            <a:pPr>
              <a:buNone/>
            </a:pPr>
            <a:r>
              <a:rPr lang="en-US" b="1" dirty="0"/>
              <a:t>Primary Loan Market</a:t>
            </a:r>
            <a:endParaRPr lang="en-US" dirty="0"/>
          </a:p>
          <a:p>
            <a:pPr>
              <a:buFont typeface="Wingdings" panose="05000000000000000000" pitchFamily="2" charset="2"/>
              <a:buChar char="Ø"/>
            </a:pPr>
            <a:r>
              <a:rPr lang="en-US" dirty="0"/>
              <a:t>Loans are </a:t>
            </a:r>
            <a:r>
              <a:rPr lang="en-US" b="1" dirty="0"/>
              <a:t>originated and underwritten by banks</a:t>
            </a:r>
            <a:endParaRPr lang="en-US" dirty="0"/>
          </a:p>
          <a:p>
            <a:pPr>
              <a:buFont typeface="Wingdings" panose="05000000000000000000" pitchFamily="2" charset="2"/>
              <a:buChar char="Ø"/>
            </a:pPr>
            <a:r>
              <a:rPr lang="en-US" dirty="0"/>
              <a:t>Bank initially bears </a:t>
            </a:r>
            <a:r>
              <a:rPr lang="en-US" b="1" dirty="0"/>
              <a:t>full market risk</a:t>
            </a:r>
            <a:endParaRPr lang="en-US" dirty="0"/>
          </a:p>
          <a:p>
            <a:pPr>
              <a:buNone/>
            </a:pPr>
            <a:endParaRPr lang="en-US" b="1" dirty="0"/>
          </a:p>
          <a:p>
            <a:pPr>
              <a:buNone/>
            </a:pPr>
            <a:r>
              <a:rPr lang="en-US" b="1" dirty="0"/>
              <a:t>Why Banks Syndicate</a:t>
            </a:r>
            <a:endParaRPr lang="en-US" dirty="0"/>
          </a:p>
          <a:p>
            <a:pPr>
              <a:buFont typeface="Wingdings" panose="05000000000000000000" pitchFamily="2" charset="2"/>
              <a:buChar char="Ø"/>
            </a:pPr>
            <a:r>
              <a:rPr lang="en-US" dirty="0"/>
              <a:t>Reduce </a:t>
            </a:r>
            <a:r>
              <a:rPr lang="en-US" b="1" dirty="0"/>
              <a:t>single-name exposure</a:t>
            </a:r>
            <a:endParaRPr lang="en-US" dirty="0"/>
          </a:p>
          <a:p>
            <a:pPr>
              <a:buFont typeface="Wingdings" panose="05000000000000000000" pitchFamily="2" charset="2"/>
              <a:buChar char="Ø"/>
            </a:pPr>
            <a:r>
              <a:rPr lang="en-US" dirty="0"/>
              <a:t>Reduce </a:t>
            </a:r>
            <a:r>
              <a:rPr lang="en-US" b="1" dirty="0"/>
              <a:t>market risk</a:t>
            </a:r>
            <a:endParaRPr lang="en-US" dirty="0"/>
          </a:p>
          <a:p>
            <a:pPr>
              <a:buFont typeface="Wingdings" panose="05000000000000000000" pitchFamily="2" charset="2"/>
              <a:buChar char="Ø"/>
            </a:pPr>
            <a:r>
              <a:rPr lang="en-US" dirty="0"/>
              <a:t>Meet </a:t>
            </a:r>
            <a:r>
              <a:rPr lang="en-US" b="1" dirty="0"/>
              <a:t>regulatory and internal limits</a:t>
            </a:r>
            <a:endParaRPr lang="en-US" dirty="0"/>
          </a:p>
          <a:p>
            <a:pPr>
              <a:buFont typeface="Wingdings" panose="05000000000000000000" pitchFamily="2" charset="2"/>
              <a:buChar char="Ø"/>
            </a:pPr>
            <a:r>
              <a:rPr lang="en-US" dirty="0"/>
              <a:t>Retain relationship + fees</a:t>
            </a:r>
          </a:p>
          <a:p>
            <a:endParaRPr lang="en-US" dirty="0"/>
          </a:p>
        </p:txBody>
      </p:sp>
    </p:spTree>
    <p:extLst>
      <p:ext uri="{BB962C8B-B14F-4D97-AF65-F5344CB8AC3E}">
        <p14:creationId xmlns:p14="http://schemas.microsoft.com/office/powerpoint/2010/main" val="29741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5E67-23C8-C0D2-00CD-0501F4D9EC31}"/>
              </a:ext>
            </a:extLst>
          </p:cNvPr>
          <p:cNvSpPr>
            <a:spLocks noGrp="1"/>
          </p:cNvSpPr>
          <p:nvPr>
            <p:ph type="title"/>
          </p:nvPr>
        </p:nvSpPr>
        <p:spPr>
          <a:xfrm>
            <a:off x="374395" y="381000"/>
            <a:ext cx="10401469" cy="1400530"/>
          </a:xfrm>
        </p:spPr>
        <p:txBody>
          <a:bodyPr/>
          <a:lstStyle/>
          <a:p>
            <a:r>
              <a:rPr lang="en-US" b="1" dirty="0"/>
              <a:t>Rating Agencies as Liquidity Creators</a:t>
            </a:r>
          </a:p>
        </p:txBody>
      </p:sp>
      <p:sp>
        <p:nvSpPr>
          <p:cNvPr id="3" name="Content Placeholder 2">
            <a:extLst>
              <a:ext uri="{FF2B5EF4-FFF2-40B4-BE49-F238E27FC236}">
                <a16:creationId xmlns:a16="http://schemas.microsoft.com/office/drawing/2014/main" id="{169392D9-9A6C-2606-0EC1-D351F7733943}"/>
              </a:ext>
            </a:extLst>
          </p:cNvPr>
          <p:cNvSpPr>
            <a:spLocks noGrp="1"/>
          </p:cNvSpPr>
          <p:nvPr>
            <p:ph idx="1"/>
          </p:nvPr>
        </p:nvSpPr>
        <p:spPr>
          <a:xfrm>
            <a:off x="684213" y="1676400"/>
            <a:ext cx="5410200" cy="4195481"/>
          </a:xfrm>
        </p:spPr>
        <p:txBody>
          <a:bodyPr/>
          <a:lstStyle/>
          <a:p>
            <a:pPr marL="0" indent="0">
              <a:buNone/>
            </a:pPr>
            <a:r>
              <a:rPr lang="en-US" b="1" dirty="0"/>
              <a:t>Role of Rating Agencies (Primary Market)</a:t>
            </a:r>
            <a:endParaRPr lang="en-US" dirty="0"/>
          </a:p>
          <a:p>
            <a:r>
              <a:rPr lang="en-US" dirty="0"/>
              <a:t>S&amp;P and Moody’s rate:</a:t>
            </a:r>
          </a:p>
          <a:p>
            <a:pPr lvl="1"/>
            <a:r>
              <a:rPr lang="en-US" dirty="0"/>
              <a:t>Borrowers</a:t>
            </a:r>
          </a:p>
          <a:p>
            <a:pPr lvl="1"/>
            <a:r>
              <a:rPr lang="en-US" dirty="0"/>
              <a:t>Loan facilities</a:t>
            </a:r>
          </a:p>
          <a:p>
            <a:r>
              <a:rPr lang="en-US" dirty="0"/>
              <a:t>Key rating inputs:</a:t>
            </a:r>
          </a:p>
          <a:p>
            <a:pPr lvl="1"/>
            <a:r>
              <a:rPr lang="en-US" dirty="0"/>
              <a:t>Industry risk</a:t>
            </a:r>
          </a:p>
          <a:p>
            <a:pPr lvl="1"/>
            <a:r>
              <a:rPr lang="en-US" dirty="0"/>
              <a:t>Business risk</a:t>
            </a:r>
          </a:p>
          <a:p>
            <a:pPr lvl="1"/>
            <a:r>
              <a:rPr lang="en-US" dirty="0"/>
              <a:t>Financial leverage &amp; coverage</a:t>
            </a:r>
          </a:p>
          <a:p>
            <a:pPr lvl="1"/>
            <a:r>
              <a:rPr lang="en-US" dirty="0"/>
              <a:t>Cash-flow durability</a:t>
            </a:r>
          </a:p>
          <a:p>
            <a:endParaRPr lang="en-US" dirty="0"/>
          </a:p>
        </p:txBody>
      </p:sp>
      <p:sp>
        <p:nvSpPr>
          <p:cNvPr id="4" name="Content Placeholder 2">
            <a:extLst>
              <a:ext uri="{FF2B5EF4-FFF2-40B4-BE49-F238E27FC236}">
                <a16:creationId xmlns:a16="http://schemas.microsoft.com/office/drawing/2014/main" id="{316A86C1-E39D-F370-990A-E9F5B3A43E73}"/>
              </a:ext>
            </a:extLst>
          </p:cNvPr>
          <p:cNvSpPr txBox="1">
            <a:spLocks/>
          </p:cNvSpPr>
          <p:nvPr/>
        </p:nvSpPr>
        <p:spPr>
          <a:xfrm>
            <a:off x="6303759" y="1769542"/>
            <a:ext cx="4972254" cy="4195481"/>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None/>
            </a:pPr>
            <a:r>
              <a:rPr lang="en-US" b="1" dirty="0"/>
              <a:t>Why Ratings Matter</a:t>
            </a:r>
            <a:endParaRPr lang="en-US" dirty="0"/>
          </a:p>
          <a:p>
            <a:pPr>
              <a:buFont typeface="Arial" panose="020B0604020202020204" pitchFamily="34" charset="0"/>
              <a:buChar char="•"/>
            </a:pPr>
            <a:r>
              <a:rPr lang="en-US" dirty="0"/>
              <a:t>Enable </a:t>
            </a:r>
            <a:r>
              <a:rPr lang="en-US" b="1" dirty="0"/>
              <a:t>institutional participation</a:t>
            </a:r>
            <a:endParaRPr lang="en-US" dirty="0"/>
          </a:p>
          <a:p>
            <a:pPr>
              <a:buFont typeface="Arial" panose="020B0604020202020204" pitchFamily="34" charset="0"/>
              <a:buChar char="•"/>
            </a:pPr>
            <a:r>
              <a:rPr lang="en-US" dirty="0"/>
              <a:t>Allow loans to trade</a:t>
            </a:r>
          </a:p>
          <a:p>
            <a:pPr>
              <a:buFont typeface="Arial" panose="020B0604020202020204" pitchFamily="34" charset="0"/>
              <a:buChar char="•"/>
            </a:pPr>
            <a:r>
              <a:rPr lang="en-US" dirty="0"/>
              <a:t>Create </a:t>
            </a:r>
            <a:r>
              <a:rPr lang="en-US" b="1" dirty="0"/>
              <a:t>price transparency</a:t>
            </a:r>
            <a:endParaRPr lang="en-US" dirty="0"/>
          </a:p>
          <a:p>
            <a:pPr>
              <a:buFont typeface="Arial" panose="020B0604020202020204" pitchFamily="34" charset="0"/>
              <a:buChar char="•"/>
            </a:pPr>
            <a:r>
              <a:rPr lang="en-US" dirty="0"/>
              <a:t>Make syndication scalable</a:t>
            </a:r>
          </a:p>
          <a:p>
            <a:endParaRPr lang="en-US" dirty="0"/>
          </a:p>
        </p:txBody>
      </p:sp>
      <p:sp>
        <p:nvSpPr>
          <p:cNvPr id="6" name="TextBox 5">
            <a:extLst>
              <a:ext uri="{FF2B5EF4-FFF2-40B4-BE49-F238E27FC236}">
                <a16:creationId xmlns:a16="http://schemas.microsoft.com/office/drawing/2014/main" id="{96A2B51C-A27F-455A-E16E-831A84A9A783}"/>
              </a:ext>
            </a:extLst>
          </p:cNvPr>
          <p:cNvSpPr txBox="1"/>
          <p:nvPr/>
        </p:nvSpPr>
        <p:spPr>
          <a:xfrm>
            <a:off x="4570412" y="5641048"/>
            <a:ext cx="7239000" cy="461665"/>
          </a:xfrm>
          <a:prstGeom prst="rect">
            <a:avLst/>
          </a:prstGeom>
          <a:noFill/>
        </p:spPr>
        <p:txBody>
          <a:bodyPr wrap="square">
            <a:spAutoFit/>
          </a:bodyPr>
          <a:lstStyle/>
          <a:p>
            <a:r>
              <a:rPr lang="en-US" sz="2400" b="1" dirty="0">
                <a:solidFill>
                  <a:srgbClr val="FF0000"/>
                </a:solidFill>
              </a:rPr>
              <a:t>Without ratings, there is no liquid loan market</a:t>
            </a:r>
          </a:p>
        </p:txBody>
      </p:sp>
    </p:spTree>
    <p:extLst>
      <p:ext uri="{BB962C8B-B14F-4D97-AF65-F5344CB8AC3E}">
        <p14:creationId xmlns:p14="http://schemas.microsoft.com/office/powerpoint/2010/main" val="9676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Types of Loan Syndication</a:t>
            </a:r>
          </a:p>
        </p:txBody>
      </p:sp>
      <p:sp>
        <p:nvSpPr>
          <p:cNvPr id="14" name="Content Placeholder 13"/>
          <p:cNvSpPr>
            <a:spLocks noGrp="1"/>
          </p:cNvSpPr>
          <p:nvPr>
            <p:ph idx="1"/>
          </p:nvPr>
        </p:nvSpPr>
        <p:spPr>
          <a:xfrm>
            <a:off x="965163" y="1371600"/>
            <a:ext cx="10553700" cy="5486400"/>
          </a:xfrm>
        </p:spPr>
        <p:txBody>
          <a:bodyPr>
            <a:normAutofit/>
          </a:bodyPr>
          <a:lstStyle/>
          <a:p>
            <a:pPr>
              <a:buNone/>
            </a:pPr>
            <a:r>
              <a:rPr lang="en-US" sz="2400" b="1" dirty="0"/>
              <a:t>Syndication Structures</a:t>
            </a:r>
            <a:endParaRPr lang="en-US" sz="2400" dirty="0"/>
          </a:p>
          <a:p>
            <a:pPr>
              <a:buFont typeface="Arial" panose="020B0604020202020204" pitchFamily="34" charset="0"/>
              <a:buChar char="•"/>
            </a:pPr>
            <a:r>
              <a:rPr lang="en-US" sz="2400" b="1" dirty="0"/>
              <a:t>Fully Underwritten</a:t>
            </a:r>
            <a:endParaRPr lang="en-US" sz="2400" dirty="0"/>
          </a:p>
          <a:p>
            <a:pPr marL="742950" lvl="1" indent="-285750">
              <a:buFont typeface="Arial" panose="020B0604020202020204" pitchFamily="34" charset="0"/>
              <a:buChar char="•"/>
            </a:pPr>
            <a:r>
              <a:rPr lang="en-US" sz="2400" dirty="0"/>
              <a:t>Arranger absorbs market risk</a:t>
            </a:r>
          </a:p>
          <a:p>
            <a:pPr marL="742950" lvl="1" indent="-285750">
              <a:buFont typeface="Arial" panose="020B0604020202020204" pitchFamily="34" charset="0"/>
              <a:buChar char="•"/>
            </a:pPr>
            <a:r>
              <a:rPr lang="en-US" sz="2400" dirty="0"/>
              <a:t>Higher fees</a:t>
            </a:r>
          </a:p>
          <a:p>
            <a:pPr>
              <a:buFont typeface="Arial" panose="020B0604020202020204" pitchFamily="34" charset="0"/>
              <a:buChar char="•"/>
            </a:pPr>
            <a:r>
              <a:rPr lang="en-US" sz="2400" b="1" dirty="0"/>
              <a:t>Best Efforts</a:t>
            </a:r>
            <a:endParaRPr lang="en-US" sz="2400" dirty="0"/>
          </a:p>
          <a:p>
            <a:pPr marL="742950" lvl="1" indent="-285750">
              <a:buFont typeface="Arial" panose="020B0604020202020204" pitchFamily="34" charset="0"/>
              <a:buChar char="•"/>
            </a:pPr>
            <a:r>
              <a:rPr lang="en-US" sz="2400" dirty="0"/>
              <a:t>Risk shared with market</a:t>
            </a:r>
          </a:p>
          <a:p>
            <a:pPr marL="742950" lvl="1" indent="-285750">
              <a:buFont typeface="Arial" panose="020B0604020202020204" pitchFamily="34" charset="0"/>
              <a:buChar char="•"/>
            </a:pPr>
            <a:r>
              <a:rPr lang="en-US" sz="2400" dirty="0"/>
              <a:t>Repricing possible</a:t>
            </a:r>
          </a:p>
          <a:p>
            <a:pPr>
              <a:buFont typeface="Arial" panose="020B0604020202020204" pitchFamily="34" charset="0"/>
              <a:buChar char="•"/>
            </a:pPr>
            <a:r>
              <a:rPr lang="en-US" sz="2400" b="1" dirty="0"/>
              <a:t>Club Deal</a:t>
            </a:r>
            <a:endParaRPr lang="en-US" sz="2400" dirty="0"/>
          </a:p>
          <a:p>
            <a:pPr marL="742950" lvl="1" indent="-285750">
              <a:buFont typeface="Arial" panose="020B0604020202020204" pitchFamily="34" charset="0"/>
              <a:buChar char="•"/>
            </a:pPr>
            <a:r>
              <a:rPr lang="en-US" sz="2400" dirty="0"/>
              <a:t>Relationship-driven</a:t>
            </a:r>
          </a:p>
          <a:p>
            <a:pPr marL="742950" lvl="1" indent="-285750">
              <a:buFont typeface="Arial" panose="020B0604020202020204" pitchFamily="34" charset="0"/>
              <a:buChar char="•"/>
            </a:pPr>
            <a:r>
              <a:rPr lang="en-US" sz="2400" dirty="0"/>
              <a:t>Smaller transaction</a:t>
            </a:r>
          </a:p>
          <a:p>
            <a:endParaRPr lang="en-US" b="1" dirty="0"/>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The Loan Syndication Process</a:t>
            </a:r>
          </a:p>
        </p:txBody>
      </p:sp>
      <p:sp>
        <p:nvSpPr>
          <p:cNvPr id="14" name="Content Placeholder 13"/>
          <p:cNvSpPr>
            <a:spLocks noGrp="1"/>
          </p:cNvSpPr>
          <p:nvPr>
            <p:ph idx="1"/>
          </p:nvPr>
        </p:nvSpPr>
        <p:spPr>
          <a:xfrm>
            <a:off x="379412" y="1143000"/>
            <a:ext cx="11010900" cy="5410200"/>
          </a:xfrm>
        </p:spPr>
        <p:txBody>
          <a:bodyPr>
            <a:normAutofit/>
          </a:bodyPr>
          <a:lstStyle/>
          <a:p>
            <a:pPr>
              <a:buNone/>
            </a:pPr>
            <a:r>
              <a:rPr lang="en-US" sz="2400" dirty="0"/>
              <a:t>Merge the two “Loan Syndication Process” slides into </a:t>
            </a:r>
            <a:r>
              <a:rPr lang="en-US" sz="2400" b="1" dirty="0"/>
              <a:t>one clean process slide</a:t>
            </a:r>
            <a:r>
              <a:rPr lang="en-US" sz="2400" dirty="0"/>
              <a:t>:</a:t>
            </a:r>
          </a:p>
          <a:p>
            <a:pPr>
              <a:buFont typeface="+mj-lt"/>
              <a:buAutoNum type="arabicPeriod"/>
            </a:pPr>
            <a:r>
              <a:rPr lang="en-US" sz="2400" dirty="0"/>
              <a:t>Mandate awarded</a:t>
            </a:r>
          </a:p>
          <a:p>
            <a:pPr>
              <a:buFont typeface="+mj-lt"/>
              <a:buAutoNum type="arabicPeriod"/>
            </a:pPr>
            <a:r>
              <a:rPr lang="en-US" sz="2400" dirty="0"/>
              <a:t>Information Memo (IM) prepared</a:t>
            </a:r>
          </a:p>
          <a:p>
            <a:pPr>
              <a:buFont typeface="+mj-lt"/>
              <a:buAutoNum type="arabicPeriod"/>
            </a:pPr>
            <a:r>
              <a:rPr lang="en-US" sz="2400" dirty="0"/>
              <a:t>Bank meeting &amp; lender due diligence</a:t>
            </a:r>
          </a:p>
          <a:p>
            <a:pPr>
              <a:buFont typeface="+mj-lt"/>
              <a:buAutoNum type="arabicPeriod"/>
            </a:pPr>
            <a:r>
              <a:rPr lang="en-US" sz="2400" dirty="0"/>
              <a:t>Commitments submitted</a:t>
            </a:r>
          </a:p>
          <a:p>
            <a:pPr>
              <a:buFont typeface="+mj-lt"/>
              <a:buAutoNum type="arabicPeriod"/>
            </a:pPr>
            <a:r>
              <a:rPr lang="en-US" sz="2400" dirty="0"/>
              <a:t>Internal ratings assigned</a:t>
            </a:r>
          </a:p>
          <a:p>
            <a:pPr>
              <a:buFont typeface="+mj-lt"/>
              <a:buAutoNum type="arabicPeriod"/>
            </a:pPr>
            <a:r>
              <a:rPr lang="en-US" sz="2400" dirty="0"/>
              <a:t>Allocations finalized</a:t>
            </a:r>
          </a:p>
          <a:p>
            <a:pPr>
              <a:buFont typeface="+mj-lt"/>
              <a:buAutoNum type="arabicPeriod"/>
            </a:pPr>
            <a:r>
              <a:rPr lang="en-US" sz="2400" dirty="0"/>
              <a:t>Legal documentation</a:t>
            </a:r>
          </a:p>
          <a:p>
            <a:pPr>
              <a:buFont typeface="+mj-lt"/>
              <a:buAutoNum type="arabicPeriod"/>
            </a:pPr>
            <a:r>
              <a:rPr lang="en-US" sz="2400" dirty="0"/>
              <a:t>Funding &amp; closing</a:t>
            </a:r>
          </a:p>
          <a:p>
            <a:pPr lvl="1"/>
            <a:endParaRPr lang="en-US" b="1" dirty="0"/>
          </a:p>
        </p:txBody>
      </p:sp>
    </p:spTree>
    <p:extLst>
      <p:ext uri="{BB962C8B-B14F-4D97-AF65-F5344CB8AC3E}">
        <p14:creationId xmlns:p14="http://schemas.microsoft.com/office/powerpoint/2010/main" val="33226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2D8F-C8E3-F293-AE6F-FAF9ADAD773E}"/>
              </a:ext>
            </a:extLst>
          </p:cNvPr>
          <p:cNvSpPr>
            <a:spLocks noGrp="1"/>
          </p:cNvSpPr>
          <p:nvPr>
            <p:ph type="title"/>
          </p:nvPr>
        </p:nvSpPr>
        <p:spPr>
          <a:xfrm>
            <a:off x="150812" y="457200"/>
            <a:ext cx="12268200" cy="1400530"/>
          </a:xfrm>
        </p:spPr>
        <p:txBody>
          <a:bodyPr/>
          <a:lstStyle/>
          <a:p>
            <a:r>
              <a:rPr lang="en-US" b="1" dirty="0"/>
              <a:t>Exposure Management Through Syndication</a:t>
            </a:r>
          </a:p>
        </p:txBody>
      </p:sp>
      <p:sp>
        <p:nvSpPr>
          <p:cNvPr id="3" name="Content Placeholder 2">
            <a:extLst>
              <a:ext uri="{FF2B5EF4-FFF2-40B4-BE49-F238E27FC236}">
                <a16:creationId xmlns:a16="http://schemas.microsoft.com/office/drawing/2014/main" id="{80F16A8D-190C-D2FE-554E-3D8EF2EF88F6}"/>
              </a:ext>
            </a:extLst>
          </p:cNvPr>
          <p:cNvSpPr>
            <a:spLocks noGrp="1"/>
          </p:cNvSpPr>
          <p:nvPr>
            <p:ph idx="1"/>
          </p:nvPr>
        </p:nvSpPr>
        <p:spPr>
          <a:xfrm>
            <a:off x="531812" y="1447800"/>
            <a:ext cx="8944211" cy="4195481"/>
          </a:xfrm>
        </p:spPr>
        <p:txBody>
          <a:bodyPr/>
          <a:lstStyle/>
          <a:p>
            <a:pPr>
              <a:buNone/>
            </a:pPr>
            <a:r>
              <a:rPr lang="en-US" b="1" dirty="0"/>
              <a:t>Exposure Reduction Techniques</a:t>
            </a:r>
            <a:endParaRPr lang="en-US" dirty="0"/>
          </a:p>
          <a:p>
            <a:pPr>
              <a:buFont typeface="Arial" panose="020B0604020202020204" pitchFamily="34" charset="0"/>
              <a:buChar char="•"/>
            </a:pPr>
            <a:r>
              <a:rPr lang="en-US" dirty="0"/>
              <a:t>Selling down loan positions</a:t>
            </a:r>
          </a:p>
          <a:p>
            <a:pPr>
              <a:buFont typeface="Arial" panose="020B0604020202020204" pitchFamily="34" charset="0"/>
              <a:buChar char="•"/>
            </a:pPr>
            <a:r>
              <a:rPr lang="en-US" dirty="0"/>
              <a:t>Retaining servicing and fee income</a:t>
            </a:r>
          </a:p>
          <a:p>
            <a:pPr>
              <a:buFont typeface="Arial" panose="020B0604020202020204" pitchFamily="34" charset="0"/>
              <a:buChar char="•"/>
            </a:pPr>
            <a:r>
              <a:rPr lang="en-US" dirty="0"/>
              <a:t>Transferring risk without losing client relationship</a:t>
            </a:r>
          </a:p>
          <a:p>
            <a:pPr>
              <a:buNone/>
            </a:pPr>
            <a:r>
              <a:rPr lang="en-US" b="1" dirty="0"/>
              <a:t>Credit Risk Benefit</a:t>
            </a:r>
            <a:endParaRPr lang="en-US" dirty="0"/>
          </a:p>
          <a:p>
            <a:pPr>
              <a:buFont typeface="Arial" panose="020B0604020202020204" pitchFamily="34" charset="0"/>
              <a:buChar char="•"/>
            </a:pPr>
            <a:r>
              <a:rPr lang="en-US" dirty="0"/>
              <a:t>Lower loss severity in default</a:t>
            </a:r>
          </a:p>
          <a:p>
            <a:pPr>
              <a:buFont typeface="Arial" panose="020B0604020202020204" pitchFamily="34" charset="0"/>
              <a:buChar char="•"/>
            </a:pPr>
            <a:r>
              <a:rPr lang="en-US" dirty="0"/>
              <a:t>Reduced capital allocation per borrower</a:t>
            </a:r>
          </a:p>
          <a:p>
            <a:pPr>
              <a:buNone/>
            </a:pPr>
            <a:r>
              <a:rPr lang="en-US" b="1" dirty="0"/>
              <a:t>Teaching Insight</a:t>
            </a:r>
            <a:endParaRPr lang="en-US" dirty="0"/>
          </a:p>
          <a:p>
            <a:pPr>
              <a:buNone/>
            </a:pPr>
            <a:r>
              <a:rPr lang="en-US" dirty="0"/>
              <a:t>Syndication is a </a:t>
            </a:r>
            <a:r>
              <a:rPr lang="en-US" i="1" dirty="0"/>
              <a:t>credit risk management tool</a:t>
            </a:r>
            <a:r>
              <a:rPr lang="en-US" dirty="0"/>
              <a:t>, not just a funding tool.</a:t>
            </a:r>
          </a:p>
          <a:p>
            <a:endParaRPr lang="en-US" dirty="0"/>
          </a:p>
        </p:txBody>
      </p:sp>
      <p:sp>
        <p:nvSpPr>
          <p:cNvPr id="5" name="TextBox 4">
            <a:extLst>
              <a:ext uri="{FF2B5EF4-FFF2-40B4-BE49-F238E27FC236}">
                <a16:creationId xmlns:a16="http://schemas.microsoft.com/office/drawing/2014/main" id="{17DEAAA3-A68E-B3C8-B2D9-E3F1446C1642}"/>
              </a:ext>
            </a:extLst>
          </p:cNvPr>
          <p:cNvSpPr txBox="1"/>
          <p:nvPr/>
        </p:nvSpPr>
        <p:spPr>
          <a:xfrm>
            <a:off x="519950" y="5791200"/>
            <a:ext cx="11809413" cy="461665"/>
          </a:xfrm>
          <a:prstGeom prst="rect">
            <a:avLst/>
          </a:prstGeom>
          <a:noFill/>
        </p:spPr>
        <p:txBody>
          <a:bodyPr wrap="square">
            <a:spAutoFit/>
          </a:bodyPr>
          <a:lstStyle/>
          <a:p>
            <a:r>
              <a:rPr lang="en-US" sz="2400" b="1" dirty="0">
                <a:solidFill>
                  <a:srgbClr val="FF0000"/>
                </a:solidFill>
              </a:rPr>
              <a:t>Syndication converts underwriting risk into manageable portfolio exposure</a:t>
            </a:r>
            <a:r>
              <a:rPr lang="en-US" dirty="0"/>
              <a:t>.</a:t>
            </a:r>
          </a:p>
        </p:txBody>
      </p:sp>
    </p:spTree>
    <p:extLst>
      <p:ext uri="{BB962C8B-B14F-4D97-AF65-F5344CB8AC3E}">
        <p14:creationId xmlns:p14="http://schemas.microsoft.com/office/powerpoint/2010/main" val="260005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7045</TotalTime>
  <Words>1414</Words>
  <Application>Microsoft Office PowerPoint</Application>
  <PresentationFormat>Custom</PresentationFormat>
  <Paragraphs>201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Cambria Math</vt:lpstr>
      <vt:lpstr>Century Gothic</vt:lpstr>
      <vt:lpstr>Corbel</vt:lpstr>
      <vt:lpstr>Lato-Light</vt:lpstr>
      <vt:lpstr>Wingdings</vt:lpstr>
      <vt:lpstr>Wingdings 3</vt:lpstr>
      <vt:lpstr>Ion</vt:lpstr>
      <vt:lpstr>Credit Risk Portfolio Management III:  Market Risk, Primary (Syndications) and Secondary Loan Markets  </vt:lpstr>
      <vt:lpstr>Lecture Title &amp; Objectives</vt:lpstr>
      <vt:lpstr>Market Risk in Credit Portfolios</vt:lpstr>
      <vt:lpstr>Corporate Loans </vt:lpstr>
      <vt:lpstr>Primary Loan Market: Underwriting &amp; Syndication</vt:lpstr>
      <vt:lpstr>Rating Agencies as Liquidity Creators</vt:lpstr>
      <vt:lpstr>Types of Loan Syndication</vt:lpstr>
      <vt:lpstr>The Loan Syndication Process</vt:lpstr>
      <vt:lpstr>Exposure Management Through Syndication</vt:lpstr>
      <vt:lpstr>The Secondary Loan Market</vt:lpstr>
      <vt:lpstr>Term Loan A vs Term Loan B</vt:lpstr>
      <vt:lpstr>Secondary Market Participants</vt:lpstr>
      <vt:lpstr>Why Secondary Prices Move</vt:lpstr>
      <vt:lpstr>The Loan Syndication Process</vt:lpstr>
      <vt:lpstr>The Case of Loans</vt:lpstr>
      <vt:lpstr>CORPORATE LOANS </vt:lpstr>
      <vt:lpstr>Rating Agency Methodology</vt:lpstr>
      <vt:lpstr>The Secondary Loan Market</vt:lpstr>
      <vt:lpstr>Secondary Loan Terms - Concepts</vt:lpstr>
      <vt:lpstr>Bonds, Loans and CLOs Ratings</vt:lpstr>
      <vt:lpstr>Pricing and Loan Yields</vt:lpstr>
      <vt:lpstr>Pricing and Loan Yields</vt:lpstr>
      <vt:lpstr>Portfolio Monitoring: Why It Matters</vt:lpstr>
      <vt:lpstr>Asset Management Monitoring &amp; Reporting (AMMR)</vt:lpstr>
      <vt:lpstr>AMMR as Risk Mitigation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46</cp:revision>
  <cp:lastPrinted>2022-08-23T21:24:31Z</cp:lastPrinted>
  <dcterms:created xsi:type="dcterms:W3CDTF">2020-05-26T21:09:41Z</dcterms:created>
  <dcterms:modified xsi:type="dcterms:W3CDTF">2026-01-04T01:00:45Z</dcterms:modified>
</cp:coreProperties>
</file>