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0"/>
  </p:notesMasterIdLst>
  <p:sldIdLst>
    <p:sldId id="257" r:id="rId2"/>
    <p:sldId id="369" r:id="rId3"/>
    <p:sldId id="359" r:id="rId4"/>
    <p:sldId id="346" r:id="rId5"/>
    <p:sldId id="321" r:id="rId6"/>
    <p:sldId id="345" r:id="rId7"/>
    <p:sldId id="347" r:id="rId8"/>
    <p:sldId id="348" r:id="rId9"/>
    <p:sldId id="349" r:id="rId10"/>
    <p:sldId id="373" r:id="rId11"/>
    <p:sldId id="351" r:id="rId12"/>
    <p:sldId id="372" r:id="rId13"/>
    <p:sldId id="352" r:id="rId14"/>
    <p:sldId id="374" r:id="rId15"/>
    <p:sldId id="354" r:id="rId16"/>
    <p:sldId id="376" r:id="rId17"/>
    <p:sldId id="375" r:id="rId18"/>
    <p:sldId id="377" r:id="rId19"/>
    <p:sldId id="357" r:id="rId20"/>
    <p:sldId id="360" r:id="rId21"/>
    <p:sldId id="362" r:id="rId22"/>
    <p:sldId id="361" r:id="rId23"/>
    <p:sldId id="363" r:id="rId24"/>
    <p:sldId id="364" r:id="rId25"/>
    <p:sldId id="365" r:id="rId26"/>
    <p:sldId id="366" r:id="rId27"/>
    <p:sldId id="367" r:id="rId28"/>
    <p:sldId id="368"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kis Droussiotis" initials="CD" lastIdx="4" clrIdx="0">
    <p:extLst>
      <p:ext uri="{19B8F6BF-5375-455C-9EA6-DF929625EA0E}">
        <p15:presenceInfo xmlns:p15="http://schemas.microsoft.com/office/powerpoint/2012/main" userId="S-1-5-21-1667523570-1102243735-72211261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95F38-A3AA-4C6D-810D-74FD458A95D2}" v="44" dt="2023-02-21T13:54:01.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F8A95F38-A3AA-4C6D-810D-74FD458A95D2}"/>
    <pc:docChg chg="custSel modSld">
      <pc:chgData name="Chris Droussiotis" userId="66921b89f68d3868" providerId="LiveId" clId="{F8A95F38-A3AA-4C6D-810D-74FD458A95D2}" dt="2023-02-21T13:54:01.010" v="42" actId="14100"/>
      <pc:docMkLst>
        <pc:docMk/>
      </pc:docMkLst>
      <pc:sldChg chg="addSp delSp modSp mod">
        <pc:chgData name="Chris Droussiotis" userId="66921b89f68d3868" providerId="LiveId" clId="{F8A95F38-A3AA-4C6D-810D-74FD458A95D2}" dt="2023-02-21T13:49:49.522" v="15" actId="1076"/>
        <pc:sldMkLst>
          <pc:docMk/>
          <pc:sldMk cId="2577497481" sldId="348"/>
        </pc:sldMkLst>
        <pc:spChg chg="add del mod">
          <ac:chgData name="Chris Droussiotis" userId="66921b89f68d3868" providerId="LiveId" clId="{F8A95F38-A3AA-4C6D-810D-74FD458A95D2}" dt="2023-02-21T13:46:55.982" v="6" actId="478"/>
          <ac:spMkLst>
            <pc:docMk/>
            <pc:sldMk cId="2577497481" sldId="348"/>
            <ac:spMk id="3" creationId="{84617C14-CC9B-5D15-8E2C-BB9844297E70}"/>
          </ac:spMkLst>
        </pc:spChg>
        <pc:spChg chg="mod">
          <ac:chgData name="Chris Droussiotis" userId="66921b89f68d3868" providerId="LiveId" clId="{F8A95F38-A3AA-4C6D-810D-74FD458A95D2}" dt="2023-02-21T13:49:49.522" v="15" actId="1076"/>
          <ac:spMkLst>
            <pc:docMk/>
            <pc:sldMk cId="2577497481" sldId="348"/>
            <ac:spMk id="4" creationId="{C33D40FC-12E1-4E30-BB0A-16BB80B82A1B}"/>
          </ac:spMkLst>
        </pc:spChg>
        <pc:spChg chg="mod">
          <ac:chgData name="Chris Droussiotis" userId="66921b89f68d3868" providerId="LiveId" clId="{F8A95F38-A3AA-4C6D-810D-74FD458A95D2}" dt="2023-02-21T13:49:35.369" v="11" actId="27636"/>
          <ac:spMkLst>
            <pc:docMk/>
            <pc:sldMk cId="2577497481" sldId="348"/>
            <ac:spMk id="13" creationId="{00000000-0000-0000-0000-000000000000}"/>
          </ac:spMkLst>
        </pc:spChg>
        <pc:picChg chg="add del mod">
          <ac:chgData name="Chris Droussiotis" userId="66921b89f68d3868" providerId="LiveId" clId="{F8A95F38-A3AA-4C6D-810D-74FD458A95D2}" dt="2023-02-21T13:45:56.585" v="1" actId="478"/>
          <ac:picMkLst>
            <pc:docMk/>
            <pc:sldMk cId="2577497481" sldId="348"/>
            <ac:picMk id="2" creationId="{DE7A96B1-989B-CB36-9554-65C717DDEED3}"/>
          </ac:picMkLst>
        </pc:picChg>
      </pc:sldChg>
      <pc:sldChg chg="modSp mod">
        <pc:chgData name="Chris Droussiotis" userId="66921b89f68d3868" providerId="LiveId" clId="{F8A95F38-A3AA-4C6D-810D-74FD458A95D2}" dt="2023-02-21T13:54:01.010" v="42" actId="14100"/>
        <pc:sldMkLst>
          <pc:docMk/>
          <pc:sldMk cId="2462363224" sldId="349"/>
        </pc:sldMkLst>
        <pc:picChg chg="mod">
          <ac:chgData name="Chris Droussiotis" userId="66921b89f68d3868" providerId="LiveId" clId="{F8A95F38-A3AA-4C6D-810D-74FD458A95D2}" dt="2023-02-21T13:54:01.010" v="42" actId="14100"/>
          <ac:picMkLst>
            <pc:docMk/>
            <pc:sldMk cId="2462363224" sldId="349"/>
            <ac:picMk id="2" creationId="{F0806D29-CABF-C913-9658-3AB5F4DA3C0E}"/>
          </ac:picMkLst>
        </pc:picChg>
      </pc:sldChg>
      <pc:sldChg chg="modSp mod">
        <pc:chgData name="Chris Droussiotis" userId="66921b89f68d3868" providerId="LiveId" clId="{F8A95F38-A3AA-4C6D-810D-74FD458A95D2}" dt="2023-02-21T13:51:20.909" v="25" actId="1076"/>
        <pc:sldMkLst>
          <pc:docMk/>
          <pc:sldMk cId="2378397991" sldId="352"/>
        </pc:sldMkLst>
        <pc:spChg chg="mod">
          <ac:chgData name="Chris Droussiotis" userId="66921b89f68d3868" providerId="LiveId" clId="{F8A95F38-A3AA-4C6D-810D-74FD458A95D2}" dt="2023-02-21T13:51:20.909" v="25" actId="1076"/>
          <ac:spMkLst>
            <pc:docMk/>
            <pc:sldMk cId="2378397991" sldId="352"/>
            <ac:spMk id="4" creationId="{C33D40FC-12E1-4E30-BB0A-16BB80B82A1B}"/>
          </ac:spMkLst>
        </pc:spChg>
        <pc:spChg chg="mod">
          <ac:chgData name="Chris Droussiotis" userId="66921b89f68d3868" providerId="LiveId" clId="{F8A95F38-A3AA-4C6D-810D-74FD458A95D2}" dt="2023-02-21T13:51:17.611" v="24" actId="1076"/>
          <ac:spMkLst>
            <pc:docMk/>
            <pc:sldMk cId="2378397991" sldId="352"/>
            <ac:spMk id="12" creationId="{5AF90CA4-0A53-9EF6-3293-730645B9CB9D}"/>
          </ac:spMkLst>
        </pc:spChg>
      </pc:sldChg>
      <pc:sldChg chg="modSp mod">
        <pc:chgData name="Chris Droussiotis" userId="66921b89f68d3868" providerId="LiveId" clId="{F8A95F38-A3AA-4C6D-810D-74FD458A95D2}" dt="2023-02-21T13:52:31.130" v="32" actId="27636"/>
        <pc:sldMkLst>
          <pc:docMk/>
          <pc:sldMk cId="410530183" sldId="361"/>
        </pc:sldMkLst>
        <pc:spChg chg="mod">
          <ac:chgData name="Chris Droussiotis" userId="66921b89f68d3868" providerId="LiveId" clId="{F8A95F38-A3AA-4C6D-810D-74FD458A95D2}" dt="2023-02-21T13:52:31.130" v="32" actId="27636"/>
          <ac:spMkLst>
            <pc:docMk/>
            <pc:sldMk cId="410530183" sldId="361"/>
            <ac:spMk id="13" creationId="{00000000-0000-0000-0000-000000000000}"/>
          </ac:spMkLst>
        </pc:spChg>
      </pc:sldChg>
      <pc:sldChg chg="modSp mod">
        <pc:chgData name="Chris Droussiotis" userId="66921b89f68d3868" providerId="LiveId" clId="{F8A95F38-A3AA-4C6D-810D-74FD458A95D2}" dt="2023-02-21T13:52:22.882" v="30" actId="255"/>
        <pc:sldMkLst>
          <pc:docMk/>
          <pc:sldMk cId="1767786556" sldId="362"/>
        </pc:sldMkLst>
        <pc:spChg chg="mod">
          <ac:chgData name="Chris Droussiotis" userId="66921b89f68d3868" providerId="LiveId" clId="{F8A95F38-A3AA-4C6D-810D-74FD458A95D2}" dt="2023-02-21T13:52:22.882" v="30" actId="255"/>
          <ac:spMkLst>
            <pc:docMk/>
            <pc:sldMk cId="1767786556" sldId="362"/>
            <ac:spMk id="13" creationId="{00000000-0000-0000-0000-000000000000}"/>
          </ac:spMkLst>
        </pc:spChg>
        <pc:picChg chg="mod">
          <ac:chgData name="Chris Droussiotis" userId="66921b89f68d3868" providerId="LiveId" clId="{F8A95F38-A3AA-4C6D-810D-74FD458A95D2}" dt="2023-02-21T13:52:14.415" v="29" actId="1076"/>
          <ac:picMkLst>
            <pc:docMk/>
            <pc:sldMk cId="1767786556" sldId="362"/>
            <ac:picMk id="5" creationId="{888319A6-1EA6-436D-A979-4EB0DA9F09DD}"/>
          </ac:picMkLst>
        </pc:picChg>
      </pc:sldChg>
      <pc:sldChg chg="modSp mod">
        <pc:chgData name="Chris Droussiotis" userId="66921b89f68d3868" providerId="LiveId" clId="{F8A95F38-A3AA-4C6D-810D-74FD458A95D2}" dt="2023-02-21T13:52:51.813" v="37" actId="14100"/>
        <pc:sldMkLst>
          <pc:docMk/>
          <pc:sldMk cId="2464461053" sldId="363"/>
        </pc:sldMkLst>
        <pc:spChg chg="mod">
          <ac:chgData name="Chris Droussiotis" userId="66921b89f68d3868" providerId="LiveId" clId="{F8A95F38-A3AA-4C6D-810D-74FD458A95D2}" dt="2023-02-21T13:52:46.450" v="35" actId="14100"/>
          <ac:spMkLst>
            <pc:docMk/>
            <pc:sldMk cId="2464461053" sldId="363"/>
            <ac:spMk id="13" creationId="{00000000-0000-0000-0000-000000000000}"/>
          </ac:spMkLst>
        </pc:spChg>
        <pc:picChg chg="mod">
          <ac:chgData name="Chris Droussiotis" userId="66921b89f68d3868" providerId="LiveId" clId="{F8A95F38-A3AA-4C6D-810D-74FD458A95D2}" dt="2023-02-21T13:52:51.813" v="37" actId="14100"/>
          <ac:picMkLst>
            <pc:docMk/>
            <pc:sldMk cId="2464461053" sldId="363"/>
            <ac:picMk id="2" creationId="{B7F3AB52-4436-4B49-BD79-9B6401A292AA}"/>
          </ac:picMkLst>
        </pc:picChg>
      </pc:sldChg>
      <pc:sldChg chg="modSp mod">
        <pc:chgData name="Chris Droussiotis" userId="66921b89f68d3868" providerId="LiveId" clId="{F8A95F38-A3AA-4C6D-810D-74FD458A95D2}" dt="2023-02-21T13:53:08.360" v="40" actId="1076"/>
        <pc:sldMkLst>
          <pc:docMk/>
          <pc:sldMk cId="3839029777" sldId="365"/>
        </pc:sldMkLst>
        <pc:spChg chg="mod">
          <ac:chgData name="Chris Droussiotis" userId="66921b89f68d3868" providerId="LiveId" clId="{F8A95F38-A3AA-4C6D-810D-74FD458A95D2}" dt="2023-02-21T13:53:08.360" v="40" actId="1076"/>
          <ac:spMkLst>
            <pc:docMk/>
            <pc:sldMk cId="3839029777" sldId="365"/>
            <ac:spMk id="4" creationId="{61037F2E-E991-4BC5-94AB-D4969E6C71F2}"/>
          </ac:spMkLst>
        </pc:spChg>
        <pc:spChg chg="mod">
          <ac:chgData name="Chris Droussiotis" userId="66921b89f68d3868" providerId="LiveId" clId="{F8A95F38-A3AA-4C6D-810D-74FD458A95D2}" dt="2023-02-21T13:53:02.169" v="39" actId="1076"/>
          <ac:spMkLst>
            <pc:docMk/>
            <pc:sldMk cId="3839029777" sldId="365"/>
            <ac:spMk id="13" creationId="{00000000-0000-0000-0000-000000000000}"/>
          </ac:spMkLst>
        </pc:spChg>
      </pc:sldChg>
      <pc:sldChg chg="modSp mod">
        <pc:chgData name="Chris Droussiotis" userId="66921b89f68d3868" providerId="LiveId" clId="{F8A95F38-A3AA-4C6D-810D-74FD458A95D2}" dt="2023-02-21T13:53:22.470" v="41" actId="255"/>
        <pc:sldMkLst>
          <pc:docMk/>
          <pc:sldMk cId="630748614" sldId="368"/>
        </pc:sldMkLst>
        <pc:spChg chg="mod">
          <ac:chgData name="Chris Droussiotis" userId="66921b89f68d3868" providerId="LiveId" clId="{F8A95F38-A3AA-4C6D-810D-74FD458A95D2}" dt="2023-02-21T13:53:22.470" v="41" actId="255"/>
          <ac:spMkLst>
            <pc:docMk/>
            <pc:sldMk cId="630748614" sldId="368"/>
            <ac:spMk id="13" creationId="{00000000-0000-0000-0000-000000000000}"/>
          </ac:spMkLst>
        </pc:spChg>
      </pc:sldChg>
      <pc:sldChg chg="modSp mod">
        <pc:chgData name="Chris Droussiotis" userId="66921b89f68d3868" providerId="LiveId" clId="{F8A95F38-A3AA-4C6D-810D-74FD458A95D2}" dt="2023-02-21T13:51:11.855" v="23" actId="1076"/>
        <pc:sldMkLst>
          <pc:docMk/>
          <pc:sldMk cId="3449672611" sldId="372"/>
        </pc:sldMkLst>
        <pc:spChg chg="mod">
          <ac:chgData name="Chris Droussiotis" userId="66921b89f68d3868" providerId="LiveId" clId="{F8A95F38-A3AA-4C6D-810D-74FD458A95D2}" dt="2023-02-21T13:51:11.855" v="23" actId="1076"/>
          <ac:spMkLst>
            <pc:docMk/>
            <pc:sldMk cId="3449672611" sldId="372"/>
            <ac:spMk id="3" creationId="{6A6458B5-54B2-EFB3-EF92-F6C819BAE14F}"/>
          </ac:spMkLst>
        </pc:spChg>
        <pc:spChg chg="mod">
          <ac:chgData name="Chris Droussiotis" userId="66921b89f68d3868" providerId="LiveId" clId="{F8A95F38-A3AA-4C6D-810D-74FD458A95D2}" dt="2023-02-21T13:51:02.641" v="22" actId="255"/>
          <ac:spMkLst>
            <pc:docMk/>
            <pc:sldMk cId="3449672611" sldId="372"/>
            <ac:spMk id="4" creationId="{C33D40FC-12E1-4E30-BB0A-16BB80B82A1B}"/>
          </ac:spMkLst>
        </pc:spChg>
      </pc:sldChg>
      <pc:sldChg chg="modSp mod">
        <pc:chgData name="Chris Droussiotis" userId="66921b89f68d3868" providerId="LiveId" clId="{F8A95F38-A3AA-4C6D-810D-74FD458A95D2}" dt="2023-02-21T13:50:25.037" v="20" actId="1076"/>
        <pc:sldMkLst>
          <pc:docMk/>
          <pc:sldMk cId="2325078586" sldId="373"/>
        </pc:sldMkLst>
        <pc:picChg chg="mod">
          <ac:chgData name="Chris Droussiotis" userId="66921b89f68d3868" providerId="LiveId" clId="{F8A95F38-A3AA-4C6D-810D-74FD458A95D2}" dt="2023-02-21T13:50:25.037" v="20" actId="1076"/>
          <ac:picMkLst>
            <pc:docMk/>
            <pc:sldMk cId="2325078586" sldId="373"/>
            <ac:picMk id="3" creationId="{BC0D3DAD-FA3B-1ABD-152E-1E1A9100F2FA}"/>
          </ac:picMkLst>
        </pc:picChg>
      </pc:sldChg>
    </pc:docChg>
  </pc:docChgLst>
  <pc:docChgLst>
    <pc:chgData name="Chris Droussiotis" userId="66921b89f68d3868" providerId="LiveId" clId="{5B9BB8A6-BB77-4DCC-AE9D-318837659AAF}"/>
    <pc:docChg chg="modSld">
      <pc:chgData name="Chris Droussiotis" userId="66921b89f68d3868" providerId="LiveId" clId="{5B9BB8A6-BB77-4DCC-AE9D-318837659AAF}" dt="2023-02-21T13:37:50.657" v="1" actId="20577"/>
      <pc:docMkLst>
        <pc:docMk/>
      </pc:docMkLst>
      <pc:sldChg chg="modSp mod">
        <pc:chgData name="Chris Droussiotis" userId="66921b89f68d3868" providerId="LiveId" clId="{5B9BB8A6-BB77-4DCC-AE9D-318837659AAF}" dt="2023-02-21T13:37:50.657" v="1" actId="20577"/>
        <pc:sldMkLst>
          <pc:docMk/>
          <pc:sldMk cId="2324402074" sldId="347"/>
        </pc:sldMkLst>
        <pc:spChg chg="mod">
          <ac:chgData name="Chris Droussiotis" userId="66921b89f68d3868" providerId="LiveId" clId="{5B9BB8A6-BB77-4DCC-AE9D-318837659AAF}" dt="2023-02-21T13:37:50.657" v="1" actId="20577"/>
          <ac:spMkLst>
            <pc:docMk/>
            <pc:sldMk cId="2324402074" sldId="347"/>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AC52A2BA-1075-4E52-977C-616E0135D271}" type="datetimeFigureOut">
              <a:rPr lang="en-US" smtClean="0"/>
              <a:t>2/21/2023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93415323-8DCC-4C25-A52A-88E3811912DB}" type="slidenum">
              <a:rPr lang="en-US" smtClean="0"/>
              <a:t>‹#›</a:t>
            </a:fld>
            <a:endParaRPr lang="en-US"/>
          </a:p>
        </p:txBody>
      </p:sp>
    </p:spTree>
    <p:extLst>
      <p:ext uri="{BB962C8B-B14F-4D97-AF65-F5344CB8AC3E}">
        <p14:creationId xmlns:p14="http://schemas.microsoft.com/office/powerpoint/2010/main" val="161823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2/21/2023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2/21/2023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2/21/2023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2/21/2023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2/21/2023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2/21/2023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2/21/2023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2/21/2023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2/21/2023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2/21/2023</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2/21/2023</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2/21/2023</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a:t>Mergers &amp; Acquisitions</a:t>
            </a:r>
            <a:br>
              <a:rPr lang="en-US" sz="8000"/>
            </a:br>
            <a:endParaRPr lang="en-US" sz="280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4656964"/>
            <a:ext cx="6675823" cy="2039924"/>
          </a:xfrm>
        </p:spPr>
        <p:txBody>
          <a:bodyPr>
            <a:normAutofit fontScale="85000" lnSpcReduction="10000"/>
          </a:bodyPr>
          <a:lstStyle/>
          <a:p>
            <a:r>
              <a:rPr lang="en-US" sz="1600">
                <a:solidFill>
                  <a:schemeClr val="tx1">
                    <a:lumMod val="85000"/>
                    <a:lumOff val="15000"/>
                  </a:schemeClr>
                </a:solidFill>
              </a:rPr>
              <a:t>Lecture 5: CORPORATE VALUATIONS</a:t>
            </a:r>
          </a:p>
          <a:p>
            <a:endParaRPr lang="en-US" sz="1600">
              <a:solidFill>
                <a:schemeClr val="tx1">
                  <a:lumMod val="85000"/>
                  <a:lumOff val="15000"/>
                </a:schemeClr>
              </a:solidFill>
            </a:endParaRPr>
          </a:p>
          <a:p>
            <a:r>
              <a:rPr lang="en-US" sz="1600">
                <a:solidFill>
                  <a:schemeClr val="tx1">
                    <a:lumMod val="85000"/>
                    <a:lumOff val="15000"/>
                  </a:schemeClr>
                </a:solidFill>
              </a:rPr>
              <a:t>CASE STUDY 1: HYATT CORPORATION (PUBLIC TRADED COMPANY)</a:t>
            </a:r>
          </a:p>
          <a:p>
            <a:r>
              <a:rPr lang="en-US" sz="1600">
                <a:solidFill>
                  <a:schemeClr val="tx1">
                    <a:lumMod val="85000"/>
                    <a:lumOff val="15000"/>
                  </a:schemeClr>
                </a:solidFill>
              </a:rPr>
              <a:t>CASE STUDY 2: Celerity technology company (private)</a:t>
            </a:r>
          </a:p>
          <a:p>
            <a:r>
              <a:rPr lang="en-US" sz="1600">
                <a:solidFill>
                  <a:schemeClr val="tx1">
                    <a:lumMod val="85000"/>
                    <a:lumOff val="15000"/>
                  </a:schemeClr>
                </a:solidFill>
              </a:rPr>
              <a:t>Case study 3: ABC Air (Distress company)</a:t>
            </a:r>
          </a:p>
          <a:p>
            <a:endParaRPr lang="en-US" sz="1600">
              <a:solidFill>
                <a:schemeClr val="tx1">
                  <a:lumMod val="85000"/>
                  <a:lumOff val="15000"/>
                </a:schemeClr>
              </a:solidFill>
            </a:endParaRPr>
          </a:p>
          <a:p>
            <a:endParaRPr lang="en-US" sz="1600">
              <a:solidFill>
                <a:schemeClr val="tx1">
                  <a:lumMod val="85000"/>
                  <a:lumOff val="15000"/>
                </a:schemeClr>
              </a:solidFill>
            </a:endParaRPr>
          </a:p>
          <a:p>
            <a:endParaRPr lang="en-US">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92FAFDF-14DD-4954-8E4C-61C061476060}"/>
              </a:ext>
            </a:extLst>
          </p:cNvPr>
          <p:cNvSpPr txBox="1"/>
          <p:nvPr/>
        </p:nvSpPr>
        <p:spPr>
          <a:xfrm>
            <a:off x="95793" y="177432"/>
            <a:ext cx="4310744" cy="461665"/>
          </a:xfrm>
          <a:prstGeom prst="rect">
            <a:avLst/>
          </a:prstGeom>
          <a:noFill/>
        </p:spPr>
        <p:txBody>
          <a:bodyPr wrap="square" rtlCol="0">
            <a:spAutoFit/>
          </a:bodyPr>
          <a:lstStyle/>
          <a:p>
            <a:r>
              <a:rPr lang="en-US" sz="2400">
                <a:solidFill>
                  <a:schemeClr val="bg1"/>
                </a:solidFill>
              </a:rPr>
              <a:t>Professor Chris Droussiotis</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447237"/>
            <a:ext cx="9982200" cy="721163"/>
          </a:xfrm>
        </p:spPr>
        <p:txBody>
          <a:bodyPr>
            <a:normAutofit fontScale="90000"/>
          </a:bodyPr>
          <a:lstStyle/>
          <a:p>
            <a:r>
              <a:rPr lang="en-US" sz="3100" b="1"/>
              <a:t>Methods 1-7: Valuation of Public Traded Companies</a:t>
            </a:r>
            <a:br>
              <a:rPr lang="en-US" b="1"/>
            </a:br>
            <a:endParaRPr lang="en-US"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74968" y="807818"/>
            <a:ext cx="11817032" cy="3585833"/>
          </a:xfrm>
        </p:spPr>
        <p:txBody>
          <a:bodyPr>
            <a:normAutofit/>
          </a:bodyPr>
          <a:lstStyle/>
          <a:p>
            <a:r>
              <a:rPr lang="en-US"/>
              <a:t>Method 4: Using Comparable Trading EBITDA Multiples	</a:t>
            </a:r>
          </a:p>
          <a:p>
            <a:pPr lvl="1"/>
            <a:endParaRPr lang="en-US"/>
          </a:p>
        </p:txBody>
      </p:sp>
      <p:pic>
        <p:nvPicPr>
          <p:cNvPr id="3" name="Picture 2">
            <a:extLst>
              <a:ext uri="{FF2B5EF4-FFF2-40B4-BE49-F238E27FC236}">
                <a16:creationId xmlns:a16="http://schemas.microsoft.com/office/drawing/2014/main" id="{BC0D3DAD-FA3B-1ABD-152E-1E1A9100F2FA}"/>
              </a:ext>
            </a:extLst>
          </p:cNvPr>
          <p:cNvPicPr>
            <a:picLocks noChangeAspect="1"/>
          </p:cNvPicPr>
          <p:nvPr/>
        </p:nvPicPr>
        <p:blipFill>
          <a:blip r:embed="rId2"/>
          <a:stretch>
            <a:fillRect/>
          </a:stretch>
        </p:blipFill>
        <p:spPr>
          <a:xfrm>
            <a:off x="962327" y="1245215"/>
            <a:ext cx="10267346" cy="4934723"/>
          </a:xfrm>
          <a:prstGeom prst="rect">
            <a:avLst/>
          </a:prstGeom>
        </p:spPr>
      </p:pic>
    </p:spTree>
    <p:extLst>
      <p:ext uri="{BB962C8B-B14F-4D97-AF65-F5344CB8AC3E}">
        <p14:creationId xmlns:p14="http://schemas.microsoft.com/office/powerpoint/2010/main" val="2325078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8448" y="176506"/>
            <a:ext cx="9982200" cy="919931"/>
          </a:xfrm>
        </p:spPr>
        <p:txBody>
          <a:bodyPr>
            <a:normAutofit fontScale="90000"/>
          </a:bodyPr>
          <a:lstStyle/>
          <a:p>
            <a:r>
              <a:rPr lang="en-US" sz="3100" b="1"/>
              <a:t>Methods 1-7: Valuation of Public Traded Companies</a:t>
            </a:r>
            <a:br>
              <a:rPr lang="en-US" b="1"/>
            </a:br>
            <a:endParaRPr lang="en-US"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95094" y="614998"/>
            <a:ext cx="6225098" cy="436879"/>
          </a:xfrm>
        </p:spPr>
        <p:txBody>
          <a:bodyPr>
            <a:normAutofit fontScale="85000" lnSpcReduction="10000"/>
          </a:bodyPr>
          <a:lstStyle/>
          <a:p>
            <a:r>
              <a:rPr lang="en-US"/>
              <a:t>Method 5: Using Comparable Acquisition EBITDA Multiples	</a:t>
            </a:r>
          </a:p>
          <a:p>
            <a:pPr lvl="1"/>
            <a:endParaRPr lang="en-US"/>
          </a:p>
        </p:txBody>
      </p:sp>
      <p:pic>
        <p:nvPicPr>
          <p:cNvPr id="3" name="Picture 2">
            <a:extLst>
              <a:ext uri="{FF2B5EF4-FFF2-40B4-BE49-F238E27FC236}">
                <a16:creationId xmlns:a16="http://schemas.microsoft.com/office/drawing/2014/main" id="{B6ADBC86-1D27-7740-4A59-8AD8752A78A4}"/>
              </a:ext>
            </a:extLst>
          </p:cNvPr>
          <p:cNvPicPr>
            <a:picLocks noChangeAspect="1"/>
          </p:cNvPicPr>
          <p:nvPr/>
        </p:nvPicPr>
        <p:blipFill>
          <a:blip r:embed="rId2"/>
          <a:stretch>
            <a:fillRect/>
          </a:stretch>
        </p:blipFill>
        <p:spPr>
          <a:xfrm>
            <a:off x="442402" y="1051876"/>
            <a:ext cx="7868478" cy="5356695"/>
          </a:xfrm>
          <a:prstGeom prst="rect">
            <a:avLst/>
          </a:prstGeom>
        </p:spPr>
      </p:pic>
    </p:spTree>
    <p:extLst>
      <p:ext uri="{BB962C8B-B14F-4D97-AF65-F5344CB8AC3E}">
        <p14:creationId xmlns:p14="http://schemas.microsoft.com/office/powerpoint/2010/main" val="1027864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162757"/>
            <a:ext cx="9982200" cy="528123"/>
          </a:xfrm>
        </p:spPr>
        <p:txBody>
          <a:bodyPr>
            <a:normAutofit fontScale="90000"/>
          </a:bodyPr>
          <a:lstStyle/>
          <a:p>
            <a:r>
              <a:rPr lang="en-US" sz="3100" b="1"/>
              <a:t>Methods 1-7: Valuation of Public Traded Companies</a:t>
            </a:r>
            <a:endParaRPr lang="en-US"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552768" y="1956526"/>
            <a:ext cx="10107975" cy="3326674"/>
          </a:xfrm>
        </p:spPr>
        <p:txBody>
          <a:bodyPr>
            <a:normAutofit/>
          </a:bodyPr>
          <a:lstStyle/>
          <a:p>
            <a:pPr marL="0" indent="0">
              <a:buNone/>
            </a:pPr>
            <a:r>
              <a:rPr lang="en-US" sz="2000"/>
              <a:t>To value the company using the DCF method the analyst needs to derive the following four items:</a:t>
            </a:r>
          </a:p>
          <a:p>
            <a:pPr lvl="2"/>
            <a:r>
              <a:rPr lang="en-US" sz="1800"/>
              <a:t>Setting up a stream of cash flows</a:t>
            </a:r>
          </a:p>
          <a:p>
            <a:pPr lvl="2"/>
            <a:r>
              <a:rPr lang="en-US" sz="1800"/>
              <a:t>Identifying an exit year</a:t>
            </a:r>
          </a:p>
          <a:p>
            <a:pPr lvl="2"/>
            <a:r>
              <a:rPr lang="en-US" sz="1800"/>
              <a:t>Calculating the value at exit year (terminal value)</a:t>
            </a:r>
          </a:p>
          <a:p>
            <a:pPr lvl="2"/>
            <a:r>
              <a:rPr lang="en-US" sz="1800"/>
              <a:t>Using the appropriate discount rate to value the present value of the firm</a:t>
            </a:r>
          </a:p>
          <a:p>
            <a:pPr lvl="1"/>
            <a:endParaRPr lang="en-US"/>
          </a:p>
        </p:txBody>
      </p:sp>
      <p:sp>
        <p:nvSpPr>
          <p:cNvPr id="3" name="TextBox 2">
            <a:extLst>
              <a:ext uri="{FF2B5EF4-FFF2-40B4-BE49-F238E27FC236}">
                <a16:creationId xmlns:a16="http://schemas.microsoft.com/office/drawing/2014/main" id="{6A6458B5-54B2-EFB3-EF92-F6C819BAE14F}"/>
              </a:ext>
            </a:extLst>
          </p:cNvPr>
          <p:cNvSpPr txBox="1"/>
          <p:nvPr/>
        </p:nvSpPr>
        <p:spPr>
          <a:xfrm>
            <a:off x="452677" y="1205468"/>
            <a:ext cx="6096000" cy="369332"/>
          </a:xfrm>
          <a:prstGeom prst="rect">
            <a:avLst/>
          </a:prstGeom>
          <a:noFill/>
        </p:spPr>
        <p:txBody>
          <a:bodyPr wrap="square">
            <a:spAutoFit/>
          </a:bodyPr>
          <a:lstStyle/>
          <a:p>
            <a:r>
              <a:rPr lang="en-US"/>
              <a:t>Method 6: Discount Cash Flow (DCF)</a:t>
            </a:r>
          </a:p>
        </p:txBody>
      </p:sp>
    </p:spTree>
    <p:extLst>
      <p:ext uri="{BB962C8B-B14F-4D97-AF65-F5344CB8AC3E}">
        <p14:creationId xmlns:p14="http://schemas.microsoft.com/office/powerpoint/2010/main" val="3449672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454184" y="2018856"/>
            <a:ext cx="11283632" cy="3352800"/>
          </a:xfrm>
        </p:spPr>
        <p:txBody>
          <a:bodyPr>
            <a:normAutofit/>
          </a:bodyPr>
          <a:lstStyle/>
          <a:p>
            <a:pPr marL="0" indent="0">
              <a:buNone/>
            </a:pPr>
            <a:r>
              <a:rPr lang="en-US"/>
              <a:t>To value the company using the DCF method the analyst needs to derive the following four items:</a:t>
            </a:r>
          </a:p>
          <a:p>
            <a:pPr lvl="2"/>
            <a:r>
              <a:rPr lang="en-US" sz="1800"/>
              <a:t>Using the appropriate discount rate to value the present value of the firm</a:t>
            </a:r>
          </a:p>
          <a:p>
            <a:pPr lvl="3"/>
            <a:r>
              <a:rPr lang="en-US" sz="1800"/>
              <a:t>WACC for Firm Value</a:t>
            </a:r>
          </a:p>
          <a:p>
            <a:pPr lvl="3"/>
            <a:r>
              <a:rPr lang="en-US" sz="1800"/>
              <a:t>CAPM for Equity Value</a:t>
            </a:r>
          </a:p>
          <a:p>
            <a:pPr lvl="1"/>
            <a:endParaRPr lang="en-US"/>
          </a:p>
        </p:txBody>
      </p:sp>
      <p:pic>
        <p:nvPicPr>
          <p:cNvPr id="6" name="Picture 5">
            <a:extLst>
              <a:ext uri="{FF2B5EF4-FFF2-40B4-BE49-F238E27FC236}">
                <a16:creationId xmlns:a16="http://schemas.microsoft.com/office/drawing/2014/main" id="{579DE283-1559-335C-980F-71F6D52A7D53}"/>
              </a:ext>
            </a:extLst>
          </p:cNvPr>
          <p:cNvPicPr>
            <a:picLocks noChangeAspect="1"/>
          </p:cNvPicPr>
          <p:nvPr/>
        </p:nvPicPr>
        <p:blipFill>
          <a:blip r:embed="rId2"/>
          <a:stretch>
            <a:fillRect/>
          </a:stretch>
        </p:blipFill>
        <p:spPr>
          <a:xfrm>
            <a:off x="436983" y="3591260"/>
            <a:ext cx="4320723" cy="1799346"/>
          </a:xfrm>
          <a:prstGeom prst="rect">
            <a:avLst/>
          </a:prstGeom>
        </p:spPr>
      </p:pic>
      <p:pic>
        <p:nvPicPr>
          <p:cNvPr id="7" name="Picture 6">
            <a:extLst>
              <a:ext uri="{FF2B5EF4-FFF2-40B4-BE49-F238E27FC236}">
                <a16:creationId xmlns:a16="http://schemas.microsoft.com/office/drawing/2014/main" id="{8A57ED7F-4600-D00B-4973-3549B7747447}"/>
              </a:ext>
            </a:extLst>
          </p:cNvPr>
          <p:cNvPicPr>
            <a:picLocks noChangeAspect="1"/>
          </p:cNvPicPr>
          <p:nvPr/>
        </p:nvPicPr>
        <p:blipFill>
          <a:blip r:embed="rId3"/>
          <a:stretch>
            <a:fillRect/>
          </a:stretch>
        </p:blipFill>
        <p:spPr>
          <a:xfrm>
            <a:off x="5022194" y="3591260"/>
            <a:ext cx="6930061" cy="1153460"/>
          </a:xfrm>
          <a:prstGeom prst="rect">
            <a:avLst/>
          </a:prstGeom>
        </p:spPr>
      </p:pic>
      <p:pic>
        <p:nvPicPr>
          <p:cNvPr id="8" name="Picture 7">
            <a:extLst>
              <a:ext uri="{FF2B5EF4-FFF2-40B4-BE49-F238E27FC236}">
                <a16:creationId xmlns:a16="http://schemas.microsoft.com/office/drawing/2014/main" id="{2ED1AE72-8811-7A51-588E-F7523E7C023D}"/>
              </a:ext>
            </a:extLst>
          </p:cNvPr>
          <p:cNvPicPr>
            <a:picLocks noChangeAspect="1"/>
          </p:cNvPicPr>
          <p:nvPr/>
        </p:nvPicPr>
        <p:blipFill>
          <a:blip r:embed="rId4"/>
          <a:stretch>
            <a:fillRect/>
          </a:stretch>
        </p:blipFill>
        <p:spPr>
          <a:xfrm>
            <a:off x="5049519" y="5168994"/>
            <a:ext cx="2132214" cy="1091900"/>
          </a:xfrm>
          <a:prstGeom prst="rect">
            <a:avLst/>
          </a:prstGeom>
        </p:spPr>
      </p:pic>
      <p:sp>
        <p:nvSpPr>
          <p:cNvPr id="11" name="Title 12">
            <a:extLst>
              <a:ext uri="{FF2B5EF4-FFF2-40B4-BE49-F238E27FC236}">
                <a16:creationId xmlns:a16="http://schemas.microsoft.com/office/drawing/2014/main" id="{B382F566-2269-DA39-788A-E9FF26C8999F}"/>
              </a:ext>
            </a:extLst>
          </p:cNvPr>
          <p:cNvSpPr>
            <a:spLocks noGrp="1"/>
          </p:cNvSpPr>
          <p:nvPr>
            <p:ph type="title"/>
          </p:nvPr>
        </p:nvSpPr>
        <p:spPr>
          <a:xfrm>
            <a:off x="1096963" y="287339"/>
            <a:ext cx="10058400" cy="627062"/>
          </a:xfrm>
        </p:spPr>
        <p:txBody>
          <a:bodyPr>
            <a:normAutofit/>
          </a:bodyPr>
          <a:lstStyle/>
          <a:p>
            <a:r>
              <a:rPr lang="en-US" sz="2800" b="1"/>
              <a:t>Methods 1-7: Valuation of Public Traded Companies</a:t>
            </a:r>
          </a:p>
        </p:txBody>
      </p:sp>
      <p:sp>
        <p:nvSpPr>
          <p:cNvPr id="12" name="TextBox 11">
            <a:extLst>
              <a:ext uri="{FF2B5EF4-FFF2-40B4-BE49-F238E27FC236}">
                <a16:creationId xmlns:a16="http://schemas.microsoft.com/office/drawing/2014/main" id="{5AF90CA4-0A53-9EF6-3293-730645B9CB9D}"/>
              </a:ext>
            </a:extLst>
          </p:cNvPr>
          <p:cNvSpPr txBox="1"/>
          <p:nvPr/>
        </p:nvSpPr>
        <p:spPr>
          <a:xfrm>
            <a:off x="642799" y="1225250"/>
            <a:ext cx="6096000" cy="369332"/>
          </a:xfrm>
          <a:prstGeom prst="rect">
            <a:avLst/>
          </a:prstGeom>
          <a:noFill/>
        </p:spPr>
        <p:txBody>
          <a:bodyPr wrap="square">
            <a:spAutoFit/>
          </a:bodyPr>
          <a:lstStyle/>
          <a:p>
            <a:r>
              <a:rPr lang="en-US"/>
              <a:t>Method 6: Discount Cash Flow (DCF)</a:t>
            </a:r>
          </a:p>
        </p:txBody>
      </p:sp>
    </p:spTree>
    <p:extLst>
      <p:ext uri="{BB962C8B-B14F-4D97-AF65-F5344CB8AC3E}">
        <p14:creationId xmlns:p14="http://schemas.microsoft.com/office/powerpoint/2010/main" val="2378397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207AA9-5869-089D-4548-C82A9E5BAC68}"/>
              </a:ext>
            </a:extLst>
          </p:cNvPr>
          <p:cNvPicPr>
            <a:picLocks noGrp="1" noChangeAspect="1"/>
          </p:cNvPicPr>
          <p:nvPr>
            <p:ph idx="1"/>
          </p:nvPr>
        </p:nvPicPr>
        <p:blipFill>
          <a:blip r:embed="rId2"/>
          <a:stretch>
            <a:fillRect/>
          </a:stretch>
        </p:blipFill>
        <p:spPr>
          <a:xfrm>
            <a:off x="298766" y="1297543"/>
            <a:ext cx="8418513" cy="4262914"/>
          </a:xfrm>
          <a:prstGeom prst="rect">
            <a:avLst/>
          </a:prstGeom>
        </p:spPr>
      </p:pic>
      <p:pic>
        <p:nvPicPr>
          <p:cNvPr id="9" name="Picture 8">
            <a:extLst>
              <a:ext uri="{FF2B5EF4-FFF2-40B4-BE49-F238E27FC236}">
                <a16:creationId xmlns:a16="http://schemas.microsoft.com/office/drawing/2014/main" id="{D77A0943-BACB-130B-79D9-CB7602029AB4}"/>
              </a:ext>
            </a:extLst>
          </p:cNvPr>
          <p:cNvPicPr>
            <a:picLocks noChangeAspect="1"/>
          </p:cNvPicPr>
          <p:nvPr/>
        </p:nvPicPr>
        <p:blipFill>
          <a:blip r:embed="rId3"/>
          <a:stretch>
            <a:fillRect/>
          </a:stretch>
        </p:blipFill>
        <p:spPr>
          <a:xfrm>
            <a:off x="8249720" y="4779010"/>
            <a:ext cx="3486150" cy="1384300"/>
          </a:xfrm>
          <a:prstGeom prst="rect">
            <a:avLst/>
          </a:prstGeom>
          <a:ln w="25400">
            <a:solidFill>
              <a:schemeClr val="accent1"/>
            </a:solidFill>
          </a:ln>
        </p:spPr>
      </p:pic>
      <p:sp>
        <p:nvSpPr>
          <p:cNvPr id="12" name="Title 11">
            <a:extLst>
              <a:ext uri="{FF2B5EF4-FFF2-40B4-BE49-F238E27FC236}">
                <a16:creationId xmlns:a16="http://schemas.microsoft.com/office/drawing/2014/main" id="{5A617101-903D-751C-6B89-36DFFF0F0024}"/>
              </a:ext>
            </a:extLst>
          </p:cNvPr>
          <p:cNvSpPr txBox="1">
            <a:spLocks noGrp="1"/>
          </p:cNvSpPr>
          <p:nvPr>
            <p:ph type="title"/>
          </p:nvPr>
        </p:nvSpPr>
        <p:spPr>
          <a:xfrm>
            <a:off x="354963" y="806176"/>
            <a:ext cx="10058400" cy="341632"/>
          </a:xfrm>
          <a:prstGeom prst="rect">
            <a:avLst/>
          </a:prstGeom>
          <a:noFill/>
        </p:spPr>
        <p:txBody>
          <a:bodyPr wrap="square">
            <a:spAutoFit/>
          </a:bodyPr>
          <a:lstStyle/>
          <a:p>
            <a:r>
              <a:rPr lang="en-US" sz="1800"/>
              <a:t>Method 6: Discount Cash Flow (DCF)</a:t>
            </a:r>
          </a:p>
        </p:txBody>
      </p:sp>
      <p:sp>
        <p:nvSpPr>
          <p:cNvPr id="15" name="TextBox 14">
            <a:extLst>
              <a:ext uri="{FF2B5EF4-FFF2-40B4-BE49-F238E27FC236}">
                <a16:creationId xmlns:a16="http://schemas.microsoft.com/office/drawing/2014/main" id="{40AA009C-5AAD-B38E-E504-AD11A8A34044}"/>
              </a:ext>
            </a:extLst>
          </p:cNvPr>
          <p:cNvSpPr txBox="1"/>
          <p:nvPr/>
        </p:nvSpPr>
        <p:spPr>
          <a:xfrm>
            <a:off x="298766" y="223791"/>
            <a:ext cx="9261793" cy="523220"/>
          </a:xfrm>
          <a:prstGeom prst="rect">
            <a:avLst/>
          </a:prstGeom>
          <a:noFill/>
        </p:spPr>
        <p:txBody>
          <a:bodyPr wrap="square">
            <a:spAutoFit/>
          </a:bodyPr>
          <a:lstStyle/>
          <a:p>
            <a:r>
              <a:rPr lang="en-US" sz="2800" b="1"/>
              <a:t>Methods 1-7: Valuation of Public Traded Companies</a:t>
            </a:r>
            <a:endParaRPr lang="en-US" sz="2800"/>
          </a:p>
        </p:txBody>
      </p:sp>
    </p:spTree>
    <p:extLst>
      <p:ext uri="{BB962C8B-B14F-4D97-AF65-F5344CB8AC3E}">
        <p14:creationId xmlns:p14="http://schemas.microsoft.com/office/powerpoint/2010/main" val="1781339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248920"/>
            <a:ext cx="11512232" cy="482600"/>
          </a:xfrm>
        </p:spPr>
        <p:txBody>
          <a:bodyPr>
            <a:normAutofit/>
          </a:bodyPr>
          <a:lstStyle/>
          <a:p>
            <a:r>
              <a:rPr lang="en-US" sz="2800" b="1"/>
              <a:t>Methods 1-7: Valuation of Public Traded Companies</a:t>
            </a:r>
            <a:endParaRPr lang="en-US" sz="280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8768" y="2021840"/>
            <a:ext cx="11090592" cy="3261360"/>
          </a:xfrm>
        </p:spPr>
        <p:txBody>
          <a:bodyPr>
            <a:normAutofit/>
          </a:bodyPr>
          <a:lstStyle/>
          <a:p>
            <a:r>
              <a:rPr lang="en-US"/>
              <a:t>While the DCF analysis is used for determining today’s value of the company based on future cash flows, </a:t>
            </a:r>
            <a:r>
              <a:rPr lang="en-US" b="1"/>
              <a:t>the value of the company using this LBO method is determined based on investor expectation, which means return determines the acquisition price of the firm</a:t>
            </a:r>
            <a:r>
              <a:rPr lang="en-US"/>
              <a:t>.</a:t>
            </a:r>
          </a:p>
          <a:p>
            <a:pPr lvl="1"/>
            <a:r>
              <a:rPr lang="en-US" b="1"/>
              <a:t>Building the Transactions Sources and Uses</a:t>
            </a:r>
          </a:p>
          <a:p>
            <a:pPr lvl="1"/>
            <a:r>
              <a:rPr lang="en-US" b="1"/>
              <a:t>Setting up the Debt Schedules</a:t>
            </a:r>
          </a:p>
          <a:p>
            <a:pPr lvl="1"/>
            <a:r>
              <a:rPr lang="en-US" b="1"/>
              <a:t>Calculating the Expected Equity Return</a:t>
            </a:r>
          </a:p>
          <a:p>
            <a:pPr lvl="1"/>
            <a:r>
              <a:rPr lang="en-US" b="1"/>
              <a:t>Running Projections</a:t>
            </a:r>
          </a:p>
          <a:p>
            <a:pPr lvl="1"/>
            <a:r>
              <a:rPr lang="en-US" b="1"/>
              <a:t>Determining the Terminal Value</a:t>
            </a:r>
          </a:p>
          <a:p>
            <a:pPr lvl="1"/>
            <a:r>
              <a:rPr lang="en-US" b="1"/>
              <a:t>Determining the Value of the Firm</a:t>
            </a:r>
          </a:p>
          <a:p>
            <a:pPr lvl="1"/>
            <a:endParaRPr lang="en-US" b="1"/>
          </a:p>
          <a:p>
            <a:pPr lvl="1"/>
            <a:endParaRPr lang="en-US" b="1"/>
          </a:p>
          <a:p>
            <a:pPr lvl="1"/>
            <a:endParaRPr lang="en-US" b="1"/>
          </a:p>
          <a:p>
            <a:pPr lvl="1"/>
            <a:endParaRPr lang="en-US"/>
          </a:p>
        </p:txBody>
      </p:sp>
      <p:sp>
        <p:nvSpPr>
          <p:cNvPr id="2" name="Title 11">
            <a:extLst>
              <a:ext uri="{FF2B5EF4-FFF2-40B4-BE49-F238E27FC236}">
                <a16:creationId xmlns:a16="http://schemas.microsoft.com/office/drawing/2014/main" id="{2A76B90B-3A4F-DCCE-2D79-6994C6910335}"/>
              </a:ext>
            </a:extLst>
          </p:cNvPr>
          <p:cNvSpPr txBox="1">
            <a:spLocks/>
          </p:cNvSpPr>
          <p:nvPr/>
        </p:nvSpPr>
        <p:spPr>
          <a:xfrm>
            <a:off x="354963" y="806176"/>
            <a:ext cx="10058400" cy="341632"/>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1800"/>
              <a:t>Method 6: Discount Cash Flow (DCF)</a:t>
            </a:r>
          </a:p>
        </p:txBody>
      </p:sp>
    </p:spTree>
    <p:extLst>
      <p:ext uri="{BB962C8B-B14F-4D97-AF65-F5344CB8AC3E}">
        <p14:creationId xmlns:p14="http://schemas.microsoft.com/office/powerpoint/2010/main" val="3500855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3858" y="553878"/>
            <a:ext cx="11512232" cy="563880"/>
          </a:xfrm>
        </p:spPr>
        <p:txBody>
          <a:bodyPr>
            <a:normAutofit/>
          </a:bodyPr>
          <a:lstStyle/>
          <a:p>
            <a:r>
              <a:rPr lang="en-US" sz="1800"/>
              <a:t>Method 7: Using the Leveraged Buyout Model (LBO) Method</a:t>
            </a:r>
          </a:p>
        </p:txBody>
      </p:sp>
      <p:pic>
        <p:nvPicPr>
          <p:cNvPr id="2" name="Content Placeholder 1">
            <a:extLst>
              <a:ext uri="{FF2B5EF4-FFF2-40B4-BE49-F238E27FC236}">
                <a16:creationId xmlns:a16="http://schemas.microsoft.com/office/drawing/2014/main" id="{EF6B8675-9CB3-FA0B-68D7-781BDA4A0A25}"/>
              </a:ext>
            </a:extLst>
          </p:cNvPr>
          <p:cNvPicPr>
            <a:picLocks noGrp="1" noChangeAspect="1"/>
          </p:cNvPicPr>
          <p:nvPr>
            <p:ph idx="1"/>
          </p:nvPr>
        </p:nvPicPr>
        <p:blipFill>
          <a:blip r:embed="rId2"/>
          <a:stretch>
            <a:fillRect/>
          </a:stretch>
        </p:blipFill>
        <p:spPr>
          <a:xfrm>
            <a:off x="383858" y="1254839"/>
            <a:ext cx="11505734" cy="4348321"/>
          </a:xfrm>
          <a:prstGeom prst="rect">
            <a:avLst/>
          </a:prstGeom>
        </p:spPr>
      </p:pic>
      <p:sp>
        <p:nvSpPr>
          <p:cNvPr id="4" name="Title 12">
            <a:extLst>
              <a:ext uri="{FF2B5EF4-FFF2-40B4-BE49-F238E27FC236}">
                <a16:creationId xmlns:a16="http://schemas.microsoft.com/office/drawing/2014/main" id="{02E40B3C-5971-EF30-BD5D-730E793F6A97}"/>
              </a:ext>
            </a:extLst>
          </p:cNvPr>
          <p:cNvSpPr txBox="1">
            <a:spLocks/>
          </p:cNvSpPr>
          <p:nvPr/>
        </p:nvSpPr>
        <p:spPr>
          <a:xfrm>
            <a:off x="298768" y="248920"/>
            <a:ext cx="11512232" cy="482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2800" b="1"/>
              <a:t>Methods 1-7: Valuation of Public Traded Companies</a:t>
            </a:r>
            <a:endParaRPr lang="en-US" sz="2800"/>
          </a:p>
        </p:txBody>
      </p:sp>
    </p:spTree>
    <p:extLst>
      <p:ext uri="{BB962C8B-B14F-4D97-AF65-F5344CB8AC3E}">
        <p14:creationId xmlns:p14="http://schemas.microsoft.com/office/powerpoint/2010/main" val="782503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62114" y="762000"/>
            <a:ext cx="11219875" cy="528320"/>
          </a:xfrm>
        </p:spPr>
        <p:txBody>
          <a:bodyPr>
            <a:normAutofit/>
          </a:bodyPr>
          <a:lstStyle/>
          <a:p>
            <a:r>
              <a:rPr lang="en-US" sz="1800"/>
              <a:t>Method 7: Using the Leveraged Buyout Model (LBO) Method</a:t>
            </a:r>
          </a:p>
        </p:txBody>
      </p:sp>
      <p:pic>
        <p:nvPicPr>
          <p:cNvPr id="5" name="Content Placeholder 4">
            <a:extLst>
              <a:ext uri="{FF2B5EF4-FFF2-40B4-BE49-F238E27FC236}">
                <a16:creationId xmlns:a16="http://schemas.microsoft.com/office/drawing/2014/main" id="{79814258-5F5C-DBCE-5451-DD6E48182FA1}"/>
              </a:ext>
            </a:extLst>
          </p:cNvPr>
          <p:cNvPicPr>
            <a:picLocks noGrp="1" noChangeAspect="1"/>
          </p:cNvPicPr>
          <p:nvPr>
            <p:ph idx="1"/>
          </p:nvPr>
        </p:nvPicPr>
        <p:blipFill>
          <a:blip r:embed="rId2"/>
          <a:stretch>
            <a:fillRect/>
          </a:stretch>
        </p:blipFill>
        <p:spPr>
          <a:xfrm>
            <a:off x="369758" y="1450974"/>
            <a:ext cx="11219875" cy="3354705"/>
          </a:xfrm>
          <a:prstGeom prst="rect">
            <a:avLst/>
          </a:prstGeom>
        </p:spPr>
      </p:pic>
      <p:sp>
        <p:nvSpPr>
          <p:cNvPr id="7" name="TextBox 6">
            <a:extLst>
              <a:ext uri="{FF2B5EF4-FFF2-40B4-BE49-F238E27FC236}">
                <a16:creationId xmlns:a16="http://schemas.microsoft.com/office/drawing/2014/main" id="{350FC368-A42D-0C6F-65A8-4BFBA363A20C}"/>
              </a:ext>
            </a:extLst>
          </p:cNvPr>
          <p:cNvSpPr txBox="1"/>
          <p:nvPr/>
        </p:nvSpPr>
        <p:spPr>
          <a:xfrm>
            <a:off x="662114" y="252334"/>
            <a:ext cx="10188766" cy="523220"/>
          </a:xfrm>
          <a:prstGeom prst="rect">
            <a:avLst/>
          </a:prstGeom>
          <a:noFill/>
        </p:spPr>
        <p:txBody>
          <a:bodyPr wrap="square">
            <a:spAutoFit/>
          </a:bodyPr>
          <a:lstStyle/>
          <a:p>
            <a:r>
              <a:rPr lang="en-US" sz="2800"/>
              <a:t>Methods 1-7: Valuation of Public Traded Companies</a:t>
            </a:r>
          </a:p>
        </p:txBody>
      </p:sp>
    </p:spTree>
    <p:extLst>
      <p:ext uri="{BB962C8B-B14F-4D97-AF65-F5344CB8AC3E}">
        <p14:creationId xmlns:p14="http://schemas.microsoft.com/office/powerpoint/2010/main" val="1514769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39884" y="170724"/>
            <a:ext cx="11512232" cy="431800"/>
          </a:xfrm>
        </p:spPr>
        <p:txBody>
          <a:bodyPr>
            <a:noAutofit/>
          </a:bodyPr>
          <a:lstStyle/>
          <a:p>
            <a:r>
              <a:rPr lang="en-US" sz="1800" b="1"/>
              <a:t>Method 7: Using the Leveraged Buyout Model (LBO) Method</a:t>
            </a:r>
          </a:p>
        </p:txBody>
      </p:sp>
      <p:pic>
        <p:nvPicPr>
          <p:cNvPr id="2" name="Content Placeholder 1">
            <a:extLst>
              <a:ext uri="{FF2B5EF4-FFF2-40B4-BE49-F238E27FC236}">
                <a16:creationId xmlns:a16="http://schemas.microsoft.com/office/drawing/2014/main" id="{39C04CF0-6FE4-7FA6-D8B4-8FA1786902C2}"/>
              </a:ext>
            </a:extLst>
          </p:cNvPr>
          <p:cNvPicPr>
            <a:picLocks noGrp="1" noChangeAspect="1"/>
          </p:cNvPicPr>
          <p:nvPr>
            <p:ph idx="1"/>
          </p:nvPr>
        </p:nvPicPr>
        <p:blipFill>
          <a:blip r:embed="rId2"/>
          <a:stretch>
            <a:fillRect/>
          </a:stretch>
        </p:blipFill>
        <p:spPr>
          <a:xfrm>
            <a:off x="430958" y="725170"/>
            <a:ext cx="8336306" cy="5066030"/>
          </a:xfrm>
          <a:prstGeom prst="rect">
            <a:avLst/>
          </a:prstGeom>
        </p:spPr>
      </p:pic>
      <p:pic>
        <p:nvPicPr>
          <p:cNvPr id="4" name="Picture 3">
            <a:extLst>
              <a:ext uri="{FF2B5EF4-FFF2-40B4-BE49-F238E27FC236}">
                <a16:creationId xmlns:a16="http://schemas.microsoft.com/office/drawing/2014/main" id="{89119637-B35F-E38B-474C-A42BC6CCC732}"/>
              </a:ext>
            </a:extLst>
          </p:cNvPr>
          <p:cNvPicPr>
            <a:picLocks noChangeAspect="1"/>
          </p:cNvPicPr>
          <p:nvPr/>
        </p:nvPicPr>
        <p:blipFill>
          <a:blip r:embed="rId3"/>
          <a:stretch>
            <a:fillRect/>
          </a:stretch>
        </p:blipFill>
        <p:spPr>
          <a:xfrm>
            <a:off x="8534400" y="4748530"/>
            <a:ext cx="3486150" cy="1384300"/>
          </a:xfrm>
          <a:prstGeom prst="rect">
            <a:avLst/>
          </a:prstGeom>
          <a:noFill/>
          <a:ln w="25400">
            <a:solidFill>
              <a:schemeClr val="accent1"/>
            </a:solidFill>
          </a:ln>
        </p:spPr>
      </p:pic>
    </p:spTree>
    <p:extLst>
      <p:ext uri="{BB962C8B-B14F-4D97-AF65-F5344CB8AC3E}">
        <p14:creationId xmlns:p14="http://schemas.microsoft.com/office/powerpoint/2010/main" val="3252824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2576" y="838200"/>
            <a:ext cx="6351744" cy="360680"/>
          </a:xfrm>
        </p:spPr>
        <p:txBody>
          <a:bodyPr>
            <a:noAutofit/>
          </a:bodyPr>
          <a:lstStyle/>
          <a:p>
            <a:r>
              <a:rPr lang="en-US" sz="2800" b="1"/>
              <a:t>Methods 1-7 - Summary:</a:t>
            </a:r>
            <a:br>
              <a:rPr lang="en-US" sz="2800" b="1"/>
            </a:br>
            <a:endParaRPr lang="en-US" sz="2800"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72576" y="988060"/>
            <a:ext cx="11359832" cy="4724400"/>
          </a:xfrm>
        </p:spPr>
        <p:txBody>
          <a:bodyPr>
            <a:normAutofit/>
          </a:bodyPr>
          <a:lstStyle/>
          <a:p>
            <a:pPr marL="231775" lvl="1" indent="0">
              <a:buNone/>
            </a:pPr>
            <a:r>
              <a:rPr lang="en-US" b="1"/>
              <a:t>Putting All the Values Together</a:t>
            </a:r>
          </a:p>
          <a:p>
            <a:pPr lvl="1"/>
            <a:endParaRPr lang="en-US" b="1"/>
          </a:p>
          <a:p>
            <a:pPr lvl="1"/>
            <a:endParaRPr lang="en-US" b="1"/>
          </a:p>
          <a:p>
            <a:pPr lvl="1"/>
            <a:endParaRPr lang="en-US" b="1"/>
          </a:p>
          <a:p>
            <a:pPr lvl="1"/>
            <a:endParaRPr lang="en-US"/>
          </a:p>
        </p:txBody>
      </p:sp>
      <p:pic>
        <p:nvPicPr>
          <p:cNvPr id="2" name="Picture 1">
            <a:extLst>
              <a:ext uri="{FF2B5EF4-FFF2-40B4-BE49-F238E27FC236}">
                <a16:creationId xmlns:a16="http://schemas.microsoft.com/office/drawing/2014/main" id="{30E8C3CD-9537-F033-049B-F0E4C4848B3B}"/>
              </a:ext>
            </a:extLst>
          </p:cNvPr>
          <p:cNvPicPr>
            <a:picLocks noChangeAspect="1"/>
          </p:cNvPicPr>
          <p:nvPr/>
        </p:nvPicPr>
        <p:blipFill>
          <a:blip r:embed="rId2"/>
          <a:stretch>
            <a:fillRect/>
          </a:stretch>
        </p:blipFill>
        <p:spPr>
          <a:xfrm>
            <a:off x="272576" y="1610360"/>
            <a:ext cx="11531831" cy="2727960"/>
          </a:xfrm>
          <a:prstGeom prst="rect">
            <a:avLst/>
          </a:prstGeom>
        </p:spPr>
      </p:pic>
    </p:spTree>
    <p:extLst>
      <p:ext uri="{BB962C8B-B14F-4D97-AF65-F5344CB8AC3E}">
        <p14:creationId xmlns:p14="http://schemas.microsoft.com/office/powerpoint/2010/main" val="2850277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7533" y="152400"/>
            <a:ext cx="9144001" cy="762000"/>
          </a:xfrm>
        </p:spPr>
        <p:txBody>
          <a:bodyPr/>
          <a:lstStyle/>
          <a:p>
            <a:r>
              <a:rPr lang="en-US"/>
              <a:t>Valuation Analysis Overview</a:t>
            </a:r>
            <a:endParaRPr lang="en-US" b="1"/>
          </a:p>
        </p:txBody>
      </p:sp>
      <p:graphicFrame>
        <p:nvGraphicFramePr>
          <p:cNvPr id="7" name="Table 7">
            <a:extLst>
              <a:ext uri="{FF2B5EF4-FFF2-40B4-BE49-F238E27FC236}">
                <a16:creationId xmlns:a16="http://schemas.microsoft.com/office/drawing/2014/main" id="{7907F56B-B295-454D-B1DD-EC213D74C313}"/>
              </a:ext>
            </a:extLst>
          </p:cNvPr>
          <p:cNvGraphicFramePr>
            <a:graphicFrameLocks noGrp="1"/>
          </p:cNvGraphicFramePr>
          <p:nvPr>
            <p:ph idx="1"/>
          </p:nvPr>
        </p:nvGraphicFramePr>
        <p:xfrm>
          <a:off x="457200" y="1066801"/>
          <a:ext cx="11277600" cy="5333999"/>
        </p:xfrm>
        <a:graphic>
          <a:graphicData uri="http://schemas.openxmlformats.org/drawingml/2006/table">
            <a:tbl>
              <a:tblPr firstRow="1" bandRow="1">
                <a:tableStyleId>{5C22544A-7EE6-4342-B048-85BDC9FD1C3A}</a:tableStyleId>
              </a:tblPr>
              <a:tblGrid>
                <a:gridCol w="1346579">
                  <a:extLst>
                    <a:ext uri="{9D8B030D-6E8A-4147-A177-3AD203B41FA5}">
                      <a16:colId xmlns:a16="http://schemas.microsoft.com/office/drawing/2014/main" val="494040691"/>
                    </a:ext>
                  </a:extLst>
                </a:gridCol>
                <a:gridCol w="6059607">
                  <a:extLst>
                    <a:ext uri="{9D8B030D-6E8A-4147-A177-3AD203B41FA5}">
                      <a16:colId xmlns:a16="http://schemas.microsoft.com/office/drawing/2014/main" val="4014319003"/>
                    </a:ext>
                  </a:extLst>
                </a:gridCol>
                <a:gridCol w="1286964">
                  <a:extLst>
                    <a:ext uri="{9D8B030D-6E8A-4147-A177-3AD203B41FA5}">
                      <a16:colId xmlns:a16="http://schemas.microsoft.com/office/drawing/2014/main" val="353523145"/>
                    </a:ext>
                  </a:extLst>
                </a:gridCol>
                <a:gridCol w="2584450">
                  <a:extLst>
                    <a:ext uri="{9D8B030D-6E8A-4147-A177-3AD203B41FA5}">
                      <a16:colId xmlns:a16="http://schemas.microsoft.com/office/drawing/2014/main" val="2205761076"/>
                    </a:ext>
                  </a:extLst>
                </a:gridCol>
              </a:tblGrid>
              <a:tr h="735525">
                <a:tc>
                  <a:txBody>
                    <a:bodyPr/>
                    <a:lstStyle/>
                    <a:p>
                      <a:r>
                        <a:rPr lang="en-US"/>
                        <a:t>METHOD</a:t>
                      </a:r>
                    </a:p>
                  </a:txBody>
                  <a:tcPr/>
                </a:tc>
                <a:tc>
                  <a:txBody>
                    <a:bodyPr/>
                    <a:lstStyle/>
                    <a:p>
                      <a:r>
                        <a:rPr lang="en-US"/>
                        <a:t>DESCRIPTION</a:t>
                      </a:r>
                    </a:p>
                  </a:txBody>
                  <a:tcPr/>
                </a:tc>
                <a:tc>
                  <a:txBody>
                    <a:bodyPr/>
                    <a:lstStyle/>
                    <a:p>
                      <a:r>
                        <a:rPr lang="en-US"/>
                        <a:t>TYPE</a:t>
                      </a:r>
                    </a:p>
                  </a:txBody>
                  <a:tcPr/>
                </a:tc>
                <a:tc>
                  <a:txBody>
                    <a:bodyPr/>
                    <a:lstStyle/>
                    <a:p>
                      <a:r>
                        <a:rPr lang="en-US"/>
                        <a:t>TECHNICAL/ FUNDAMENTAL</a:t>
                      </a:r>
                    </a:p>
                  </a:txBody>
                  <a:tcPr/>
                </a:tc>
                <a:extLst>
                  <a:ext uri="{0D108BD9-81ED-4DB2-BD59-A6C34878D82A}">
                    <a16:rowId xmlns:a16="http://schemas.microsoft.com/office/drawing/2014/main" val="2560722091"/>
                  </a:ext>
                </a:extLst>
              </a:tr>
              <a:tr h="556905">
                <a:tc>
                  <a:txBody>
                    <a:bodyPr/>
                    <a:lstStyle/>
                    <a:p>
                      <a:pPr algn="ctr"/>
                      <a:r>
                        <a:rPr lang="en-US"/>
                        <a:t>1</a:t>
                      </a:r>
                    </a:p>
                  </a:txBody>
                  <a:tcPr/>
                </a:tc>
                <a:tc>
                  <a:txBody>
                    <a:bodyPr/>
                    <a:lstStyle/>
                    <a:p>
                      <a:r>
                        <a:rPr lang="en-US"/>
                        <a:t>Using the current stock price as a basis of valuation</a:t>
                      </a:r>
                    </a:p>
                  </a:txBody>
                  <a:tcPr/>
                </a:tc>
                <a:tc>
                  <a:txBody>
                    <a:bodyPr/>
                    <a:lstStyle/>
                    <a:p>
                      <a:r>
                        <a:rPr lang="en-US"/>
                        <a:t>Market</a:t>
                      </a:r>
                    </a:p>
                  </a:txBody>
                  <a:tcPr/>
                </a:tc>
                <a:tc>
                  <a:txBody>
                    <a:bodyPr/>
                    <a:lstStyle/>
                    <a:p>
                      <a:r>
                        <a:rPr lang="en-US"/>
                        <a:t>Technical</a:t>
                      </a:r>
                    </a:p>
                  </a:txBody>
                  <a:tcPr/>
                </a:tc>
                <a:extLst>
                  <a:ext uri="{0D108BD9-81ED-4DB2-BD59-A6C34878D82A}">
                    <a16:rowId xmlns:a16="http://schemas.microsoft.com/office/drawing/2014/main" val="1453652661"/>
                  </a:ext>
                </a:extLst>
              </a:tr>
              <a:tr h="590657">
                <a:tc>
                  <a:txBody>
                    <a:bodyPr/>
                    <a:lstStyle/>
                    <a:p>
                      <a:pPr algn="ctr"/>
                      <a:r>
                        <a:rPr lang="en-US"/>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Intrinsic value and Capital Asset Pricing Model (CAPM)</a:t>
                      </a:r>
                    </a:p>
                  </a:txBody>
                  <a:tcPr/>
                </a:tc>
                <a:tc>
                  <a:txBody>
                    <a:bodyPr/>
                    <a:lstStyle/>
                    <a:p>
                      <a:r>
                        <a:rPr lang="en-US"/>
                        <a:t>Market</a:t>
                      </a:r>
                    </a:p>
                  </a:txBody>
                  <a:tcPr/>
                </a:tc>
                <a:tc>
                  <a:txBody>
                    <a:bodyPr/>
                    <a:lstStyle/>
                    <a:p>
                      <a:r>
                        <a:rPr lang="en-US"/>
                        <a:t>Technical</a:t>
                      </a:r>
                    </a:p>
                  </a:txBody>
                  <a:tcPr/>
                </a:tc>
                <a:extLst>
                  <a:ext uri="{0D108BD9-81ED-4DB2-BD59-A6C34878D82A}">
                    <a16:rowId xmlns:a16="http://schemas.microsoft.com/office/drawing/2014/main" val="2107774491"/>
                  </a:ext>
                </a:extLst>
              </a:tr>
              <a:tr h="641285">
                <a:tc>
                  <a:txBody>
                    <a:bodyPr/>
                    <a:lstStyle/>
                    <a:p>
                      <a:pPr algn="ctr"/>
                      <a:r>
                        <a:rPr lang="en-US"/>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Dividend Discount Model (DDM)</a:t>
                      </a:r>
                    </a:p>
                  </a:txBody>
                  <a:tcPr/>
                </a:tc>
                <a:tc>
                  <a:txBody>
                    <a:bodyPr/>
                    <a:lstStyle/>
                    <a:p>
                      <a:r>
                        <a:rPr lang="en-US"/>
                        <a:t>Market</a:t>
                      </a:r>
                    </a:p>
                  </a:txBody>
                  <a:tcPr/>
                </a:tc>
                <a:tc>
                  <a:txBody>
                    <a:bodyPr/>
                    <a:lstStyle/>
                    <a:p>
                      <a:r>
                        <a:rPr lang="en-US"/>
                        <a:t>Technical</a:t>
                      </a:r>
                    </a:p>
                  </a:txBody>
                  <a:tcPr/>
                </a:tc>
                <a:extLst>
                  <a:ext uri="{0D108BD9-81ED-4DB2-BD59-A6C34878D82A}">
                    <a16:rowId xmlns:a16="http://schemas.microsoft.com/office/drawing/2014/main" val="1531704375"/>
                  </a:ext>
                </a:extLst>
              </a:tr>
              <a:tr h="540029">
                <a:tc>
                  <a:txBody>
                    <a:bodyPr/>
                    <a:lstStyle/>
                    <a:p>
                      <a:pPr algn="ctr"/>
                      <a:r>
                        <a:rPr lang="en-US"/>
                        <a:t>4</a:t>
                      </a:r>
                    </a:p>
                  </a:txBody>
                  <a:tcPr/>
                </a:tc>
                <a:tc>
                  <a:txBody>
                    <a:bodyPr/>
                    <a:lstStyle/>
                    <a:p>
                      <a:r>
                        <a:rPr lang="en-US"/>
                        <a:t>Comparable method using trading EBITDA multiples</a:t>
                      </a:r>
                    </a:p>
                  </a:txBody>
                  <a:tcPr/>
                </a:tc>
                <a:tc>
                  <a:txBody>
                    <a:bodyPr/>
                    <a:lstStyle/>
                    <a:p>
                      <a:r>
                        <a:rPr lang="en-US"/>
                        <a:t>Market</a:t>
                      </a:r>
                    </a:p>
                  </a:txBody>
                  <a:tcPr/>
                </a:tc>
                <a:tc>
                  <a:txBody>
                    <a:bodyPr/>
                    <a:lstStyle/>
                    <a:p>
                      <a:r>
                        <a:rPr lang="en-US"/>
                        <a:t>Fundamental</a:t>
                      </a:r>
                    </a:p>
                  </a:txBody>
                  <a:tcPr/>
                </a:tc>
                <a:extLst>
                  <a:ext uri="{0D108BD9-81ED-4DB2-BD59-A6C34878D82A}">
                    <a16:rowId xmlns:a16="http://schemas.microsoft.com/office/drawing/2014/main" val="3080104534"/>
                  </a:ext>
                </a:extLst>
              </a:tr>
              <a:tr h="556905">
                <a:tc>
                  <a:txBody>
                    <a:bodyPr/>
                    <a:lstStyle/>
                    <a:p>
                      <a:pPr algn="ctr"/>
                      <a:r>
                        <a:rPr lang="en-US"/>
                        <a:t>5</a:t>
                      </a:r>
                    </a:p>
                  </a:txBody>
                  <a:tcPr/>
                </a:tc>
                <a:tc>
                  <a:txBody>
                    <a:bodyPr/>
                    <a:lstStyle/>
                    <a:p>
                      <a:r>
                        <a:rPr lang="en-US"/>
                        <a:t>Comparable method using acquisition EBITDA multiples</a:t>
                      </a:r>
                    </a:p>
                  </a:txBody>
                  <a:tcPr/>
                </a:tc>
                <a:tc>
                  <a:txBody>
                    <a:bodyPr/>
                    <a:lstStyle/>
                    <a:p>
                      <a:r>
                        <a:rPr lang="en-US"/>
                        <a:t>Market</a:t>
                      </a:r>
                    </a:p>
                  </a:txBody>
                  <a:tcPr/>
                </a:tc>
                <a:tc>
                  <a:txBody>
                    <a:bodyPr/>
                    <a:lstStyle/>
                    <a:p>
                      <a:r>
                        <a:rPr lang="en-US"/>
                        <a:t>Fundamental</a:t>
                      </a:r>
                    </a:p>
                  </a:txBody>
                  <a:tcPr/>
                </a:tc>
                <a:extLst>
                  <a:ext uri="{0D108BD9-81ED-4DB2-BD59-A6C34878D82A}">
                    <a16:rowId xmlns:a16="http://schemas.microsoft.com/office/drawing/2014/main" val="62269333"/>
                  </a:ext>
                </a:extLst>
              </a:tr>
              <a:tr h="488584">
                <a:tc>
                  <a:txBody>
                    <a:bodyPr/>
                    <a:lstStyle/>
                    <a:p>
                      <a:pPr algn="ctr"/>
                      <a:r>
                        <a:rPr lang="en-US"/>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Discount cash flow method (DCF)</a:t>
                      </a:r>
                    </a:p>
                  </a:txBody>
                  <a:tcPr/>
                </a:tc>
                <a:tc>
                  <a:txBody>
                    <a:bodyPr/>
                    <a:lstStyle/>
                    <a:p>
                      <a:r>
                        <a:rPr lang="en-US"/>
                        <a:t>Income</a:t>
                      </a:r>
                    </a:p>
                  </a:txBody>
                  <a:tcPr/>
                </a:tc>
                <a:tc>
                  <a:txBody>
                    <a:bodyPr/>
                    <a:lstStyle/>
                    <a:p>
                      <a:r>
                        <a:rPr lang="en-US"/>
                        <a:t>Fundamental</a:t>
                      </a:r>
                    </a:p>
                  </a:txBody>
                  <a:tcPr/>
                </a:tc>
                <a:extLst>
                  <a:ext uri="{0D108BD9-81ED-4DB2-BD59-A6C34878D82A}">
                    <a16:rowId xmlns:a16="http://schemas.microsoft.com/office/drawing/2014/main" val="3434279246"/>
                  </a:ext>
                </a:extLst>
              </a:tr>
              <a:tr h="735525">
                <a:tc>
                  <a:txBody>
                    <a:bodyPr/>
                    <a:lstStyle/>
                    <a:p>
                      <a:pPr algn="ctr"/>
                      <a:r>
                        <a:rPr lang="en-US"/>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Leveraged buyout private equity expectation model (LBO)</a:t>
                      </a:r>
                    </a:p>
                  </a:txBody>
                  <a:tcPr/>
                </a:tc>
                <a:tc>
                  <a:txBody>
                    <a:bodyPr/>
                    <a:lstStyle/>
                    <a:p>
                      <a:r>
                        <a:rPr lang="en-US"/>
                        <a:t>Income</a:t>
                      </a:r>
                    </a:p>
                  </a:txBody>
                  <a:tcPr/>
                </a:tc>
                <a:tc>
                  <a:txBody>
                    <a:bodyPr/>
                    <a:lstStyle/>
                    <a:p>
                      <a:r>
                        <a:rPr lang="en-US"/>
                        <a:t>Fundamental</a:t>
                      </a:r>
                    </a:p>
                  </a:txBody>
                  <a:tcPr/>
                </a:tc>
                <a:extLst>
                  <a:ext uri="{0D108BD9-81ED-4DB2-BD59-A6C34878D82A}">
                    <a16:rowId xmlns:a16="http://schemas.microsoft.com/office/drawing/2014/main" val="420945451"/>
                  </a:ext>
                </a:extLst>
              </a:tr>
              <a:tr h="488584">
                <a:tc>
                  <a:txBody>
                    <a:bodyPr/>
                    <a:lstStyle/>
                    <a:p>
                      <a:pPr algn="ctr"/>
                      <a:r>
                        <a:rPr lang="en-US"/>
                        <a:t>8</a:t>
                      </a:r>
                    </a:p>
                  </a:txBody>
                  <a:tcPr/>
                </a:tc>
                <a:tc>
                  <a:txBody>
                    <a:bodyPr/>
                    <a:lstStyle/>
                    <a:p>
                      <a:r>
                        <a:rPr lang="en-US"/>
                        <a:t>Black-Scholes option pricing model </a:t>
                      </a:r>
                    </a:p>
                  </a:txBody>
                  <a:tcPr/>
                </a:tc>
                <a:tc>
                  <a:txBody>
                    <a:bodyPr/>
                    <a:lstStyle/>
                    <a:p>
                      <a:r>
                        <a:rPr lang="en-US"/>
                        <a:t>Options</a:t>
                      </a:r>
                    </a:p>
                  </a:txBody>
                  <a:tcPr/>
                </a:tc>
                <a:tc>
                  <a:txBody>
                    <a:bodyPr/>
                    <a:lstStyle/>
                    <a:p>
                      <a:r>
                        <a:rPr lang="en-US"/>
                        <a:t>Fundamental</a:t>
                      </a:r>
                    </a:p>
                  </a:txBody>
                  <a:tcPr/>
                </a:tc>
                <a:extLst>
                  <a:ext uri="{0D108BD9-81ED-4DB2-BD59-A6C34878D82A}">
                    <a16:rowId xmlns:a16="http://schemas.microsoft.com/office/drawing/2014/main" val="494467272"/>
                  </a:ext>
                </a:extLst>
              </a:tr>
            </a:tbl>
          </a:graphicData>
        </a:graphic>
      </p:graphicFrame>
    </p:spTree>
    <p:extLst>
      <p:ext uri="{BB962C8B-B14F-4D97-AF65-F5344CB8AC3E}">
        <p14:creationId xmlns:p14="http://schemas.microsoft.com/office/powerpoint/2010/main" val="3849827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1480457"/>
            <a:ext cx="9144001" cy="2514600"/>
          </a:xfrm>
        </p:spPr>
        <p:txBody>
          <a:bodyPr>
            <a:normAutofit fontScale="90000"/>
          </a:bodyPr>
          <a:lstStyle/>
          <a:p>
            <a:r>
              <a:rPr lang="en-US"/>
              <a:t>Valuation of Private Companies</a:t>
            </a:r>
            <a:br>
              <a:rPr lang="en-US"/>
            </a:br>
            <a:r>
              <a:rPr lang="en-US"/>
              <a:t>	</a:t>
            </a:r>
            <a:r>
              <a:rPr lang="en-US" sz="2400"/>
              <a:t>Applying methods 6-8</a:t>
            </a:r>
            <a:br>
              <a:rPr lang="en-US"/>
            </a:br>
            <a:r>
              <a:rPr lang="en-US"/>
              <a:t> </a:t>
            </a:r>
            <a:endParaRPr lang="en-US" sz="2200" b="1"/>
          </a:p>
        </p:txBody>
      </p:sp>
    </p:spTree>
    <p:extLst>
      <p:ext uri="{BB962C8B-B14F-4D97-AF65-F5344CB8AC3E}">
        <p14:creationId xmlns:p14="http://schemas.microsoft.com/office/powerpoint/2010/main" val="1081250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90601" y="228600"/>
            <a:ext cx="11001102" cy="762000"/>
          </a:xfrm>
        </p:spPr>
        <p:txBody>
          <a:bodyPr>
            <a:normAutofit/>
          </a:bodyPr>
          <a:lstStyle/>
          <a:p>
            <a:r>
              <a:rPr lang="en-US" sz="2800"/>
              <a:t>Valuation Analysis – Celerity Technology Inc </a:t>
            </a:r>
            <a:endParaRPr lang="en-US" sz="2800" b="1"/>
          </a:p>
        </p:txBody>
      </p:sp>
      <p:pic>
        <p:nvPicPr>
          <p:cNvPr id="5" name="Content Placeholder 4">
            <a:extLst>
              <a:ext uri="{FF2B5EF4-FFF2-40B4-BE49-F238E27FC236}">
                <a16:creationId xmlns:a16="http://schemas.microsoft.com/office/drawing/2014/main" id="{888319A6-1EA6-436D-A979-4EB0DA9F09DD}"/>
              </a:ext>
            </a:extLst>
          </p:cNvPr>
          <p:cNvPicPr>
            <a:picLocks noGrp="1" noChangeAspect="1"/>
          </p:cNvPicPr>
          <p:nvPr>
            <p:ph idx="1"/>
          </p:nvPr>
        </p:nvPicPr>
        <p:blipFill>
          <a:blip r:embed="rId2"/>
          <a:stretch>
            <a:fillRect/>
          </a:stretch>
        </p:blipFill>
        <p:spPr>
          <a:xfrm>
            <a:off x="1162993" y="1103015"/>
            <a:ext cx="9866014" cy="4937792"/>
          </a:xfrm>
          <a:prstGeom prst="rect">
            <a:avLst/>
          </a:prstGeom>
          <a:solidFill>
            <a:schemeClr val="accent1">
              <a:lumMod val="20000"/>
              <a:lumOff val="80000"/>
            </a:schemeClr>
          </a:solidFill>
        </p:spPr>
      </p:pic>
    </p:spTree>
    <p:extLst>
      <p:ext uri="{BB962C8B-B14F-4D97-AF65-F5344CB8AC3E}">
        <p14:creationId xmlns:p14="http://schemas.microsoft.com/office/powerpoint/2010/main" val="1767786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447237"/>
            <a:ext cx="9982200" cy="919931"/>
          </a:xfrm>
        </p:spPr>
        <p:txBody>
          <a:bodyPr>
            <a:normAutofit/>
          </a:bodyPr>
          <a:lstStyle/>
          <a:p>
            <a:r>
              <a:rPr lang="en-US" sz="2800" b="1"/>
              <a:t>Method 6: </a:t>
            </a:r>
            <a:r>
              <a:rPr lang="en-US" sz="2800"/>
              <a:t>Discount Cash Flow Method (DCF)</a:t>
            </a:r>
            <a:endParaRPr lang="en-US" sz="2800"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85854" y="2238103"/>
            <a:ext cx="11283632" cy="4419600"/>
          </a:xfrm>
        </p:spPr>
        <p:txBody>
          <a:bodyPr>
            <a:normAutofit/>
          </a:bodyPr>
          <a:lstStyle/>
          <a:p>
            <a:r>
              <a:rPr lang="en-US"/>
              <a:t>One of the most effective ways to value a private company is to dive into the company’s projections and change the assumptions based on the investor’s view of how the revenue will grow and at what cost.</a:t>
            </a:r>
          </a:p>
          <a:p>
            <a:r>
              <a:rPr lang="en-US"/>
              <a:t>Since there is no stock price that trades, which gives the investor a direct indication of what the company is worth (market value), an important method used by professionals is the discount cash flow (DCF) method, which measures the company’s intrinsic value.</a:t>
            </a:r>
          </a:p>
          <a:p>
            <a:r>
              <a:rPr lang="en-US"/>
              <a:t>The conduction of this method is to calculate the first the equity cash flows, identify the exit year, estimate the terminal value in the exit year, and use the expected equity return as the discount rate. </a:t>
            </a:r>
          </a:p>
          <a:p>
            <a:endParaRPr lang="en-US"/>
          </a:p>
        </p:txBody>
      </p:sp>
    </p:spTree>
    <p:extLst>
      <p:ext uri="{BB962C8B-B14F-4D97-AF65-F5344CB8AC3E}">
        <p14:creationId xmlns:p14="http://schemas.microsoft.com/office/powerpoint/2010/main" val="410530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200" y="34292"/>
            <a:ext cx="12192000" cy="465136"/>
          </a:xfrm>
        </p:spPr>
        <p:txBody>
          <a:bodyPr>
            <a:normAutofit/>
          </a:bodyPr>
          <a:lstStyle/>
          <a:p>
            <a:r>
              <a:rPr lang="en-US" sz="2400"/>
              <a:t>Method 7: Leveraged Buyout (LBO) Method for Private Companies</a:t>
            </a:r>
            <a:endParaRPr lang="en-US" sz="2400" b="1"/>
          </a:p>
        </p:txBody>
      </p:sp>
      <p:pic>
        <p:nvPicPr>
          <p:cNvPr id="2" name="Content Placeholder 1">
            <a:extLst>
              <a:ext uri="{FF2B5EF4-FFF2-40B4-BE49-F238E27FC236}">
                <a16:creationId xmlns:a16="http://schemas.microsoft.com/office/drawing/2014/main" id="{B7F3AB52-4436-4B49-BD79-9B6401A292AA}"/>
              </a:ext>
            </a:extLst>
          </p:cNvPr>
          <p:cNvPicPr>
            <a:picLocks noGrp="1" noChangeAspect="1"/>
          </p:cNvPicPr>
          <p:nvPr>
            <p:ph idx="1"/>
          </p:nvPr>
        </p:nvPicPr>
        <p:blipFill>
          <a:blip r:embed="rId2"/>
          <a:stretch>
            <a:fillRect/>
          </a:stretch>
        </p:blipFill>
        <p:spPr>
          <a:xfrm>
            <a:off x="255761" y="576368"/>
            <a:ext cx="7439685" cy="5804590"/>
          </a:xfrm>
          <a:prstGeom prst="rect">
            <a:avLst/>
          </a:prstGeom>
          <a:solidFill>
            <a:schemeClr val="accent1">
              <a:lumMod val="20000"/>
              <a:lumOff val="80000"/>
            </a:schemeClr>
          </a:solidFill>
        </p:spPr>
      </p:pic>
    </p:spTree>
    <p:extLst>
      <p:ext uri="{BB962C8B-B14F-4D97-AF65-F5344CB8AC3E}">
        <p14:creationId xmlns:p14="http://schemas.microsoft.com/office/powerpoint/2010/main" val="2464461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 y="1"/>
            <a:ext cx="9326880" cy="919931"/>
          </a:xfrm>
        </p:spPr>
        <p:txBody>
          <a:bodyPr>
            <a:normAutofit/>
          </a:bodyPr>
          <a:lstStyle/>
          <a:p>
            <a:r>
              <a:rPr lang="en-US" sz="2800"/>
              <a:t>Method 8: Valuation of Distress Firms</a:t>
            </a:r>
            <a:endParaRPr lang="en-US" sz="2800" b="1"/>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81000" y="1066801"/>
            <a:ext cx="11353800" cy="5181601"/>
          </a:xfrm>
        </p:spPr>
        <p:txBody>
          <a:bodyPr>
            <a:normAutofit/>
          </a:bodyPr>
          <a:lstStyle/>
          <a:p>
            <a:r>
              <a:rPr lang="en-US" b="1"/>
              <a:t>Option Pricing Model Framework</a:t>
            </a:r>
          </a:p>
          <a:p>
            <a:pPr lvl="1"/>
            <a:r>
              <a:rPr lang="en-US"/>
              <a:t>In option pricing and specifically in call options the payoff formula or intrinsic value of the option is</a:t>
            </a:r>
          </a:p>
          <a:p>
            <a:pPr marL="0" indent="0">
              <a:buNone/>
            </a:pPr>
            <a:r>
              <a:rPr lang="en-US" b="1"/>
              <a:t>	</a:t>
            </a:r>
            <a:r>
              <a:rPr lang="en-US" b="1">
                <a:solidFill>
                  <a:srgbClr val="FF0000"/>
                </a:solidFill>
              </a:rPr>
              <a:t>Option payoff = Max (0, S – X)</a:t>
            </a:r>
            <a:endParaRPr lang="en-US">
              <a:solidFill>
                <a:srgbClr val="FF0000"/>
              </a:solidFill>
            </a:endParaRPr>
          </a:p>
          <a:p>
            <a:pPr marL="0" indent="0">
              <a:buNone/>
            </a:pPr>
            <a:r>
              <a:rPr lang="en-US" i="1"/>
              <a:t>	where S is the stock price and X is the exercise price.</a:t>
            </a:r>
            <a:endParaRPr lang="en-US"/>
          </a:p>
          <a:p>
            <a:pPr lvl="1"/>
            <a:r>
              <a:rPr lang="en-US"/>
              <a:t>To calculate the enterprise value</a:t>
            </a:r>
          </a:p>
          <a:p>
            <a:pPr marL="0" indent="0">
              <a:buNone/>
            </a:pPr>
            <a:r>
              <a:rPr lang="en-US" b="1">
                <a:solidFill>
                  <a:srgbClr val="FFFF00"/>
                </a:solidFill>
              </a:rPr>
              <a:t>	</a:t>
            </a:r>
            <a:r>
              <a:rPr lang="en-US" b="1">
                <a:solidFill>
                  <a:srgbClr val="FF0000"/>
                </a:solidFill>
              </a:rPr>
              <a:t>EV = E + D – C or EV = E + net D </a:t>
            </a:r>
            <a:endParaRPr lang="en-US">
              <a:solidFill>
                <a:srgbClr val="FF0000"/>
              </a:solidFill>
            </a:endParaRPr>
          </a:p>
          <a:p>
            <a:pPr marL="0" indent="0">
              <a:buNone/>
            </a:pPr>
            <a:r>
              <a:rPr lang="en-US" i="1"/>
              <a:t>	where EV is the enterprise value of the firm, E is the equity value, D is the debt and C is cash. The net D is referred to as debt minus cash implied that the current debt could be paid with cash on hand.</a:t>
            </a:r>
            <a:endParaRPr lang="en-US"/>
          </a:p>
          <a:p>
            <a:pPr lvl="1"/>
            <a:r>
              <a:rPr lang="en-US"/>
              <a:t>Solving for equity:</a:t>
            </a:r>
          </a:p>
          <a:p>
            <a:pPr marL="0" indent="0">
              <a:buNone/>
            </a:pPr>
            <a:r>
              <a:rPr lang="en-US" b="1"/>
              <a:t>	</a:t>
            </a:r>
            <a:r>
              <a:rPr lang="en-US" b="1">
                <a:solidFill>
                  <a:srgbClr val="FF0000"/>
                </a:solidFill>
              </a:rPr>
              <a:t>E = EV – net D</a:t>
            </a:r>
            <a:endParaRPr lang="en-US">
              <a:solidFill>
                <a:srgbClr val="FF0000"/>
              </a:solidFill>
            </a:endParaRPr>
          </a:p>
          <a:p>
            <a:pPr marL="0" indent="0">
              <a:buNone/>
            </a:pPr>
            <a:r>
              <a:rPr lang="en-US" i="1"/>
              <a:t>	where E is the equity, EV is the enterprise value and net D is the net debt.</a:t>
            </a:r>
            <a:endParaRPr lang="en-US"/>
          </a:p>
          <a:p>
            <a:endParaRPr lang="en-US"/>
          </a:p>
        </p:txBody>
      </p:sp>
    </p:spTree>
    <p:extLst>
      <p:ext uri="{BB962C8B-B14F-4D97-AF65-F5344CB8AC3E}">
        <p14:creationId xmlns:p14="http://schemas.microsoft.com/office/powerpoint/2010/main" val="3359001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11398" y="143757"/>
            <a:ext cx="8686800" cy="544308"/>
          </a:xfrm>
        </p:spPr>
        <p:txBody>
          <a:bodyPr>
            <a:normAutofit/>
          </a:bodyPr>
          <a:lstStyle/>
          <a:p>
            <a:r>
              <a:rPr lang="en-US" sz="2800"/>
              <a:t>Method 8: Valuation of Distress Firms</a:t>
            </a:r>
            <a:endParaRPr lang="en-US" sz="2800" b="1"/>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10986" y="1891011"/>
                <a:ext cx="11353800" cy="4343400"/>
              </a:xfrm>
            </p:spPr>
            <p:txBody>
              <a:bodyPr>
                <a:normAutofit/>
              </a:bodyPr>
              <a:lstStyle/>
              <a:p>
                <a:r>
                  <a:rPr lang="en-US" b="1"/>
                  <a:t>Option Pricing Model Framework</a:t>
                </a:r>
              </a:p>
              <a:p>
                <a:pPr marL="231775" lvl="1" indent="0">
                  <a:buNone/>
                </a:pPr>
                <a:r>
                  <a:rPr lang="en-US"/>
                  <a:t>The Black-Scholes formula is</a:t>
                </a:r>
              </a:p>
              <a:p>
                <a:pPr marL="463550" lvl="2"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𝐂</m:t>
                      </m:r>
                      <m:r>
                        <a:rPr lang="en-US" b="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𝐨𝐩𝐭𝐢𝐨𝐧</m:t>
                      </m:r>
                      <m:r>
                        <a:rPr lang="en-US" b="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𝐩𝐚𝐲𝐨𝐟𝐟</m:t>
                      </m:r>
                      <m:r>
                        <a:rPr lang="en-US" b="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𝐒</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𝒆</m:t>
                          </m:r>
                        </m:e>
                        <m:sup>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𝛅</m:t>
                          </m:r>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m:t>
                          </m:r>
                        </m:sup>
                      </m:sSup>
                      <m:r>
                        <a:rPr lang="en-US" b="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𝐍</m:t>
                      </m:r>
                      <m:r>
                        <a:rPr lang="en-US" b="1">
                          <a:solidFill>
                            <a:srgbClr val="FF0000"/>
                          </a:solidFill>
                          <a:latin typeface="Cambria Math" panose="02040503050406030204" pitchFamily="18" charset="0"/>
                        </a:rPr>
                        <m:t> </m:t>
                      </m:r>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𝒅</m:t>
                          </m:r>
                          <m:r>
                            <a:rPr lang="en-US" b="1" i="1">
                              <a:solidFill>
                                <a:srgbClr val="FF0000"/>
                              </a:solidFill>
                              <a:latin typeface="Cambria Math" panose="02040503050406030204" pitchFamily="18" charset="0"/>
                            </a:rPr>
                            <m:t>𝟏</m:t>
                          </m:r>
                        </m:e>
                      </m:d>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𝐗</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𝒆</m:t>
                          </m:r>
                        </m:e>
                        <m:sup>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𝐢</m:t>
                          </m:r>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m:t>
                          </m:r>
                        </m:sup>
                      </m:sSup>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𝐍</m:t>
                      </m:r>
                      <m:r>
                        <a:rPr lang="en-US" b="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𝐝𝟐</m:t>
                      </m:r>
                      <m:r>
                        <a:rPr lang="en-US" b="1">
                          <a:solidFill>
                            <a:srgbClr val="FF0000"/>
                          </a:solidFill>
                          <a:latin typeface="Cambria Math" panose="02040503050406030204" pitchFamily="18" charset="0"/>
                        </a:rPr>
                        <m:t>)</m:t>
                      </m:r>
                    </m:oMath>
                  </m:oMathPara>
                </a14:m>
                <a:endParaRPr lang="en-US" b="1">
                  <a:solidFill>
                    <a:srgbClr val="FF0000"/>
                  </a:solidFill>
                </a:endParaRPr>
              </a:p>
              <a:p>
                <a:pPr marL="231775" lvl="1" indent="0">
                  <a:buNone/>
                </a:pPr>
                <a:r>
                  <a:rPr lang="en-US" i="1"/>
                  <a:t>	where S is the stock price, δ is the dividend yield, t is time until expiration, X is the option exercise price, i is the risk-free interest rate, and N is the normal distribution.</a:t>
                </a:r>
                <a:endParaRPr lang="en-US"/>
              </a:p>
              <a:p>
                <a:pPr marL="0" indent="0">
                  <a:buNone/>
                </a:pPr>
                <a:r>
                  <a:rPr lang="en-US" b="1"/>
                  <a:t>		</a:t>
                </a:r>
                <a14:m>
                  <m:oMath xmlns:m="http://schemas.openxmlformats.org/officeDocument/2006/math">
                    <m:r>
                      <a:rPr lang="en-US" b="1" smtClean="0">
                        <a:solidFill>
                          <a:srgbClr val="FF0000"/>
                        </a:solidFill>
                        <a:latin typeface="Cambria Math" panose="02040503050406030204" pitchFamily="18" charset="0"/>
                      </a:rPr>
                      <m:t>𝐝𝟏</m:t>
                    </m:r>
                    <m:r>
                      <a:rPr lang="en-US" b="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d>
                          <m:dPr>
                            <m:begChr m:val="["/>
                            <m:endChr m:val="]"/>
                            <m:ctrlPr>
                              <a:rPr lang="en-US" i="1">
                                <a:solidFill>
                                  <a:srgbClr val="FF0000"/>
                                </a:solidFill>
                                <a:latin typeface="Cambria Math" panose="02040503050406030204" pitchFamily="18" charset="0"/>
                              </a:rPr>
                            </m:ctrlPr>
                          </m:dPr>
                          <m:e>
                            <m:func>
                              <m:funcPr>
                                <m:ctrlPr>
                                  <a:rPr lang="en-US" i="1">
                                    <a:solidFill>
                                      <a:srgbClr val="FF0000"/>
                                    </a:solidFill>
                                    <a:latin typeface="Cambria Math" panose="02040503050406030204" pitchFamily="18" charset="0"/>
                                  </a:rPr>
                                </m:ctrlPr>
                              </m:funcPr>
                              <m:fName>
                                <m:r>
                                  <a:rPr lang="en-US" b="1">
                                    <a:solidFill>
                                      <a:srgbClr val="FF0000"/>
                                    </a:solidFill>
                                    <a:latin typeface="Cambria Math" panose="02040503050406030204" pitchFamily="18" charset="0"/>
                                  </a:rPr>
                                  <m:t>𝐥𝐧</m:t>
                                </m:r>
                              </m:fName>
                              <m:e>
                                <m:d>
                                  <m:dPr>
                                    <m:ctrlPr>
                                      <a:rPr lang="en-US" i="1">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b="1">
                                            <a:solidFill>
                                              <a:srgbClr val="FF0000"/>
                                            </a:solidFill>
                                            <a:latin typeface="Cambria Math" panose="02040503050406030204" pitchFamily="18" charset="0"/>
                                          </a:rPr>
                                          <m:t>𝐒</m:t>
                                        </m:r>
                                      </m:num>
                                      <m:den>
                                        <m:r>
                                          <a:rPr lang="en-US" b="1">
                                            <a:solidFill>
                                              <a:srgbClr val="FF0000"/>
                                            </a:solidFill>
                                            <a:latin typeface="Cambria Math" panose="02040503050406030204" pitchFamily="18" charset="0"/>
                                          </a:rPr>
                                          <m:t>𝐗</m:t>
                                        </m:r>
                                      </m:den>
                                    </m:f>
                                  </m:e>
                                </m:d>
                                <m:r>
                                  <a:rPr lang="en-US" b="1">
                                    <a:solidFill>
                                      <a:srgbClr val="FF0000"/>
                                    </a:solidFill>
                                    <a:latin typeface="Cambria Math" panose="02040503050406030204" pitchFamily="18" charset="0"/>
                                  </a:rPr>
                                  <m:t>+</m:t>
                                </m:r>
                              </m:e>
                            </m:func>
                            <m:d>
                              <m:dPr>
                                <m:ctrlPr>
                                  <a:rPr lang="en-US" i="1">
                                    <a:solidFill>
                                      <a:srgbClr val="FF0000"/>
                                    </a:solidFill>
                                    <a:latin typeface="Cambria Math" panose="02040503050406030204" pitchFamily="18" charset="0"/>
                                  </a:rPr>
                                </m:ctrlPr>
                              </m:dPr>
                              <m:e>
                                <m:r>
                                  <a:rPr lang="en-US" b="1">
                                    <a:solidFill>
                                      <a:srgbClr val="FF0000"/>
                                    </a:solidFill>
                                    <a:latin typeface="Cambria Math" panose="02040503050406030204" pitchFamily="18" charset="0"/>
                                  </a:rPr>
                                  <m:t> </m:t>
                                </m:r>
                                <m:r>
                                  <a:rPr lang="en-US" b="1">
                                    <a:solidFill>
                                      <a:srgbClr val="FF0000"/>
                                    </a:solidFill>
                                    <a:latin typeface="Cambria Math" panose="02040503050406030204" pitchFamily="18" charset="0"/>
                                  </a:rPr>
                                  <m:t>𝐢</m:t>
                                </m:r>
                                <m:r>
                                  <a:rPr lang="en-US" b="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𝛅</m:t>
                                </m:r>
                                <m:r>
                                  <a:rPr lang="en-US" b="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p>
                                      <m:sSupPr>
                                        <m:ctrlPr>
                                          <a:rPr lang="en-US" i="1">
                                            <a:solidFill>
                                              <a:srgbClr val="FF0000"/>
                                            </a:solidFill>
                                            <a:latin typeface="Cambria Math" panose="02040503050406030204" pitchFamily="18" charset="0"/>
                                          </a:rPr>
                                        </m:ctrlPr>
                                      </m:sSupPr>
                                      <m:e>
                                        <m:r>
                                          <a:rPr lang="en-US" b="1">
                                            <a:solidFill>
                                              <a:srgbClr val="FF0000"/>
                                            </a:solidFill>
                                            <a:latin typeface="Cambria Math" panose="02040503050406030204" pitchFamily="18" charset="0"/>
                                          </a:rPr>
                                          <m:t>𝛔</m:t>
                                        </m:r>
                                      </m:e>
                                      <m:sup>
                                        <m:r>
                                          <a:rPr lang="en-US" b="1">
                                            <a:solidFill>
                                              <a:srgbClr val="FF0000"/>
                                            </a:solidFill>
                                            <a:latin typeface="Cambria Math" panose="02040503050406030204" pitchFamily="18" charset="0"/>
                                          </a:rPr>
                                          <m:t>𝟐</m:t>
                                        </m:r>
                                      </m:sup>
                                    </m:sSup>
                                  </m:num>
                                  <m:den>
                                    <m:r>
                                      <a:rPr lang="en-US" b="1">
                                        <a:solidFill>
                                          <a:srgbClr val="FF0000"/>
                                        </a:solidFill>
                                        <a:latin typeface="Cambria Math" panose="02040503050406030204" pitchFamily="18" charset="0"/>
                                      </a:rPr>
                                      <m:t>𝟐</m:t>
                                    </m:r>
                                  </m:den>
                                </m:f>
                              </m:e>
                            </m:d>
                            <m:r>
                              <a:rPr lang="en-US" b="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𝐭</m:t>
                            </m:r>
                          </m:e>
                        </m:d>
                      </m:num>
                      <m:den>
                        <m:r>
                          <a:rPr lang="en-US" b="1">
                            <a:solidFill>
                              <a:srgbClr val="FF0000"/>
                            </a:solidFill>
                            <a:latin typeface="Cambria Math" panose="02040503050406030204" pitchFamily="18" charset="0"/>
                          </a:rPr>
                          <m:t>𝛔</m:t>
                        </m:r>
                        <m:r>
                          <a:rPr lang="en-US" b="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𝐭</m:t>
                        </m:r>
                      </m:den>
                    </m:f>
                  </m:oMath>
                </a14:m>
                <a:r>
                  <a:rPr lang="en-US" i="1">
                    <a:solidFill>
                      <a:srgbClr val="FF0000"/>
                    </a:solidFill>
                  </a:rPr>
                  <a:t> and </a:t>
                </a:r>
                <a14:m>
                  <m:oMath xmlns:m="http://schemas.openxmlformats.org/officeDocument/2006/math">
                    <m:r>
                      <a:rPr lang="en-US" b="1">
                        <a:solidFill>
                          <a:srgbClr val="FF0000"/>
                        </a:solidFill>
                        <a:latin typeface="Cambria Math" panose="02040503050406030204" pitchFamily="18" charset="0"/>
                      </a:rPr>
                      <m:t>𝐝𝟐</m:t>
                    </m:r>
                    <m:r>
                      <a:rPr lang="en-US" b="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𝐝𝟏</m:t>
                    </m:r>
                    <m:r>
                      <a:rPr lang="en-US" b="1">
                        <a:solidFill>
                          <a:srgbClr val="FF0000"/>
                        </a:solidFill>
                        <a:latin typeface="Cambria Math" panose="02040503050406030204" pitchFamily="18" charset="0"/>
                      </a:rPr>
                      <m:t>− </m:t>
                    </m:r>
                    <m:r>
                      <a:rPr lang="en-US" b="1">
                        <a:solidFill>
                          <a:srgbClr val="FF0000"/>
                        </a:solidFill>
                        <a:latin typeface="Cambria Math" panose="02040503050406030204" pitchFamily="18" charset="0"/>
                      </a:rPr>
                      <m:t>𝛔</m:t>
                    </m:r>
                    <m:r>
                      <a:rPr lang="en-US" b="1">
                        <a:solidFill>
                          <a:srgbClr val="FF0000"/>
                        </a:solidFill>
                        <a:latin typeface="Cambria Math" panose="02040503050406030204" pitchFamily="18" charset="0"/>
                      </a:rPr>
                      <m:t>√</m:t>
                    </m:r>
                    <m:r>
                      <a:rPr lang="en-US" b="1">
                        <a:solidFill>
                          <a:srgbClr val="FF0000"/>
                        </a:solidFill>
                        <a:latin typeface="Cambria Math" panose="02040503050406030204" pitchFamily="18" charset="0"/>
                      </a:rPr>
                      <m:t>𝐭</m:t>
                    </m:r>
                  </m:oMath>
                </a14:m>
                <a:endParaRPr lang="en-US">
                  <a:solidFill>
                    <a:srgbClr val="FF0000"/>
                  </a:solidFill>
                </a:endParaRPr>
              </a:p>
              <a:p>
                <a:pPr marL="0" indent="0">
                  <a:buNone/>
                </a:pPr>
                <a:r>
                  <a:rPr lang="en-US"/>
                  <a:t>	where S is the current stock price, X is the contractual exercise price, i is the risk-free interest rate, δ is the dividend yield, σ is the standard deviation, and t is time to expiration.</a:t>
                </a:r>
              </a:p>
            </p:txBody>
          </p:sp>
        </mc:Choice>
        <mc:Fallback>
          <p:sp>
            <p:nvSpPr>
              <p:cNvPr id="4" name="Content Placeholder 3">
                <a:extLst>
                  <a:ext uri="{FF2B5EF4-FFF2-40B4-BE49-F238E27FC236}">
                    <a16:creationId xmlns:a16="http://schemas.microsoft.com/office/drawing/2014/main" id="{61037F2E-E991-4BC5-94AB-D4969E6C71F2}"/>
                  </a:ext>
                </a:extLst>
              </p:cNvPr>
              <p:cNvSpPr>
                <a:spLocks noGrp="1" noRot="1" noChangeAspect="1" noMove="1" noResize="1" noEditPoints="1" noAdjustHandles="1" noChangeArrowheads="1" noChangeShapeType="1" noTextEdit="1"/>
              </p:cNvSpPr>
              <p:nvPr>
                <p:ph idx="1"/>
              </p:nvPr>
            </p:nvSpPr>
            <p:spPr>
              <a:xfrm>
                <a:off x="310986" y="1891011"/>
                <a:ext cx="11353800" cy="4343400"/>
              </a:xfrm>
              <a:blipFill>
                <a:blip r:embed="rId2"/>
                <a:stretch>
                  <a:fillRect l="-1288" t="-421" r="-913"/>
                </a:stretch>
              </a:blipFill>
            </p:spPr>
            <p:txBody>
              <a:bodyPr/>
              <a:lstStyle/>
              <a:p>
                <a:r>
                  <a:rPr lang="en-US">
                    <a:noFill/>
                  </a:rPr>
                  <a:t> </a:t>
                </a:r>
              </a:p>
            </p:txBody>
          </p:sp>
        </mc:Fallback>
      </mc:AlternateContent>
    </p:spTree>
    <p:extLst>
      <p:ext uri="{BB962C8B-B14F-4D97-AF65-F5344CB8AC3E}">
        <p14:creationId xmlns:p14="http://schemas.microsoft.com/office/powerpoint/2010/main" val="3839029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 y="1"/>
            <a:ext cx="8686800" cy="919931"/>
          </a:xfrm>
        </p:spPr>
        <p:txBody>
          <a:bodyPr>
            <a:normAutofit/>
          </a:bodyPr>
          <a:lstStyle/>
          <a:p>
            <a:r>
              <a:rPr lang="en-US" sz="2800"/>
              <a:t>Method 8: Valuation of Distress Firms</a:t>
            </a:r>
            <a:endParaRPr lang="en-US" sz="2800" b="1"/>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152400" y="1600200"/>
            <a:ext cx="5486400" cy="4379084"/>
          </a:xfrm>
          <a:ln w="34925">
            <a:solidFill>
              <a:schemeClr val="accent1"/>
            </a:solidFill>
          </a:ln>
        </p:spPr>
        <p:txBody>
          <a:bodyPr>
            <a:normAutofit/>
          </a:bodyPr>
          <a:lstStyle/>
          <a:p>
            <a:pPr marL="231775" lvl="1" indent="0">
              <a:buNone/>
            </a:pPr>
            <a:r>
              <a:rPr lang="en-US" b="1" u="sng"/>
              <a:t>Input</a:t>
            </a:r>
            <a:r>
              <a:rPr lang="en-US"/>
              <a:t>:</a:t>
            </a:r>
          </a:p>
          <a:p>
            <a:pPr lvl="2"/>
            <a:r>
              <a:rPr lang="en-US"/>
              <a:t>S = Value of the firm = $1 billion</a:t>
            </a:r>
          </a:p>
          <a:p>
            <a:pPr lvl="2"/>
            <a:r>
              <a:rPr lang="en-US"/>
              <a:t>X = Exercise price = debt value = $1,200 million</a:t>
            </a:r>
          </a:p>
          <a:p>
            <a:pPr lvl="2"/>
            <a:r>
              <a:rPr lang="en-US"/>
              <a:t>σ = Standard deviation of the asset = 20%</a:t>
            </a:r>
          </a:p>
          <a:p>
            <a:pPr lvl="2"/>
            <a:r>
              <a:rPr lang="en-US"/>
              <a:t>t = Time = term of the bond = 5 years</a:t>
            </a:r>
          </a:p>
          <a:p>
            <a:pPr lvl="2"/>
            <a:r>
              <a:rPr lang="en-US"/>
              <a:t>i = Risk-free rate = 3%</a:t>
            </a:r>
          </a:p>
          <a:p>
            <a:pPr lvl="2"/>
            <a:r>
              <a:rPr lang="en-US"/>
              <a:t>δ = Dividends = cash flow paying the equity = $0</a:t>
            </a:r>
          </a:p>
          <a:p>
            <a:pPr lvl="2"/>
            <a:r>
              <a:rPr lang="en-US"/>
              <a:t>C = Equity value = E =?</a:t>
            </a:r>
          </a:p>
          <a:p>
            <a:endParaRPr lang="en-US"/>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1506135-D12A-406C-BD35-A4340CAD7443}"/>
                  </a:ext>
                </a:extLst>
              </p:cNvPr>
              <p:cNvSpPr txBox="1"/>
              <p:nvPr/>
            </p:nvSpPr>
            <p:spPr>
              <a:xfrm>
                <a:off x="5773261" y="1600200"/>
                <a:ext cx="6131878" cy="4379084"/>
              </a:xfrm>
              <a:prstGeom prst="rect">
                <a:avLst/>
              </a:prstGeom>
              <a:noFill/>
              <a:ln w="34925">
                <a:solidFill>
                  <a:schemeClr val="accent1"/>
                </a:solidFill>
              </a:ln>
            </p:spPr>
            <p:txBody>
              <a:bodyPr wrap="square" rtlCol="0">
                <a:spAutoFit/>
              </a:bodyPr>
              <a:lstStyle/>
              <a:p>
                <a:r>
                  <a:rPr lang="en-US" b="1" u="sng"/>
                  <a:t>Formulas and output</a:t>
                </a:r>
                <a:r>
                  <a:rPr lang="en-US"/>
                  <a:t>:</a:t>
                </a:r>
              </a:p>
              <a:p>
                <a:r>
                  <a:rPr lang="en-US"/>
                  <a:t>Using the formula to determine the deviations d1 and d2:</a:t>
                </a:r>
              </a:p>
              <a:p>
                <a:endParaRPr lang="en-US">
                  <a:solidFill>
                    <a:srgbClr val="FF0000"/>
                  </a:solidFill>
                </a:endParaRPr>
              </a:p>
              <a:p>
                <a14:m>
                  <m:oMath xmlns:m="http://schemas.openxmlformats.org/officeDocument/2006/math">
                    <m:r>
                      <a:rPr lang="en-US" b="1" i="1">
                        <a:solidFill>
                          <a:srgbClr val="FF0000"/>
                        </a:solidFill>
                        <a:latin typeface="Cambria Math" panose="02040503050406030204" pitchFamily="18" charset="0"/>
                      </a:rPr>
                      <m:t>𝒅</m:t>
                    </m:r>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d>
                          <m:dPr>
                            <m:begChr m:val="["/>
                            <m:endChr m:val="]"/>
                            <m:ctrlPr>
                              <a:rPr lang="en-US" b="1" i="1">
                                <a:solidFill>
                                  <a:srgbClr val="FF0000"/>
                                </a:solidFill>
                                <a:latin typeface="Cambria Math" panose="02040503050406030204" pitchFamily="18" charset="0"/>
                              </a:rPr>
                            </m:ctrlPr>
                          </m:dPr>
                          <m:e>
                            <m:func>
                              <m:funcPr>
                                <m:ctrlPr>
                                  <a:rPr lang="en-US" b="1" i="1">
                                    <a:solidFill>
                                      <a:srgbClr val="FF0000"/>
                                    </a:solidFill>
                                    <a:latin typeface="Cambria Math" panose="02040503050406030204" pitchFamily="18" charset="0"/>
                                  </a:rPr>
                                </m:ctrlPr>
                              </m:funcPr>
                              <m:fName>
                                <m:r>
                                  <a:rPr lang="en-US" b="1" i="1">
                                    <a:solidFill>
                                      <a:srgbClr val="FF0000"/>
                                    </a:solidFill>
                                    <a:latin typeface="Cambria Math" panose="02040503050406030204" pitchFamily="18" charset="0"/>
                                  </a:rPr>
                                  <m:t>𝒍𝒏</m:t>
                                </m:r>
                              </m:fName>
                              <m:e>
                                <m:d>
                                  <m:dPr>
                                    <m:ctrlPr>
                                      <a:rPr lang="en-US" b="1" i="1">
                                        <a:solidFill>
                                          <a:srgbClr val="FF0000"/>
                                        </a:solidFill>
                                        <a:latin typeface="Cambria Math" panose="02040503050406030204" pitchFamily="18" charset="0"/>
                                      </a:rPr>
                                    </m:ctrlPr>
                                  </m:dPr>
                                  <m:e>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𝑺</m:t>
                                        </m:r>
                                      </m:num>
                                      <m:den>
                                        <m:r>
                                          <a:rPr lang="en-US" b="1" i="1">
                                            <a:solidFill>
                                              <a:srgbClr val="FF0000"/>
                                            </a:solidFill>
                                            <a:latin typeface="Cambria Math" panose="02040503050406030204" pitchFamily="18" charset="0"/>
                                          </a:rPr>
                                          <m:t>𝑿</m:t>
                                        </m:r>
                                      </m:den>
                                    </m:f>
                                  </m:e>
                                </m:d>
                                <m:r>
                                  <a:rPr lang="en-US" b="1" i="1">
                                    <a:solidFill>
                                      <a:srgbClr val="FF0000"/>
                                    </a:solidFill>
                                    <a:latin typeface="Cambria Math" panose="02040503050406030204" pitchFamily="18" charset="0"/>
                                  </a:rPr>
                                  <m:t>+</m:t>
                                </m:r>
                              </m:e>
                            </m:func>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𝒊</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𝜹</m:t>
                                </m:r>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𝝈</m:t>
                                        </m:r>
                                      </m:e>
                                      <m:sup>
                                        <m:r>
                                          <a:rPr lang="en-US" b="1" i="1">
                                            <a:solidFill>
                                              <a:srgbClr val="FF0000"/>
                                            </a:solidFill>
                                            <a:latin typeface="Cambria Math" panose="02040503050406030204" pitchFamily="18" charset="0"/>
                                          </a:rPr>
                                          <m:t>𝟐</m:t>
                                        </m:r>
                                      </m:sup>
                                    </m:sSup>
                                  </m:num>
                                  <m:den>
                                    <m:r>
                                      <a:rPr lang="en-US" b="1" i="1">
                                        <a:solidFill>
                                          <a:srgbClr val="FF0000"/>
                                        </a:solidFill>
                                        <a:latin typeface="Cambria Math" panose="02040503050406030204" pitchFamily="18" charset="0"/>
                                      </a:rPr>
                                      <m:t>𝟐</m:t>
                                    </m:r>
                                  </m:den>
                                </m:f>
                              </m:e>
                            </m:d>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m:t>
                            </m:r>
                          </m:e>
                        </m:d>
                      </m:num>
                      <m:den>
                        <m:r>
                          <a:rPr lang="en-US" b="1" i="1">
                            <a:solidFill>
                              <a:srgbClr val="FF0000"/>
                            </a:solidFill>
                            <a:latin typeface="Cambria Math" panose="02040503050406030204" pitchFamily="18" charset="0"/>
                          </a:rPr>
                          <m:t>𝝈</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m:t>
                        </m:r>
                      </m:den>
                    </m:f>
                  </m:oMath>
                </a14:m>
                <a:r>
                  <a:rPr lang="en-US" b="1">
                    <a:solidFill>
                      <a:srgbClr val="FF0000"/>
                    </a:solidFill>
                  </a:rPr>
                  <a:t> and </a:t>
                </a:r>
                <a14:m>
                  <m:oMath xmlns:m="http://schemas.openxmlformats.org/officeDocument/2006/math">
                    <m:r>
                      <a:rPr lang="en-US" b="1" i="1">
                        <a:solidFill>
                          <a:srgbClr val="FF0000"/>
                        </a:solidFill>
                        <a:latin typeface="Cambria Math" panose="02040503050406030204" pitchFamily="18" charset="0"/>
                      </a:rPr>
                      <m:t>𝒅</m:t>
                    </m:r>
                    <m:r>
                      <a:rPr lang="en-US" b="1" i="1">
                        <a:solidFill>
                          <a:srgbClr val="FF0000"/>
                        </a:solidFill>
                        <a:latin typeface="Cambria Math" panose="02040503050406030204" pitchFamily="18" charset="0"/>
                      </a:rPr>
                      <m:t>𝟐</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𝒅</m:t>
                    </m:r>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𝝈</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𝒕</m:t>
                    </m:r>
                  </m:oMath>
                </a14:m>
                <a:r>
                  <a:rPr lang="en-US" b="1">
                    <a:solidFill>
                      <a:srgbClr val="FF0000"/>
                    </a:solidFill>
                  </a:rPr>
                  <a:t> </a:t>
                </a:r>
              </a:p>
              <a:p>
                <a:endParaRPr lang="en-US">
                  <a:solidFill>
                    <a:srgbClr val="FF0000"/>
                  </a:solidFill>
                </a:endParaRPr>
              </a:p>
              <a:p>
                <a14:m>
                  <m:oMath xmlns:m="http://schemas.openxmlformats.org/officeDocument/2006/math">
                    <m:r>
                      <a:rPr lang="en-US" i="1">
                        <a:latin typeface="Cambria Math" panose="02040503050406030204" pitchFamily="18" charset="0"/>
                      </a:rPr>
                      <m:t> </m:t>
                    </m:r>
                  </m:oMath>
                </a14:m>
                <a:r>
                  <a:rPr lang="en-US" i="1"/>
                  <a:t>d1 = .7671 and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1</m:t>
                        </m:r>
                      </m:e>
                    </m:d>
                    <m:r>
                      <a:rPr lang="en-US" i="1">
                        <a:latin typeface="Cambria Math" panose="02040503050406030204" pitchFamily="18" charset="0"/>
                      </a:rPr>
                      <m:t>=.7785 </m:t>
                    </m:r>
                  </m:oMath>
                </a14:m>
                <a:endParaRPr lang="en-US" i="1"/>
              </a:p>
              <a:p>
                <a:endParaRPr lang="en-US" i="1"/>
              </a:p>
              <a:p>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2= .5678</m:t>
                    </m:r>
                  </m:oMath>
                </a14:m>
                <a:r>
                  <a:rPr lang="en-US" b="1" i="1"/>
                  <a:t> </a:t>
                </a:r>
                <a:r>
                  <a:rPr lang="en-US" i="1"/>
                  <a:t>and</a:t>
                </a:r>
                <a:r>
                  <a:rPr lang="en-US" b="1" i="1"/>
                  <a:t>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2)=.7149</m:t>
                    </m:r>
                  </m:oMath>
                </a14:m>
                <a:r>
                  <a:rPr lang="en-US" b="1" i="1"/>
                  <a:t> </a:t>
                </a:r>
                <a:endParaRPr lang="en-US" i="1"/>
              </a:p>
              <a:p>
                <a:endParaRPr lang="en-US"/>
              </a:p>
              <a:p>
                <a:r>
                  <a:rPr lang="en-US"/>
                  <a:t>Using the Black Sholes formula:</a:t>
                </a:r>
              </a:p>
              <a:p>
                <a:endParaRPr lang="en-US" i="1"/>
              </a:p>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𝐶</m:t>
                      </m:r>
                      <m:r>
                        <a:rPr lang="en-US" i="1" smtClean="0">
                          <a:solidFill>
                            <a:srgbClr val="FF0000"/>
                          </a:solidFill>
                          <a:latin typeface="Cambria Math" panose="02040503050406030204" pitchFamily="18" charset="0"/>
                        </a:rPr>
                        <m:t> =</m:t>
                      </m:r>
                      <m:r>
                        <a:rPr lang="en-US" i="1" smtClean="0">
                          <a:solidFill>
                            <a:srgbClr val="FF0000"/>
                          </a:solidFill>
                          <a:latin typeface="Cambria Math" panose="02040503050406030204" pitchFamily="18" charset="0"/>
                        </a:rPr>
                        <m:t>𝑆</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𝛿</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𝑡</m:t>
                          </m:r>
                        </m:sup>
                      </m:sSup>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𝑁</m:t>
                      </m:r>
                      <m:r>
                        <a:rPr lang="en-US" i="1">
                          <a:solidFill>
                            <a:srgbClr val="FF0000"/>
                          </a:solidFill>
                          <a:latin typeface="Cambria Math" panose="02040503050406030204" pitchFamily="18" charset="0"/>
                        </a:rPr>
                        <m:t> </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𝑑</m:t>
                          </m:r>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𝑡</m:t>
                          </m:r>
                        </m:sup>
                      </m:sSup>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𝑁</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𝑑</m:t>
                      </m:r>
                      <m:r>
                        <a:rPr lang="en-US" i="1">
                          <a:solidFill>
                            <a:srgbClr val="FF0000"/>
                          </a:solidFill>
                          <a:latin typeface="Cambria Math" panose="02040503050406030204" pitchFamily="18" charset="0"/>
                        </a:rPr>
                        <m:t>2</m:t>
                      </m:r>
                      <m:r>
                        <a:rPr lang="en-US">
                          <a:solidFill>
                            <a:srgbClr val="FF0000"/>
                          </a:solidFill>
                          <a:latin typeface="Cambria Math" panose="02040503050406030204" pitchFamily="18" charset="0"/>
                        </a:rPr>
                        <m:t>)</m:t>
                      </m:r>
                    </m:oMath>
                  </m:oMathPara>
                </a14:m>
                <a:endParaRPr lang="en-US">
                  <a:solidFill>
                    <a:srgbClr val="FF0000"/>
                  </a:solidFill>
                </a:endParaRPr>
              </a:p>
              <a:p>
                <a:endParaRPr lang="en-US" i="1"/>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 =$152.0 </m:t>
                      </m:r>
                      <m:r>
                        <a:rPr lang="en-US" i="1">
                          <a:latin typeface="Cambria Math" panose="02040503050406030204" pitchFamily="18" charset="0"/>
                        </a:rPr>
                        <m:t>𝑚𝑖𝑙𝑙𝑖𝑜𝑛</m:t>
                      </m:r>
                    </m:oMath>
                  </m:oMathPara>
                </a14:m>
                <a:endParaRPr lang="en-US"/>
              </a:p>
            </p:txBody>
          </p:sp>
        </mc:Choice>
        <mc:Fallback>
          <p:sp>
            <p:nvSpPr>
              <p:cNvPr id="2" name="TextBox 1">
                <a:extLst>
                  <a:ext uri="{FF2B5EF4-FFF2-40B4-BE49-F238E27FC236}">
                    <a16:creationId xmlns:a16="http://schemas.microsoft.com/office/drawing/2014/main" id="{61506135-D12A-406C-BD35-A4340CAD7443}"/>
                  </a:ext>
                </a:extLst>
              </p:cNvPr>
              <p:cNvSpPr txBox="1">
                <a:spLocks noRot="1" noChangeAspect="1" noMove="1" noResize="1" noEditPoints="1" noAdjustHandles="1" noChangeArrowheads="1" noChangeShapeType="1" noTextEdit="1"/>
              </p:cNvSpPr>
              <p:nvPr/>
            </p:nvSpPr>
            <p:spPr>
              <a:xfrm>
                <a:off x="5773261" y="1600200"/>
                <a:ext cx="6131878" cy="4379084"/>
              </a:xfrm>
              <a:prstGeom prst="rect">
                <a:avLst/>
              </a:prstGeom>
              <a:blipFill>
                <a:blip r:embed="rId2"/>
                <a:stretch>
                  <a:fillRect l="-494" t="-414"/>
                </a:stretch>
              </a:blipFill>
              <a:ln w="349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92067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2292" y="951411"/>
            <a:ext cx="10515600" cy="762000"/>
          </a:xfrm>
        </p:spPr>
        <p:txBody>
          <a:bodyPr>
            <a:normAutofit/>
          </a:bodyPr>
          <a:lstStyle/>
          <a:p>
            <a:r>
              <a:rPr lang="en-US" sz="2800"/>
              <a:t>Valuation Analysis of Distress Company – AB Air Co. </a:t>
            </a:r>
            <a:endParaRPr lang="en-US" sz="2800" b="1"/>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04ECF4B-D294-4C42-A5A2-6423D2538F03}"/>
                  </a:ext>
                </a:extLst>
              </p:cNvPr>
              <p:cNvSpPr>
                <a:spLocks noGrp="1"/>
              </p:cNvSpPr>
              <p:nvPr>
                <p:ph idx="1"/>
              </p:nvPr>
            </p:nvSpPr>
            <p:spPr>
              <a:xfrm>
                <a:off x="457200" y="1985554"/>
                <a:ext cx="11277600" cy="4262848"/>
              </a:xfrm>
            </p:spPr>
            <p:txBody>
              <a:bodyPr>
                <a:normAutofit fontScale="92500" lnSpcReduction="10000"/>
              </a:bodyPr>
              <a:lstStyle/>
              <a:p>
                <a:r>
                  <a:rPr lang="en-US"/>
                  <a:t>AB Air Co., an airline company that entered bankruptcy in 1990. At the time of the filing, the debt outstanding, representing the exercise price X, was at $600 million with a remaining life or duration of 5 years. To establish the value of equity, the enterprise value needs to be calculated. The management put together a business plan including 5 years of projections. In the first year, the company is planning to spend more money, representing restructuring costs and downsizing. Based on the 5 years’ projection, the equity analyst could calculate the present value of the future cash flows, an estimated terminal value, and an assumed discount rate using the weighted average cost of capital of 10.5%.</a:t>
                </a:r>
              </a:p>
              <a:p>
                <a:pPr lvl="1"/>
                <a:r>
                  <a:rPr lang="en-US"/>
                  <a:t>The DCF analysis yields an enterprise value or the value of S of $934 million. Obviously with S = $934 million and X = $600 million the equity is in the money. Using the Black-Scholes option pricing model the equity or the call option C is calculated at $575 million after taking into consideration the combined variance for both debt and equity using the following formula:</a:t>
                </a:r>
              </a:p>
              <a:p>
                <a:pPr lvl="1"/>
                <a:endParaRPr lang="en-US"/>
              </a:p>
              <a:p>
                <a:pPr marL="231775" lvl="1" indent="0">
                  <a:buNone/>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𝜎</m:t>
                          </m:r>
                          <m:r>
                            <a:rPr lang="en-US" i="1">
                              <a:solidFill>
                                <a:srgbClr val="FF0000"/>
                              </a:solidFill>
                              <a:latin typeface="Cambria Math" panose="02040503050406030204" pitchFamily="18" charset="0"/>
                            </a:rPr>
                            <m:t>𝑠𝑏</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𝜎</m:t>
                          </m:r>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𝑏</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 </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𝜎</m:t>
                          </m:r>
                          <m:r>
                            <a:rPr lang="en-US" i="1">
                              <a:solidFill>
                                <a:srgbClr val="FF0000"/>
                              </a:solidFill>
                              <a:latin typeface="Cambria Math" panose="02040503050406030204" pitchFamily="18" charset="0"/>
                            </a:rPr>
                            <m:t>𝑏</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+2 </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𝑊𝑠</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𝑊𝑏</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𝜎</m:t>
                          </m:r>
                          <m:r>
                            <a:rPr lang="en-US" i="1">
                              <a:solidFill>
                                <a:srgbClr val="FF0000"/>
                              </a:solidFill>
                              <a:latin typeface="Cambria Math" panose="02040503050406030204" pitchFamily="18" charset="0"/>
                            </a:rPr>
                            <m:t>𝑠</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𝜎</m:t>
                          </m:r>
                          <m:r>
                            <a:rPr lang="en-US" i="1">
                              <a:solidFill>
                                <a:srgbClr val="FF0000"/>
                              </a:solidFill>
                              <a:latin typeface="Cambria Math" panose="02040503050406030204" pitchFamily="18" charset="0"/>
                            </a:rPr>
                            <m:t>𝑏</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𝜌</m:t>
                      </m:r>
                    </m:oMath>
                  </m:oMathPara>
                </a14:m>
                <a:endParaRPr lang="en-US">
                  <a:solidFill>
                    <a:srgbClr val="FF0000"/>
                  </a:solidFill>
                </a:endParaRPr>
              </a:p>
              <a:p>
                <a:pPr marL="231775" lvl="1" indent="0">
                  <a:buNone/>
                </a:pPr>
                <a:r>
                  <a:rPr lang="en-US"/>
                  <a:t>	where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r>
                          <a:rPr lang="en-US" i="1">
                            <a:latin typeface="Cambria Math" panose="02040503050406030204" pitchFamily="18" charset="0"/>
                          </a:rPr>
                          <m:t>𝑠𝑏</m:t>
                        </m:r>
                      </m:e>
                      <m:sup>
                        <m:r>
                          <a:rPr lang="en-US" i="1">
                            <a:latin typeface="Cambria Math" panose="02040503050406030204" pitchFamily="18" charset="0"/>
                          </a:rPr>
                          <m:t>2</m:t>
                        </m:r>
                      </m:sup>
                    </m:sSup>
                  </m:oMath>
                </a14:m>
                <a:r>
                  <a:rPr lang="en-US"/>
                  <a:t> is the combined variance of bonds and stocks, </a:t>
                </a:r>
                <a14:m>
                  <m:oMath xmlns:m="http://schemas.openxmlformats.org/officeDocument/2006/math">
                    <m:r>
                      <a:rPr lang="en-US" i="1">
                        <a:latin typeface="Cambria Math" panose="02040503050406030204" pitchFamily="18" charset="0"/>
                      </a:rPr>
                      <m:t>𝑊𝑠</m:t>
                    </m:r>
                  </m:oMath>
                </a14:m>
                <a:r>
                  <a:rPr lang="en-US"/>
                  <a:t> is the percentage of stocks to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oMath>
                </a14:m>
                <a:r>
                  <a:rPr lang="en-US"/>
                  <a:t> is the stock price variance prior to bankruptcy, </a:t>
                </a:r>
                <a14:m>
                  <m:oMath xmlns:m="http://schemas.openxmlformats.org/officeDocument/2006/math">
                    <m:r>
                      <a:rPr lang="en-US" i="1">
                        <a:latin typeface="Cambria Math" panose="02040503050406030204" pitchFamily="18" charset="0"/>
                      </a:rPr>
                      <m:t>𝑊𝑏</m:t>
                    </m:r>
                  </m:oMath>
                </a14:m>
                <a:r>
                  <a:rPr lang="en-US"/>
                  <a:t> is the bond outstanding as percentage of total capitalization, </a:t>
                </a:r>
                <a14:m>
                  <m:oMath xmlns:m="http://schemas.openxmlformats.org/officeDocument/2006/math">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oMath>
                </a14:m>
                <a:r>
                  <a:rPr lang="en-US"/>
                  <a:t> is the bond price variance prior to bankruptcy, and </a:t>
                </a:r>
                <a14:m>
                  <m:oMath xmlns:m="http://schemas.openxmlformats.org/officeDocument/2006/math">
                    <m:r>
                      <a:rPr lang="en-US" i="1">
                        <a:latin typeface="Cambria Math" panose="02040503050406030204" pitchFamily="18" charset="0"/>
                      </a:rPr>
                      <m:t>𝜌</m:t>
                    </m:r>
                  </m:oMath>
                </a14:m>
                <a:r>
                  <a:rPr lang="en-US"/>
                  <a:t> is the correlation between the stock and bond prices.</a:t>
                </a:r>
              </a:p>
              <a:p>
                <a:endParaRPr lang="en-US"/>
              </a:p>
            </p:txBody>
          </p:sp>
        </mc:Choice>
        <mc:Fallback>
          <p:sp>
            <p:nvSpPr>
              <p:cNvPr id="3" name="Content Placeholder 2">
                <a:extLst>
                  <a:ext uri="{FF2B5EF4-FFF2-40B4-BE49-F238E27FC236}">
                    <a16:creationId xmlns:a16="http://schemas.microsoft.com/office/drawing/2014/main" id="{704ECF4B-D294-4C42-A5A2-6423D2538F03}"/>
                  </a:ext>
                </a:extLst>
              </p:cNvPr>
              <p:cNvSpPr>
                <a:spLocks noGrp="1" noRot="1" noChangeAspect="1" noMove="1" noResize="1" noEditPoints="1" noAdjustHandles="1" noChangeArrowheads="1" noChangeShapeType="1" noTextEdit="1"/>
              </p:cNvSpPr>
              <p:nvPr>
                <p:ph idx="1"/>
              </p:nvPr>
            </p:nvSpPr>
            <p:spPr>
              <a:xfrm>
                <a:off x="457200" y="1985554"/>
                <a:ext cx="11277600" cy="4262848"/>
              </a:xfrm>
              <a:blipFill>
                <a:blip r:embed="rId2"/>
                <a:stretch>
                  <a:fillRect l="-432" t="-858" r="-432"/>
                </a:stretch>
              </a:blipFill>
            </p:spPr>
            <p:txBody>
              <a:bodyPr/>
              <a:lstStyle/>
              <a:p>
                <a:r>
                  <a:rPr lang="en-US">
                    <a:noFill/>
                  </a:rPr>
                  <a:t> </a:t>
                </a:r>
              </a:p>
            </p:txBody>
          </p:sp>
        </mc:Fallback>
      </mc:AlternateContent>
    </p:spTree>
    <p:extLst>
      <p:ext uri="{BB962C8B-B14F-4D97-AF65-F5344CB8AC3E}">
        <p14:creationId xmlns:p14="http://schemas.microsoft.com/office/powerpoint/2010/main" val="1016681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87630"/>
            <a:ext cx="10515600" cy="521970"/>
          </a:xfrm>
        </p:spPr>
        <p:txBody>
          <a:bodyPr>
            <a:normAutofit/>
          </a:bodyPr>
          <a:lstStyle/>
          <a:p>
            <a:r>
              <a:rPr lang="en-US" sz="2800"/>
              <a:t>Valuation Analysis of Distress Company – AB Air Co. </a:t>
            </a:r>
            <a:endParaRPr lang="en-US" sz="2800" b="1"/>
          </a:p>
        </p:txBody>
      </p:sp>
      <p:pic>
        <p:nvPicPr>
          <p:cNvPr id="6" name="Content Placeholder 5">
            <a:extLst>
              <a:ext uri="{FF2B5EF4-FFF2-40B4-BE49-F238E27FC236}">
                <a16:creationId xmlns:a16="http://schemas.microsoft.com/office/drawing/2014/main" id="{513A1739-86DE-4E34-AB4D-8BA92F2D7D4C}"/>
              </a:ext>
            </a:extLst>
          </p:cNvPr>
          <p:cNvPicPr>
            <a:picLocks noGrp="1" noChangeAspect="1"/>
          </p:cNvPicPr>
          <p:nvPr>
            <p:ph idx="1"/>
          </p:nvPr>
        </p:nvPicPr>
        <p:blipFill>
          <a:blip r:embed="rId2"/>
          <a:stretch>
            <a:fillRect/>
          </a:stretch>
        </p:blipFill>
        <p:spPr>
          <a:xfrm>
            <a:off x="433976" y="831675"/>
            <a:ext cx="6418217" cy="5405342"/>
          </a:xfrm>
          <a:prstGeom prst="rect">
            <a:avLst/>
          </a:prstGeom>
          <a:solidFill>
            <a:schemeClr val="accent1">
              <a:lumMod val="20000"/>
              <a:lumOff val="80000"/>
            </a:schemeClr>
          </a:solidFill>
        </p:spPr>
      </p:pic>
    </p:spTree>
    <p:extLst>
      <p:ext uri="{BB962C8B-B14F-4D97-AF65-F5344CB8AC3E}">
        <p14:creationId xmlns:p14="http://schemas.microsoft.com/office/powerpoint/2010/main" val="630748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1" y="1785257"/>
            <a:ext cx="9144001" cy="2514600"/>
          </a:xfrm>
        </p:spPr>
        <p:txBody>
          <a:bodyPr>
            <a:normAutofit/>
          </a:bodyPr>
          <a:lstStyle/>
          <a:p>
            <a:r>
              <a:rPr lang="en-US"/>
              <a:t>Valuation of Publicly Traded Companies.</a:t>
            </a:r>
            <a:br>
              <a:rPr lang="en-US"/>
            </a:br>
            <a:r>
              <a:rPr lang="en-US"/>
              <a:t> </a:t>
            </a:r>
            <a:r>
              <a:rPr lang="en-US" sz="2200"/>
              <a:t>Testing the current Stock Price</a:t>
            </a:r>
            <a:endParaRPr lang="en-US" sz="2200" b="1"/>
          </a:p>
        </p:txBody>
      </p:sp>
    </p:spTree>
    <p:extLst>
      <p:ext uri="{BB962C8B-B14F-4D97-AF65-F5344CB8AC3E}">
        <p14:creationId xmlns:p14="http://schemas.microsoft.com/office/powerpoint/2010/main" val="687030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7" y="447237"/>
            <a:ext cx="11158835" cy="919931"/>
          </a:xfrm>
        </p:spPr>
        <p:txBody>
          <a:bodyPr>
            <a:normAutofit/>
          </a:bodyPr>
          <a:lstStyle/>
          <a:p>
            <a:r>
              <a:rPr lang="en-US" sz="2800" b="1"/>
              <a:t>Methods 1-7: Valuation of Public Traded Companies</a:t>
            </a:r>
          </a:p>
        </p:txBody>
      </p:sp>
      <p:sp>
        <p:nvSpPr>
          <p:cNvPr id="11" name="TextBox 10">
            <a:extLst>
              <a:ext uri="{FF2B5EF4-FFF2-40B4-BE49-F238E27FC236}">
                <a16:creationId xmlns:a16="http://schemas.microsoft.com/office/drawing/2014/main" id="{F5A57D86-024B-4059-AB02-4BCF4C63C042}"/>
              </a:ext>
            </a:extLst>
          </p:cNvPr>
          <p:cNvSpPr txBox="1"/>
          <p:nvPr/>
        </p:nvSpPr>
        <p:spPr>
          <a:xfrm>
            <a:off x="6317616" y="3508818"/>
            <a:ext cx="2091690" cy="369332"/>
          </a:xfrm>
          <a:prstGeom prst="rect">
            <a:avLst/>
          </a:prstGeom>
          <a:noFill/>
        </p:spPr>
        <p:txBody>
          <a:bodyPr wrap="square" rtlCol="0">
            <a:spAutoFit/>
          </a:bodyPr>
          <a:lstStyle/>
          <a:p>
            <a:r>
              <a:rPr lang="en-US" b="1">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9278" y="3108905"/>
            <a:ext cx="2091690" cy="369332"/>
          </a:xfrm>
          <a:prstGeom prst="rect">
            <a:avLst/>
          </a:prstGeom>
          <a:noFill/>
        </p:spPr>
        <p:txBody>
          <a:bodyPr wrap="square" rtlCol="0">
            <a:spAutoFit/>
          </a:bodyPr>
          <a:lstStyle/>
          <a:p>
            <a:r>
              <a:rPr lang="en-US" b="1">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3439" y="4192706"/>
            <a:ext cx="1764551" cy="369332"/>
          </a:xfrm>
          <a:prstGeom prst="rect">
            <a:avLst/>
          </a:prstGeom>
          <a:noFill/>
        </p:spPr>
        <p:txBody>
          <a:bodyPr wrap="square" rtlCol="0">
            <a:spAutoFit/>
          </a:bodyPr>
          <a:lstStyle/>
          <a:p>
            <a:r>
              <a:rPr lang="en-US" b="1">
                <a:solidFill>
                  <a:schemeClr val="bg1"/>
                </a:solidFill>
              </a:rPr>
              <a:t>Series A, B, C</a:t>
            </a:r>
          </a:p>
        </p:txBody>
      </p:sp>
      <p:sp>
        <p:nvSpPr>
          <p:cNvPr id="3" name="Content Placeholder 2">
            <a:extLst>
              <a:ext uri="{FF2B5EF4-FFF2-40B4-BE49-F238E27FC236}">
                <a16:creationId xmlns:a16="http://schemas.microsoft.com/office/drawing/2014/main" id="{E038E6BC-9150-4D39-9E5C-B18A655466E0}"/>
              </a:ext>
            </a:extLst>
          </p:cNvPr>
          <p:cNvSpPr>
            <a:spLocks noGrp="1"/>
          </p:cNvSpPr>
          <p:nvPr>
            <p:ph idx="1"/>
          </p:nvPr>
        </p:nvSpPr>
        <p:spPr>
          <a:xfrm>
            <a:off x="773452" y="1482310"/>
            <a:ext cx="11088328" cy="4791680"/>
          </a:xfrm>
        </p:spPr>
        <p:txBody>
          <a:bodyPr>
            <a:normAutofit/>
          </a:bodyPr>
          <a:lstStyle/>
          <a:p>
            <a:r>
              <a:rPr lang="en-US" b="1"/>
              <a:t>Method 1: Using the Stock Price as the Basis of Valuation</a:t>
            </a:r>
          </a:p>
          <a:p>
            <a:pPr lvl="1"/>
            <a:r>
              <a:rPr lang="en-US"/>
              <a:t>The formula to value the firm or the enterprise value (EV) is as follows:</a:t>
            </a:r>
          </a:p>
          <a:p>
            <a:pPr marL="0" indent="0">
              <a:buNone/>
            </a:pPr>
            <a:r>
              <a:rPr lang="en-US" b="1"/>
              <a:t>	</a:t>
            </a:r>
            <a:r>
              <a:rPr lang="en-US" b="1">
                <a:solidFill>
                  <a:srgbClr val="FF0000"/>
                </a:solidFill>
              </a:rPr>
              <a:t>EV = MVE + D – C</a:t>
            </a:r>
            <a:endParaRPr lang="en-US">
              <a:solidFill>
                <a:srgbClr val="FF0000"/>
              </a:solidFill>
            </a:endParaRPr>
          </a:p>
          <a:p>
            <a:pPr marL="0" indent="0" algn="ctr">
              <a:buNone/>
            </a:pPr>
            <a:r>
              <a:rPr lang="en-US" i="1"/>
              <a:t>	where EV is enterprise value, MVE is the market value of the equity, D is the total debt outstanding, and C is the cash and cash equivalents of the company. </a:t>
            </a:r>
            <a:endParaRPr lang="en-US"/>
          </a:p>
          <a:p>
            <a:pPr lvl="1"/>
            <a:r>
              <a:rPr lang="en-US"/>
              <a:t>The stock price that represents the market value of each share when multiplied by the shares outstanding will give us the market value of the equity. </a:t>
            </a:r>
          </a:p>
          <a:p>
            <a:pPr marL="231775" lvl="1" indent="0">
              <a:buNone/>
            </a:pPr>
            <a:r>
              <a:rPr lang="en-US" b="1"/>
              <a:t>	</a:t>
            </a:r>
            <a:r>
              <a:rPr lang="en-US" b="1">
                <a:solidFill>
                  <a:srgbClr val="FF0000"/>
                </a:solidFill>
              </a:rPr>
              <a:t>MVE = (SP . SO)</a:t>
            </a:r>
            <a:endParaRPr lang="en-US">
              <a:solidFill>
                <a:srgbClr val="FF0000"/>
              </a:solidFill>
            </a:endParaRPr>
          </a:p>
          <a:p>
            <a:pPr marL="0" indent="0">
              <a:buNone/>
            </a:pPr>
            <a:r>
              <a:rPr lang="en-US" i="1"/>
              <a:t>	where MVE is the market value of the equity, SP is the stock price and SO is the shares outstanding. </a:t>
            </a:r>
            <a:endParaRPr lang="en-US"/>
          </a:p>
          <a:p>
            <a:pPr lvl="1"/>
            <a:endParaRPr lang="en-US"/>
          </a:p>
        </p:txBody>
      </p:sp>
    </p:spTree>
    <p:extLst>
      <p:ext uri="{BB962C8B-B14F-4D97-AF65-F5344CB8AC3E}">
        <p14:creationId xmlns:p14="http://schemas.microsoft.com/office/powerpoint/2010/main" val="1326382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447238"/>
            <a:ext cx="9982200" cy="541508"/>
          </a:xfrm>
        </p:spPr>
        <p:txBody>
          <a:bodyPr>
            <a:normAutofit/>
          </a:bodyPr>
          <a:lstStyle/>
          <a:p>
            <a:r>
              <a:rPr lang="en-US" sz="2800" b="1"/>
              <a:t>Methods 1-7: Valuation of Public Traded Companies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3439" y="4192706"/>
            <a:ext cx="1764551" cy="369332"/>
          </a:xfrm>
          <a:prstGeom prst="rect">
            <a:avLst/>
          </a:prstGeom>
          <a:noFill/>
        </p:spPr>
        <p:txBody>
          <a:bodyPr wrap="square" rtlCol="0">
            <a:spAutoFit/>
          </a:bodyPr>
          <a:lstStyle/>
          <a:p>
            <a:r>
              <a:rPr lang="en-US" b="1">
                <a:solidFill>
                  <a:schemeClr val="bg1"/>
                </a:solidFill>
              </a:rPr>
              <a:t>Series A, B, C</a:t>
            </a:r>
          </a:p>
        </p:txBody>
      </p:sp>
      <p:sp>
        <p:nvSpPr>
          <p:cNvPr id="8" name="Rectangle 7">
            <a:extLst>
              <a:ext uri="{FF2B5EF4-FFF2-40B4-BE49-F238E27FC236}">
                <a16:creationId xmlns:a16="http://schemas.microsoft.com/office/drawing/2014/main" id="{42B6EB3F-E38B-4E20-B574-62DBE524919B}"/>
              </a:ext>
            </a:extLst>
          </p:cNvPr>
          <p:cNvSpPr/>
          <p:nvPr/>
        </p:nvSpPr>
        <p:spPr>
          <a:xfrm>
            <a:off x="433546" y="1381050"/>
            <a:ext cx="6043454" cy="369332"/>
          </a:xfrm>
          <a:prstGeom prst="rect">
            <a:avLst/>
          </a:prstGeom>
        </p:spPr>
        <p:txBody>
          <a:bodyPr wrap="square">
            <a:spAutoFit/>
          </a:bodyPr>
          <a:lstStyle/>
          <a:p>
            <a:r>
              <a:rPr lang="en-US" b="1"/>
              <a:t>Method 1: Using the Stock Price as the Basis of Valuation</a:t>
            </a:r>
          </a:p>
        </p:txBody>
      </p:sp>
      <p:pic>
        <p:nvPicPr>
          <p:cNvPr id="2" name="Picture 1">
            <a:extLst>
              <a:ext uri="{FF2B5EF4-FFF2-40B4-BE49-F238E27FC236}">
                <a16:creationId xmlns:a16="http://schemas.microsoft.com/office/drawing/2014/main" id="{88CD6499-7504-233A-127F-272468F993D1}"/>
              </a:ext>
            </a:extLst>
          </p:cNvPr>
          <p:cNvPicPr>
            <a:picLocks noChangeAspect="1"/>
          </p:cNvPicPr>
          <p:nvPr/>
        </p:nvPicPr>
        <p:blipFill>
          <a:blip r:embed="rId2"/>
          <a:stretch>
            <a:fillRect/>
          </a:stretch>
        </p:blipFill>
        <p:spPr>
          <a:xfrm>
            <a:off x="737870" y="2142687"/>
            <a:ext cx="10458450" cy="4024919"/>
          </a:xfrm>
          <a:prstGeom prst="rect">
            <a:avLst/>
          </a:prstGeom>
        </p:spPr>
      </p:pic>
    </p:spTree>
    <p:extLst>
      <p:ext uri="{BB962C8B-B14F-4D97-AF65-F5344CB8AC3E}">
        <p14:creationId xmlns:p14="http://schemas.microsoft.com/office/powerpoint/2010/main" val="2878445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8448" y="322216"/>
            <a:ext cx="9982200" cy="517963"/>
          </a:xfrm>
        </p:spPr>
        <p:txBody>
          <a:bodyPr>
            <a:normAutofit/>
          </a:bodyPr>
          <a:lstStyle/>
          <a:p>
            <a:r>
              <a:rPr lang="en-US" sz="2800" b="1"/>
              <a:t>Methods 1-7: Valuation of Public Traded Companies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74968" y="1512311"/>
                <a:ext cx="11817032" cy="4576433"/>
              </a:xfrm>
            </p:spPr>
            <p:txBody>
              <a:bodyPr>
                <a:normAutofit lnSpcReduction="10000"/>
              </a:bodyPr>
              <a:lstStyle/>
              <a:p>
                <a:r>
                  <a:rPr lang="en-US" b="1"/>
                  <a:t>Method 2: Intrinsic Value and CAPM</a:t>
                </a:r>
              </a:p>
              <a:p>
                <a:pPr marL="0" indent="0">
                  <a:buNone/>
                </a:pPr>
                <a:r>
                  <a:rPr lang="en-US"/>
                  <a:t>	The expected return is calculated by applying the capital asset pricing model (CAPM):</a:t>
                </a:r>
              </a:p>
              <a:p>
                <a:pPr marL="0" indent="0">
                  <a:buNone/>
                </a:pPr>
                <a:r>
                  <a:rPr lang="en-US" b="1"/>
                  <a:t>	</a:t>
                </a:r>
                <a:r>
                  <a:rPr lang="en-US" b="1">
                    <a:solidFill>
                      <a:srgbClr val="FF0000"/>
                    </a:solidFill>
                  </a:rPr>
                  <a:t>E</a:t>
                </a:r>
                <a:r>
                  <a:rPr lang="en-US" b="1" baseline="-25000" err="1">
                    <a:solidFill>
                      <a:srgbClr val="FF0000"/>
                    </a:solidFill>
                  </a:rPr>
                  <a:t>r</a:t>
                </a:r>
                <a:r>
                  <a:rPr lang="en-US" b="1">
                    <a:solidFill>
                      <a:srgbClr val="FF0000"/>
                    </a:solidFill>
                  </a:rPr>
                  <a:t> = </a:t>
                </a:r>
                <a:r>
                  <a:rPr lang="en-US" b="1" err="1">
                    <a:solidFill>
                      <a:srgbClr val="FF0000"/>
                    </a:solidFill>
                  </a:rPr>
                  <a:t>Rf</a:t>
                </a:r>
                <a:r>
                  <a:rPr lang="en-US" b="1" baseline="-25000" err="1">
                    <a:solidFill>
                      <a:srgbClr val="FF0000"/>
                    </a:solidFill>
                  </a:rPr>
                  <a:t>r</a:t>
                </a:r>
                <a:r>
                  <a:rPr lang="en-US" b="1">
                    <a:solidFill>
                      <a:srgbClr val="FF0000"/>
                    </a:solidFill>
                  </a:rPr>
                  <a:t> + </a:t>
                </a:r>
                <a14:m>
                  <m:oMath xmlns:m="http://schemas.openxmlformats.org/officeDocument/2006/math">
                    <m:r>
                      <a:rPr lang="en-US" i="1">
                        <a:solidFill>
                          <a:srgbClr val="FF0000"/>
                        </a:solidFill>
                        <a:latin typeface="Cambria Math" panose="02040503050406030204" pitchFamily="18" charset="0"/>
                      </a:rPr>
                      <m:t>𝛽</m:t>
                    </m:r>
                  </m:oMath>
                </a14:m>
                <a:r>
                  <a:rPr lang="en-US" b="1">
                    <a:solidFill>
                      <a:srgbClr val="FF0000"/>
                    </a:solidFill>
                  </a:rPr>
                  <a:t> (</a:t>
                </a:r>
                <a:r>
                  <a:rPr lang="en-US" b="1" err="1">
                    <a:solidFill>
                      <a:srgbClr val="FF0000"/>
                    </a:solidFill>
                  </a:rPr>
                  <a:t>M</a:t>
                </a:r>
                <a:r>
                  <a:rPr lang="en-US" b="1" baseline="-25000" err="1">
                    <a:solidFill>
                      <a:srgbClr val="FF0000"/>
                    </a:solidFill>
                  </a:rPr>
                  <a:t>r</a:t>
                </a:r>
                <a:r>
                  <a:rPr lang="en-US" b="1">
                    <a:solidFill>
                      <a:srgbClr val="FF0000"/>
                    </a:solidFill>
                  </a:rPr>
                  <a:t> - </a:t>
                </a:r>
                <a:r>
                  <a:rPr lang="en-US" b="1" err="1">
                    <a:solidFill>
                      <a:srgbClr val="FF0000"/>
                    </a:solidFill>
                  </a:rPr>
                  <a:t>Rf</a:t>
                </a:r>
                <a:r>
                  <a:rPr lang="en-US" b="1" baseline="-25000" err="1">
                    <a:solidFill>
                      <a:srgbClr val="FF0000"/>
                    </a:solidFill>
                  </a:rPr>
                  <a:t>r</a:t>
                </a:r>
                <a:r>
                  <a:rPr lang="en-US" b="1">
                    <a:solidFill>
                      <a:srgbClr val="FF0000"/>
                    </a:solidFill>
                  </a:rPr>
                  <a:t>)</a:t>
                </a:r>
                <a:endParaRPr lang="en-US">
                  <a:solidFill>
                    <a:srgbClr val="FF0000"/>
                  </a:solidFill>
                </a:endParaRPr>
              </a:p>
              <a:p>
                <a:pPr marL="0" indent="0">
                  <a:buNone/>
                </a:pPr>
                <a:r>
                  <a:rPr lang="en-US" i="1"/>
                  <a:t>where </a:t>
                </a:r>
                <a:r>
                  <a:rPr lang="en-US" i="1" err="1"/>
                  <a:t>E</a:t>
                </a:r>
                <a:r>
                  <a:rPr lang="en-US" i="1" baseline="-25000" err="1"/>
                  <a:t>r</a:t>
                </a:r>
                <a:r>
                  <a:rPr lang="en-US" i="1"/>
                  <a:t> is the expected return, </a:t>
                </a:r>
                <a:r>
                  <a:rPr lang="en-US" i="1" err="1"/>
                  <a:t>Rf</a:t>
                </a:r>
                <a:r>
                  <a:rPr lang="en-US" i="1" baseline="-25000" err="1"/>
                  <a:t>r</a:t>
                </a:r>
                <a:r>
                  <a:rPr lang="en-US" i="1"/>
                  <a:t> is the risk-free rate,</a:t>
                </a:r>
                <a14:m>
                  <m:oMath xmlns:m="http://schemas.openxmlformats.org/officeDocument/2006/math">
                    <m:r>
                      <a:rPr lang="en-US">
                        <a:latin typeface="Cambria Math" panose="02040503050406030204" pitchFamily="18" charset="0"/>
                      </a:rPr>
                      <m:t> </m:t>
                    </m:r>
                    <m:r>
                      <m:rPr>
                        <m:sty m:val="p"/>
                      </m:rPr>
                      <a:rPr lang="en-US">
                        <a:latin typeface="Cambria Math" panose="02040503050406030204" pitchFamily="18" charset="0"/>
                      </a:rPr>
                      <m:t>β</m:t>
                    </m:r>
                    <m:r>
                      <a:rPr lang="en-US">
                        <a:latin typeface="Cambria Math" panose="02040503050406030204" pitchFamily="18" charset="0"/>
                      </a:rPr>
                      <m:t> </m:t>
                    </m:r>
                  </m:oMath>
                </a14:m>
                <a:r>
                  <a:rPr lang="en-US" i="1"/>
                  <a:t>is the beta of the company that is analyzed, and </a:t>
                </a:r>
                <a:r>
                  <a:rPr lang="en-US" i="1" err="1"/>
                  <a:t>M</a:t>
                </a:r>
                <a:r>
                  <a:rPr lang="en-US" i="1" baseline="-25000" err="1"/>
                  <a:t>r</a:t>
                </a:r>
                <a:r>
                  <a:rPr lang="en-US" i="1"/>
                  <a:t> is market return. </a:t>
                </a:r>
                <a:endParaRPr lang="en-US"/>
              </a:p>
              <a:p>
                <a:pPr marL="0" indent="0">
                  <a:buNone/>
                </a:pPr>
                <a:endParaRPr lang="en-US"/>
              </a:p>
              <a:p>
                <a:pPr marL="0" indent="0">
                  <a:buNone/>
                </a:pPr>
                <a:r>
                  <a:rPr lang="en-US"/>
                  <a:t>The formula for today’s intrinsic value is</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v</m:t>
                          </m:r>
                        </m:e>
                        <m:sub>
                          <m:r>
                            <a:rPr lang="en-US">
                              <a:solidFill>
                                <a:srgbClr val="FF0000"/>
                              </a:solidFill>
                              <a:latin typeface="Cambria Math" panose="02040503050406030204" pitchFamily="18" charset="0"/>
                            </a:rPr>
                            <m:t>0</m:t>
                          </m:r>
                        </m:sub>
                      </m:sSub>
                      <m:r>
                        <a:rPr lang="en-US">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D</m:t>
                              </m:r>
                            </m:e>
                            <m:sub>
                              <m:r>
                                <a:rPr lang="en-US">
                                  <a:solidFill>
                                    <a:srgbClr val="FF0000"/>
                                  </a:solidFill>
                                  <a:latin typeface="Cambria Math" panose="02040503050406030204" pitchFamily="18" charset="0"/>
                                </a:rPr>
                                <m:t>1</m:t>
                              </m:r>
                            </m:sub>
                          </m:sSub>
                          <m:r>
                            <a:rPr lang="en-US">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ρ</m:t>
                              </m:r>
                            </m:e>
                            <m:sub>
                              <m:r>
                                <a:rPr lang="en-US">
                                  <a:solidFill>
                                    <a:srgbClr val="FF0000"/>
                                  </a:solidFill>
                                  <a:latin typeface="Cambria Math" panose="02040503050406030204" pitchFamily="18" charset="0"/>
                                </a:rPr>
                                <m:t>1</m:t>
                              </m:r>
                            </m:sub>
                          </m:sSub>
                        </m:num>
                        <m:den>
                          <m:r>
                            <a:rPr lang="en-US">
                              <a:solidFill>
                                <a:srgbClr val="FF0000"/>
                              </a:solidFill>
                              <a:latin typeface="Cambria Math" panose="02040503050406030204" pitchFamily="18" charset="0"/>
                            </a:rPr>
                            <m:t>1+</m:t>
                          </m:r>
                          <m:r>
                            <m:rPr>
                              <m:sty m:val="p"/>
                            </m:rPr>
                            <a:rPr lang="en-US">
                              <a:solidFill>
                                <a:srgbClr val="FF0000"/>
                              </a:solidFill>
                              <a:latin typeface="Cambria Math" panose="02040503050406030204" pitchFamily="18" charset="0"/>
                            </a:rPr>
                            <m:t>k</m:t>
                          </m:r>
                        </m:den>
                      </m:f>
                    </m:oMath>
                  </m:oMathPara>
                </a14:m>
                <a:endParaRPr lang="en-US">
                  <a:solidFill>
                    <a:srgbClr val="FF0000"/>
                  </a:solidFill>
                </a:endParaRPr>
              </a:p>
              <a:p>
                <a:pPr marL="0" indent="0">
                  <a:buNone/>
                </a:pPr>
                <a:r>
                  <a:rPr lang="en-US" i="1"/>
                  <a:t>where D</a:t>
                </a:r>
                <a:r>
                  <a:rPr lang="en-US" i="1" baseline="-25000"/>
                  <a:t>1</a:t>
                </a:r>
                <a:r>
                  <a:rPr lang="en-US" i="1"/>
                  <a:t> is the dividend expected to receive within a year, P</a:t>
                </a:r>
                <a:r>
                  <a:rPr lang="en-US" i="1" baseline="-25000"/>
                  <a:t>1</a:t>
                </a:r>
                <a:r>
                  <a:rPr lang="en-US" i="1"/>
                  <a:t> is the expected stock price a year from now, and k is the discount rate or expected rate of return.</a:t>
                </a:r>
                <a:endParaRPr lang="en-US"/>
              </a:p>
              <a:p>
                <a:endParaRPr lang="en-US"/>
              </a:p>
              <a:p>
                <a:pPr lvl="1"/>
                <a:endParaRPr lang="en-US"/>
              </a:p>
            </p:txBody>
          </p:sp>
        </mc:Choice>
        <mc:Fallback>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374968" y="1512311"/>
                <a:ext cx="11817032" cy="4576433"/>
              </a:xfrm>
              <a:blipFill>
                <a:blip r:embed="rId2"/>
                <a:stretch>
                  <a:fillRect l="-1290" t="-666"/>
                </a:stretch>
              </a:blipFill>
            </p:spPr>
            <p:txBody>
              <a:bodyPr/>
              <a:lstStyle/>
              <a:p>
                <a:r>
                  <a:rPr lang="en-US">
                    <a:noFill/>
                  </a:rPr>
                  <a:t> </a:t>
                </a:r>
              </a:p>
            </p:txBody>
          </p:sp>
        </mc:Fallback>
      </mc:AlternateContent>
    </p:spTree>
    <p:extLst>
      <p:ext uri="{BB962C8B-B14F-4D97-AF65-F5344CB8AC3E}">
        <p14:creationId xmlns:p14="http://schemas.microsoft.com/office/powerpoint/2010/main" val="2142845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8" y="166499"/>
            <a:ext cx="9982200" cy="538283"/>
          </a:xfrm>
        </p:spPr>
        <p:txBody>
          <a:bodyPr>
            <a:normAutofit/>
          </a:bodyPr>
          <a:lstStyle/>
          <a:p>
            <a:r>
              <a:rPr lang="en-US" sz="2800" b="1"/>
              <a:t>Methods 1-7: Valuation of Public Traded Companies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74968" y="1017269"/>
            <a:ext cx="11817032" cy="4114801"/>
          </a:xfrm>
        </p:spPr>
        <p:txBody>
          <a:bodyPr>
            <a:normAutofit/>
          </a:bodyPr>
          <a:lstStyle/>
          <a:p>
            <a:r>
              <a:rPr lang="en-US" b="1"/>
              <a:t>Method 2: Intrinsic Value and CAPM</a:t>
            </a:r>
          </a:p>
          <a:p>
            <a:pPr marL="0" indent="0">
              <a:buNone/>
            </a:pPr>
            <a:r>
              <a:rPr lang="en-US"/>
              <a:t>	</a:t>
            </a:r>
          </a:p>
          <a:p>
            <a:pPr lvl="1"/>
            <a:endParaRPr lang="en-US"/>
          </a:p>
        </p:txBody>
      </p:sp>
      <p:pic>
        <p:nvPicPr>
          <p:cNvPr id="2" name="Picture 1">
            <a:extLst>
              <a:ext uri="{FF2B5EF4-FFF2-40B4-BE49-F238E27FC236}">
                <a16:creationId xmlns:a16="http://schemas.microsoft.com/office/drawing/2014/main" id="{DD330ACF-61E5-345E-DA15-43A0AAB475A8}"/>
              </a:ext>
            </a:extLst>
          </p:cNvPr>
          <p:cNvPicPr>
            <a:picLocks noChangeAspect="1"/>
          </p:cNvPicPr>
          <p:nvPr/>
        </p:nvPicPr>
        <p:blipFill>
          <a:blip r:embed="rId2"/>
          <a:stretch>
            <a:fillRect/>
          </a:stretch>
        </p:blipFill>
        <p:spPr>
          <a:xfrm>
            <a:off x="461327" y="1634456"/>
            <a:ext cx="10262823" cy="4370104"/>
          </a:xfrm>
          <a:prstGeom prst="rect">
            <a:avLst/>
          </a:prstGeom>
        </p:spPr>
      </p:pic>
    </p:spTree>
    <p:extLst>
      <p:ext uri="{BB962C8B-B14F-4D97-AF65-F5344CB8AC3E}">
        <p14:creationId xmlns:p14="http://schemas.microsoft.com/office/powerpoint/2010/main" val="2324402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4968" y="202794"/>
            <a:ext cx="9982200" cy="458110"/>
          </a:xfrm>
        </p:spPr>
        <p:txBody>
          <a:bodyPr>
            <a:normAutofit fontScale="90000"/>
          </a:bodyPr>
          <a:lstStyle/>
          <a:p>
            <a:r>
              <a:rPr lang="en-US" sz="2800" b="1"/>
              <a:t>Methods 1-7: Valuation of Public Traded Companies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74968" y="1490957"/>
                <a:ext cx="11322109" cy="3585833"/>
              </a:xfrm>
            </p:spPr>
            <p:txBody>
              <a:bodyPr>
                <a:normAutofit/>
              </a:bodyPr>
              <a:lstStyle/>
              <a:p>
                <a:r>
                  <a:rPr lang="en-US" b="1"/>
                  <a:t>Method 3: Dividend Discount Model (DDM)</a:t>
                </a:r>
              </a:p>
              <a:p>
                <a:pPr marL="0" indent="0">
                  <a:buNone/>
                </a:pPr>
                <a:r>
                  <a:rPr lang="en-US"/>
                  <a:t>	To calculate such value using the DDM method, the analyst needs the expected dividend per share paid within the year and a discount rate, which derived using the capital asset pricing model (CAPM).</a:t>
                </a:r>
              </a:p>
              <a:p>
                <a:pPr marL="0" indent="0">
                  <a:buNone/>
                </a:pPr>
                <a:endParaRPr lang="en-US"/>
              </a:p>
              <a:p>
                <a:pPr marL="0"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𝑉</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𝐷</m:t>
                          </m:r>
                          <m:r>
                            <a:rPr lang="en-US" b="0" i="1" baseline="-25000"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𝑘</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𝑔</m:t>
                          </m:r>
                        </m:den>
                      </m:f>
                    </m:oMath>
                  </m:oMathPara>
                </a14:m>
                <a:endParaRPr lang="en-US">
                  <a:solidFill>
                    <a:srgbClr val="FFFF00"/>
                  </a:solidFill>
                </a:endParaRPr>
              </a:p>
              <a:p>
                <a:pPr marL="0" indent="0">
                  <a:buNone/>
                </a:pPr>
                <a:r>
                  <a:rPr lang="en-US"/>
                  <a:t>where D</a:t>
                </a:r>
                <a:r>
                  <a:rPr lang="en-US" baseline="-25000"/>
                  <a:t>1</a:t>
                </a:r>
                <a:r>
                  <a:rPr lang="en-US"/>
                  <a:t> is the expected dividend, k is the discount rate, and g is the expected growth rate.</a:t>
                </a:r>
              </a:p>
              <a:p>
                <a:pPr marL="0" indent="0">
                  <a:buNone/>
                </a:pPr>
                <a:endParaRPr lang="en-US"/>
              </a:p>
              <a:p>
                <a:pPr lvl="1"/>
                <a:endParaRPr lang="en-US"/>
              </a:p>
            </p:txBody>
          </p:sp>
        </mc:Choice>
        <mc:Fallback>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374968" y="1490957"/>
                <a:ext cx="11322109" cy="3585833"/>
              </a:xfrm>
              <a:blipFill>
                <a:blip r:embed="rId2"/>
                <a:stretch>
                  <a:fillRect l="-1346" t="-510"/>
                </a:stretch>
              </a:blipFill>
            </p:spPr>
            <p:txBody>
              <a:bodyPr/>
              <a:lstStyle/>
              <a:p>
                <a:r>
                  <a:rPr lang="en-US">
                    <a:noFill/>
                  </a:rPr>
                  <a:t> </a:t>
                </a:r>
              </a:p>
            </p:txBody>
          </p:sp>
        </mc:Fallback>
      </mc:AlternateContent>
    </p:spTree>
    <p:extLst>
      <p:ext uri="{BB962C8B-B14F-4D97-AF65-F5344CB8AC3E}">
        <p14:creationId xmlns:p14="http://schemas.microsoft.com/office/powerpoint/2010/main" val="2577497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8767" y="162758"/>
            <a:ext cx="9810432" cy="832924"/>
          </a:xfrm>
        </p:spPr>
        <p:txBody>
          <a:bodyPr>
            <a:normAutofit fontScale="90000"/>
          </a:bodyPr>
          <a:lstStyle/>
          <a:p>
            <a:r>
              <a:rPr lang="en-US" sz="3100" b="1"/>
              <a:t>Methods 1-7: Valuation of Public Traded Companies</a:t>
            </a:r>
            <a:endParaRPr lang="en-US" b="1"/>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74968" y="1188642"/>
            <a:ext cx="11817032" cy="3585833"/>
          </a:xfrm>
        </p:spPr>
        <p:txBody>
          <a:bodyPr>
            <a:normAutofit/>
          </a:bodyPr>
          <a:lstStyle/>
          <a:p>
            <a:r>
              <a:rPr lang="en-US" b="1"/>
              <a:t>Method 3: Dividend Discount Model (DDM)</a:t>
            </a:r>
          </a:p>
          <a:p>
            <a:pPr marL="0" indent="0">
              <a:buNone/>
            </a:pPr>
            <a:r>
              <a:rPr lang="en-US"/>
              <a:t>	</a:t>
            </a:r>
          </a:p>
        </p:txBody>
      </p:sp>
      <p:pic>
        <p:nvPicPr>
          <p:cNvPr id="2" name="Picture 1">
            <a:extLst>
              <a:ext uri="{FF2B5EF4-FFF2-40B4-BE49-F238E27FC236}">
                <a16:creationId xmlns:a16="http://schemas.microsoft.com/office/drawing/2014/main" id="{F0806D29-CABF-C913-9658-3AB5F4DA3C0E}"/>
              </a:ext>
            </a:extLst>
          </p:cNvPr>
          <p:cNvPicPr>
            <a:picLocks noChangeAspect="1"/>
          </p:cNvPicPr>
          <p:nvPr/>
        </p:nvPicPr>
        <p:blipFill>
          <a:blip r:embed="rId2"/>
          <a:stretch>
            <a:fillRect/>
          </a:stretch>
        </p:blipFill>
        <p:spPr>
          <a:xfrm>
            <a:off x="374968" y="1816734"/>
            <a:ext cx="11014291" cy="2756115"/>
          </a:xfrm>
          <a:prstGeom prst="rect">
            <a:avLst/>
          </a:prstGeom>
        </p:spPr>
      </p:pic>
    </p:spTree>
    <p:extLst>
      <p:ext uri="{BB962C8B-B14F-4D97-AF65-F5344CB8AC3E}">
        <p14:creationId xmlns:p14="http://schemas.microsoft.com/office/powerpoint/2010/main" val="2462363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{68EDE6BD-EBA4-426D-88DA-B0D35B5EA65D}tf56160789_win32</Template>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1_RetrospectVTI</vt:lpstr>
      <vt:lpstr>Mergers &amp; Acquisitions </vt:lpstr>
      <vt:lpstr>Valuation Analysis Overview</vt:lpstr>
      <vt:lpstr>Valuation of Publicly Traded Companies.  Testing the current Stock Price</vt:lpstr>
      <vt:lpstr>Methods 1-7: Valuation of Public Traded Companies</vt:lpstr>
      <vt:lpstr>Methods 1-7: Valuation of Public Traded Companies</vt:lpstr>
      <vt:lpstr>Methods 1-7: Valuation of Public Traded Companies</vt:lpstr>
      <vt:lpstr>Methods 1-7: Valuation of Public Traded Companies</vt:lpstr>
      <vt:lpstr>Methods 1-7: Valuation of Public Traded Companies</vt:lpstr>
      <vt:lpstr>Methods 1-7: Valuation of Public Traded Companies</vt:lpstr>
      <vt:lpstr>Methods 1-7: Valuation of Public Traded Companies </vt:lpstr>
      <vt:lpstr>Methods 1-7: Valuation of Public Traded Companies </vt:lpstr>
      <vt:lpstr>Methods 1-7: Valuation of Public Traded Companies</vt:lpstr>
      <vt:lpstr>Methods 1-7: Valuation of Public Traded Companies</vt:lpstr>
      <vt:lpstr>Method 6: Discount Cash Flow (DCF)</vt:lpstr>
      <vt:lpstr>Methods 1-7: Valuation of Public Traded Companies</vt:lpstr>
      <vt:lpstr>Method 7: Using the Leveraged Buyout Model (LBO) Method</vt:lpstr>
      <vt:lpstr>Method 7: Using the Leveraged Buyout Model (LBO) Method</vt:lpstr>
      <vt:lpstr>Method 7: Using the Leveraged Buyout Model (LBO) Method</vt:lpstr>
      <vt:lpstr>Methods 1-7 - Summary: </vt:lpstr>
      <vt:lpstr>Valuation of Private Companies  Applying methods 6-8  </vt:lpstr>
      <vt:lpstr>Valuation Analysis – Celerity Technology Inc </vt:lpstr>
      <vt:lpstr>Method 6: Discount Cash Flow Method (DCF)</vt:lpstr>
      <vt:lpstr>Method 7: Leveraged Buyout (LBO) Method for Private Companies</vt:lpstr>
      <vt:lpstr>Method 8: Valuation of Distress Firms</vt:lpstr>
      <vt:lpstr>Method 8: Valuation of Distress Firms</vt:lpstr>
      <vt:lpstr>Method 8: Valuation of Distress Firms</vt:lpstr>
      <vt:lpstr>Valuation Analysis of Distress Company – AB Air Co. </vt:lpstr>
      <vt:lpstr>Valuation Analysis of Distress Company – AB Air 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Mergers &amp; Acquisitions</dc:title>
  <dc:creator>Chris Droussiotis</dc:creator>
  <cp:revision>1</cp:revision>
  <cp:lastPrinted>2022-02-03T22:37:54Z</cp:lastPrinted>
  <dcterms:created xsi:type="dcterms:W3CDTF">2022-01-20T05:53:57Z</dcterms:created>
  <dcterms:modified xsi:type="dcterms:W3CDTF">2023-02-21T13:54:04Z</dcterms:modified>
</cp:coreProperties>
</file>