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handoutMasterIdLst>
    <p:handoutMasterId r:id="rId28"/>
  </p:handoutMasterIdLst>
  <p:sldIdLst>
    <p:sldId id="265" r:id="rId2"/>
    <p:sldId id="310" r:id="rId3"/>
    <p:sldId id="430" r:id="rId4"/>
    <p:sldId id="451" r:id="rId5"/>
    <p:sldId id="453" r:id="rId6"/>
    <p:sldId id="431" r:id="rId7"/>
    <p:sldId id="454" r:id="rId8"/>
    <p:sldId id="369" r:id="rId9"/>
    <p:sldId id="423" r:id="rId10"/>
    <p:sldId id="447" r:id="rId11"/>
    <p:sldId id="448" r:id="rId12"/>
    <p:sldId id="449" r:id="rId13"/>
    <p:sldId id="450" r:id="rId14"/>
    <p:sldId id="434" r:id="rId15"/>
    <p:sldId id="433" r:id="rId16"/>
    <p:sldId id="436" r:id="rId17"/>
    <p:sldId id="421" r:id="rId18"/>
    <p:sldId id="417" r:id="rId19"/>
    <p:sldId id="439" r:id="rId20"/>
    <p:sldId id="446" r:id="rId21"/>
    <p:sldId id="441" r:id="rId22"/>
    <p:sldId id="442" r:id="rId23"/>
    <p:sldId id="455" r:id="rId24"/>
    <p:sldId id="444" r:id="rId25"/>
    <p:sldId id="456" r:id="rId26"/>
  </p:sldIdLst>
  <p:sldSz cx="12188825"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94690" autoAdjust="0"/>
  </p:normalViewPr>
  <p:slideViewPr>
    <p:cSldViewPr showGuides="1">
      <p:cViewPr varScale="1">
        <p:scale>
          <a:sx n="62" d="100"/>
          <a:sy n="62" d="100"/>
        </p:scale>
        <p:origin x="972" y="26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12/29/2025</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12/29/2025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12/29/2025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12/29/2025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12/29/2025</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350975" y="1036094"/>
            <a:ext cx="6186578" cy="1622321"/>
          </a:xfrm>
        </p:spPr>
        <p:txBody>
          <a:bodyPr vert="horz" lIns="91440" tIns="45720" rIns="91440" bIns="45720" rtlCol="0" anchor="t">
            <a:normAutofit/>
          </a:bodyPr>
          <a:lstStyle/>
          <a:p>
            <a:r>
              <a:rPr lang="en-US" sz="4400" dirty="0"/>
              <a:t>Credit Risk Portfolio Management  2</a:t>
            </a: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4</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
        <p:nvSpPr>
          <p:cNvPr id="6" name="TextBox 5">
            <a:extLst>
              <a:ext uri="{FF2B5EF4-FFF2-40B4-BE49-F238E27FC236}">
                <a16:creationId xmlns:a16="http://schemas.microsoft.com/office/drawing/2014/main" id="{F5B5C5CB-4ABB-DDAC-1AD8-0A0858978722}"/>
              </a:ext>
            </a:extLst>
          </p:cNvPr>
          <p:cNvSpPr txBox="1"/>
          <p:nvPr/>
        </p:nvSpPr>
        <p:spPr>
          <a:xfrm>
            <a:off x="268573" y="2962960"/>
            <a:ext cx="6477000" cy="1107996"/>
          </a:xfrm>
          <a:prstGeom prst="rect">
            <a:avLst/>
          </a:prstGeom>
          <a:noFill/>
        </p:spPr>
        <p:txBody>
          <a:bodyPr wrap="square" rtlCol="0">
            <a:spAutoFit/>
          </a:bodyPr>
          <a:lstStyle/>
          <a:p>
            <a:r>
              <a:rPr lang="en-US" sz="2400" dirty="0"/>
              <a:t>Warehouse Financing</a:t>
            </a:r>
          </a:p>
          <a:p>
            <a:r>
              <a:rPr lang="en-US" sz="2400" dirty="0"/>
              <a:t>Private Credit, CLOs, BDCs, BLF &amp; SWAPS</a:t>
            </a:r>
          </a:p>
          <a:p>
            <a:endParaRPr lang="en-US" dirty="0"/>
          </a:p>
        </p:txBody>
      </p:sp>
      <p:sp>
        <p:nvSpPr>
          <p:cNvPr id="7" name="TextBox 6">
            <a:extLst>
              <a:ext uri="{FF2B5EF4-FFF2-40B4-BE49-F238E27FC236}">
                <a16:creationId xmlns:a16="http://schemas.microsoft.com/office/drawing/2014/main" id="{289A3C4E-66B3-44B9-8399-344965A85B85}"/>
              </a:ext>
            </a:extLst>
          </p:cNvPr>
          <p:cNvSpPr txBox="1"/>
          <p:nvPr/>
        </p:nvSpPr>
        <p:spPr>
          <a:xfrm>
            <a:off x="255366" y="274191"/>
            <a:ext cx="3200400" cy="461665"/>
          </a:xfrm>
          <a:prstGeom prst="rect">
            <a:avLst/>
          </a:prstGeom>
          <a:noFill/>
        </p:spPr>
        <p:txBody>
          <a:bodyPr wrap="square" rtlCol="0">
            <a:spAutoFit/>
          </a:bodyPr>
          <a:lstStyle/>
          <a:p>
            <a:r>
              <a:rPr lang="en-US" sz="2400" dirty="0">
                <a:solidFill>
                  <a:srgbClr val="FF0000"/>
                </a:solidFill>
              </a:rPr>
              <a:t>LECTURE #4</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has raised $500 million to set up their fourth CLO.</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$450 million debt - four tranches - weighted average cost of debt: SOFR + 2.5% (S+2.5%).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 million Equity</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The loan portfolio returns on average SOFR + 5.0% (S+5.0%)</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Management Fee: 0.5%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$11.5 million net income - 23% ROE ($11.5 mm/$50 mm) before any portfolio losses.</a:t>
            </a: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2252867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shows capitalization of of</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A - $335mm @ S+178</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B - $41mm @ S+300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C – $30mm @ S+400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D – $27mm @ S+600</a:t>
            </a:r>
          </a:p>
          <a:p>
            <a:pPr marL="457200" marR="0" lvl="1"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Tranche E - $17mm @ S+730</a:t>
            </a:r>
          </a:p>
        </p:txBody>
      </p:sp>
      <p:pic>
        <p:nvPicPr>
          <p:cNvPr id="2" name="Picture 1">
            <a:extLst>
              <a:ext uri="{FF2B5EF4-FFF2-40B4-BE49-F238E27FC236}">
                <a16:creationId xmlns:a16="http://schemas.microsoft.com/office/drawing/2014/main" id="{6939197E-2493-4DFC-8F61-839F03147E5B}"/>
              </a:ext>
            </a:extLst>
          </p:cNvPr>
          <p:cNvPicPr>
            <a:picLocks noChangeAspect="1"/>
          </p:cNvPicPr>
          <p:nvPr/>
        </p:nvPicPr>
        <p:blipFill>
          <a:blip r:embed="rId2"/>
          <a:stretch>
            <a:fillRect/>
          </a:stretch>
        </p:blipFill>
        <p:spPr>
          <a:xfrm>
            <a:off x="5865812" y="1624816"/>
            <a:ext cx="5550267" cy="3328184"/>
          </a:xfrm>
          <a:prstGeom prst="rect">
            <a:avLst/>
          </a:prstGeom>
        </p:spPr>
      </p:pic>
    </p:spTree>
    <p:extLst>
      <p:ext uri="{BB962C8B-B14F-4D97-AF65-F5344CB8AC3E}">
        <p14:creationId xmlns:p14="http://schemas.microsoft.com/office/powerpoint/2010/main" val="1109547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3" name="Picture 2" descr="Graphical user interface, application&#10;&#10;Description automatically generated">
            <a:extLst>
              <a:ext uri="{FF2B5EF4-FFF2-40B4-BE49-F238E27FC236}">
                <a16:creationId xmlns:a16="http://schemas.microsoft.com/office/drawing/2014/main" id="{053519A4-A649-4C7E-831F-410E2DA0A496}"/>
              </a:ext>
            </a:extLst>
          </p:cNvPr>
          <p:cNvPicPr>
            <a:picLocks noChangeAspect="1"/>
          </p:cNvPicPr>
          <p:nvPr/>
        </p:nvPicPr>
        <p:blipFill>
          <a:blip r:embed="rId2"/>
          <a:stretch>
            <a:fillRect/>
          </a:stretch>
        </p:blipFill>
        <p:spPr>
          <a:xfrm>
            <a:off x="6633318" y="647698"/>
            <a:ext cx="4366642" cy="5562601"/>
          </a:xfrm>
          <a:prstGeom prst="rect">
            <a:avLst/>
          </a:prstGeom>
          <a:effectLst/>
        </p:spPr>
      </p:pic>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shows a purchase of</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25 loans at an average of</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$20 million per loan,</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generating 500 basis points or 5% </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$500-million portfolio.</a:t>
            </a:r>
          </a:p>
        </p:txBody>
      </p:sp>
    </p:spTree>
    <p:extLst>
      <p:ext uri="{BB962C8B-B14F-4D97-AF65-F5344CB8AC3E}">
        <p14:creationId xmlns:p14="http://schemas.microsoft.com/office/powerpoint/2010/main" val="1628034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Metanext CLO Fund IV – Case Study</a:t>
            </a: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7" name="Rectangle 4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Metanext CLO Fund IV (MCLO)</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Net income generated form the Metanext CLO Fund IV of $11.2 million after interest payments and management fees - 22.5% (ROE)</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Default Assumption – 3%</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recovery rates of 70%, yielding a loss-given default (LGD) of 0.9% of $500 million - $4.5 million</a:t>
            </a:r>
          </a:p>
          <a:p>
            <a:pPr marL="457200" marR="0" lvl="1"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RAROC - $6,752,000 = 13.5%</a:t>
            </a:r>
          </a:p>
        </p:txBody>
      </p:sp>
      <p:pic>
        <p:nvPicPr>
          <p:cNvPr id="2" name="Picture 1">
            <a:extLst>
              <a:ext uri="{FF2B5EF4-FFF2-40B4-BE49-F238E27FC236}">
                <a16:creationId xmlns:a16="http://schemas.microsoft.com/office/drawing/2014/main" id="{E18F3A93-D6B2-4B12-B3BA-DB3352B79B07}"/>
              </a:ext>
            </a:extLst>
          </p:cNvPr>
          <p:cNvPicPr>
            <a:picLocks noChangeAspect="1"/>
          </p:cNvPicPr>
          <p:nvPr/>
        </p:nvPicPr>
        <p:blipFill>
          <a:blip r:embed="rId2"/>
          <a:stretch>
            <a:fillRect/>
          </a:stretch>
        </p:blipFill>
        <p:spPr>
          <a:xfrm>
            <a:off x="5530406" y="1143000"/>
            <a:ext cx="6578416" cy="4343400"/>
          </a:xfrm>
          <a:prstGeom prst="rect">
            <a:avLst/>
          </a:prstGeom>
        </p:spPr>
      </p:pic>
    </p:spTree>
    <p:extLst>
      <p:ext uri="{BB962C8B-B14F-4D97-AF65-F5344CB8AC3E}">
        <p14:creationId xmlns:p14="http://schemas.microsoft.com/office/powerpoint/2010/main" val="3330280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465627"/>
            <a:ext cx="9753600" cy="885241"/>
          </a:xfrm>
        </p:spPr>
        <p:txBody>
          <a:bodyPr anchor="ctr">
            <a:normAutofit/>
          </a:bodyPr>
          <a:lstStyle/>
          <a:p>
            <a:r>
              <a:rPr lang="en-US" b="1" dirty="0">
                <a:solidFill>
                  <a:srgbClr val="FFFFFF"/>
                </a:solidFill>
              </a:rPr>
              <a:t>Other Portfolio Structures – BDCs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b="1" dirty="0"/>
              <a:t>Business Development Companies (BDCs):</a:t>
            </a:r>
          </a:p>
          <a:p>
            <a:pPr marL="457200" indent="-457200">
              <a:lnSpc>
                <a:spcPct val="90000"/>
              </a:lnSpc>
            </a:pPr>
            <a:r>
              <a:rPr lang="en-US" sz="1400" dirty="0"/>
              <a:t>A business development company (BDC) is a non-bank financial institution, that invests in a variety of loan types, such as asset-based loans (ABLs), commercial finance, and leveraged loans.</a:t>
            </a:r>
          </a:p>
          <a:p>
            <a:pPr marL="457200" indent="-457200">
              <a:lnSpc>
                <a:spcPct val="90000"/>
              </a:lnSpc>
            </a:pPr>
            <a:r>
              <a:rPr lang="en-US" sz="1400" dirty="0"/>
              <a:t>To qualify as a BDC, it must be registered in compliance with Section 54 of the Investment Company Act of 1940.</a:t>
            </a:r>
          </a:p>
          <a:p>
            <a:pPr marL="457200" indent="-457200">
              <a:lnSpc>
                <a:spcPct val="90000"/>
              </a:lnSpc>
            </a:pPr>
            <a:r>
              <a:rPr lang="en-US" sz="1400" dirty="0"/>
              <a:t>The BDC structure is a tax pass-through vehicle, similar to REITs (Real Estate Investment Trusts).</a:t>
            </a:r>
          </a:p>
          <a:p>
            <a:pPr marL="457200" indent="-457200">
              <a:lnSpc>
                <a:spcPct val="90000"/>
              </a:lnSpc>
            </a:pPr>
            <a:r>
              <a:rPr lang="en-US" sz="1400" dirty="0"/>
              <a:t>The first BDC was Allied Capital, based in Washington DC and now defunct.</a:t>
            </a:r>
          </a:p>
          <a:p>
            <a:pPr marL="457200" indent="-457200">
              <a:lnSpc>
                <a:spcPct val="90000"/>
              </a:lnSpc>
            </a:pPr>
            <a:r>
              <a:rPr lang="en-US" sz="1400" dirty="0"/>
              <a:t>Many financial institutions are set up to have both CLOs and BDC structures. A major difference between a BDC and a CLO fund is that BDCs allow smaller, non-accredited investors to invest in these funds.</a:t>
            </a:r>
          </a:p>
          <a:p>
            <a:pPr marL="457200" indent="-457200">
              <a:lnSpc>
                <a:spcPct val="90000"/>
              </a:lnSpc>
            </a:pPr>
            <a:r>
              <a:rPr lang="en-US" sz="1400" dirty="0"/>
              <a:t>The other difference is that BDCs have a maximum leverage of 1:1 equity and debt. Due to lower leverage than CLOs, many BDCs invest in junior debt that carries higher yields. </a:t>
            </a:r>
          </a:p>
          <a:p>
            <a:pPr marL="457200" indent="-457200">
              <a:lnSpc>
                <a:spcPct val="90000"/>
              </a:lnSpc>
            </a:pPr>
            <a:r>
              <a:rPr lang="en-US" sz="1400" dirty="0"/>
              <a:t>Closed-end funds that make investments in middle-market companies as distinct from the CLOs which invest in more broadly syndicated loans and primarily leveraged loans.</a:t>
            </a:r>
          </a:p>
          <a:p>
            <a:pPr marL="457200" indent="-457200">
              <a:lnSpc>
                <a:spcPct val="90000"/>
              </a:lnSpc>
            </a:pPr>
            <a:r>
              <a:rPr lang="en-US" sz="1400" dirty="0"/>
              <a:t>BDCs provide the investors with exposure to debt and equity investments in predominantly privately owned companies.</a:t>
            </a:r>
          </a:p>
          <a:p>
            <a:pPr marL="457200" indent="-457200">
              <a:lnSpc>
                <a:spcPct val="90000"/>
              </a:lnSpc>
            </a:pPr>
            <a:r>
              <a:rPr lang="en-US" sz="1400" dirty="0"/>
              <a:t>Because BDCs are regulated investment companies, they must distribute over 90% of their profits to shareholders, which results in above-average dividend yields. </a:t>
            </a:r>
          </a:p>
        </p:txBody>
      </p:sp>
    </p:spTree>
    <p:extLst>
      <p:ext uri="{BB962C8B-B14F-4D97-AF65-F5344CB8AC3E}">
        <p14:creationId xmlns:p14="http://schemas.microsoft.com/office/powerpoint/2010/main" val="1326301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31812" y="551511"/>
            <a:ext cx="10134600" cy="1400530"/>
          </a:xfrm>
        </p:spPr>
        <p:txBody>
          <a:bodyPr anchor="ctr">
            <a:normAutofit/>
          </a:bodyPr>
          <a:lstStyle/>
          <a:p>
            <a:r>
              <a:rPr lang="en-US" b="1" dirty="0">
                <a:solidFill>
                  <a:srgbClr val="FFFFFF"/>
                </a:solidFill>
              </a:rPr>
              <a:t>Other Portfolio Structures:</a:t>
            </a:r>
            <a:br>
              <a:rPr lang="en-US" b="1" dirty="0">
                <a:solidFill>
                  <a:srgbClr val="FFFFFF"/>
                </a:solidFill>
              </a:rPr>
            </a:br>
            <a:r>
              <a:rPr lang="en-US" b="1" dirty="0">
                <a:solidFill>
                  <a:srgbClr val="FFFFFF"/>
                </a:solidFill>
              </a:rPr>
              <a:t>Bank Loan Funds</a:t>
            </a:r>
          </a:p>
        </p:txBody>
      </p:sp>
      <p:sp>
        <p:nvSpPr>
          <p:cNvPr id="14" name="Content Placeholder 13"/>
          <p:cNvSpPr>
            <a:spLocks noGrp="1"/>
          </p:cNvSpPr>
          <p:nvPr>
            <p:ph idx="1"/>
          </p:nvPr>
        </p:nvSpPr>
        <p:spPr>
          <a:xfrm>
            <a:off x="1103024" y="2438400"/>
            <a:ext cx="8944211" cy="3809999"/>
          </a:xfrm>
        </p:spPr>
        <p:txBody>
          <a:bodyPr>
            <a:normAutofit/>
          </a:bodyPr>
          <a:lstStyle/>
          <a:p>
            <a:pPr marL="457200" indent="-457200">
              <a:lnSpc>
                <a:spcPct val="90000"/>
              </a:lnSpc>
            </a:pPr>
            <a:r>
              <a:rPr lang="en-US" sz="1400" dirty="0"/>
              <a:t>Bank loan funds (BLFs) are closed-end funds that trade leveraged loans.</a:t>
            </a:r>
          </a:p>
          <a:p>
            <a:pPr marL="457200" indent="-457200">
              <a:lnSpc>
                <a:spcPct val="90000"/>
              </a:lnSpc>
            </a:pPr>
            <a:r>
              <a:rPr lang="en-US" sz="1400" dirty="0"/>
              <a:t>BLFs are sometimes called floating rate funds because the loans in these funds are SOFR or prime rate based on floating rate loans.</a:t>
            </a:r>
          </a:p>
          <a:p>
            <a:pPr marL="457200" indent="-457200">
              <a:lnSpc>
                <a:spcPct val="90000"/>
              </a:lnSpc>
            </a:pPr>
            <a:r>
              <a:rPr lang="en-US" sz="1400" dirty="0"/>
              <a:t>Trade based on the market value of the individual loans that create BLFs’ net asset value and are structured like CLOs except they provide daily information such as liquidity and diversification across borrowers and industries.</a:t>
            </a:r>
          </a:p>
          <a:p>
            <a:pPr marL="457200" indent="-457200">
              <a:lnSpc>
                <a:spcPct val="90000"/>
              </a:lnSpc>
            </a:pPr>
            <a:r>
              <a:rPr lang="en-US" sz="1400" dirty="0"/>
              <a:t>Market values may fluctuate based on individual loan and industry performance. </a:t>
            </a:r>
          </a:p>
          <a:p>
            <a:pPr marL="457200" indent="-457200">
              <a:lnSpc>
                <a:spcPct val="90000"/>
              </a:lnSpc>
            </a:pPr>
            <a:r>
              <a:rPr lang="en-US" sz="1400" dirty="0"/>
              <a:t>Loans in the BLFs may be repaid without penalty at any time, creating prepayment risk for investors, as the expected income stream can end before the stated maturity.</a:t>
            </a:r>
          </a:p>
          <a:p>
            <a:pPr marL="457200" indent="-457200">
              <a:lnSpc>
                <a:spcPct val="90000"/>
              </a:lnSpc>
            </a:pPr>
            <a:r>
              <a:rPr lang="en-US" sz="1400" dirty="0"/>
              <a:t>Prepayment may be caused by an upgrade of the rating of the borrower, a declining interest rate environment, and favorable market conditions.</a:t>
            </a:r>
          </a:p>
        </p:txBody>
      </p:sp>
    </p:spTree>
    <p:extLst>
      <p:ext uri="{BB962C8B-B14F-4D97-AF65-F5344CB8AC3E}">
        <p14:creationId xmlns:p14="http://schemas.microsoft.com/office/powerpoint/2010/main" val="19987003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836612" y="676511"/>
            <a:ext cx="9144000" cy="644211"/>
          </a:xfrm>
        </p:spPr>
        <p:txBody>
          <a:bodyPr anchor="ctr">
            <a:normAutofit fontScale="90000"/>
          </a:bodyPr>
          <a:lstStyle/>
          <a:p>
            <a:r>
              <a:rPr lang="en-US" b="1" dirty="0">
                <a:solidFill>
                  <a:srgbClr val="FFFFFF"/>
                </a:solidFill>
              </a:rPr>
              <a:t>Bank Loans Asset Class: </a:t>
            </a:r>
            <a:br>
              <a:rPr lang="en-US" b="1" dirty="0">
                <a:solidFill>
                  <a:srgbClr val="FFFFFF"/>
                </a:solidFill>
              </a:rPr>
            </a:br>
            <a:r>
              <a:rPr lang="en-US" b="1" dirty="0">
                <a:solidFill>
                  <a:srgbClr val="FFFFFF"/>
                </a:solidFill>
              </a:rPr>
              <a:t>Why invest in Bank Loans</a:t>
            </a:r>
          </a:p>
        </p:txBody>
      </p:sp>
      <p:sp>
        <p:nvSpPr>
          <p:cNvPr id="14" name="Content Placeholder 13"/>
          <p:cNvSpPr>
            <a:spLocks noGrp="1"/>
          </p:cNvSpPr>
          <p:nvPr>
            <p:ph idx="1"/>
          </p:nvPr>
        </p:nvSpPr>
        <p:spPr>
          <a:xfrm>
            <a:off x="379412" y="2438400"/>
            <a:ext cx="11430000" cy="4267200"/>
          </a:xfrm>
        </p:spPr>
        <p:txBody>
          <a:bodyPr>
            <a:normAutofit/>
          </a:bodyPr>
          <a:lstStyle/>
          <a:p>
            <a:pPr marL="457200" indent="-457200">
              <a:lnSpc>
                <a:spcPct val="90000"/>
              </a:lnSpc>
            </a:pPr>
            <a:r>
              <a:rPr lang="en-US" sz="1400" dirty="0"/>
              <a:t>The leveraged loan asset class has been relatively attractive for many portfolio managers due to the following investment characteristics:</a:t>
            </a:r>
          </a:p>
          <a:p>
            <a:pPr marL="457200" indent="-457200">
              <a:lnSpc>
                <a:spcPct val="90000"/>
              </a:lnSpc>
            </a:pPr>
            <a:r>
              <a:rPr lang="en-US" sz="1400" dirty="0"/>
              <a:t>1.	</a:t>
            </a:r>
            <a:r>
              <a:rPr lang="en-US" sz="1400" b="1" dirty="0"/>
              <a:t>Insulation from interest rate risk: </a:t>
            </a:r>
            <a:r>
              <a:rPr lang="en-US" sz="1400" dirty="0"/>
              <a:t>Both the revenues and cost of the CLO are based on floating rate interest (LIBOR based) that is reset at least every 90 days, so even if the interest rate rises for the CLO’s loan obligations, the rates will also rise at the same level for the individual portfolio of companies, enabling natural arbitrage for the CLO manager.</a:t>
            </a:r>
          </a:p>
          <a:p>
            <a:pPr marL="457200" indent="-457200">
              <a:lnSpc>
                <a:spcPct val="90000"/>
              </a:lnSpc>
            </a:pPr>
            <a:r>
              <a:rPr lang="en-US" sz="1400" dirty="0"/>
              <a:t>2.	</a:t>
            </a:r>
            <a:r>
              <a:rPr lang="en-US" sz="1400" b="1" dirty="0"/>
              <a:t>Low price volatility: </a:t>
            </a:r>
            <a:r>
              <a:rPr lang="en-US" sz="1400" dirty="0"/>
              <a:t>In general, leverage loans experience reduced volatility resulting from a low correlation and covariance with other assets. The floating rate nature of leveraged loans contributes to its low correlation with other security types. Only short-term treasury bills (considered risk free) consistently exhibit lower volatility. </a:t>
            </a:r>
          </a:p>
          <a:p>
            <a:pPr marL="457200" indent="-457200">
              <a:lnSpc>
                <a:spcPct val="90000"/>
              </a:lnSpc>
            </a:pPr>
            <a:r>
              <a:rPr lang="en-US" sz="1400" dirty="0"/>
              <a:t>3.	</a:t>
            </a:r>
            <a:r>
              <a:rPr lang="en-US" sz="1400" b="1" dirty="0"/>
              <a:t>Defensive strategy: </a:t>
            </a:r>
            <a:r>
              <a:rPr lang="en-US" sz="1400" dirty="0"/>
              <a:t>Senior loan funds have historically provided consistent, higher risk–adjusted returns compared to other asset classes, which may make them attractive to investors during volatile markets</a:t>
            </a:r>
          </a:p>
        </p:txBody>
      </p:sp>
    </p:spTree>
    <p:extLst>
      <p:ext uri="{BB962C8B-B14F-4D97-AF65-F5344CB8AC3E}">
        <p14:creationId xmlns:p14="http://schemas.microsoft.com/office/powerpoint/2010/main" val="26972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52" name="Picture 5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54" name="Oval 5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6" name="Picture 5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8" name="Picture 5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60" name="Rectangle 5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Rectangle 6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1300" b="0" i="0" kern="1200">
                <a:solidFill>
                  <a:srgbClr val="EBEBEB"/>
                </a:solidFill>
                <a:latin typeface="+mj-lt"/>
                <a:ea typeface="+mj-ea"/>
                <a:cs typeface="+mj-cs"/>
              </a:rPr>
              <a:t>The LSTA, in conjunction with Standard &amp; Poor’s Leveraged Commentary &amp; Data (LCD), has developed a LevFin index as a benchmark representing a weighted average of the 100 largest loan facilities. The index, S&amp;P/LSTA Index is a total return index of the leverage loans.</a:t>
            </a:r>
            <a:br>
              <a:rPr lang="en-US" sz="1300" b="0" i="0" kern="1200">
                <a:solidFill>
                  <a:srgbClr val="EBEBEB"/>
                </a:solidFill>
                <a:latin typeface="+mj-lt"/>
                <a:ea typeface="+mj-ea"/>
                <a:cs typeface="+mj-cs"/>
              </a:rPr>
            </a:br>
            <a:br>
              <a:rPr lang="en-US" sz="1300" b="0" i="0" kern="1200">
                <a:solidFill>
                  <a:srgbClr val="EBEBEB"/>
                </a:solidFill>
                <a:latin typeface="+mj-lt"/>
                <a:ea typeface="+mj-ea"/>
                <a:cs typeface="+mj-cs"/>
              </a:rPr>
            </a:br>
            <a:r>
              <a:rPr lang="en-US" sz="1300" b="0" i="0" kern="1200">
                <a:solidFill>
                  <a:srgbClr val="EBEBEB"/>
                </a:solidFill>
                <a:latin typeface="+mj-lt"/>
                <a:ea typeface="+mj-ea"/>
                <a:cs typeface="+mj-cs"/>
              </a:rPr>
              <a:t>Loan portfolio managers use this as a benchmark to compare the portfolio performance and other asset class to the market.</a:t>
            </a:r>
          </a:p>
        </p:txBody>
      </p:sp>
      <p:sp>
        <p:nvSpPr>
          <p:cNvPr id="6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6" name="Freeform: Shape 6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Rectangle 6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A49390DE-E5AF-414E-8A85-CE8E510901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02768" y="1676400"/>
            <a:ext cx="7054550" cy="3153584"/>
          </a:xfrm>
          <a:prstGeom prst="rect">
            <a:avLst/>
          </a:prstGeom>
          <a:noFill/>
          <a:effectLst/>
        </p:spPr>
      </p:pic>
    </p:spTree>
    <p:extLst>
      <p:ext uri="{BB962C8B-B14F-4D97-AF65-F5344CB8AC3E}">
        <p14:creationId xmlns:p14="http://schemas.microsoft.com/office/powerpoint/2010/main" val="1640254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0">
              <a:spcAft>
                <a:spcPts val="600"/>
              </a:spcAft>
            </a:pPr>
            <a:r>
              <a:rPr lang="en-US" sz="4000" b="0" i="0" kern="1200" dirty="0">
                <a:solidFill>
                  <a:srgbClr val="EBEBEB"/>
                </a:solidFill>
                <a:latin typeface="+mj-lt"/>
                <a:ea typeface="+mj-ea"/>
                <a:cs typeface="+mj-cs"/>
              </a:rPr>
              <a:t>Portfolio Pricing and Valuation</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5036" y="2438400"/>
            <a:ext cx="5074976" cy="3785419"/>
          </a:xfrm>
          <a:prstGeom prst="rect">
            <a:avLst/>
          </a:prstGeom>
        </p:spPr>
        <p:txBody>
          <a:bodyPr vert="horz" lIns="91440" tIns="45720" rIns="91440" bIns="45720" rtlCol="0">
            <a:normAutofit/>
          </a:bodyPr>
          <a:lstStyle/>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Expected Portfolio Default Rates (Pd)* (1-Recovery Rate (r))</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LGD = 3.0% x (1 – 0.70) = 0.9%.</a:t>
            </a:r>
          </a:p>
          <a:p>
            <a:pPr marL="0" marR="0">
              <a:spcBef>
                <a:spcPts val="1000"/>
              </a:spcBef>
              <a:buClr>
                <a:schemeClr val="bg2">
                  <a:lumMod val="40000"/>
                  <a:lumOff val="60000"/>
                </a:schemeClr>
              </a:buClr>
              <a:buSzPct val="80000"/>
              <a:buFont typeface="Wingdings 3" charset="2"/>
              <a:buChar char=""/>
            </a:pPr>
            <a:r>
              <a:rPr lang="en-US" sz="1400" spc="30" dirty="0">
                <a:solidFill>
                  <a:srgbClr val="EBEBEB"/>
                </a:solidFill>
                <a:latin typeface="+mj-lt"/>
                <a:ea typeface="+mj-ea"/>
                <a:cs typeface="+mj-cs"/>
              </a:rPr>
              <a:t>Loan Sales and Trading Association (LSTA):</a:t>
            </a:r>
          </a:p>
          <a:p>
            <a:pPr lvl="1">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Annual loan yield = LIBOR + spread + (((100-OID)/(4 years)))/100</a:t>
            </a:r>
          </a:p>
          <a:p>
            <a:pPr>
              <a:spcBef>
                <a:spcPts val="1000"/>
              </a:spcBef>
              <a:buClr>
                <a:schemeClr val="bg2">
                  <a:lumMod val="40000"/>
                  <a:lumOff val="60000"/>
                </a:schemeClr>
              </a:buClr>
              <a:buSzPct val="80000"/>
              <a:buFont typeface="Wingdings 3" charset="2"/>
              <a:buChar char=""/>
            </a:pPr>
            <a:r>
              <a:rPr lang="en-US" sz="1400" spc="30" dirty="0">
                <a:solidFill>
                  <a:srgbClr val="EBEBEB"/>
                </a:solidFill>
                <a:effectLst/>
                <a:latin typeface="+mj-lt"/>
                <a:ea typeface="+mj-ea"/>
                <a:cs typeface="+mj-cs"/>
              </a:rPr>
              <a:t>convention based on 4 years’ average loan life</a:t>
            </a:r>
          </a:p>
        </p:txBody>
      </p:sp>
      <p:sp>
        <p:nvSpPr>
          <p:cNvPr id="10" name="TextBox 9">
            <a:extLst>
              <a:ext uri="{FF2B5EF4-FFF2-40B4-BE49-F238E27FC236}">
                <a16:creationId xmlns:a16="http://schemas.microsoft.com/office/drawing/2014/main" id="{DF9C588E-36B8-4140-A383-F1041EF0B114}"/>
              </a:ext>
            </a:extLst>
          </p:cNvPr>
          <p:cNvSpPr txBox="1"/>
          <p:nvPr/>
        </p:nvSpPr>
        <p:spPr>
          <a:xfrm>
            <a:off x="5650914" y="2075751"/>
            <a:ext cx="6093278" cy="523220"/>
          </a:xfrm>
          <a:prstGeom prst="rect">
            <a:avLst/>
          </a:prstGeom>
          <a:noFill/>
        </p:spPr>
        <p:txBody>
          <a:bodyPr wrap="square">
            <a:spAutoFit/>
          </a:bodyPr>
          <a:lstStyle/>
          <a:p>
            <a:r>
              <a:rPr lang="en-US" sz="1400" dirty="0"/>
              <a:t>“The term loan B price is set at SOFR + 4.5% at 99.0 OID and is now free to trade.”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FB0B87F-7972-4644-93FD-C22621AC7808}"/>
                  </a:ext>
                </a:extLst>
              </p:cNvPr>
              <p:cNvSpPr txBox="1"/>
              <p:nvPr/>
            </p:nvSpPr>
            <p:spPr>
              <a:xfrm>
                <a:off x="5707219" y="3276600"/>
                <a:ext cx="6093278" cy="1225335"/>
              </a:xfrm>
              <a:prstGeom prst="rect">
                <a:avLst/>
              </a:prstGeom>
              <a:noFill/>
            </p:spPr>
            <p:txBody>
              <a:bodyPr wrap="square">
                <a:spAutoFit/>
              </a:bodyPr>
              <a:lstStyle/>
              <a:p>
                <a:pPr marR="0" lvl="0" algn="just">
                  <a:spcBef>
                    <a:spcPts val="0"/>
                  </a:spcBef>
                  <a:spcAft>
                    <a:spcPts val="1000"/>
                  </a:spcAft>
                </a:pPr>
                <a:r>
                  <a:rPr lang="en-US" sz="1400" dirty="0">
                    <a:ea typeface="Calibri" panose="020F0502020204030204" pitchFamily="34" charset="0"/>
                    <a:cs typeface="Times New Roman" panose="02020603050405020304" pitchFamily="18" charset="0"/>
                  </a:rPr>
                  <a:t>A</a:t>
                </a:r>
                <a:r>
                  <a:rPr lang="en-US" sz="1400" dirty="0">
                    <a:effectLst/>
                    <a:ea typeface="Calibri" panose="020F0502020204030204" pitchFamily="34" charset="0"/>
                    <a:cs typeface="Times New Roman" panose="02020603050405020304" pitchFamily="18" charset="0"/>
                  </a:rPr>
                  <a:t>ssume SOFR = 2.50%,</a:t>
                </a:r>
              </a:p>
              <a:p>
                <a:pPr marR="0" lvl="0" algn="just">
                  <a:spcBef>
                    <a:spcPts val="0"/>
                  </a:spcBef>
                  <a:spcAft>
                    <a:spcPts val="1000"/>
                  </a:spcAft>
                </a:pPr>
                <a:r>
                  <a:rPr lang="en-US" sz="1400" dirty="0">
                    <a:effectLst/>
                    <a:ea typeface="Calibri" panose="020F0502020204030204" pitchFamily="34" charset="0"/>
                    <a:cs typeface="Times New Roman" panose="02020603050405020304" pitchFamily="18" charset="0"/>
                  </a:rPr>
                  <a:t>Initial loan yield is then calculated as follows:</a:t>
                </a:r>
                <a:endParaRPr lang="en-US" sz="1400" dirty="0">
                  <a:ea typeface="Calibri" panose="020F0502020204030204" pitchFamily="34" charset="0"/>
                  <a:cs typeface="Times New Roman" panose="02020603050405020304" pitchFamily="18" charset="0"/>
                </a:endParaRPr>
              </a:p>
              <a:p>
                <a:pPr marR="0" lvl="0" algn="just">
                  <a:spcBef>
                    <a:spcPts val="0"/>
                  </a:spcBef>
                  <a:spcAft>
                    <a:spcPts val="1000"/>
                  </a:spcAft>
                </a:pPr>
                <a14:m>
                  <m:oMath xmlns:m="http://schemas.openxmlformats.org/officeDocument/2006/math">
                    <m:r>
                      <a:rPr lang="en-US" sz="1400" i="1">
                        <a:effectLst/>
                        <a:latin typeface="Cambria Math" panose="02040503050406030204" pitchFamily="18" charset="0"/>
                        <a:ea typeface="Calibri" panose="020F0502020204030204" pitchFamily="34" charset="0"/>
                        <a:cs typeface="Times New Roman" panose="02020603050405020304" pitchFamily="18" charset="0"/>
                      </a:rPr>
                      <m:t>𝐴𝑛𝑛𝑢𝑎𝑙</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l</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𝑜𝑎𝑛</m:t>
                    </m:r>
                    <m:r>
                      <a:rPr lang="en-US" sz="1400" i="1">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1400">
                        <a:effectLst/>
                        <a:latin typeface="Cambria Math" panose="02040503050406030204" pitchFamily="18" charset="0"/>
                        <a:ea typeface="Calibri" panose="020F0502020204030204" pitchFamily="34" charset="0"/>
                        <a:cs typeface="Times New Roman" panose="02020603050405020304" pitchFamily="18" charset="0"/>
                      </a:rPr>
                      <m:t>y</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𝑖𝑒𝑙𝑑</m:t>
                    </m:r>
                    <m:r>
                      <a:rPr lang="en-US" sz="1400" i="1">
                        <a:effectLst/>
                        <a:latin typeface="Cambria Math" panose="02040503050406030204" pitchFamily="18" charset="0"/>
                        <a:ea typeface="Calibri" panose="020F0502020204030204" pitchFamily="34" charset="0"/>
                        <a:cs typeface="Times New Roman" panose="02020603050405020304" pitchFamily="18" charset="0"/>
                      </a:rPr>
                      <m:t>=2.5%+4.5%+</m:t>
                    </m:r>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i="1">
                                    <a:effectLst/>
                                    <a:latin typeface="Cambria Math" panose="02040503050406030204" pitchFamily="18" charset="0"/>
                                    <a:ea typeface="Calibri" panose="020F0502020204030204" pitchFamily="34" charset="0"/>
                                    <a:cs typeface="Times New Roman" panose="02020603050405020304" pitchFamily="18" charset="0"/>
                                  </a:rPr>
                                  <m:t>100−99</m:t>
                                </m:r>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4 </m:t>
                                </m:r>
                                <m:r>
                                  <a:rPr lang="en-US" sz="1400" i="1">
                                    <a:effectLst/>
                                    <a:latin typeface="Cambria Math" panose="02040503050406030204" pitchFamily="18" charset="0"/>
                                    <a:ea typeface="Calibri" panose="020F0502020204030204" pitchFamily="34" charset="0"/>
                                    <a:cs typeface="Times New Roman" panose="02020603050405020304" pitchFamily="18" charset="0"/>
                                  </a:rPr>
                                  <m:t>𝑦𝑒𝑎𝑟𝑠</m:t>
                                </m:r>
                              </m:den>
                            </m:f>
                          </m:e>
                        </m:d>
                      </m:num>
                      <m:den>
                        <m:r>
                          <a:rPr lang="en-US" sz="1400" i="1">
                            <a:effectLst/>
                            <a:latin typeface="Cambria Math" panose="02040503050406030204" pitchFamily="18" charset="0"/>
                            <a:ea typeface="Calibri" panose="020F0502020204030204" pitchFamily="34" charset="0"/>
                            <a:cs typeface="Times New Roman" panose="02020603050405020304" pitchFamily="18" charset="0"/>
                          </a:rPr>
                          <m:t>100</m:t>
                        </m:r>
                      </m:den>
                    </m:f>
                  </m:oMath>
                </a14:m>
                <a:r>
                  <a:rPr lang="en-US" sz="1400" kern="150" dirty="0">
                    <a:effectLst/>
                    <a:ea typeface="Arial Unicode MS"/>
                    <a:cs typeface="Arial Unicode MS"/>
                  </a:rPr>
                  <a:t> = 2.5% + 4.5% + 0.25% = 7.25%</a:t>
                </a:r>
                <a:endParaRPr lang="en-US" sz="1400" dirty="0">
                  <a:effectLs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BFB0B87F-7972-4644-93FD-C22621AC7808}"/>
                  </a:ext>
                </a:extLst>
              </p:cNvPr>
              <p:cNvSpPr txBox="1">
                <a:spLocks noRot="1" noChangeAspect="1" noMove="1" noResize="1" noEditPoints="1" noAdjustHandles="1" noChangeArrowheads="1" noChangeShapeType="1" noTextEdit="1"/>
              </p:cNvSpPr>
              <p:nvPr/>
            </p:nvSpPr>
            <p:spPr>
              <a:xfrm>
                <a:off x="5707219" y="3276600"/>
                <a:ext cx="6093278" cy="1225335"/>
              </a:xfrm>
              <a:prstGeom prst="rect">
                <a:avLst/>
              </a:prstGeom>
              <a:blipFill>
                <a:blip r:embed="rId2"/>
                <a:stretch>
                  <a:fillRect l="-300" t="-995"/>
                </a:stretch>
              </a:blipFill>
            </p:spPr>
            <p:txBody>
              <a:bodyPr/>
              <a:lstStyle/>
              <a:p>
                <a:r>
                  <a:rPr lang="en-US">
                    <a:noFill/>
                  </a:rPr>
                  <a:t> </a:t>
                </a:r>
              </a:p>
            </p:txBody>
          </p:sp>
        </mc:Fallback>
      </mc:AlternateContent>
    </p:spTree>
    <p:extLst>
      <p:ext uri="{BB962C8B-B14F-4D97-AF65-F5344CB8AC3E}">
        <p14:creationId xmlns:p14="http://schemas.microsoft.com/office/powerpoint/2010/main" val="4215173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379412" y="2286162"/>
            <a:ext cx="11506200" cy="4524315"/>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Unlike the CLO manager that manages its portfolio of loan loans guided by the credit rating, traditional banks that are regulated need to frequently monitor their portfolio of loans and report their status to the various authorities.  In 2016, the Financial Accounting Standards Board (FASB) issued a new standard for banks to estimate current period allowances for credit losses in their portfolio (ACL, a balance sheet contra asset) as well as the methodology for establishing the current provision for credit losses (PCL, an income statement expense to accrue any expected changes in the balance sheet ACL of the overall credit portfolio). The new FASB standard is known as current expected credit loss (CECL) directive.</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Two approaches to loan loss provisioning under CECL, PCL and ACL:</a:t>
            </a: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W</a:t>
            </a:r>
            <a:r>
              <a:rPr lang="en-US" sz="1400" b="1" dirty="0">
                <a:effectLst/>
                <a:ea typeface="Calibri" panose="020F0502020204030204" pitchFamily="34" charset="0"/>
                <a:cs typeface="Times New Roman" panose="02020603050405020304" pitchFamily="18" charset="0"/>
              </a:rPr>
              <a:t>eighted </a:t>
            </a:r>
            <a:r>
              <a:rPr lang="en-US" sz="1400" b="1" dirty="0">
                <a:ea typeface="Calibri" panose="020F0502020204030204" pitchFamily="34" charset="0"/>
                <a:cs typeface="Times New Roman" panose="02020603050405020304" pitchFamily="18" charset="0"/>
              </a:rPr>
              <a:t>A</a:t>
            </a:r>
            <a:r>
              <a:rPr lang="en-US" sz="1400" b="1" dirty="0">
                <a:effectLst/>
                <a:ea typeface="Calibri" panose="020F0502020204030204" pitchFamily="34" charset="0"/>
                <a:cs typeface="Times New Roman" panose="02020603050405020304" pitchFamily="18" charset="0"/>
              </a:rPr>
              <a:t>verage </a:t>
            </a:r>
            <a:r>
              <a:rPr lang="en-US" sz="1400" b="1" dirty="0">
                <a:ea typeface="Calibri" panose="020F0502020204030204" pitchFamily="34" charset="0"/>
                <a:cs typeface="Times New Roman" panose="02020603050405020304" pitchFamily="18" charset="0"/>
              </a:rPr>
              <a:t>R</a:t>
            </a:r>
            <a:r>
              <a:rPr lang="en-US" sz="1400" b="1" dirty="0">
                <a:effectLst/>
                <a:ea typeface="Calibri" panose="020F0502020204030204" pitchFamily="34" charset="0"/>
                <a:cs typeface="Times New Roman" panose="02020603050405020304" pitchFamily="18" charset="0"/>
              </a:rPr>
              <a:t>emaining </a:t>
            </a:r>
            <a:r>
              <a:rPr lang="en-US" sz="1400" b="1" dirty="0">
                <a:ea typeface="Calibri" panose="020F0502020204030204" pitchFamily="34" charset="0"/>
                <a:cs typeface="Times New Roman" panose="02020603050405020304" pitchFamily="18" charset="0"/>
              </a:rPr>
              <a:t>M</a:t>
            </a:r>
            <a:r>
              <a:rPr lang="en-US" sz="1400" b="1" dirty="0">
                <a:effectLst/>
                <a:ea typeface="Calibri" panose="020F0502020204030204" pitchFamily="34" charset="0"/>
                <a:cs typeface="Times New Roman" panose="02020603050405020304" pitchFamily="18" charset="0"/>
              </a:rPr>
              <a:t>aturity (WARM): </a:t>
            </a:r>
            <a:r>
              <a:rPr lang="en-US" sz="1400" dirty="0">
                <a:effectLst/>
                <a:ea typeface="Calibri" panose="020F0502020204030204" pitchFamily="34" charset="0"/>
                <a:cs typeface="Times New Roman" panose="02020603050405020304" pitchFamily="18" charset="0"/>
              </a:rPr>
              <a:t>WARM applies an historical experience of losses to a portfolio of similar loans, with similar characteristics. Often used for homogeneous large volume credit exposure, such as mortgages, auto receivables and credit card debt.</a:t>
            </a:r>
            <a:endParaRPr lang="en-US" sz="1400" b="1" dirty="0">
              <a:effectLst/>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b="1" dirty="0">
                <a:ea typeface="Calibri" panose="020F0502020204030204" pitchFamily="34" charset="0"/>
                <a:cs typeface="Times New Roman" panose="02020603050405020304" pitchFamily="18" charset="0"/>
              </a:rPr>
              <a:t>Loan-level Specific Reserves:</a:t>
            </a:r>
            <a:r>
              <a:rPr lang="en-US" sz="1400" dirty="0">
                <a:ea typeface="Calibri" panose="020F0502020204030204" pitchFamily="34" charset="0"/>
                <a:cs typeface="Times New Roman" panose="02020603050405020304" pitchFamily="18" charset="0"/>
              </a:rPr>
              <a:t> Because the use of new technologies using artificial intelligence and machine learning can be applied efficiently, automatically, and inexpensively across a portfolio of individual loans, this textbook recommends incorporating the CECL requirements into the AMMR function of each borrower loan at the outset. CECL mandates that loans be evaluated based on:</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t>
            </a:r>
            <a:r>
              <a:rPr lang="en-US" sz="1400" dirty="0" err="1">
                <a:ea typeface="Calibri" panose="020F0502020204030204" pitchFamily="34" charset="0"/>
                <a:cs typeface="Times New Roman" panose="02020603050405020304" pitchFamily="18" charset="0"/>
              </a:rPr>
              <a:t>i</a:t>
            </a:r>
            <a:r>
              <a:rPr lang="en-US" sz="1400" dirty="0">
                <a:ea typeface="Calibri" panose="020F0502020204030204" pitchFamily="34" charset="0"/>
                <a:cs typeface="Times New Roman" panose="02020603050405020304" pitchFamily="18" charset="0"/>
              </a:rPr>
              <a:t>)	historical experience,</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	current conditions, and</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(iii)	reasonable and supportable forecasts.</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1217612" y="498151"/>
            <a:ext cx="849365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Portfolio Monitoring, CECL, FASB PCL and ACL</a:t>
            </a:r>
          </a:p>
        </p:txBody>
      </p:sp>
    </p:spTree>
    <p:extLst>
      <p:ext uri="{BB962C8B-B14F-4D97-AF65-F5344CB8AC3E}">
        <p14:creationId xmlns:p14="http://schemas.microsoft.com/office/powerpoint/2010/main" val="3018651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370012" y="2539402"/>
            <a:ext cx="9750703" cy="3865880"/>
          </a:xfrm>
        </p:spPr>
        <p:txBody>
          <a:bodyPr>
            <a:normAutofit/>
          </a:bodyPr>
          <a:lstStyle/>
          <a:p>
            <a:pPr marL="457200" indent="-457200">
              <a:lnSpc>
                <a:spcPct val="90000"/>
              </a:lnSpc>
            </a:pPr>
            <a:r>
              <a:rPr lang="en-US" sz="1500" b="1" dirty="0"/>
              <a:t>Lenders face two broad categories of risk: (1) Enterprise/Borrower Risk and (2) Portfolio Risk.</a:t>
            </a:r>
          </a:p>
          <a:p>
            <a:pPr marL="457200" indent="-457200">
              <a:lnSpc>
                <a:spcPct val="90000"/>
              </a:lnSpc>
            </a:pPr>
            <a:r>
              <a:rPr lang="en-US" sz="1500" b="1" dirty="0"/>
              <a:t>However, lenders also confront a range of additional risks (Systemic/Market)</a:t>
            </a:r>
            <a:r>
              <a:rPr lang="en-US" sz="1500" dirty="0"/>
              <a:t>:</a:t>
            </a:r>
          </a:p>
          <a:p>
            <a:pPr marL="746125" indent="-288925">
              <a:lnSpc>
                <a:spcPct val="90000"/>
              </a:lnSpc>
              <a:buClr>
                <a:srgbClr val="C00000"/>
              </a:buClr>
              <a:buFont typeface="Wingdings" panose="05000000000000000000" pitchFamily="2" charset="2"/>
              <a:buChar char="Ø"/>
            </a:pPr>
            <a:r>
              <a:rPr lang="en-US" sz="1500" dirty="0"/>
              <a:t>Credit Risk – Risk of borrower default and associated loss given default (LGD).</a:t>
            </a:r>
          </a:p>
          <a:p>
            <a:pPr marL="746125" indent="-288925">
              <a:lnSpc>
                <a:spcPct val="90000"/>
              </a:lnSpc>
              <a:buClr>
                <a:srgbClr val="C00000"/>
              </a:buClr>
              <a:buFont typeface="Wingdings" panose="05000000000000000000" pitchFamily="2" charset="2"/>
              <a:buChar char="Ø"/>
            </a:pPr>
            <a:r>
              <a:rPr lang="en-US" sz="1500" dirty="0"/>
              <a:t>Interest Rate Risk – Exposure to fluctuations in base rates (e.g., fixed vs. floating, SOFR).</a:t>
            </a:r>
          </a:p>
          <a:p>
            <a:pPr marL="746125" indent="-288925">
              <a:lnSpc>
                <a:spcPct val="90000"/>
              </a:lnSpc>
              <a:buClr>
                <a:srgbClr val="C00000"/>
              </a:buClr>
              <a:buFont typeface="Wingdings" panose="05000000000000000000" pitchFamily="2" charset="2"/>
              <a:buChar char="Ø"/>
            </a:pPr>
            <a:r>
              <a:rPr lang="en-US" sz="1500" dirty="0"/>
              <a:t>Reinvestment Risk – Difficulty reinvesting returned principal at comparable rates and risk levels.</a:t>
            </a:r>
          </a:p>
          <a:p>
            <a:pPr marL="746125" indent="-288925">
              <a:lnSpc>
                <a:spcPct val="90000"/>
              </a:lnSpc>
              <a:buClr>
                <a:srgbClr val="C00000"/>
              </a:buClr>
              <a:buFont typeface="Wingdings" panose="05000000000000000000" pitchFamily="2" charset="2"/>
              <a:buChar char="Ø"/>
            </a:pPr>
            <a:r>
              <a:rPr lang="en-US" sz="1500" dirty="0"/>
              <a:t>Credit Spread Risk – Impact of changing credit spreads or deterioration in borrower credit quality.</a:t>
            </a:r>
          </a:p>
          <a:p>
            <a:pPr marL="746125" indent="-288925">
              <a:lnSpc>
                <a:spcPct val="90000"/>
              </a:lnSpc>
              <a:buClr>
                <a:srgbClr val="C00000"/>
              </a:buClr>
              <a:buFont typeface="Wingdings" panose="05000000000000000000" pitchFamily="2" charset="2"/>
              <a:buChar char="Ø"/>
            </a:pPr>
            <a:r>
              <a:rPr lang="en-US" sz="1500" dirty="0"/>
              <a:t>Liquidity Risk – Inability to syndicate or exit the loan efficiently.</a:t>
            </a:r>
          </a:p>
          <a:p>
            <a:pPr marL="746125" indent="-288925">
              <a:lnSpc>
                <a:spcPct val="90000"/>
              </a:lnSpc>
              <a:buClr>
                <a:srgbClr val="C00000"/>
              </a:buClr>
              <a:buFont typeface="Wingdings" panose="05000000000000000000" pitchFamily="2" charset="2"/>
              <a:buChar char="Ø"/>
            </a:pPr>
            <a:r>
              <a:rPr lang="en-US" sz="1500" dirty="0"/>
              <a:t>Refinancing Risk – Risk that loan maturities cannot be refinanced if borrower cash flows are insufficient.</a:t>
            </a:r>
          </a:p>
          <a:p>
            <a:pPr marL="746125" indent="-288925">
              <a:lnSpc>
                <a:spcPct val="90000"/>
              </a:lnSpc>
              <a:buClr>
                <a:srgbClr val="C00000"/>
              </a:buClr>
              <a:buFont typeface="Wingdings" panose="05000000000000000000" pitchFamily="2" charset="2"/>
              <a:buChar char="Ø"/>
            </a:pPr>
            <a:r>
              <a:rPr lang="en-US" sz="1500" dirty="0"/>
              <a:t>Collateral Value Risk – Decline in the value of collateral pledged against the loan.</a:t>
            </a:r>
            <a:endParaRPr lang="en-US" sz="1400" dirty="0"/>
          </a:p>
        </p:txBody>
      </p:sp>
    </p:spTree>
    <p:extLst>
      <p:ext uri="{BB962C8B-B14F-4D97-AF65-F5344CB8AC3E}">
        <p14:creationId xmlns:p14="http://schemas.microsoft.com/office/powerpoint/2010/main" val="2139132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Asset Management Monitoring and Reporting – AMMR – </a:t>
            </a:r>
            <a:r>
              <a:rPr lang="en-US" sz="1400" b="1" i="1" dirty="0">
                <a:effectLst/>
                <a:ea typeface="Calibri" panose="020F0502020204030204" pitchFamily="34" charset="0"/>
                <a:cs typeface="Times New Roman" panose="02020603050405020304" pitchFamily="18" charset="0"/>
              </a:rPr>
              <a:t>“Inspect what you Expect”</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AMMR Protocol Design – directly relates to financial forecast, structure and covenants of the loans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Forecasts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DSCR and Leverage Tests, along with other Compliance Covenants, along with testing frequency</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Reporting Requirements: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Financial Statements – audit, quarterly, tax, unit level, </a:t>
            </a:r>
            <a:r>
              <a:rPr lang="en-US" sz="1400" dirty="0" err="1">
                <a:ea typeface="Calibri" panose="020F0502020204030204" pitchFamily="34" charset="0"/>
                <a:cs typeface="Times New Roman" panose="02020603050405020304" pitchFamily="18" charset="0"/>
              </a:rPr>
              <a:t>etc</a:t>
            </a:r>
            <a:endParaRPr lang="en-US" sz="1400" dirty="0">
              <a:ea typeface="Calibri" panose="020F0502020204030204" pitchFamily="34" charset="0"/>
              <a:cs typeface="Times New Roman" panose="02020603050405020304" pitchFamily="18" charset="0"/>
            </a:endParaRP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Borrowing Base Certificates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Bank reconciliations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Compliance certificates – financial and regulatory, environmental and human resources (OSHA, EPA, ESG, etc.), and all operational licensing and permitting, construction schedules, etc.</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Plan v Budget variance analysis</a:t>
            </a:r>
          </a:p>
          <a:p>
            <a:pPr marL="0" marR="0" algn="just">
              <a:spcBef>
                <a:spcPts val="1000"/>
              </a:spcBef>
              <a:spcAft>
                <a:spcPts val="0"/>
              </a:spcAft>
            </a:pPr>
            <a:r>
              <a:rPr lang="en-US" sz="1400" dirty="0">
                <a:ea typeface="Calibri" panose="020F0502020204030204" pitchFamily="34" charset="0"/>
                <a:cs typeface="Times New Roman" panose="02020603050405020304" pitchFamily="18" charset="0"/>
              </a:rPr>
              <a:t>Use of third-party experts – ABL (inventory and AR audits), construction and engineering monitoring, environmental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AMMR</a:t>
            </a:r>
          </a:p>
        </p:txBody>
      </p:sp>
    </p:spTree>
    <p:extLst>
      <p:ext uri="{BB962C8B-B14F-4D97-AF65-F5344CB8AC3E}">
        <p14:creationId xmlns:p14="http://schemas.microsoft.com/office/powerpoint/2010/main" val="3651007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5612" y="1145498"/>
            <a:ext cx="4416740" cy="2207302"/>
          </a:xfrm>
        </p:spPr>
        <p:txBody>
          <a:bodyPr>
            <a:normAutofit/>
          </a:bodyPr>
          <a:lstStyle/>
          <a:p>
            <a:pPr defTabSz="457200">
              <a:spcAft>
                <a:spcPts val="600"/>
              </a:spcAft>
            </a:pPr>
            <a:r>
              <a:rPr lang="en-US" sz="4400" b="0" i="0" kern="1200" dirty="0">
                <a:solidFill>
                  <a:srgbClr val="EBEBEB"/>
                </a:solidFill>
                <a:latin typeface="+mj-lt"/>
                <a:ea typeface="+mj-ea"/>
                <a:cs typeface="+mj-cs"/>
              </a:rPr>
              <a:t>Structural Risk Mitigation – Ratio Analysis</a:t>
            </a:r>
          </a:p>
        </p:txBody>
      </p:sp>
      <p:sp>
        <p:nvSpPr>
          <p:cNvPr id="2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26" name="Rectangle 2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a:extLst>
              <a:ext uri="{FF2B5EF4-FFF2-40B4-BE49-F238E27FC236}">
                <a16:creationId xmlns:a16="http://schemas.microsoft.com/office/drawing/2014/main" id="{83056753-A01E-4A88-A34D-0277249B55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8158" y="1143000"/>
            <a:ext cx="6332220" cy="5208270"/>
          </a:xfrm>
          <a:prstGeom prst="rect">
            <a:avLst/>
          </a:prstGeom>
          <a:noFill/>
          <a:ln>
            <a:noFill/>
          </a:ln>
        </p:spPr>
      </p:pic>
    </p:spTree>
    <p:extLst>
      <p:ext uri="{BB962C8B-B14F-4D97-AF65-F5344CB8AC3E}">
        <p14:creationId xmlns:p14="http://schemas.microsoft.com/office/powerpoint/2010/main" val="2905718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4303742"/>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Interest rate Swaps:</a:t>
            </a:r>
            <a:endParaRPr lang="en-US" sz="1400" b="1"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Reduces interest rate risk, by fixing a floating rate loan – banks generally lend floating rate, unless using term securitization for loans like mortgages, equipment loans and other structured products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First Interest Rate Swap – 1980s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International Swap Dealers Association (originally the Primary Dealer – of US Treasuries) – Solomon Bros, Citi, &amp; </a:t>
            </a:r>
            <a:r>
              <a:rPr lang="en-US" sz="1400" dirty="0" err="1">
                <a:ea typeface="Calibri" panose="020F0502020204030204" pitchFamily="34" charset="0"/>
                <a:cs typeface="Times New Roman" panose="02020603050405020304" pitchFamily="18" charset="0"/>
              </a:rPr>
              <a:t>BofA</a:t>
            </a:r>
            <a:endParaRPr lang="en-US" sz="1400" dirty="0">
              <a:ea typeface="Calibri" panose="020F0502020204030204" pitchFamily="34" charset="0"/>
              <a:cs typeface="Times New Roman" panose="02020603050405020304" pitchFamily="18" charset="0"/>
            </a:endParaRP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Generally, investment grade (IG) counter parties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Often resulting from credit market arbitrage – </a:t>
            </a:r>
            <a:r>
              <a:rPr lang="en-US" sz="1400" dirty="0" err="1">
                <a:ea typeface="Calibri" panose="020F0502020204030204" pitchFamily="34" charset="0"/>
                <a:cs typeface="Times New Roman" panose="02020603050405020304" pitchFamily="18" charset="0"/>
              </a:rPr>
              <a:t>e.g</a:t>
            </a:r>
            <a:r>
              <a:rPr lang="en-US" sz="1400" dirty="0">
                <a:ea typeface="Calibri" panose="020F0502020204030204" pitchFamily="34" charset="0"/>
                <a:cs typeface="Times New Roman" panose="02020603050405020304" pitchFamily="18" charset="0"/>
              </a:rPr>
              <a:t> Xerox – first cross border money market swap</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Xero</a:t>
            </a:r>
            <a:r>
              <a:rPr lang="en-US" sz="1400" dirty="0">
                <a:ea typeface="Calibri" panose="020F0502020204030204" pitchFamily="34" charset="0"/>
                <a:cs typeface="Times New Roman" panose="02020603050405020304" pitchFamily="18" charset="0"/>
              </a:rPr>
              <a:t>x, previously limited issues in Europe</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Investment grade credit, substantial European floating rate appetite from lenders</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Swapped into Yen, oil and back to USD – T-250bps</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Borrower Initiated - agrees to pay another party a fixed rate in return for receiving an offsetting floating rate</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Only the base rate is remitted between parties (plus a swap spread)</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Based on the notional principal</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607500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A978A1-245D-37A0-48D6-34591973D31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1898EA5-7189-27EE-F7A0-D8E56A4D2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5A143855-32A3-CEEE-E628-87AB4734A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949B25DB-08E0-7F95-1E7E-163B7EE31A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2B713349-B487-959E-D49C-1F3A2D670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8DC38309-4A56-F625-B3C6-7D0787C0849D}"/>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dirty="0">
                <a:solidFill>
                  <a:srgbClr val="EBEBEB"/>
                </a:solidFill>
              </a:rPr>
              <a:t>Structural Risk Mitigation – Interest Rate Swap</a:t>
            </a:r>
            <a:endParaRPr kumimoji="0" lang="en-US" sz="40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p:txBody>
      </p:sp>
      <p:pic>
        <p:nvPicPr>
          <p:cNvPr id="2" name="Picture 1">
            <a:extLst>
              <a:ext uri="{FF2B5EF4-FFF2-40B4-BE49-F238E27FC236}">
                <a16:creationId xmlns:a16="http://schemas.microsoft.com/office/drawing/2014/main" id="{0B8ECCD1-831E-92CC-349E-80B24F250E2E}"/>
              </a:ext>
            </a:extLst>
          </p:cNvPr>
          <p:cNvPicPr>
            <a:picLocks noChangeAspect="1"/>
          </p:cNvPicPr>
          <p:nvPr/>
        </p:nvPicPr>
        <p:blipFill>
          <a:blip r:embed="rId2"/>
          <a:stretch>
            <a:fillRect/>
          </a:stretch>
        </p:blipFill>
        <p:spPr>
          <a:xfrm>
            <a:off x="303212" y="2107316"/>
            <a:ext cx="7315200" cy="4732704"/>
          </a:xfrm>
          <a:prstGeom prst="rect">
            <a:avLst/>
          </a:prstGeom>
        </p:spPr>
      </p:pic>
    </p:spTree>
    <p:extLst>
      <p:ext uri="{BB962C8B-B14F-4D97-AF65-F5344CB8AC3E}">
        <p14:creationId xmlns:p14="http://schemas.microsoft.com/office/powerpoint/2010/main" val="3619056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1" name="TextBox 10">
            <a:extLst>
              <a:ext uri="{FF2B5EF4-FFF2-40B4-BE49-F238E27FC236}">
                <a16:creationId xmlns:a16="http://schemas.microsoft.com/office/drawing/2014/main" id="{7437ED9D-B704-47C9-A0E8-77CDA9019AC1}"/>
              </a:ext>
            </a:extLst>
          </p:cNvPr>
          <p:cNvSpPr txBox="1"/>
          <p:nvPr/>
        </p:nvSpPr>
        <p:spPr>
          <a:xfrm>
            <a:off x="1065212" y="2371236"/>
            <a:ext cx="10363200" cy="3960058"/>
          </a:xfrm>
          <a:prstGeom prst="rect">
            <a:avLst/>
          </a:prstGeom>
          <a:noFill/>
        </p:spPr>
        <p:txBody>
          <a:bodyPr wrap="square">
            <a:spAutoFit/>
          </a:bodyPr>
          <a:lstStyle/>
          <a:p>
            <a:pPr marL="0" marR="0" algn="just">
              <a:spcBef>
                <a:spcPts val="1000"/>
              </a:spcBef>
              <a:spcAft>
                <a:spcPts val="0"/>
              </a:spcAft>
            </a:pPr>
            <a:r>
              <a:rPr lang="en-US" sz="1400" b="1" dirty="0">
                <a:effectLst/>
                <a:ea typeface="Calibri" panose="020F0502020204030204" pitchFamily="34" charset="0"/>
                <a:cs typeface="Times New Roman" panose="02020603050405020304" pitchFamily="18" charset="0"/>
              </a:rPr>
              <a:t>Credit Default Swaps:</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 insurance product used to mitigate any loss resulting from default (LGD), regulated by ISDA</a:t>
            </a:r>
          </a:p>
          <a:p>
            <a:pPr marL="285750" marR="0" indent="-285750" algn="just">
              <a:spcBef>
                <a:spcPts val="1000"/>
              </a:spcBef>
              <a:spcAft>
                <a:spcPts val="0"/>
              </a:spcAft>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First CDS – JP Morgan, 1994 Exxon Valdez Disaster - $4.8B</a:t>
            </a:r>
          </a:p>
          <a:p>
            <a:pPr marL="285750" marR="0" indent="-285750" algn="just">
              <a:spcBef>
                <a:spcPts val="1000"/>
              </a:spcBef>
              <a:spcAft>
                <a:spcPts val="0"/>
              </a:spcAft>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Lender initiated – seeks default insurance, two types</a:t>
            </a:r>
          </a:p>
          <a:p>
            <a:pPr marL="742950" lvl="1"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Change in credit quality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Loss Given default</a:t>
            </a:r>
          </a:p>
          <a:p>
            <a:pPr marL="285750" indent="-285750" algn="just">
              <a:spcBef>
                <a:spcPts val="1000"/>
              </a:spcBef>
              <a:buClr>
                <a:srgbClr val="C00000"/>
              </a:buClr>
              <a:buFont typeface="Wingdings" panose="05000000000000000000" pitchFamily="2" charset="2"/>
              <a:buChar char="Ø"/>
            </a:pPr>
            <a:r>
              <a:rPr lang="en-US" sz="1400" dirty="0">
                <a:effectLst/>
                <a:ea typeface="Calibri" panose="020F0502020204030204" pitchFamily="34" charset="0"/>
                <a:cs typeface="Times New Roman" panose="02020603050405020304" pitchFamily="18" charset="0"/>
              </a:rPr>
              <a:t>Insurance contract based on notional principal (say $100 million)</a:t>
            </a:r>
          </a:p>
          <a:p>
            <a:pPr marL="285750"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Annual premium is paid between lender and counter party (usually another investment grade lender) – similar cost to credit spread of borrower – can represent arbitrage opportunity, default can add risk (e.g. GFC)</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P = Premium per Payment Period = 	Risk Spread per annum / Payment Frequency</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N = Notional Principal = Face Value of the Loan subject to the Risk</a:t>
            </a:r>
          </a:p>
          <a:p>
            <a:pPr marL="742950" lvl="1" indent="-285750" algn="just">
              <a:spcBef>
                <a:spcPts val="1000"/>
              </a:spcBef>
              <a:buClr>
                <a:srgbClr val="C00000"/>
              </a:buClr>
              <a:buFont typeface="Wingdings" panose="05000000000000000000" pitchFamily="2" charset="2"/>
              <a:buChar char="Ø"/>
            </a:pPr>
            <a:r>
              <a:rPr lang="en-US" sz="1400" dirty="0">
                <a:ea typeface="Calibri" panose="020F0502020204030204" pitchFamily="34" charset="0"/>
                <a:cs typeface="Times New Roman" panose="02020603050405020304" pitchFamily="18" charset="0"/>
              </a:rPr>
              <a:t>R = recovery rate (in percentage of Notional Principal) * Notional Principal = r * N</a:t>
            </a: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rgbClr val="EBEBEB"/>
                </a:solidFill>
              </a:rPr>
              <a:t>Loan Level Credit Risk Management - Derivatives</a:t>
            </a:r>
          </a:p>
        </p:txBody>
      </p:sp>
    </p:spTree>
    <p:extLst>
      <p:ext uri="{BB962C8B-B14F-4D97-AF65-F5344CB8AC3E}">
        <p14:creationId xmlns:p14="http://schemas.microsoft.com/office/powerpoint/2010/main" val="1293951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C7E4EA-8EA7-C3DA-6588-DD069AE50422}"/>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F35AC542-6F4F-F8DF-97F2-54E3E4AFD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B18DA479-7D33-1C47-AC53-A3207D6DE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CAC8D131-8769-67D9-FEA9-D35B71039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834700DA-B656-8556-25BC-2CF220F7E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156D568-7134-F5BC-5312-8F89F5EAAC30}"/>
              </a:ext>
            </a:extLst>
          </p:cNvPr>
          <p:cNvSpPr txBox="1">
            <a:spLocks/>
          </p:cNvSpPr>
          <p:nvPr/>
        </p:nvSpPr>
        <p:spPr>
          <a:xfrm>
            <a:off x="912812" y="498151"/>
            <a:ext cx="8382000" cy="962079"/>
          </a:xfrm>
          <a:prstGeom prst="rect">
            <a:avLst/>
          </a:prstGeom>
        </p:spPr>
        <p:txBody>
          <a:bodyPr vert="horz" lIns="91440" tIns="45720" rIns="91440" bIns="45720" rtlCol="0" anchor="t">
            <a:no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063"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BEBEB"/>
                </a:solidFill>
                <a:effectLst/>
                <a:uLnTx/>
                <a:uFillTx/>
                <a:latin typeface="Century Gothic" panose="020B0502020202020204"/>
                <a:ea typeface="+mj-ea"/>
                <a:cs typeface="+mj-cs"/>
              </a:rPr>
              <a:t>Loan Level Credit Risk Management - Derivatives</a:t>
            </a:r>
          </a:p>
        </p:txBody>
      </p:sp>
      <p:pic>
        <p:nvPicPr>
          <p:cNvPr id="2" name="Picture 1">
            <a:extLst>
              <a:ext uri="{FF2B5EF4-FFF2-40B4-BE49-F238E27FC236}">
                <a16:creationId xmlns:a16="http://schemas.microsoft.com/office/drawing/2014/main" id="{2EC46C21-7674-2825-473C-839925A014BF}"/>
              </a:ext>
            </a:extLst>
          </p:cNvPr>
          <p:cNvPicPr>
            <a:picLocks noChangeAspect="1"/>
          </p:cNvPicPr>
          <p:nvPr/>
        </p:nvPicPr>
        <p:blipFill>
          <a:blip r:embed="rId2"/>
          <a:stretch>
            <a:fillRect/>
          </a:stretch>
        </p:blipFill>
        <p:spPr>
          <a:xfrm>
            <a:off x="1141412" y="2467298"/>
            <a:ext cx="6248400" cy="4237023"/>
          </a:xfrm>
          <a:prstGeom prst="rect">
            <a:avLst/>
          </a:prstGeom>
        </p:spPr>
      </p:pic>
    </p:spTree>
    <p:extLst>
      <p:ext uri="{BB962C8B-B14F-4D97-AF65-F5344CB8AC3E}">
        <p14:creationId xmlns:p14="http://schemas.microsoft.com/office/powerpoint/2010/main" val="3916612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1103024" y="452718"/>
            <a:ext cx="9106188" cy="1400530"/>
          </a:xfrm>
        </p:spPr>
        <p:txBody>
          <a:bodyPr anchor="ctr">
            <a:normAutofit/>
          </a:bodyPr>
          <a:lstStyle/>
          <a:p>
            <a:r>
              <a:rPr lang="en-US" b="1" dirty="0">
                <a:solidFill>
                  <a:srgbClr val="FFFFFF"/>
                </a:solidFill>
              </a:rPr>
              <a:t>Credit risk Management Overview</a:t>
            </a:r>
          </a:p>
        </p:txBody>
      </p:sp>
      <p:sp>
        <p:nvSpPr>
          <p:cNvPr id="14" name="Content Placeholder 13"/>
          <p:cNvSpPr>
            <a:spLocks noGrp="1"/>
          </p:cNvSpPr>
          <p:nvPr>
            <p:ph idx="1"/>
          </p:nvPr>
        </p:nvSpPr>
        <p:spPr>
          <a:xfrm>
            <a:off x="1103024" y="2763520"/>
            <a:ext cx="9944388" cy="3865880"/>
          </a:xfrm>
        </p:spPr>
        <p:txBody>
          <a:bodyPr>
            <a:normAutofit/>
          </a:bodyPr>
          <a:lstStyle/>
          <a:p>
            <a:pPr marL="457200" indent="-457200">
              <a:lnSpc>
                <a:spcPct val="90000"/>
              </a:lnSpc>
            </a:pPr>
            <a:r>
              <a:rPr lang="en-US" sz="1400" b="1" dirty="0"/>
              <a:t>When addressing Credit Risk, the credit analyst must identify the specific risks an enterprise—and therefore the loan—may face, and work to mitigate those risks using the tools available.</a:t>
            </a:r>
          </a:p>
          <a:p>
            <a:pPr marL="457200" indent="-457200">
              <a:lnSpc>
                <a:spcPct val="90000"/>
              </a:lnSpc>
            </a:pPr>
            <a:r>
              <a:rPr lang="en-US" sz="1400" b="1" dirty="0"/>
              <a:t>The primary types of Credit Risk, which align closely with elements of the 5 Cs of Credit, include:</a:t>
            </a:r>
          </a:p>
          <a:p>
            <a:pPr marL="457200" indent="-457200">
              <a:lnSpc>
                <a:spcPct val="90000"/>
              </a:lnSpc>
            </a:pPr>
            <a:endParaRPr lang="en-US" sz="1400" b="1" dirty="0"/>
          </a:p>
          <a:p>
            <a:pPr marL="457200" indent="-457200">
              <a:lnSpc>
                <a:spcPct val="90000"/>
              </a:lnSpc>
            </a:pPr>
            <a:r>
              <a:rPr lang="en-US" sz="1400" b="1" dirty="0"/>
              <a:t>Reputation Risk (Character) – </a:t>
            </a:r>
            <a:r>
              <a:rPr lang="en-US" sz="1400" dirty="0"/>
              <a:t>The borrower’s integrity, track record, and reputation in the market.</a:t>
            </a:r>
          </a:p>
          <a:p>
            <a:pPr marL="457200" indent="-457200">
              <a:lnSpc>
                <a:spcPct val="90000"/>
              </a:lnSpc>
            </a:pPr>
            <a:r>
              <a:rPr lang="en-US" sz="1400" b="1" dirty="0"/>
              <a:t>Liquidity Risk (Capital) – </a:t>
            </a:r>
            <a:r>
              <a:rPr lang="en-US" sz="1400" dirty="0"/>
              <a:t>The borrower’s ability to meet short-term obligations with available resources.</a:t>
            </a:r>
          </a:p>
          <a:p>
            <a:pPr marL="457200" indent="-457200">
              <a:lnSpc>
                <a:spcPct val="90000"/>
              </a:lnSpc>
            </a:pPr>
            <a:r>
              <a:rPr lang="en-US" sz="1400" b="1" dirty="0"/>
              <a:t>Operational Risk (Capacity) – </a:t>
            </a:r>
            <a:r>
              <a:rPr lang="en-US" sz="1400" dirty="0"/>
              <a:t>The enterprise’s ability to generate sufficient cash flow to service debt.</a:t>
            </a:r>
          </a:p>
          <a:p>
            <a:pPr marL="457200" indent="-457200">
              <a:lnSpc>
                <a:spcPct val="90000"/>
              </a:lnSpc>
            </a:pPr>
            <a:r>
              <a:rPr lang="en-US" sz="1400" b="1" dirty="0"/>
              <a:t>Legal Risk (Conditions) – </a:t>
            </a:r>
            <a:r>
              <a:rPr lang="en-US" sz="1400" dirty="0"/>
              <a:t>Exposure to regulatory, contractual, or legal challenges that could impair repayment.</a:t>
            </a:r>
          </a:p>
          <a:p>
            <a:pPr marL="457200" indent="-457200">
              <a:lnSpc>
                <a:spcPct val="90000"/>
              </a:lnSpc>
            </a:pPr>
            <a:r>
              <a:rPr lang="en-US" sz="1400" b="1" dirty="0"/>
              <a:t>Market Risk (Customers &amp; Constituents) – </a:t>
            </a:r>
            <a:r>
              <a:rPr lang="en-US" sz="1400" dirty="0"/>
              <a:t>Vulnerability to shifts in demand, competition, or external market forces.</a:t>
            </a:r>
          </a:p>
        </p:txBody>
      </p:sp>
    </p:spTree>
    <p:extLst>
      <p:ext uri="{BB962C8B-B14F-4D97-AF65-F5344CB8AC3E}">
        <p14:creationId xmlns:p14="http://schemas.microsoft.com/office/powerpoint/2010/main" val="302713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5" name="Picture 4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7" name="Oval 4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9" name="Picture 4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51" name="Picture 5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3" name="Rectangle 5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Rectangle 5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2900" b="0" i="0" kern="1200">
                <a:solidFill>
                  <a:srgbClr val="EBEBEB"/>
                </a:solidFill>
                <a:latin typeface="+mj-lt"/>
                <a:ea typeface="+mj-ea"/>
                <a:cs typeface="+mj-cs"/>
              </a:rPr>
              <a:t>Capital Markets</a:t>
            </a: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br>
              <a:rPr lang="en-US" sz="2900" b="0" i="0" kern="1200">
                <a:solidFill>
                  <a:srgbClr val="EBEBEB"/>
                </a:solidFill>
                <a:latin typeface="+mj-lt"/>
                <a:ea typeface="+mj-ea"/>
                <a:cs typeface="+mj-cs"/>
              </a:rPr>
            </a:br>
            <a:r>
              <a:rPr lang="en-US" sz="2900" b="0" i="0" kern="1200">
                <a:solidFill>
                  <a:srgbClr val="EBEBEB"/>
                </a:solidFill>
                <a:latin typeface="+mj-lt"/>
                <a:ea typeface="+mj-ea"/>
                <a:cs typeface="+mj-cs"/>
              </a:rPr>
              <a:t>Portfolio Credit Risk – Loan Structures</a:t>
            </a:r>
          </a:p>
        </p:txBody>
      </p:sp>
      <p:sp>
        <p:nvSpPr>
          <p:cNvPr id="5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9" name="Freeform: Shape 5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Rectangle 6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4D69ED90-CEA2-E777-E29E-1F3062057E1A}"/>
              </a:ext>
            </a:extLst>
          </p:cNvPr>
          <p:cNvPicPr>
            <a:picLocks noChangeAspect="1"/>
          </p:cNvPicPr>
          <p:nvPr/>
        </p:nvPicPr>
        <p:blipFill>
          <a:blip r:embed="rId6"/>
          <a:stretch>
            <a:fillRect/>
          </a:stretch>
        </p:blipFill>
        <p:spPr>
          <a:xfrm>
            <a:off x="657814" y="647698"/>
            <a:ext cx="6240773" cy="5562139"/>
          </a:xfrm>
          <a:prstGeom prst="rect">
            <a:avLst/>
          </a:prstGeom>
          <a:effectLst/>
        </p:spPr>
      </p:pic>
    </p:spTree>
    <p:extLst>
      <p:ext uri="{BB962C8B-B14F-4D97-AF65-F5344CB8AC3E}">
        <p14:creationId xmlns:p14="http://schemas.microsoft.com/office/powerpoint/2010/main" val="339283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1A1367-70BF-8855-05A9-E1C59109E0D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D1AFE12-4025-20A6-EBE3-E13F96882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1A40426A-39E4-3CF6-C77A-F5C35DD82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65F5CC7F-A8EB-869C-DFB8-C59B087DB4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F32F5E65-F647-7CBE-A312-522DBE64B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a:extLst>
              <a:ext uri="{FF2B5EF4-FFF2-40B4-BE49-F238E27FC236}">
                <a16:creationId xmlns:a16="http://schemas.microsoft.com/office/drawing/2014/main" id="{1ADDD74E-16E0-D948-3323-3FDE78839979}"/>
              </a:ext>
            </a:extLst>
          </p:cNvPr>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4" name="TextBox 3">
            <a:extLst>
              <a:ext uri="{FF2B5EF4-FFF2-40B4-BE49-F238E27FC236}">
                <a16:creationId xmlns:a16="http://schemas.microsoft.com/office/drawing/2014/main" id="{92FDC23F-8B4D-653F-8D64-51054A3803C4}"/>
              </a:ext>
            </a:extLst>
          </p:cNvPr>
          <p:cNvSpPr txBox="1"/>
          <p:nvPr/>
        </p:nvSpPr>
        <p:spPr>
          <a:xfrm>
            <a:off x="455612" y="4199231"/>
            <a:ext cx="2133600" cy="923330"/>
          </a:xfrm>
          <a:prstGeom prst="rect">
            <a:avLst/>
          </a:prstGeom>
          <a:solidFill>
            <a:schemeClr val="accent4">
              <a:lumMod val="40000"/>
              <a:lumOff val="60000"/>
            </a:schemeClr>
          </a:solidFill>
          <a:ln w="25400">
            <a:solidFill>
              <a:schemeClr val="accent1"/>
            </a:solidFill>
          </a:ln>
        </p:spPr>
        <p:txBody>
          <a:bodyPr wrap="square" rtlCol="0">
            <a:spAutoFit/>
          </a:bodyPr>
          <a:lstStyle/>
          <a:p>
            <a:r>
              <a:rPr lang="en-US" b="1" dirty="0"/>
              <a:t>Special Purpose </a:t>
            </a:r>
          </a:p>
          <a:p>
            <a:r>
              <a:rPr lang="en-US" b="1" dirty="0"/>
              <a:t>Vehicle (SPV)</a:t>
            </a:r>
          </a:p>
          <a:p>
            <a:endParaRPr lang="en-US" dirty="0"/>
          </a:p>
        </p:txBody>
      </p:sp>
      <p:sp>
        <p:nvSpPr>
          <p:cNvPr id="5" name="TextBox 4">
            <a:extLst>
              <a:ext uri="{FF2B5EF4-FFF2-40B4-BE49-F238E27FC236}">
                <a16:creationId xmlns:a16="http://schemas.microsoft.com/office/drawing/2014/main" id="{CDB5B9B3-1E75-B476-B436-9E811D998DE9}"/>
              </a:ext>
            </a:extLst>
          </p:cNvPr>
          <p:cNvSpPr txBox="1"/>
          <p:nvPr/>
        </p:nvSpPr>
        <p:spPr>
          <a:xfrm>
            <a:off x="97644" y="2224712"/>
            <a:ext cx="1060228" cy="369759"/>
          </a:xfrm>
          <a:prstGeom prst="rect">
            <a:avLst/>
          </a:prstGeom>
          <a:noFill/>
        </p:spPr>
        <p:txBody>
          <a:bodyPr wrap="square" rtlCol="0">
            <a:spAutoFit/>
          </a:bodyPr>
          <a:lstStyle/>
          <a:p>
            <a:r>
              <a:rPr lang="en-US" b="1" dirty="0"/>
              <a:t>EQUITY</a:t>
            </a:r>
          </a:p>
        </p:txBody>
      </p:sp>
      <p:sp>
        <p:nvSpPr>
          <p:cNvPr id="6" name="TextBox 5">
            <a:extLst>
              <a:ext uri="{FF2B5EF4-FFF2-40B4-BE49-F238E27FC236}">
                <a16:creationId xmlns:a16="http://schemas.microsoft.com/office/drawing/2014/main" id="{4E1628C1-17CF-08C3-0B27-5854A4E19700}"/>
              </a:ext>
            </a:extLst>
          </p:cNvPr>
          <p:cNvSpPr txBox="1"/>
          <p:nvPr/>
        </p:nvSpPr>
        <p:spPr>
          <a:xfrm>
            <a:off x="1258130" y="2224712"/>
            <a:ext cx="2731223" cy="923330"/>
          </a:xfrm>
          <a:prstGeom prst="rect">
            <a:avLst/>
          </a:prstGeom>
          <a:noFill/>
        </p:spPr>
        <p:txBody>
          <a:bodyPr wrap="square" rtlCol="0">
            <a:spAutoFit/>
          </a:bodyPr>
          <a:lstStyle/>
          <a:p>
            <a:r>
              <a:rPr lang="en-US" b="1" dirty="0"/>
              <a:t>DEBT</a:t>
            </a:r>
          </a:p>
          <a:p>
            <a:r>
              <a:rPr lang="en-US" dirty="0"/>
              <a:t> via a Warehouse </a:t>
            </a:r>
          </a:p>
          <a:p>
            <a:r>
              <a:rPr lang="en-US" dirty="0"/>
              <a:t>Facility</a:t>
            </a:r>
          </a:p>
        </p:txBody>
      </p:sp>
      <p:cxnSp>
        <p:nvCxnSpPr>
          <p:cNvPr id="8" name="Straight Arrow Connector 7">
            <a:extLst>
              <a:ext uri="{FF2B5EF4-FFF2-40B4-BE49-F238E27FC236}">
                <a16:creationId xmlns:a16="http://schemas.microsoft.com/office/drawing/2014/main" id="{4DF6AF44-12E6-83F1-1A36-DDB2FBA21F2B}"/>
              </a:ext>
            </a:extLst>
          </p:cNvPr>
          <p:cNvCxnSpPr>
            <a:cxnSpLocks/>
          </p:cNvCxnSpPr>
          <p:nvPr/>
        </p:nvCxnSpPr>
        <p:spPr>
          <a:xfrm>
            <a:off x="627758" y="2949269"/>
            <a:ext cx="0" cy="1045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CE86600-D6C9-8E82-C699-5E3E47E35DC1}"/>
              </a:ext>
            </a:extLst>
          </p:cNvPr>
          <p:cNvCxnSpPr>
            <a:cxnSpLocks/>
          </p:cNvCxnSpPr>
          <p:nvPr/>
        </p:nvCxnSpPr>
        <p:spPr>
          <a:xfrm flipH="1">
            <a:off x="1976722" y="3200190"/>
            <a:ext cx="10752" cy="83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2CBC525-0E45-8BBD-4657-A3192C9EB2D6}"/>
              </a:ext>
            </a:extLst>
          </p:cNvPr>
          <p:cNvCxnSpPr>
            <a:cxnSpLocks/>
          </p:cNvCxnSpPr>
          <p:nvPr/>
        </p:nvCxnSpPr>
        <p:spPr>
          <a:xfrm>
            <a:off x="1279659" y="5175436"/>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2138BD4-D482-AD44-F245-5727B4D2EECA}"/>
              </a:ext>
            </a:extLst>
          </p:cNvPr>
          <p:cNvSpPr txBox="1"/>
          <p:nvPr/>
        </p:nvSpPr>
        <p:spPr>
          <a:xfrm>
            <a:off x="497977" y="5832245"/>
            <a:ext cx="2438400" cy="923330"/>
          </a:xfrm>
          <a:prstGeom prst="rect">
            <a:avLst/>
          </a:prstGeom>
          <a:noFill/>
        </p:spPr>
        <p:txBody>
          <a:bodyPr wrap="square" rtlCol="0">
            <a:spAutoFit/>
          </a:bodyPr>
          <a:lstStyle/>
          <a:p>
            <a:r>
              <a:rPr lang="en-US" b="1" dirty="0"/>
              <a:t>Primary and Secondary Loan Markets</a:t>
            </a:r>
          </a:p>
        </p:txBody>
      </p:sp>
      <p:sp>
        <p:nvSpPr>
          <p:cNvPr id="16" name="TextBox 15">
            <a:extLst>
              <a:ext uri="{FF2B5EF4-FFF2-40B4-BE49-F238E27FC236}">
                <a16:creationId xmlns:a16="http://schemas.microsoft.com/office/drawing/2014/main" id="{06532537-EE06-6D23-8ADF-D6CE63DAF50D}"/>
              </a:ext>
            </a:extLst>
          </p:cNvPr>
          <p:cNvSpPr txBox="1"/>
          <p:nvPr/>
        </p:nvSpPr>
        <p:spPr>
          <a:xfrm>
            <a:off x="1497707" y="5290186"/>
            <a:ext cx="1219200" cy="369332"/>
          </a:xfrm>
          <a:prstGeom prst="rect">
            <a:avLst/>
          </a:prstGeom>
          <a:noFill/>
        </p:spPr>
        <p:txBody>
          <a:bodyPr wrap="square" rtlCol="0">
            <a:spAutoFit/>
          </a:bodyPr>
          <a:lstStyle/>
          <a:p>
            <a:r>
              <a:rPr lang="en-US" dirty="0"/>
              <a:t>Buys</a:t>
            </a:r>
          </a:p>
        </p:txBody>
      </p:sp>
      <p:sp>
        <p:nvSpPr>
          <p:cNvPr id="17" name="TextBox 16">
            <a:extLst>
              <a:ext uri="{FF2B5EF4-FFF2-40B4-BE49-F238E27FC236}">
                <a16:creationId xmlns:a16="http://schemas.microsoft.com/office/drawing/2014/main" id="{D2C1C987-0331-D342-ABB2-E695CAFBAC04}"/>
              </a:ext>
            </a:extLst>
          </p:cNvPr>
          <p:cNvSpPr txBox="1"/>
          <p:nvPr/>
        </p:nvSpPr>
        <p:spPr>
          <a:xfrm>
            <a:off x="722353" y="3431232"/>
            <a:ext cx="1945116" cy="369332"/>
          </a:xfrm>
          <a:prstGeom prst="rect">
            <a:avLst/>
          </a:prstGeom>
          <a:noFill/>
        </p:spPr>
        <p:txBody>
          <a:bodyPr wrap="square" rtlCol="0">
            <a:spAutoFit/>
          </a:bodyPr>
          <a:lstStyle/>
          <a:p>
            <a:r>
              <a:rPr lang="en-US" dirty="0"/>
              <a:t>Financing</a:t>
            </a:r>
          </a:p>
        </p:txBody>
      </p:sp>
      <p:sp>
        <p:nvSpPr>
          <p:cNvPr id="28" name="TextBox 27">
            <a:extLst>
              <a:ext uri="{FF2B5EF4-FFF2-40B4-BE49-F238E27FC236}">
                <a16:creationId xmlns:a16="http://schemas.microsoft.com/office/drawing/2014/main" id="{AC5BB513-0CF4-4949-C71E-8D90ECF281E1}"/>
              </a:ext>
            </a:extLst>
          </p:cNvPr>
          <p:cNvSpPr txBox="1"/>
          <p:nvPr/>
        </p:nvSpPr>
        <p:spPr>
          <a:xfrm>
            <a:off x="3347463" y="2456285"/>
            <a:ext cx="8743718" cy="3970318"/>
          </a:xfrm>
          <a:prstGeom prst="rect">
            <a:avLst/>
          </a:prstGeom>
          <a:noFill/>
        </p:spPr>
        <p:txBody>
          <a:bodyPr wrap="square" rtlCol="0">
            <a:spAutoFit/>
          </a:bodyPr>
          <a:lstStyle/>
          <a:p>
            <a:pPr>
              <a:buFont typeface="+mj-lt"/>
              <a:buAutoNum type="arabicPeriod"/>
            </a:pPr>
            <a:r>
              <a:rPr lang="en-US" b="1" dirty="0"/>
              <a:t>Establishing the SPV</a:t>
            </a:r>
            <a:endParaRPr lang="en-US" dirty="0"/>
          </a:p>
          <a:p>
            <a:pPr>
              <a:buFont typeface="+mj-lt"/>
              <a:buAutoNum type="arabicPeriod"/>
            </a:pPr>
            <a:r>
              <a:rPr lang="en-US" b="1" dirty="0"/>
              <a:t>Initial Equity Investment</a:t>
            </a:r>
            <a:endParaRPr lang="en-US" dirty="0"/>
          </a:p>
          <a:p>
            <a:pPr marL="742950" lvl="1" indent="-285750">
              <a:buFont typeface="+mj-lt"/>
              <a:buAutoNum type="arabicPeriod"/>
            </a:pPr>
            <a:r>
              <a:rPr lang="en-US" dirty="0"/>
              <a:t>Equity investors provide the </a:t>
            </a:r>
            <a:r>
              <a:rPr lang="en-US" b="1" dirty="0"/>
              <a:t>first-loss capital</a:t>
            </a:r>
            <a:r>
              <a:rPr lang="en-US" dirty="0"/>
              <a:t>.</a:t>
            </a:r>
          </a:p>
          <a:p>
            <a:pPr marL="742950" lvl="1" indent="-285750">
              <a:buFont typeface="+mj-lt"/>
              <a:buAutoNum type="arabicPeriod"/>
            </a:pPr>
            <a:r>
              <a:rPr lang="en-US" dirty="0"/>
              <a:t>This equity serves as a cushion for the warehouse lender, absorbing losses before debt holders.</a:t>
            </a:r>
          </a:p>
          <a:p>
            <a:pPr>
              <a:buFont typeface="+mj-lt"/>
              <a:buAutoNum type="arabicPeriod"/>
            </a:pPr>
            <a:r>
              <a:rPr lang="en-US" b="1" dirty="0"/>
              <a:t>Warehouse Facility Financing</a:t>
            </a:r>
            <a:endParaRPr lang="en-US" dirty="0"/>
          </a:p>
          <a:p>
            <a:pPr marL="742950" lvl="1" indent="-285750">
              <a:buFont typeface="+mj-lt"/>
              <a:buAutoNum type="arabicPeriod"/>
            </a:pPr>
            <a:r>
              <a:rPr lang="en-US" dirty="0"/>
              <a:t>The SPV secures a </a:t>
            </a:r>
            <a:r>
              <a:rPr lang="en-US" b="1" dirty="0"/>
              <a:t>short-term credit line (warehouse facility)</a:t>
            </a:r>
            <a:r>
              <a:rPr lang="en-US" dirty="0"/>
              <a:t> from a bank.</a:t>
            </a:r>
          </a:p>
          <a:p>
            <a:pPr marL="742950" lvl="1" indent="-285750">
              <a:buFont typeface="+mj-lt"/>
              <a:buAutoNum type="arabicPeriod"/>
            </a:pPr>
            <a:r>
              <a:rPr lang="en-US" dirty="0"/>
              <a:t>This allows the CLO manager to begin purchasing a pool of </a:t>
            </a:r>
            <a:r>
              <a:rPr lang="en-US" b="1" dirty="0"/>
              <a:t>leveraged corporate loans</a:t>
            </a:r>
            <a:r>
              <a:rPr lang="en-US" dirty="0"/>
              <a:t> (often from the secondary loan market).</a:t>
            </a:r>
          </a:p>
          <a:p>
            <a:pPr>
              <a:buFont typeface="+mj-lt"/>
              <a:buAutoNum type="arabicPeriod"/>
            </a:pPr>
            <a:r>
              <a:rPr lang="en-US" b="1" dirty="0"/>
              <a:t>Portfolio Accumulation &amp; Diversification</a:t>
            </a:r>
            <a:endParaRPr lang="en-US" dirty="0"/>
          </a:p>
          <a:p>
            <a:pPr marL="742950" lvl="1" indent="-285750">
              <a:buFont typeface="+mj-lt"/>
              <a:buAutoNum type="arabicPeriod"/>
            </a:pPr>
            <a:r>
              <a:rPr lang="en-US" dirty="0"/>
              <a:t>The CLO manager purchases and aggregates loans.</a:t>
            </a:r>
          </a:p>
          <a:p>
            <a:pPr marL="742950" lvl="1" indent="-285750">
              <a:buFont typeface="+mj-lt"/>
              <a:buAutoNum type="arabicPeriod"/>
            </a:pPr>
            <a:r>
              <a:rPr lang="en-US" dirty="0"/>
              <a:t>The warehouse stage continues until the portfolio reaches sufficient </a:t>
            </a:r>
            <a:r>
              <a:rPr lang="en-US" b="1" dirty="0"/>
              <a:t>size and diversification</a:t>
            </a:r>
            <a:r>
              <a:rPr lang="en-US" dirty="0"/>
              <a:t> (by borrower, industry, and credit rating).</a:t>
            </a:r>
          </a:p>
        </p:txBody>
      </p:sp>
    </p:spTree>
    <p:extLst>
      <p:ext uri="{BB962C8B-B14F-4D97-AF65-F5344CB8AC3E}">
        <p14:creationId xmlns:p14="http://schemas.microsoft.com/office/powerpoint/2010/main" val="23618656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74612" y="551511"/>
            <a:ext cx="10591800" cy="1400530"/>
          </a:xfrm>
        </p:spPr>
        <p:txBody>
          <a:bodyPr anchor="ctr">
            <a:normAutofit/>
          </a:bodyPr>
          <a:lstStyle/>
          <a:p>
            <a:r>
              <a:rPr lang="en-US" b="1" dirty="0">
                <a:solidFill>
                  <a:srgbClr val="FFFFFF"/>
                </a:solidFill>
              </a:rPr>
              <a:t>Portfolio Credit Risk – Warehouse Facility</a:t>
            </a:r>
          </a:p>
        </p:txBody>
      </p:sp>
      <p:sp>
        <p:nvSpPr>
          <p:cNvPr id="14" name="Content Placeholder 13"/>
          <p:cNvSpPr>
            <a:spLocks noGrp="1"/>
          </p:cNvSpPr>
          <p:nvPr>
            <p:ph idx="1"/>
          </p:nvPr>
        </p:nvSpPr>
        <p:spPr>
          <a:xfrm>
            <a:off x="1103024" y="2438400"/>
            <a:ext cx="9868188" cy="4419600"/>
          </a:xfrm>
        </p:spPr>
        <p:txBody>
          <a:bodyPr>
            <a:normAutofit/>
          </a:bodyPr>
          <a:lstStyle/>
          <a:p>
            <a:pPr marL="457200" indent="-457200">
              <a:lnSpc>
                <a:spcPct val="90000"/>
              </a:lnSpc>
            </a:pPr>
            <a:r>
              <a:rPr lang="en-US" sz="1800" b="1" dirty="0"/>
              <a:t>CLO portfolio aggregation under a warehouse facility seeks to maximize the available warehouse borrowing by ensuring the loans archive maximum borrowing base eligibility</a:t>
            </a:r>
          </a:p>
          <a:p>
            <a:pPr marL="457200" indent="-457200">
              <a:lnSpc>
                <a:spcPct val="90000"/>
              </a:lnSpc>
            </a:pPr>
            <a:r>
              <a:rPr lang="en-US" sz="1800" b="1" dirty="0"/>
              <a:t>Typical restrictive stipulations: (Borrowing Base Strips)</a:t>
            </a:r>
          </a:p>
          <a:p>
            <a:pPr marL="914400" indent="-457200">
              <a:lnSpc>
                <a:spcPct val="90000"/>
              </a:lnSpc>
              <a:buClr>
                <a:srgbClr val="C00000"/>
              </a:buClr>
              <a:buFont typeface="+mj-lt"/>
              <a:buAutoNum type="arabicPeriod"/>
            </a:pPr>
            <a:r>
              <a:rPr lang="en-US" sz="1800" dirty="0"/>
              <a:t>Maximum Maturity</a:t>
            </a:r>
          </a:p>
          <a:p>
            <a:pPr marL="914400" indent="-457200">
              <a:lnSpc>
                <a:spcPct val="90000"/>
              </a:lnSpc>
              <a:buClr>
                <a:srgbClr val="C00000"/>
              </a:buClr>
              <a:buFont typeface="+mj-lt"/>
              <a:buAutoNum type="arabicPeriod"/>
            </a:pPr>
            <a:r>
              <a:rPr lang="en-US" sz="1800" dirty="0"/>
              <a:t>Minimum Coverage Ratios – EBITDA / Interest and EBITDA / Debt Service</a:t>
            </a:r>
          </a:p>
          <a:p>
            <a:pPr marL="914400" indent="-457200">
              <a:lnSpc>
                <a:spcPct val="90000"/>
              </a:lnSpc>
              <a:buClr>
                <a:srgbClr val="C00000"/>
              </a:buClr>
              <a:buFont typeface="+mj-lt"/>
              <a:buAutoNum type="arabicPeriod"/>
            </a:pPr>
            <a:r>
              <a:rPr lang="en-US" sz="1800" dirty="0"/>
              <a:t>Maximum Leverage Ratios – Total Debt / EBITDA (or at least the Total Debt including the loan being considered in the portfolio)</a:t>
            </a:r>
          </a:p>
          <a:p>
            <a:pPr marL="914400" indent="-457200">
              <a:lnSpc>
                <a:spcPct val="90000"/>
              </a:lnSpc>
              <a:buClr>
                <a:srgbClr val="C00000"/>
              </a:buClr>
              <a:buFont typeface="+mj-lt"/>
              <a:buAutoNum type="arabicPeriod"/>
            </a:pPr>
            <a:r>
              <a:rPr lang="en-US" sz="1800" dirty="0"/>
              <a:t>Maximum participation amount</a:t>
            </a:r>
          </a:p>
          <a:p>
            <a:pPr marL="914400" indent="-457200">
              <a:lnSpc>
                <a:spcPct val="90000"/>
              </a:lnSpc>
              <a:buClr>
                <a:srgbClr val="C00000"/>
              </a:buClr>
              <a:buFont typeface="+mj-lt"/>
              <a:buAutoNum type="arabicPeriod"/>
            </a:pPr>
            <a:r>
              <a:rPr lang="en-US" sz="1800" dirty="0"/>
              <a:t>Maximum concentration in any single loan or borrower</a:t>
            </a:r>
          </a:p>
          <a:p>
            <a:pPr marL="457200" indent="0">
              <a:lnSpc>
                <a:spcPct val="90000"/>
              </a:lnSpc>
              <a:buClr>
                <a:srgbClr val="C00000"/>
              </a:buClr>
              <a:buNone/>
            </a:pPr>
            <a:r>
              <a:rPr lang="en-US" sz="1800" dirty="0"/>
              <a:t>During the aggregation of the pool of loans the manager must be concerned with market liquidity</a:t>
            </a:r>
          </a:p>
        </p:txBody>
      </p:sp>
    </p:spTree>
    <p:extLst>
      <p:ext uri="{BB962C8B-B14F-4D97-AF65-F5344CB8AC3E}">
        <p14:creationId xmlns:p14="http://schemas.microsoft.com/office/powerpoint/2010/main" val="850632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A1DDE-2B01-A784-151F-777424E2D166}"/>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EB18080-9CC6-4573-9659-6B3F2C2598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DF22D28F-2A0B-DC02-F9FE-F91177C67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Freeform 7">
            <a:extLst>
              <a:ext uri="{FF2B5EF4-FFF2-40B4-BE49-F238E27FC236}">
                <a16:creationId xmlns:a16="http://schemas.microsoft.com/office/drawing/2014/main" id="{744F4FB0-4DED-2F06-6A42-1F92668A6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D23776C9-92EA-531A-6F2A-DEF4B2BCC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Title 12">
            <a:extLst>
              <a:ext uri="{FF2B5EF4-FFF2-40B4-BE49-F238E27FC236}">
                <a16:creationId xmlns:a16="http://schemas.microsoft.com/office/drawing/2014/main" id="{8BE89FEC-CD91-BFE6-523B-E9FB1FB47D60}"/>
              </a:ext>
            </a:extLst>
          </p:cNvPr>
          <p:cNvSpPr>
            <a:spLocks noGrp="1"/>
          </p:cNvSpPr>
          <p:nvPr>
            <p:ph type="title"/>
          </p:nvPr>
        </p:nvSpPr>
        <p:spPr>
          <a:xfrm>
            <a:off x="74612" y="551511"/>
            <a:ext cx="10591800" cy="1400530"/>
          </a:xfrm>
        </p:spPr>
        <p:txBody>
          <a:bodyPr anchor="ctr">
            <a:normAutofit/>
          </a:bodyPr>
          <a:lstStyle/>
          <a:p>
            <a:r>
              <a:rPr lang="en-US" b="1" dirty="0">
                <a:solidFill>
                  <a:srgbClr val="FFFFFF"/>
                </a:solidFill>
              </a:rPr>
              <a:t>The “terming” of Warehouse Facility</a:t>
            </a:r>
          </a:p>
        </p:txBody>
      </p:sp>
      <p:sp>
        <p:nvSpPr>
          <p:cNvPr id="4" name="TextBox 3">
            <a:extLst>
              <a:ext uri="{FF2B5EF4-FFF2-40B4-BE49-F238E27FC236}">
                <a16:creationId xmlns:a16="http://schemas.microsoft.com/office/drawing/2014/main" id="{D1E5EEA3-C039-7EA9-33BD-519B85A28792}"/>
              </a:ext>
            </a:extLst>
          </p:cNvPr>
          <p:cNvSpPr txBox="1"/>
          <p:nvPr/>
        </p:nvSpPr>
        <p:spPr>
          <a:xfrm>
            <a:off x="455612" y="4199231"/>
            <a:ext cx="2133600" cy="923330"/>
          </a:xfrm>
          <a:prstGeom prst="rect">
            <a:avLst/>
          </a:prstGeom>
          <a:solidFill>
            <a:schemeClr val="accent4">
              <a:lumMod val="40000"/>
              <a:lumOff val="60000"/>
            </a:schemeClr>
          </a:solidFill>
          <a:ln w="25400">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Special Purpose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Vehicle (SPV)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40C224CC-18AC-A023-3D20-E7E05471AD97}"/>
              </a:ext>
            </a:extLst>
          </p:cNvPr>
          <p:cNvSpPr txBox="1"/>
          <p:nvPr/>
        </p:nvSpPr>
        <p:spPr>
          <a:xfrm>
            <a:off x="592055" y="2217893"/>
            <a:ext cx="273122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New CLO DEBT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p:txBody>
      </p:sp>
      <p:cxnSp>
        <p:nvCxnSpPr>
          <p:cNvPr id="12" name="Straight Arrow Connector 11">
            <a:extLst>
              <a:ext uri="{FF2B5EF4-FFF2-40B4-BE49-F238E27FC236}">
                <a16:creationId xmlns:a16="http://schemas.microsoft.com/office/drawing/2014/main" id="{DC231841-A17C-44D3-145B-BBF2C27DF823}"/>
              </a:ext>
            </a:extLst>
          </p:cNvPr>
          <p:cNvCxnSpPr>
            <a:cxnSpLocks/>
          </p:cNvCxnSpPr>
          <p:nvPr/>
        </p:nvCxnSpPr>
        <p:spPr>
          <a:xfrm>
            <a:off x="1279659" y="5175436"/>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2167FD-65CE-90F6-0E4E-1FCDD9159987}"/>
              </a:ext>
            </a:extLst>
          </p:cNvPr>
          <p:cNvSpPr txBox="1"/>
          <p:nvPr/>
        </p:nvSpPr>
        <p:spPr>
          <a:xfrm>
            <a:off x="497977" y="5832245"/>
            <a:ext cx="24384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Primary and Secondary Loan Markets</a:t>
            </a:r>
          </a:p>
        </p:txBody>
      </p:sp>
      <p:sp>
        <p:nvSpPr>
          <p:cNvPr id="16" name="TextBox 15">
            <a:extLst>
              <a:ext uri="{FF2B5EF4-FFF2-40B4-BE49-F238E27FC236}">
                <a16:creationId xmlns:a16="http://schemas.microsoft.com/office/drawing/2014/main" id="{5B7A16A5-662E-8DA0-0C29-5E6237D62D77}"/>
              </a:ext>
            </a:extLst>
          </p:cNvPr>
          <p:cNvSpPr txBox="1"/>
          <p:nvPr/>
        </p:nvSpPr>
        <p:spPr>
          <a:xfrm>
            <a:off x="1331237" y="5175436"/>
            <a:ext cx="141037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C</a:t>
            </a:r>
            <a:r>
              <a:rPr kumimoji="0" lang="en-US" sz="1800" b="0" i="0" u="none" strike="noStrike" kern="1200" cap="none" spc="0" normalizeH="0" baseline="0" noProof="0" dirty="0" err="1">
                <a:ln>
                  <a:noFill/>
                </a:ln>
                <a:solidFill>
                  <a:prstClr val="black"/>
                </a:solidFill>
                <a:effectLst/>
                <a:uLnTx/>
                <a:uFillTx/>
                <a:latin typeface="Century Gothic" panose="020B0502020202020204"/>
                <a:ea typeface="+mn-ea"/>
                <a:cs typeface="+mn-cs"/>
              </a:rPr>
              <a:t>ontiniues</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to Buy</a:t>
            </a:r>
          </a:p>
        </p:txBody>
      </p:sp>
      <p:sp>
        <p:nvSpPr>
          <p:cNvPr id="17" name="TextBox 16">
            <a:extLst>
              <a:ext uri="{FF2B5EF4-FFF2-40B4-BE49-F238E27FC236}">
                <a16:creationId xmlns:a16="http://schemas.microsoft.com/office/drawing/2014/main" id="{98157016-128B-1966-F832-466AF132967F}"/>
              </a:ext>
            </a:extLst>
          </p:cNvPr>
          <p:cNvSpPr txBox="1"/>
          <p:nvPr/>
        </p:nvSpPr>
        <p:spPr>
          <a:xfrm>
            <a:off x="529591" y="2563934"/>
            <a:ext cx="194511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entury Gothic" panose="020B0502020202020204"/>
              </a:rPr>
              <a:t>Refinancing</a:t>
            </a: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the Warehouse Debt</a:t>
            </a:r>
          </a:p>
        </p:txBody>
      </p:sp>
      <p:sp>
        <p:nvSpPr>
          <p:cNvPr id="2" name="TextBox 1">
            <a:extLst>
              <a:ext uri="{FF2B5EF4-FFF2-40B4-BE49-F238E27FC236}">
                <a16:creationId xmlns:a16="http://schemas.microsoft.com/office/drawing/2014/main" id="{C16F9212-2892-37E3-12C7-FD3F8CCD10DB}"/>
              </a:ext>
            </a:extLst>
          </p:cNvPr>
          <p:cNvSpPr txBox="1"/>
          <p:nvPr/>
        </p:nvSpPr>
        <p:spPr>
          <a:xfrm>
            <a:off x="2936378" y="2353556"/>
            <a:ext cx="9025434" cy="4247317"/>
          </a:xfrm>
          <a:prstGeom prst="rect">
            <a:avLst/>
          </a:prstGeom>
          <a:noFill/>
        </p:spPr>
        <p:txBody>
          <a:bodyPr wrap="square">
            <a:spAutoFit/>
          </a:bodyPr>
          <a:lstStyle/>
          <a:p>
            <a:pPr>
              <a:buFont typeface="+mj-lt"/>
              <a:buAutoNum type="arabicPeriod"/>
            </a:pPr>
            <a:r>
              <a:rPr lang="en-US" b="1" dirty="0"/>
              <a:t>Refinancing via Capital Markets</a:t>
            </a:r>
            <a:endParaRPr lang="en-US" dirty="0"/>
          </a:p>
          <a:p>
            <a:pPr marL="742950" lvl="1" indent="-285750">
              <a:buFont typeface="+mj-lt"/>
              <a:buAutoNum type="arabicPeriod"/>
            </a:pPr>
            <a:r>
              <a:rPr lang="en-US" dirty="0"/>
              <a:t>Once diversified, the warehouse facility is refinanced with </a:t>
            </a:r>
            <a:r>
              <a:rPr lang="en-US" b="1" dirty="0"/>
              <a:t>long-term permanent financing</a:t>
            </a:r>
            <a:r>
              <a:rPr lang="en-US" dirty="0"/>
              <a:t>.</a:t>
            </a:r>
          </a:p>
          <a:p>
            <a:pPr marL="742950" lvl="1" indent="-285750">
              <a:buFont typeface="+mj-lt"/>
              <a:buAutoNum type="arabicPeriod"/>
            </a:pPr>
            <a:r>
              <a:rPr lang="en-US" dirty="0"/>
              <a:t>The CLO issues debt securities structured into </a:t>
            </a:r>
            <a:r>
              <a:rPr lang="en-US" b="1" dirty="0"/>
              <a:t>tranches</a:t>
            </a:r>
            <a:r>
              <a:rPr lang="en-US" dirty="0"/>
              <a:t> (senior, mezzanine, subordinated).</a:t>
            </a:r>
          </a:p>
          <a:p>
            <a:pPr>
              <a:buFont typeface="+mj-lt"/>
              <a:buAutoNum type="arabicPeriod"/>
            </a:pPr>
            <a:r>
              <a:rPr lang="en-US" b="1" dirty="0"/>
              <a:t>Tranche Structuring &amp; Credit Ratings</a:t>
            </a:r>
            <a:endParaRPr lang="en-US" dirty="0"/>
          </a:p>
          <a:p>
            <a:pPr marL="742950" lvl="1" indent="-285750">
              <a:buFont typeface="+mj-lt"/>
              <a:buAutoNum type="arabicPeriod"/>
            </a:pPr>
            <a:r>
              <a:rPr lang="en-US" dirty="0"/>
              <a:t>Each tranche receives a </a:t>
            </a:r>
            <a:r>
              <a:rPr lang="en-US" b="1" dirty="0"/>
              <a:t>credit rating</a:t>
            </a:r>
            <a:r>
              <a:rPr lang="en-US" dirty="0"/>
              <a:t> (AAA down to BB/B) from agencies such as Moody’s, S&amp;P, or Fitch.</a:t>
            </a:r>
          </a:p>
          <a:p>
            <a:pPr marL="742950" lvl="1" indent="-285750">
              <a:buFont typeface="+mj-lt"/>
              <a:buAutoNum type="arabicPeriod"/>
            </a:pPr>
            <a:r>
              <a:rPr lang="en-US" dirty="0"/>
              <a:t>Senior tranches carry lower risk/lower return; junior tranches carry higher risk/higher return.</a:t>
            </a:r>
          </a:p>
          <a:p>
            <a:pPr>
              <a:buFont typeface="+mj-lt"/>
              <a:buAutoNum type="arabicPeriod"/>
            </a:pPr>
            <a:r>
              <a:rPr lang="en-US" b="1" dirty="0"/>
              <a:t>Ongoing Loan Purchases</a:t>
            </a:r>
            <a:endParaRPr lang="en-US" dirty="0"/>
          </a:p>
          <a:p>
            <a:pPr marL="742950" lvl="1" indent="-285750">
              <a:buFont typeface="+mj-lt"/>
              <a:buAutoNum type="arabicPeriod"/>
            </a:pPr>
            <a:r>
              <a:rPr lang="en-US" dirty="0"/>
              <a:t>Proceeds from tranche issuance are used to </a:t>
            </a:r>
            <a:r>
              <a:rPr lang="en-US" b="1" dirty="0"/>
              <a:t>repay the warehouse line</a:t>
            </a:r>
            <a:r>
              <a:rPr lang="en-US" dirty="0"/>
              <a:t> and to </a:t>
            </a:r>
            <a:r>
              <a:rPr lang="en-US" b="1" dirty="0"/>
              <a:t>continue acquiring loans</a:t>
            </a:r>
            <a:r>
              <a:rPr lang="en-US" dirty="0"/>
              <a:t>.</a:t>
            </a:r>
          </a:p>
          <a:p>
            <a:pPr marL="742950" lvl="1" indent="-285750">
              <a:buFont typeface="+mj-lt"/>
              <a:buAutoNum type="arabicPeriod"/>
            </a:pPr>
            <a:r>
              <a:rPr lang="en-US" dirty="0"/>
              <a:t>The CLO becomes self-sustaining, using loan repayments and interest income to service tranches and equity investors.</a:t>
            </a:r>
          </a:p>
        </p:txBody>
      </p:sp>
      <p:cxnSp>
        <p:nvCxnSpPr>
          <p:cNvPr id="3" name="Straight Arrow Connector 2">
            <a:extLst>
              <a:ext uri="{FF2B5EF4-FFF2-40B4-BE49-F238E27FC236}">
                <a16:creationId xmlns:a16="http://schemas.microsoft.com/office/drawing/2014/main" id="{CBACB099-46AE-0693-93F1-CC0DE9FACECF}"/>
              </a:ext>
            </a:extLst>
          </p:cNvPr>
          <p:cNvCxnSpPr>
            <a:cxnSpLocks/>
          </p:cNvCxnSpPr>
          <p:nvPr/>
        </p:nvCxnSpPr>
        <p:spPr>
          <a:xfrm>
            <a:off x="1283817" y="3487264"/>
            <a:ext cx="0" cy="554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75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13" name="Title 12"/>
          <p:cNvSpPr>
            <a:spLocks noGrp="1"/>
          </p:cNvSpPr>
          <p:nvPr>
            <p:ph type="title"/>
          </p:nvPr>
        </p:nvSpPr>
        <p:spPr>
          <a:xfrm>
            <a:off x="528676" y="418803"/>
            <a:ext cx="9906000" cy="1400530"/>
          </a:xfrm>
        </p:spPr>
        <p:txBody>
          <a:bodyPr anchor="ctr">
            <a:normAutofit/>
          </a:bodyPr>
          <a:lstStyle/>
          <a:p>
            <a:r>
              <a:rPr lang="en-US" b="1" dirty="0">
                <a:solidFill>
                  <a:srgbClr val="FFFFFF"/>
                </a:solidFill>
              </a:rPr>
              <a:t>Portfolio Credit Risk – Structuring CLOs</a:t>
            </a:r>
          </a:p>
        </p:txBody>
      </p:sp>
      <p:sp>
        <p:nvSpPr>
          <p:cNvPr id="14" name="Content Placeholder 13"/>
          <p:cNvSpPr>
            <a:spLocks noGrp="1"/>
          </p:cNvSpPr>
          <p:nvPr>
            <p:ph idx="1"/>
          </p:nvPr>
        </p:nvSpPr>
        <p:spPr>
          <a:xfrm>
            <a:off x="1103024" y="2438400"/>
            <a:ext cx="10017691" cy="4038600"/>
          </a:xfrm>
        </p:spPr>
        <p:txBody>
          <a:bodyPr>
            <a:normAutofit fontScale="92500" lnSpcReduction="20000"/>
          </a:bodyPr>
          <a:lstStyle/>
          <a:p>
            <a:pPr>
              <a:lnSpc>
                <a:spcPct val="90000"/>
              </a:lnSpc>
            </a:pPr>
            <a:r>
              <a:rPr lang="en-US" sz="1800" b="1" dirty="0"/>
              <a:t>Credit portfolios on a financial institution operate like CLOs</a:t>
            </a:r>
          </a:p>
          <a:p>
            <a:pPr>
              <a:lnSpc>
                <a:spcPct val="90000"/>
              </a:lnSpc>
            </a:pPr>
            <a:r>
              <a:rPr lang="en-US" sz="1800" b="1" dirty="0"/>
              <a:t>CLO Formation</a:t>
            </a:r>
          </a:p>
          <a:p>
            <a:pPr lvl="1">
              <a:lnSpc>
                <a:spcPct val="90000"/>
              </a:lnSpc>
            </a:pPr>
            <a:r>
              <a:rPr lang="en-US" sz="1800" dirty="0"/>
              <a:t>100-250 homogeneous loans</a:t>
            </a:r>
          </a:p>
          <a:p>
            <a:pPr lvl="1">
              <a:lnSpc>
                <a:spcPct val="90000"/>
              </a:lnSpc>
            </a:pPr>
            <a:r>
              <a:rPr lang="en-US" sz="1800" dirty="0"/>
              <a:t>Funding from the institution and third-parties in Multiple tranches</a:t>
            </a:r>
          </a:p>
          <a:p>
            <a:pPr lvl="1">
              <a:lnSpc>
                <a:spcPct val="90000"/>
              </a:lnSpc>
            </a:pPr>
            <a:r>
              <a:rPr lang="en-US" sz="1800" dirty="0"/>
              <a:t>Tranches have different credit ratings, and rights to cash flows and pricing – AAA, AA - BB</a:t>
            </a:r>
          </a:p>
          <a:p>
            <a:pPr>
              <a:lnSpc>
                <a:spcPct val="90000"/>
              </a:lnSpc>
            </a:pPr>
            <a:r>
              <a:rPr lang="en-US" sz="1800" b="1" dirty="0"/>
              <a:t>Structuring the CLO Tranches</a:t>
            </a:r>
          </a:p>
          <a:p>
            <a:pPr lvl="1">
              <a:lnSpc>
                <a:spcPct val="90000"/>
              </a:lnSpc>
            </a:pPr>
            <a:r>
              <a:rPr lang="en-US" sz="1800" dirty="0"/>
              <a:t>Diversification across borrowers and industries, yet homogeneous in term</a:t>
            </a:r>
          </a:p>
          <a:p>
            <a:pPr>
              <a:lnSpc>
                <a:spcPct val="90000"/>
              </a:lnSpc>
            </a:pPr>
            <a:r>
              <a:rPr lang="en-US" sz="1800" b="1" dirty="0"/>
              <a:t>Warehouse Financing – Aggregating the CLO assets</a:t>
            </a:r>
          </a:p>
          <a:p>
            <a:pPr lvl="1">
              <a:lnSpc>
                <a:spcPct val="90000"/>
              </a:lnSpc>
            </a:pPr>
            <a:r>
              <a:rPr lang="en-US" sz="1800" dirty="0"/>
              <a:t>Manager / Originator: The sponsoring financial institution funds the loans on balance until the pool reaches sufficient scale to be securitized (CUSIP)</a:t>
            </a:r>
          </a:p>
          <a:p>
            <a:pPr lvl="1">
              <a:lnSpc>
                <a:spcPct val="90000"/>
              </a:lnSpc>
            </a:pPr>
            <a:r>
              <a:rPr lang="en-US" sz="1800" dirty="0"/>
              <a:t>E.g. Goldman Sachs / Bank of Montreal</a:t>
            </a:r>
          </a:p>
          <a:p>
            <a:pPr lvl="1">
              <a:lnSpc>
                <a:spcPct val="90000"/>
              </a:lnSpc>
            </a:pPr>
            <a:r>
              <a:rPr lang="en-US" sz="1800" dirty="0"/>
              <a:t>Non-bank originators, SPVs, use warehouse lines – credit facilities from banks</a:t>
            </a:r>
          </a:p>
          <a:p>
            <a:pPr lvl="1">
              <a:lnSpc>
                <a:spcPct val="90000"/>
              </a:lnSpc>
            </a:pPr>
            <a:endParaRPr lang="en-US" sz="1400" dirty="0"/>
          </a:p>
          <a:p>
            <a:pPr>
              <a:lnSpc>
                <a:spcPct val="90000"/>
              </a:lnSpc>
            </a:pPr>
            <a:endParaRPr lang="en-US" sz="1800" dirty="0"/>
          </a:p>
        </p:txBody>
      </p:sp>
    </p:spTree>
    <p:extLst>
      <p:ext uri="{BB962C8B-B14F-4D97-AF65-F5344CB8AC3E}">
        <p14:creationId xmlns:p14="http://schemas.microsoft.com/office/powerpoint/2010/main" val="35958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itle 12">
            <a:extLst>
              <a:ext uri="{FF2B5EF4-FFF2-40B4-BE49-F238E27FC236}">
                <a16:creationId xmlns:a16="http://schemas.microsoft.com/office/drawing/2014/main" id="{28D67C69-13CC-457C-B120-4F8A7BCAC7F8}"/>
              </a:ext>
            </a:extLst>
          </p:cNvPr>
          <p:cNvSpPr txBox="1">
            <a:spLocks/>
          </p:cNvSpPr>
          <p:nvPr/>
        </p:nvSpPr>
        <p:spPr>
          <a:xfrm>
            <a:off x="648762" y="629266"/>
            <a:ext cx="4165424" cy="1622321"/>
          </a:xfrm>
          <a:prstGeom prst="rect">
            <a:avLst/>
          </a:prstGeom>
        </p:spPr>
        <p:txBody>
          <a:bodyPr vert="horz" lIns="91440" tIns="45720" rIns="91440" bIns="45720" rtlCol="0" anchor="t">
            <a:normAutofit/>
          </a:bodyPr>
          <a:lst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err="1">
                <a:ln>
                  <a:noFill/>
                </a:ln>
                <a:solidFill>
                  <a:srgbClr val="EBEBEB"/>
                </a:solidFill>
                <a:effectLst/>
                <a:uLnTx/>
                <a:uFillTx/>
                <a:latin typeface="Century Gothic" panose="020B0502020202020204"/>
                <a:ea typeface="+mj-ea"/>
                <a:cs typeface="+mj-cs"/>
              </a:rPr>
              <a:t>Metanext</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CLO Fund IV – Case Study</a:t>
            </a:r>
          </a:p>
        </p:txBody>
      </p:sp>
      <p:sp>
        <p:nvSpPr>
          <p:cNvPr id="3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4" name="Freeform: Shape 3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E9AD309E-080D-4E0A-A44A-44138447E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88965" y="470584"/>
            <a:ext cx="6104967" cy="5753235"/>
          </a:xfrm>
          <a:prstGeom prst="rect">
            <a:avLst/>
          </a:prstGeom>
          <a:noFill/>
          <a:effectLst/>
        </p:spPr>
      </p:pic>
      <p:sp>
        <p:nvSpPr>
          <p:cNvPr id="36" name="Rectangle 3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437ED9D-B704-47C9-A0E8-77CDA9019AC1}"/>
              </a:ext>
            </a:extLst>
          </p:cNvPr>
          <p:cNvSpPr txBox="1"/>
          <p:nvPr/>
        </p:nvSpPr>
        <p:spPr>
          <a:xfrm>
            <a:off x="648762" y="2438400"/>
            <a:ext cx="4165423" cy="3785419"/>
          </a:xfrm>
          <a:prstGeom prst="rect">
            <a:avLst/>
          </a:prstGeom>
        </p:spPr>
        <p:txBody>
          <a:bodyPr vert="horz" lIns="91440" tIns="45720" rIns="91440" bIns="45720" rtlCol="0">
            <a:normAutofit/>
          </a:bodyPr>
          <a:lstStyle/>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err="1">
                <a:ln>
                  <a:noFill/>
                </a:ln>
                <a:solidFill>
                  <a:srgbClr val="EBEBEB"/>
                </a:solidFill>
                <a:effectLst/>
                <a:uLnTx/>
                <a:uFillTx/>
                <a:latin typeface="Century Gothic" panose="020B0502020202020204"/>
                <a:ea typeface="+mn-ea"/>
                <a:cs typeface="+mn-cs"/>
              </a:rPr>
              <a:t>Metanext</a:t>
            </a: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 CLO Fund IV (MCLO) has raised $500 million to set up their fourth CLO.</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$450 million debt - four tranches - weighted average cost of debt: SOFR + 2.5% (S+2.5%).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$50 million Equity</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The loan portfolio returns on average SOFR + 5.0% (S+5.0%)</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Management Fee: 0.5%</a:t>
            </a:r>
          </a:p>
          <a:p>
            <a:pPr marL="0" marR="0" lvl="0" indent="0" algn="l" defTabSz="457200" rtl="0" eaLnBrk="1" fontAlgn="auto" latinLnBrk="0" hangingPunct="1">
              <a:lnSpc>
                <a:spcPct val="90000"/>
              </a:lnSpc>
              <a:spcBef>
                <a:spcPts val="1000"/>
              </a:spcBef>
              <a:spcAft>
                <a:spcPts val="0"/>
              </a:spcAft>
              <a:buClr>
                <a:srgbClr val="EBEBEB">
                  <a:lumMod val="40000"/>
                  <a:lumOff val="60000"/>
                </a:srgbClr>
              </a:buClr>
              <a:buSzPct val="80000"/>
              <a:buFont typeface="Wingdings 3" charset="2"/>
              <a:buChar char=""/>
              <a:tabLst/>
              <a:defRPr/>
            </a:pPr>
            <a:r>
              <a:rPr kumimoji="0" lang="en-US" sz="1400" b="0" i="0" u="none" strike="noStrike" kern="1200" cap="none" spc="0" normalizeH="0" baseline="0" noProof="0" dirty="0">
                <a:ln>
                  <a:noFill/>
                </a:ln>
                <a:solidFill>
                  <a:srgbClr val="EBEBEB"/>
                </a:solidFill>
                <a:effectLst/>
                <a:uLnTx/>
                <a:uFillTx/>
                <a:latin typeface="Century Gothic" panose="020B0502020202020204"/>
                <a:ea typeface="+mn-ea"/>
                <a:cs typeface="+mn-cs"/>
              </a:rPr>
              <a:t>$11.5 million net income - 23% ROE ($11.5 mm/$50 mm) before any portfolio losses.</a:t>
            </a:r>
          </a:p>
        </p:txBody>
      </p:sp>
    </p:spTree>
    <p:extLst>
      <p:ext uri="{BB962C8B-B14F-4D97-AF65-F5344CB8AC3E}">
        <p14:creationId xmlns:p14="http://schemas.microsoft.com/office/powerpoint/2010/main" val="3219644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4614</TotalTime>
  <Words>2756</Words>
  <Application>Microsoft Office PowerPoint</Application>
  <PresentationFormat>Custom</PresentationFormat>
  <Paragraphs>199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Calibri</vt:lpstr>
      <vt:lpstr>Cambria Math</vt:lpstr>
      <vt:lpstr>Century Gothic</vt:lpstr>
      <vt:lpstr>Corbel</vt:lpstr>
      <vt:lpstr>Wingdings</vt:lpstr>
      <vt:lpstr>Wingdings 3</vt:lpstr>
      <vt:lpstr>Ion</vt:lpstr>
      <vt:lpstr>Credit Risk Portfolio Management  2</vt:lpstr>
      <vt:lpstr>Credit risk Management Overview</vt:lpstr>
      <vt:lpstr>Credit risk Management Overview</vt:lpstr>
      <vt:lpstr>Capital Markets    Portfolio Credit Risk – Loan Structures</vt:lpstr>
      <vt:lpstr>Portfolio Credit Risk – Warehouse Facility</vt:lpstr>
      <vt:lpstr>Portfolio Credit Risk – Warehouse Facility</vt:lpstr>
      <vt:lpstr>The “terming” of Warehouse Facility</vt:lpstr>
      <vt:lpstr>Portfolio Credit Risk – Structuring CLOs</vt:lpstr>
      <vt:lpstr>PowerPoint Presentation</vt:lpstr>
      <vt:lpstr>PowerPoint Presentation</vt:lpstr>
      <vt:lpstr>PowerPoint Presentation</vt:lpstr>
      <vt:lpstr>PowerPoint Presentation</vt:lpstr>
      <vt:lpstr>PowerPoint Presentation</vt:lpstr>
      <vt:lpstr>Other Portfolio Structures – BDCs</vt:lpstr>
      <vt:lpstr>Other Portfolio Structures: Bank Loan Funds</vt:lpstr>
      <vt:lpstr>Bank Loans Asset Class:  Why invest in Bank Loans</vt:lpstr>
      <vt:lpstr>The LSTA, in conjunction with Standard &amp; Poor’s Leveraged Commentary &amp; Data (LCD), has developed a LevFin index as a benchmark representing a weighted average of the 100 largest loan facilities. The index, S&amp;P/LSTA Index is a total return index of the leverage loans.  Loan portfolio managers use this as a benchmark to compare the portfolio performance and other asset class to the market.</vt:lpstr>
      <vt:lpstr>PowerPoint Presentation</vt:lpstr>
      <vt:lpstr>PowerPoint Presentation</vt:lpstr>
      <vt:lpstr>PowerPoint Presentation</vt:lpstr>
      <vt:lpstr>Structural Risk Mitigation – Ratio Analysis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44</cp:revision>
  <dcterms:created xsi:type="dcterms:W3CDTF">2020-05-26T21:09:41Z</dcterms:created>
  <dcterms:modified xsi:type="dcterms:W3CDTF">2025-12-30T02:10:47Z</dcterms:modified>
</cp:coreProperties>
</file>