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handoutMasterIdLst>
    <p:handoutMasterId r:id="rId49"/>
  </p:handoutMasterIdLst>
  <p:sldIdLst>
    <p:sldId id="265" r:id="rId2"/>
    <p:sldId id="642" r:id="rId3"/>
    <p:sldId id="700" r:id="rId4"/>
    <p:sldId id="701" r:id="rId5"/>
    <p:sldId id="665" r:id="rId6"/>
    <p:sldId id="703" r:id="rId7"/>
    <p:sldId id="640" r:id="rId8"/>
    <p:sldId id="704" r:id="rId9"/>
    <p:sldId id="664" r:id="rId10"/>
    <p:sldId id="705" r:id="rId11"/>
    <p:sldId id="706" r:id="rId12"/>
    <p:sldId id="644" r:id="rId13"/>
    <p:sldId id="707" r:id="rId14"/>
    <p:sldId id="708" r:id="rId15"/>
    <p:sldId id="666" r:id="rId16"/>
    <p:sldId id="709" r:id="rId17"/>
    <p:sldId id="710" r:id="rId18"/>
    <p:sldId id="702" r:id="rId19"/>
    <p:sldId id="711" r:id="rId20"/>
    <p:sldId id="712" r:id="rId21"/>
    <p:sldId id="713" r:id="rId22"/>
    <p:sldId id="714" r:id="rId23"/>
    <p:sldId id="667" r:id="rId24"/>
    <p:sldId id="715" r:id="rId25"/>
    <p:sldId id="668" r:id="rId26"/>
    <p:sldId id="716" r:id="rId27"/>
    <p:sldId id="646" r:id="rId28"/>
    <p:sldId id="717" r:id="rId29"/>
    <p:sldId id="718" r:id="rId30"/>
    <p:sldId id="719" r:id="rId31"/>
    <p:sldId id="645" r:id="rId32"/>
    <p:sldId id="669" r:id="rId33"/>
    <p:sldId id="720" r:id="rId34"/>
    <p:sldId id="670" r:id="rId35"/>
    <p:sldId id="721" r:id="rId36"/>
    <p:sldId id="722" r:id="rId37"/>
    <p:sldId id="723" r:id="rId38"/>
    <p:sldId id="724" r:id="rId39"/>
    <p:sldId id="725" r:id="rId40"/>
    <p:sldId id="726" r:id="rId41"/>
    <p:sldId id="727" r:id="rId42"/>
    <p:sldId id="728" r:id="rId43"/>
    <p:sldId id="648" r:id="rId44"/>
    <p:sldId id="729" r:id="rId45"/>
    <p:sldId id="730" r:id="rId46"/>
    <p:sldId id="731" r:id="rId47"/>
  </p:sldIdLst>
  <p:sldSz cx="12188825" cy="6858000"/>
  <p:notesSz cx="6858000" cy="9144000"/>
  <p:custDataLst>
    <p:tags r:id="rId5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1" autoAdjust="0"/>
    <p:restoredTop sz="94629" autoAdjust="0"/>
  </p:normalViewPr>
  <p:slideViewPr>
    <p:cSldViewPr showGuides="1">
      <p:cViewPr varScale="1">
        <p:scale>
          <a:sx n="74" d="100"/>
          <a:sy n="74" d="100"/>
        </p:scale>
        <p:origin x="224" y="36"/>
      </p:cViewPr>
      <p:guideLst>
        <p:guide pos="3839"/>
        <p:guide orient="horz" pos="216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63" d="100"/>
          <a:sy n="63" d="100"/>
        </p:scale>
        <p:origin x="1986" y="1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ags" Target="tags/tag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9088EAF-6ECA-4616-85EF-35AA19C641F3}" type="datetimeFigureOut">
              <a:rPr lang="en-US"/>
              <a:t>7/22/2026</a:t>
            </a:fld>
            <a:endParaRPr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9F912AB-2776-42F2-A957-313FC7EFEDB9}" type="slidenum">
              <a:rPr/>
              <a:t>‹#›</a:t>
            </a:fld>
            <a:endParaRPr dirty="0"/>
          </a:p>
        </p:txBody>
      </p:sp>
    </p:spTree>
    <p:extLst>
      <p:ext uri="{BB962C8B-B14F-4D97-AF65-F5344CB8AC3E}">
        <p14:creationId xmlns:p14="http://schemas.microsoft.com/office/powerpoint/2010/main" val="39320657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ABD2D7A-D230-4F91-BD59-0A39C2703BA8}" type="datetimeFigureOut">
              <a:rPr lang="en-US"/>
              <a:t>7/22/2026</a:t>
            </a:fld>
            <a:endParaRPr dirty="0"/>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3199CD-3E1B-4AE6-990F-76F925F5EA9F}" type="slidenum">
              <a:rPr/>
              <a:t>‹#›</a:t>
            </a:fld>
            <a:endParaRPr dirty="0"/>
          </a:p>
        </p:txBody>
      </p:sp>
    </p:spTree>
    <p:extLst>
      <p:ext uri="{BB962C8B-B14F-4D97-AF65-F5344CB8AC3E}">
        <p14:creationId xmlns:p14="http://schemas.microsoft.com/office/powerpoint/2010/main" val="4276579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65214" y="1828800"/>
            <a:ext cx="8229600" cy="2895600"/>
          </a:xfrm>
        </p:spPr>
        <p:txBody>
          <a:bodyPr anchor="b">
            <a:normAutofit/>
          </a:bodyPr>
          <a:lstStyle>
            <a:lvl1pPr>
              <a:lnSpc>
                <a:spcPct val="80000"/>
              </a:lnSpc>
              <a:defRPr sz="6600">
                <a:solidFill>
                  <a:schemeClr val="tx1"/>
                </a:solidFill>
              </a:defRPr>
            </a:lvl1pPr>
          </a:lstStyle>
          <a:p>
            <a:r>
              <a:rPr lang="en-US"/>
              <a:t>Click to edit Master title style</a:t>
            </a:r>
            <a:endParaRPr/>
          </a:p>
        </p:txBody>
      </p:sp>
      <p:sp>
        <p:nvSpPr>
          <p:cNvPr id="3" name="Subtitle 2"/>
          <p:cNvSpPr>
            <a:spLocks noGrp="1"/>
          </p:cNvSpPr>
          <p:nvPr>
            <p:ph type="subTitle" idx="1"/>
          </p:nvPr>
        </p:nvSpPr>
        <p:spPr>
          <a:xfrm>
            <a:off x="1065213" y="4800600"/>
            <a:ext cx="8229600" cy="1219200"/>
          </a:xfrm>
        </p:spPr>
        <p:txBody>
          <a:bodyPr>
            <a:normAutofit/>
          </a:bodyPr>
          <a:lstStyle>
            <a:lvl1pPr marL="0" indent="0" algn="l">
              <a:spcBef>
                <a:spcPts val="0"/>
              </a:spcBef>
              <a:buNone/>
              <a:defRPr sz="2000" cap="all" spc="200" baseline="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Tree>
    <p:extLst>
      <p:ext uri="{BB962C8B-B14F-4D97-AF65-F5344CB8AC3E}">
        <p14:creationId xmlns:p14="http://schemas.microsoft.com/office/powerpoint/2010/main" val="94999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dirty="0"/>
          </a:p>
        </p:txBody>
      </p:sp>
      <p:sp>
        <p:nvSpPr>
          <p:cNvPr id="4" name="Date Placeholder 3"/>
          <p:cNvSpPr>
            <a:spLocks noGrp="1"/>
          </p:cNvSpPr>
          <p:nvPr>
            <p:ph type="dt" sz="half" idx="10"/>
          </p:nvPr>
        </p:nvSpPr>
        <p:spPr/>
        <p:txBody>
          <a:bodyPr/>
          <a:lstStyle/>
          <a:p>
            <a:fld id="{03F41C87-7AD9-4845-A077-840E4A0F3F06}" type="datetimeFigureOut">
              <a:rPr lang="en-US"/>
              <a:t>7/22/2026</a:t>
            </a:fld>
            <a:endParaRPr dirty="0"/>
          </a:p>
        </p:txBody>
      </p:sp>
      <p:sp>
        <p:nvSpPr>
          <p:cNvPr id="6" name="Slide Number Placeholder 5"/>
          <p:cNvSpPr>
            <a:spLocks noGrp="1"/>
          </p:cNvSpPr>
          <p:nvPr>
            <p:ph type="sldNum" sz="quarter" idx="12"/>
          </p:nvPr>
        </p:nvSpPr>
        <p:spPr/>
        <p:txBody>
          <a:bodyPr/>
          <a:lstStyle/>
          <a:p>
            <a:fld id="{2A013F82-EE5E-44EE-A61D-E31C6657F26F}" type="slidenum">
              <a:rPr/>
              <a:t>‹#›</a:t>
            </a:fld>
            <a:endParaRPr dirty="0"/>
          </a:p>
        </p:txBody>
      </p:sp>
    </p:spTree>
    <p:extLst>
      <p:ext uri="{BB962C8B-B14F-4D97-AF65-F5344CB8AC3E}">
        <p14:creationId xmlns:p14="http://schemas.microsoft.com/office/powerpoint/2010/main" val="460095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2412" y="381001"/>
            <a:ext cx="1524001" cy="56388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522412" y="381001"/>
            <a:ext cx="7391399"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dirty="0"/>
          </a:p>
        </p:txBody>
      </p:sp>
      <p:sp>
        <p:nvSpPr>
          <p:cNvPr id="4" name="Date Placeholder 3"/>
          <p:cNvSpPr>
            <a:spLocks noGrp="1"/>
          </p:cNvSpPr>
          <p:nvPr>
            <p:ph type="dt" sz="half" idx="10"/>
          </p:nvPr>
        </p:nvSpPr>
        <p:spPr/>
        <p:txBody>
          <a:bodyPr/>
          <a:lstStyle/>
          <a:p>
            <a:fld id="{03F41C87-7AD9-4845-A077-840E4A0F3F06}" type="datetimeFigureOut">
              <a:rPr lang="en-US"/>
              <a:t>7/22/2026</a:t>
            </a:fld>
            <a:endParaRPr dirty="0"/>
          </a:p>
        </p:txBody>
      </p:sp>
      <p:sp>
        <p:nvSpPr>
          <p:cNvPr id="6" name="Slide Number Placeholder 5"/>
          <p:cNvSpPr>
            <a:spLocks noGrp="1"/>
          </p:cNvSpPr>
          <p:nvPr>
            <p:ph type="sldNum" sz="quarter" idx="12"/>
          </p:nvPr>
        </p:nvSpPr>
        <p:spPr/>
        <p:txBody>
          <a:bodyPr/>
          <a:lstStyle/>
          <a:p>
            <a:fld id="{2A013F82-EE5E-44EE-A61D-E31C6657F26F}" type="slidenum">
              <a:rPr/>
              <a:t>‹#›</a:t>
            </a:fld>
            <a:endParaRPr dirty="0"/>
          </a:p>
        </p:txBody>
      </p:sp>
    </p:spTree>
    <p:extLst>
      <p:ext uri="{BB962C8B-B14F-4D97-AF65-F5344CB8AC3E}">
        <p14:creationId xmlns:p14="http://schemas.microsoft.com/office/powerpoint/2010/main" val="4079035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dirty="0"/>
          </a:p>
        </p:txBody>
      </p:sp>
      <p:sp>
        <p:nvSpPr>
          <p:cNvPr id="4" name="Date Placeholder 3"/>
          <p:cNvSpPr>
            <a:spLocks noGrp="1"/>
          </p:cNvSpPr>
          <p:nvPr>
            <p:ph type="dt" sz="half" idx="10"/>
          </p:nvPr>
        </p:nvSpPr>
        <p:spPr/>
        <p:txBody>
          <a:bodyPr/>
          <a:lstStyle/>
          <a:p>
            <a:fld id="{03F41C87-7AD9-4845-A077-840E4A0F3F06}" type="datetimeFigureOut">
              <a:rPr lang="en-US"/>
              <a:t>7/22/2026</a:t>
            </a:fld>
            <a:endParaRPr dirty="0"/>
          </a:p>
        </p:txBody>
      </p:sp>
      <p:sp>
        <p:nvSpPr>
          <p:cNvPr id="6" name="Slide Number Placeholder 5"/>
          <p:cNvSpPr>
            <a:spLocks noGrp="1"/>
          </p:cNvSpPr>
          <p:nvPr>
            <p:ph type="sldNum" sz="quarter" idx="12"/>
          </p:nvPr>
        </p:nvSpPr>
        <p:spPr/>
        <p:txBody>
          <a:bodyPr/>
          <a:lstStyle/>
          <a:p>
            <a:fld id="{2A013F82-EE5E-44EE-A61D-E31C6657F26F}" type="slidenum">
              <a:rPr/>
              <a:t>‹#›</a:t>
            </a:fld>
            <a:endParaRPr dirty="0"/>
          </a:p>
        </p:txBody>
      </p:sp>
    </p:spTree>
    <p:extLst>
      <p:ext uri="{BB962C8B-B14F-4D97-AF65-F5344CB8AC3E}">
        <p14:creationId xmlns:p14="http://schemas.microsoft.com/office/powerpoint/2010/main" val="2738254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59614" y="2514600"/>
            <a:ext cx="8692399" cy="2819400"/>
          </a:xfrm>
        </p:spPr>
        <p:txBody>
          <a:bodyPr anchor="b">
            <a:normAutofit/>
          </a:bodyPr>
          <a:lstStyle>
            <a:lvl1pPr algn="l">
              <a:lnSpc>
                <a:spcPct val="80000"/>
              </a:lnSpc>
              <a:defRPr sz="4800" b="0" cap="none" baseline="0"/>
            </a:lvl1pPr>
          </a:lstStyle>
          <a:p>
            <a:r>
              <a:rPr lang="en-US"/>
              <a:t>Click to edit Master title style</a:t>
            </a:r>
            <a:endParaRPr/>
          </a:p>
        </p:txBody>
      </p:sp>
      <p:sp>
        <p:nvSpPr>
          <p:cNvPr id="3" name="Text Placeholder 2"/>
          <p:cNvSpPr>
            <a:spLocks noGrp="1"/>
          </p:cNvSpPr>
          <p:nvPr>
            <p:ph type="body" idx="1"/>
          </p:nvPr>
        </p:nvSpPr>
        <p:spPr>
          <a:xfrm>
            <a:off x="1065213" y="5410200"/>
            <a:ext cx="8687333" cy="609601"/>
          </a:xfrm>
        </p:spPr>
        <p:txBody>
          <a:bodyPr anchor="t">
            <a:normAutofit/>
          </a:bodyPr>
          <a:lstStyle>
            <a:lvl1pPr marL="0" indent="0">
              <a:spcBef>
                <a:spcPts val="0"/>
              </a:spcBef>
              <a:buNone/>
              <a:defRPr sz="2000" cap="all" spc="200" baseline="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dirty="0"/>
          </a:p>
        </p:txBody>
      </p:sp>
      <p:sp>
        <p:nvSpPr>
          <p:cNvPr id="4" name="Date Placeholder 3"/>
          <p:cNvSpPr>
            <a:spLocks noGrp="1"/>
          </p:cNvSpPr>
          <p:nvPr>
            <p:ph type="dt" sz="half" idx="10"/>
          </p:nvPr>
        </p:nvSpPr>
        <p:spPr/>
        <p:txBody>
          <a:bodyPr/>
          <a:lstStyle/>
          <a:p>
            <a:fld id="{03F41C87-7AD9-4845-A077-840E4A0F3F06}" type="datetimeFigureOut">
              <a:rPr lang="en-US"/>
              <a:t>7/22/2026</a:t>
            </a:fld>
            <a:endParaRPr dirty="0"/>
          </a:p>
        </p:txBody>
      </p:sp>
      <p:sp>
        <p:nvSpPr>
          <p:cNvPr id="6" name="Slide Number Placeholder 5"/>
          <p:cNvSpPr>
            <a:spLocks noGrp="1"/>
          </p:cNvSpPr>
          <p:nvPr>
            <p:ph type="sldNum" sz="quarter" idx="12"/>
          </p:nvPr>
        </p:nvSpPr>
        <p:spPr/>
        <p:txBody>
          <a:bodyPr/>
          <a:lstStyle/>
          <a:p>
            <a:fld id="{2A013F82-EE5E-44EE-A61D-E31C6657F26F}" type="slidenum">
              <a:rPr/>
              <a:t>‹#›</a:t>
            </a:fld>
            <a:endParaRPr dirty="0"/>
          </a:p>
        </p:txBody>
      </p:sp>
    </p:spTree>
    <p:extLst>
      <p:ext uri="{BB962C8B-B14F-4D97-AF65-F5344CB8AC3E}">
        <p14:creationId xmlns:p14="http://schemas.microsoft.com/office/powerpoint/2010/main" val="1761813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504781" y="1905001"/>
            <a:ext cx="4419599" cy="41148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29183" y="1905001"/>
            <a:ext cx="4419600" cy="41148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endParaRPr dirty="0"/>
          </a:p>
        </p:txBody>
      </p:sp>
      <p:sp>
        <p:nvSpPr>
          <p:cNvPr id="5" name="Date Placeholder 4"/>
          <p:cNvSpPr>
            <a:spLocks noGrp="1"/>
          </p:cNvSpPr>
          <p:nvPr>
            <p:ph type="dt" sz="half" idx="10"/>
          </p:nvPr>
        </p:nvSpPr>
        <p:spPr/>
        <p:txBody>
          <a:bodyPr/>
          <a:lstStyle/>
          <a:p>
            <a:fld id="{03F41C87-7AD9-4845-A077-840E4A0F3F06}" type="datetimeFigureOut">
              <a:rPr lang="en-US"/>
              <a:t>7/22/2026</a:t>
            </a:fld>
            <a:endParaRPr dirty="0"/>
          </a:p>
        </p:txBody>
      </p:sp>
      <p:sp>
        <p:nvSpPr>
          <p:cNvPr id="7" name="Slide Number Placeholder 6"/>
          <p:cNvSpPr>
            <a:spLocks noGrp="1"/>
          </p:cNvSpPr>
          <p:nvPr>
            <p:ph type="sldNum" sz="quarter" idx="12"/>
          </p:nvPr>
        </p:nvSpPr>
        <p:spPr/>
        <p:txBody>
          <a:bodyPr/>
          <a:lstStyle/>
          <a:p>
            <a:fld id="{2A013F82-EE5E-44EE-A61D-E31C6657F26F}" type="slidenum">
              <a:rPr/>
              <a:t>‹#›</a:t>
            </a:fld>
            <a:endParaRPr dirty="0"/>
          </a:p>
        </p:txBody>
      </p:sp>
    </p:spTree>
    <p:extLst>
      <p:ext uri="{BB962C8B-B14F-4D97-AF65-F5344CB8AC3E}">
        <p14:creationId xmlns:p14="http://schemas.microsoft.com/office/powerpoint/2010/main" val="2825340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522411" y="1905000"/>
            <a:ext cx="4416552" cy="762000"/>
          </a:xfrm>
        </p:spPr>
        <p:txBody>
          <a:bodyPr anchor="ctr">
            <a:noAutofit/>
          </a:bodyPr>
          <a:lstStyle>
            <a:lvl1pPr marL="0" indent="0">
              <a:spcBef>
                <a:spcPts val="0"/>
              </a:spcBef>
              <a:buNone/>
              <a:defRPr sz="2000" b="0" cap="all" spc="200"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22411" y="2743201"/>
            <a:ext cx="4416552" cy="32766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49861" y="1905000"/>
            <a:ext cx="4416552" cy="762000"/>
          </a:xfrm>
        </p:spPr>
        <p:txBody>
          <a:bodyPr anchor="ctr">
            <a:noAutofit/>
          </a:bodyPr>
          <a:lstStyle>
            <a:lvl1pPr marL="0" indent="0">
              <a:spcBef>
                <a:spcPts val="0"/>
              </a:spcBef>
              <a:buNone/>
              <a:defRPr sz="2000" b="0" cap="all" spc="200"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49861" y="2743201"/>
            <a:ext cx="4416552" cy="32766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endParaRPr dirty="0"/>
          </a:p>
        </p:txBody>
      </p:sp>
      <p:sp>
        <p:nvSpPr>
          <p:cNvPr id="7" name="Date Placeholder 6"/>
          <p:cNvSpPr>
            <a:spLocks noGrp="1"/>
          </p:cNvSpPr>
          <p:nvPr>
            <p:ph type="dt" sz="half" idx="10"/>
          </p:nvPr>
        </p:nvSpPr>
        <p:spPr/>
        <p:txBody>
          <a:bodyPr/>
          <a:lstStyle/>
          <a:p>
            <a:fld id="{03F41C87-7AD9-4845-A077-840E4A0F3F06}" type="datetimeFigureOut">
              <a:rPr lang="en-US"/>
              <a:t>7/22/2026</a:t>
            </a:fld>
            <a:endParaRPr dirty="0"/>
          </a:p>
        </p:txBody>
      </p:sp>
      <p:sp>
        <p:nvSpPr>
          <p:cNvPr id="9" name="Slide Number Placeholder 8"/>
          <p:cNvSpPr>
            <a:spLocks noGrp="1"/>
          </p:cNvSpPr>
          <p:nvPr>
            <p:ph type="sldNum" sz="quarter" idx="12"/>
          </p:nvPr>
        </p:nvSpPr>
        <p:spPr/>
        <p:txBody>
          <a:bodyPr/>
          <a:lstStyle/>
          <a:p>
            <a:fld id="{2A013F82-EE5E-44EE-A61D-E31C6657F26F}" type="slidenum">
              <a:rPr/>
              <a:t>‹#›</a:t>
            </a:fld>
            <a:endParaRPr dirty="0"/>
          </a:p>
        </p:txBody>
      </p:sp>
    </p:spTree>
    <p:extLst>
      <p:ext uri="{BB962C8B-B14F-4D97-AF65-F5344CB8AC3E}">
        <p14:creationId xmlns:p14="http://schemas.microsoft.com/office/powerpoint/2010/main" val="4208419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endParaRPr dirty="0"/>
          </a:p>
        </p:txBody>
      </p:sp>
      <p:sp>
        <p:nvSpPr>
          <p:cNvPr id="3" name="Date Placeholder 2"/>
          <p:cNvSpPr>
            <a:spLocks noGrp="1"/>
          </p:cNvSpPr>
          <p:nvPr>
            <p:ph type="dt" sz="half" idx="10"/>
          </p:nvPr>
        </p:nvSpPr>
        <p:spPr/>
        <p:txBody>
          <a:bodyPr/>
          <a:lstStyle/>
          <a:p>
            <a:fld id="{03F41C87-7AD9-4845-A077-840E4A0F3F06}" type="datetimeFigureOut">
              <a:rPr lang="en-US"/>
              <a:t>7/22/2026</a:t>
            </a:fld>
            <a:endParaRPr dirty="0"/>
          </a:p>
        </p:txBody>
      </p:sp>
      <p:sp>
        <p:nvSpPr>
          <p:cNvPr id="5" name="Slide Number Placeholder 4"/>
          <p:cNvSpPr>
            <a:spLocks noGrp="1"/>
          </p:cNvSpPr>
          <p:nvPr>
            <p:ph type="sldNum" sz="quarter" idx="12"/>
          </p:nvPr>
        </p:nvSpPr>
        <p:spPr/>
        <p:txBody>
          <a:bodyPr/>
          <a:lstStyle/>
          <a:p>
            <a:fld id="{2A013F82-EE5E-44EE-A61D-E31C6657F26F}" type="slidenum">
              <a:rPr/>
              <a:t>‹#›</a:t>
            </a:fld>
            <a:endParaRPr dirty="0"/>
          </a:p>
        </p:txBody>
      </p:sp>
    </p:spTree>
    <p:extLst>
      <p:ext uri="{BB962C8B-B14F-4D97-AF65-F5344CB8AC3E}">
        <p14:creationId xmlns:p14="http://schemas.microsoft.com/office/powerpoint/2010/main" val="1626631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2"/>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dirty="0"/>
          </a:p>
        </p:txBody>
      </p:sp>
      <p:sp>
        <p:nvSpPr>
          <p:cNvPr id="2" name="Date Placeholder 1"/>
          <p:cNvSpPr>
            <a:spLocks noGrp="1"/>
          </p:cNvSpPr>
          <p:nvPr>
            <p:ph type="dt" sz="half" idx="10"/>
          </p:nvPr>
        </p:nvSpPr>
        <p:spPr/>
        <p:txBody>
          <a:bodyPr/>
          <a:lstStyle/>
          <a:p>
            <a:fld id="{03F41C87-7AD9-4845-A077-840E4A0F3F06}" type="datetimeFigureOut">
              <a:rPr lang="en-US"/>
              <a:t>7/22/2026</a:t>
            </a:fld>
            <a:endParaRPr dirty="0"/>
          </a:p>
        </p:txBody>
      </p:sp>
      <p:sp>
        <p:nvSpPr>
          <p:cNvPr id="4" name="Slide Number Placeholder 3"/>
          <p:cNvSpPr>
            <a:spLocks noGrp="1"/>
          </p:cNvSpPr>
          <p:nvPr>
            <p:ph type="sldNum" sz="quarter" idx="12"/>
          </p:nvPr>
        </p:nvSpPr>
        <p:spPr/>
        <p:txBody>
          <a:bodyPr/>
          <a:lstStyle/>
          <a:p>
            <a:fld id="{2A013F82-EE5E-44EE-A61D-E31C6657F26F}" type="slidenum">
              <a:rPr/>
              <a:t>‹#›</a:t>
            </a:fld>
            <a:endParaRPr dirty="0"/>
          </a:p>
        </p:txBody>
      </p:sp>
    </p:spTree>
    <p:extLst>
      <p:ext uri="{BB962C8B-B14F-4D97-AF65-F5344CB8AC3E}">
        <p14:creationId xmlns:p14="http://schemas.microsoft.com/office/powerpoint/2010/main" val="3607540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55604" y="1905000"/>
            <a:ext cx="3596607" cy="2667000"/>
          </a:xfrm>
        </p:spPr>
        <p:txBody>
          <a:bodyPr anchor="b">
            <a:noAutofit/>
          </a:bodyPr>
          <a:lstStyle>
            <a:lvl1pPr algn="l">
              <a:lnSpc>
                <a:spcPct val="90000"/>
              </a:lnSpc>
              <a:defRPr sz="3600" b="0" baseline="0">
                <a:solidFill>
                  <a:schemeClr val="tx1"/>
                </a:solidFill>
              </a:defRPr>
            </a:lvl1pPr>
          </a:lstStyle>
          <a:p>
            <a:r>
              <a:rPr lang="en-US"/>
              <a:t>Click to edit Master title style</a:t>
            </a:r>
            <a:endParaRPr/>
          </a:p>
        </p:txBody>
      </p:sp>
      <p:sp>
        <p:nvSpPr>
          <p:cNvPr id="4" name="Text Placeholder 3"/>
          <p:cNvSpPr>
            <a:spLocks noGrp="1"/>
          </p:cNvSpPr>
          <p:nvPr>
            <p:ph type="body" sz="half" idx="2"/>
          </p:nvPr>
        </p:nvSpPr>
        <p:spPr>
          <a:xfrm>
            <a:off x="1065213" y="4648200"/>
            <a:ext cx="3581399" cy="1371600"/>
          </a:xfrm>
        </p:spPr>
        <p:txBody>
          <a:bodyPr>
            <a:normAutofit/>
          </a:bodyPr>
          <a:lstStyle>
            <a:lvl1pPr marL="0" indent="0">
              <a:lnSpc>
                <a:spcPct val="90000"/>
              </a:lnSpc>
              <a:spcBef>
                <a:spcPts val="12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Content Placeholder 2"/>
          <p:cNvSpPr>
            <a:spLocks noGrp="1"/>
          </p:cNvSpPr>
          <p:nvPr>
            <p:ph idx="1"/>
          </p:nvPr>
        </p:nvSpPr>
        <p:spPr>
          <a:xfrm>
            <a:off x="4951414" y="685800"/>
            <a:ext cx="6400800" cy="53340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endParaRPr dirty="0"/>
          </a:p>
        </p:txBody>
      </p:sp>
      <p:sp>
        <p:nvSpPr>
          <p:cNvPr id="5" name="Date Placeholder 4"/>
          <p:cNvSpPr>
            <a:spLocks noGrp="1"/>
          </p:cNvSpPr>
          <p:nvPr>
            <p:ph type="dt" sz="half" idx="10"/>
          </p:nvPr>
        </p:nvSpPr>
        <p:spPr/>
        <p:txBody>
          <a:bodyPr/>
          <a:lstStyle/>
          <a:p>
            <a:fld id="{03F41C87-7AD9-4845-A077-840E4A0F3F06}" type="datetimeFigureOut">
              <a:rPr lang="en-US"/>
              <a:t>7/22/2026</a:t>
            </a:fld>
            <a:endParaRPr dirty="0"/>
          </a:p>
        </p:txBody>
      </p:sp>
      <p:sp>
        <p:nvSpPr>
          <p:cNvPr id="7" name="Slide Number Placeholder 6"/>
          <p:cNvSpPr>
            <a:spLocks noGrp="1"/>
          </p:cNvSpPr>
          <p:nvPr>
            <p:ph type="sldNum" sz="quarter" idx="12"/>
          </p:nvPr>
        </p:nvSpPr>
        <p:spPr/>
        <p:txBody>
          <a:bodyPr/>
          <a:lstStyle/>
          <a:p>
            <a:fld id="{2A013F82-EE5E-44EE-A61D-E31C6657F26F}" type="slidenum">
              <a:rPr/>
              <a:t>‹#›</a:t>
            </a:fld>
            <a:endParaRPr dirty="0"/>
          </a:p>
        </p:txBody>
      </p:sp>
    </p:spTree>
    <p:extLst>
      <p:ext uri="{BB962C8B-B14F-4D97-AF65-F5344CB8AC3E}">
        <p14:creationId xmlns:p14="http://schemas.microsoft.com/office/powerpoint/2010/main" val="2544981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55604" y="1905000"/>
            <a:ext cx="3596607" cy="2667000"/>
          </a:xfrm>
        </p:spPr>
        <p:txBody>
          <a:bodyPr anchor="b">
            <a:normAutofit/>
          </a:bodyPr>
          <a:lstStyle>
            <a:lvl1pPr algn="l">
              <a:lnSpc>
                <a:spcPct val="90000"/>
              </a:lnSpc>
              <a:defRPr sz="3600" b="0" i="0" baseline="0">
                <a:solidFill>
                  <a:schemeClr val="tx1"/>
                </a:solidFill>
              </a:defRPr>
            </a:lvl1pPr>
          </a:lstStyle>
          <a:p>
            <a:r>
              <a:rPr lang="en-US"/>
              <a:t>Click to edit Master title style</a:t>
            </a:r>
            <a:endParaRPr/>
          </a:p>
        </p:txBody>
      </p:sp>
      <p:sp>
        <p:nvSpPr>
          <p:cNvPr id="4" name="Text Placeholder 3"/>
          <p:cNvSpPr>
            <a:spLocks noGrp="1"/>
          </p:cNvSpPr>
          <p:nvPr>
            <p:ph type="body" sz="half" idx="2"/>
          </p:nvPr>
        </p:nvSpPr>
        <p:spPr>
          <a:xfrm>
            <a:off x="1065213" y="4648200"/>
            <a:ext cx="3581399" cy="1371600"/>
          </a:xfrm>
        </p:spPr>
        <p:txBody>
          <a:bodyPr>
            <a:normAutofit/>
          </a:bodyPr>
          <a:lstStyle>
            <a:lvl1pPr marL="0" indent="0">
              <a:lnSpc>
                <a:spcPct val="90000"/>
              </a:lnSpc>
              <a:spcBef>
                <a:spcPts val="12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Picture Placeholder 2" descr="An empty placeholder to add an image. Click on the placeholder and select the image that you wish to add."/>
          <p:cNvSpPr>
            <a:spLocks noGrp="1"/>
          </p:cNvSpPr>
          <p:nvPr>
            <p:ph type="pic" idx="1"/>
          </p:nvPr>
        </p:nvSpPr>
        <p:spPr>
          <a:xfrm>
            <a:off x="4951414" y="685800"/>
            <a:ext cx="6400799" cy="5334000"/>
          </a:xfrm>
          <a:solidFill>
            <a:schemeClr val="bg2"/>
          </a:solidFill>
          <a:ln w="76200">
            <a:solidFill>
              <a:schemeClr val="tx1"/>
            </a:solidFill>
            <a:miter lim="800000"/>
          </a:ln>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dirty="0"/>
          </a:p>
        </p:txBody>
      </p:sp>
      <p:sp>
        <p:nvSpPr>
          <p:cNvPr id="6" name="Footer Placeholder 5"/>
          <p:cNvSpPr>
            <a:spLocks noGrp="1"/>
          </p:cNvSpPr>
          <p:nvPr>
            <p:ph type="ftr" sz="quarter" idx="11"/>
          </p:nvPr>
        </p:nvSpPr>
        <p:spPr/>
        <p:txBody>
          <a:bodyPr/>
          <a:lstStyle/>
          <a:p>
            <a:endParaRPr dirty="0"/>
          </a:p>
        </p:txBody>
      </p:sp>
      <p:sp>
        <p:nvSpPr>
          <p:cNvPr id="5" name="Date Placeholder 4"/>
          <p:cNvSpPr>
            <a:spLocks noGrp="1"/>
          </p:cNvSpPr>
          <p:nvPr>
            <p:ph type="dt" sz="half" idx="10"/>
          </p:nvPr>
        </p:nvSpPr>
        <p:spPr/>
        <p:txBody>
          <a:bodyPr/>
          <a:lstStyle/>
          <a:p>
            <a:fld id="{03F41C87-7AD9-4845-A077-840E4A0F3F06}" type="datetimeFigureOut">
              <a:rPr lang="en-US"/>
              <a:pPr/>
              <a:t>7/22/2026</a:t>
            </a:fld>
            <a:endParaRPr dirty="0"/>
          </a:p>
        </p:txBody>
      </p:sp>
      <p:sp>
        <p:nvSpPr>
          <p:cNvPr id="7" name="Slide Number Placeholder 6"/>
          <p:cNvSpPr>
            <a:spLocks noGrp="1"/>
          </p:cNvSpPr>
          <p:nvPr>
            <p:ph type="sldNum" sz="quarter" idx="12"/>
          </p:nvPr>
        </p:nvSpPr>
        <p:spPr/>
        <p:txBody>
          <a:bodyPr/>
          <a:lstStyle/>
          <a:p>
            <a:fld id="{2A013F82-EE5E-44EE-A61D-E31C6657F26F}" type="slidenum">
              <a:rPr/>
              <a:pPr/>
              <a:t>‹#›</a:t>
            </a:fld>
            <a:endParaRPr dirty="0"/>
          </a:p>
        </p:txBody>
      </p:sp>
    </p:spTree>
    <p:extLst>
      <p:ext uri="{BB962C8B-B14F-4D97-AF65-F5344CB8AC3E}">
        <p14:creationId xmlns:p14="http://schemas.microsoft.com/office/powerpoint/2010/main" val="2249172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22413" y="381000"/>
            <a:ext cx="9144001" cy="1371600"/>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522413" y="1904999"/>
            <a:ext cx="9134391" cy="41148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Footer Placeholder 4"/>
          <p:cNvSpPr>
            <a:spLocks noGrp="1"/>
          </p:cNvSpPr>
          <p:nvPr>
            <p:ph type="ftr" sz="quarter" idx="3"/>
          </p:nvPr>
        </p:nvSpPr>
        <p:spPr>
          <a:xfrm>
            <a:off x="1522413" y="6400800"/>
            <a:ext cx="6553199" cy="276228"/>
          </a:xfrm>
          <a:prstGeom prst="rect">
            <a:avLst/>
          </a:prstGeom>
        </p:spPr>
        <p:txBody>
          <a:bodyPr vert="horz" lIns="91440" tIns="45720" rIns="91440" bIns="45720" rtlCol="0" anchor="ctr"/>
          <a:lstStyle>
            <a:lvl1pPr algn="l">
              <a:defRPr sz="1100">
                <a:solidFill>
                  <a:schemeClr val="tx1">
                    <a:tint val="75000"/>
                  </a:schemeClr>
                </a:solidFill>
              </a:defRPr>
            </a:lvl1pPr>
          </a:lstStyle>
          <a:p>
            <a:endParaRPr lang="en-US" dirty="0"/>
          </a:p>
        </p:txBody>
      </p:sp>
      <p:sp>
        <p:nvSpPr>
          <p:cNvPr id="4" name="Date Placeholder 3"/>
          <p:cNvSpPr>
            <a:spLocks noGrp="1"/>
          </p:cNvSpPr>
          <p:nvPr>
            <p:ph type="dt" sz="half" idx="2"/>
          </p:nvPr>
        </p:nvSpPr>
        <p:spPr>
          <a:xfrm>
            <a:off x="8226422" y="6400800"/>
            <a:ext cx="1449389" cy="276228"/>
          </a:xfrm>
          <a:prstGeom prst="rect">
            <a:avLst/>
          </a:prstGeom>
        </p:spPr>
        <p:txBody>
          <a:bodyPr vert="horz" lIns="91440" tIns="45720" rIns="91440" bIns="45720" rtlCol="0" anchor="ctr"/>
          <a:lstStyle>
            <a:lvl1pPr algn="r">
              <a:defRPr sz="1100">
                <a:solidFill>
                  <a:schemeClr val="tx1">
                    <a:tint val="75000"/>
                  </a:schemeClr>
                </a:solidFill>
              </a:defRPr>
            </a:lvl1pPr>
          </a:lstStyle>
          <a:p>
            <a:fld id="{03F41C87-7AD9-4845-A077-840E4A0F3F06}" type="datetimeFigureOut">
              <a:rPr lang="en-US" smtClean="0"/>
              <a:pPr/>
              <a:t>7/22/2026</a:t>
            </a:fld>
            <a:endParaRPr lang="en-US" dirty="0"/>
          </a:p>
        </p:txBody>
      </p:sp>
      <p:sp>
        <p:nvSpPr>
          <p:cNvPr id="6" name="Slide Number Placeholder 5"/>
          <p:cNvSpPr>
            <a:spLocks noGrp="1"/>
          </p:cNvSpPr>
          <p:nvPr>
            <p:ph type="sldNum" sz="quarter" idx="4"/>
          </p:nvPr>
        </p:nvSpPr>
        <p:spPr>
          <a:xfrm>
            <a:off x="9828211" y="6400800"/>
            <a:ext cx="838201" cy="276228"/>
          </a:xfrm>
          <a:prstGeom prst="rect">
            <a:avLst/>
          </a:prstGeom>
        </p:spPr>
        <p:txBody>
          <a:bodyPr vert="horz" lIns="91440" tIns="45720" rIns="91440" bIns="45720" rtlCol="0" anchor="ctr"/>
          <a:lstStyle>
            <a:lvl1pPr algn="r">
              <a:defRPr sz="1100">
                <a:solidFill>
                  <a:schemeClr val="tx1">
                    <a:tint val="75000"/>
                  </a:schemeClr>
                </a:solidFill>
              </a:defRPr>
            </a:lvl1pPr>
          </a:lstStyle>
          <a:p>
            <a:fld id="{2A013F82-EE5E-44EE-A61D-E31C6657F26F}" type="slidenum">
              <a:rPr lang="en-US" smtClean="0"/>
              <a:pPr/>
              <a:t>‹#›</a:t>
            </a:fld>
            <a:endParaRPr lang="en-US" dirty="0"/>
          </a:p>
        </p:txBody>
      </p:sp>
    </p:spTree>
    <p:extLst>
      <p:ext uri="{BB962C8B-B14F-4D97-AF65-F5344CB8AC3E}">
        <p14:creationId xmlns:p14="http://schemas.microsoft.com/office/powerpoint/2010/main" val="1403059996"/>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spc="100" baseline="0">
          <a:solidFill>
            <a:schemeClr val="tx1"/>
          </a:solidFill>
          <a:latin typeface="+mj-lt"/>
          <a:ea typeface="+mj-ea"/>
          <a:cs typeface="+mj-cs"/>
        </a:defRPr>
      </a:lvl1pPr>
    </p:titleStyle>
    <p:body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39" userDrawn="1">
          <p15:clr>
            <a:srgbClr val="F26B43"/>
          </p15:clr>
        </p15:guide>
        <p15:guide id="2"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303212" y="4800600"/>
            <a:ext cx="11277600" cy="3505200"/>
          </a:xfrm>
        </p:spPr>
        <p:txBody>
          <a:bodyPr>
            <a:normAutofit fontScale="90000"/>
          </a:bodyPr>
          <a:lstStyle/>
          <a:p>
            <a:r>
              <a:rPr lang="en-US" sz="4000" b="1" dirty="0"/>
              <a:t>Entrepreneurial Finance and Venture Capital</a:t>
            </a:r>
            <a:br>
              <a:rPr lang="en-US" sz="2700" dirty="0"/>
            </a:br>
            <a:r>
              <a:rPr lang="en-US" sz="2700" b="1" dirty="0"/>
              <a:t>On-Line</a:t>
            </a:r>
            <a:br>
              <a:rPr lang="en-US" sz="2700" dirty="0"/>
            </a:br>
            <a:br>
              <a:rPr lang="en-US" sz="2700" dirty="0"/>
            </a:br>
            <a:r>
              <a:rPr lang="en-US" sz="2700" b="1" dirty="0"/>
              <a:t>July 20– Aug 1: 8:00am-11:00am</a:t>
            </a:r>
            <a:br>
              <a:rPr lang="en-US" sz="2700" b="1" dirty="0"/>
            </a:br>
            <a:br>
              <a:rPr lang="en-US" sz="2700" b="1" dirty="0"/>
            </a:br>
            <a:br>
              <a:rPr lang="en-US" sz="2700" b="1" dirty="0"/>
            </a:br>
            <a:r>
              <a:rPr lang="en-US" sz="2700" b="1" dirty="0"/>
              <a:t>Professor Droussiotis</a:t>
            </a:r>
            <a:br>
              <a:rPr lang="en-US" sz="2700" b="1" dirty="0"/>
            </a:br>
            <a:br>
              <a:rPr lang="en-US" dirty="0"/>
            </a:br>
            <a:br>
              <a:rPr lang="en-US" sz="5300" dirty="0"/>
            </a:br>
            <a:br>
              <a:rPr lang="en-US" dirty="0"/>
            </a:br>
            <a:br>
              <a:rPr lang="en-US" dirty="0"/>
            </a:br>
            <a:endParaRPr lang="en-US" dirty="0"/>
          </a:p>
        </p:txBody>
      </p:sp>
      <p:sp>
        <p:nvSpPr>
          <p:cNvPr id="2" name="TextBox 1">
            <a:extLst>
              <a:ext uri="{FF2B5EF4-FFF2-40B4-BE49-F238E27FC236}">
                <a16:creationId xmlns:a16="http://schemas.microsoft.com/office/drawing/2014/main" id="{F279560D-4708-FCD9-3ACA-91C71AAC6EB1}"/>
              </a:ext>
            </a:extLst>
          </p:cNvPr>
          <p:cNvSpPr txBox="1"/>
          <p:nvPr/>
        </p:nvSpPr>
        <p:spPr>
          <a:xfrm>
            <a:off x="684212" y="609600"/>
            <a:ext cx="9144000" cy="954107"/>
          </a:xfrm>
          <a:prstGeom prst="rect">
            <a:avLst/>
          </a:prstGeom>
          <a:noFill/>
        </p:spPr>
        <p:txBody>
          <a:bodyPr wrap="square" rtlCol="0">
            <a:spAutoFit/>
          </a:bodyPr>
          <a:lstStyle/>
          <a:p>
            <a:r>
              <a:rPr lang="en-US" sz="2800" b="1" dirty="0">
                <a:solidFill>
                  <a:srgbClr val="FFFF00"/>
                </a:solidFill>
              </a:rPr>
              <a:t>LECTURE 4 – Fundraising Rounds Explained</a:t>
            </a:r>
          </a:p>
          <a:p>
            <a:r>
              <a:rPr lang="en-US" sz="2800" b="1" dirty="0">
                <a:solidFill>
                  <a:srgbClr val="FFFF00"/>
                </a:solidFill>
              </a:rPr>
              <a:t>Chapter 5</a:t>
            </a:r>
          </a:p>
        </p:txBody>
      </p:sp>
    </p:spTree>
    <p:extLst>
      <p:ext uri="{BB962C8B-B14F-4D97-AF65-F5344CB8AC3E}">
        <p14:creationId xmlns:p14="http://schemas.microsoft.com/office/powerpoint/2010/main" val="280892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A2AF8A-211C-3C6C-BE9A-F5A58C2D33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E50AC8-AD9C-30E6-B65D-3A51FCD70100}"/>
              </a:ext>
            </a:extLst>
          </p:cNvPr>
          <p:cNvSpPr>
            <a:spLocks noGrp="1"/>
          </p:cNvSpPr>
          <p:nvPr>
            <p:ph type="title"/>
          </p:nvPr>
        </p:nvSpPr>
        <p:spPr>
          <a:xfrm>
            <a:off x="531812" y="228599"/>
            <a:ext cx="9144001" cy="685800"/>
          </a:xfrm>
        </p:spPr>
        <p:txBody>
          <a:bodyPr>
            <a:normAutofit/>
          </a:bodyPr>
          <a:lstStyle/>
          <a:p>
            <a:r>
              <a:rPr lang="en-US" dirty="0"/>
              <a:t>Seed Funding</a:t>
            </a:r>
          </a:p>
        </p:txBody>
      </p:sp>
      <p:sp>
        <p:nvSpPr>
          <p:cNvPr id="3" name="Content Placeholder 2">
            <a:extLst>
              <a:ext uri="{FF2B5EF4-FFF2-40B4-BE49-F238E27FC236}">
                <a16:creationId xmlns:a16="http://schemas.microsoft.com/office/drawing/2014/main" id="{EF3096E2-9C2D-0CE8-0ED0-56BD875EF8FE}"/>
              </a:ext>
            </a:extLst>
          </p:cNvPr>
          <p:cNvSpPr>
            <a:spLocks noGrp="1"/>
          </p:cNvSpPr>
          <p:nvPr>
            <p:ph idx="1"/>
          </p:nvPr>
        </p:nvSpPr>
        <p:spPr>
          <a:xfrm>
            <a:off x="379412" y="1295400"/>
            <a:ext cx="10668000" cy="5334001"/>
          </a:xfrm>
        </p:spPr>
        <p:txBody>
          <a:bodyPr>
            <a:normAutofit/>
          </a:bodyPr>
          <a:lstStyle/>
          <a:p>
            <a:r>
              <a:rPr lang="en-US" b="1" dirty="0"/>
              <a:t>Capital is typically used for:</a:t>
            </a:r>
            <a:r>
              <a:rPr lang="en-US" dirty="0"/>
              <a:t> Product refinement. </a:t>
            </a:r>
          </a:p>
          <a:p>
            <a:r>
              <a:rPr lang="en-US" dirty="0"/>
              <a:t>Expanding the team. </a:t>
            </a:r>
          </a:p>
          <a:p>
            <a:r>
              <a:rPr lang="en-US" dirty="0"/>
              <a:t>Customer acquisition. </a:t>
            </a:r>
          </a:p>
          <a:p>
            <a:r>
              <a:rPr lang="en-US" dirty="0"/>
              <a:t>Building sales and marketing capabilities. </a:t>
            </a:r>
          </a:p>
          <a:p>
            <a:r>
              <a:rPr lang="en-US" dirty="0"/>
              <a:t>Preparing for scalable growth. </a:t>
            </a:r>
          </a:p>
          <a:p>
            <a:r>
              <a:rPr lang="en-US" b="1" dirty="0"/>
              <a:t>Common financing:</a:t>
            </a:r>
            <a:r>
              <a:rPr lang="en-US" dirty="0"/>
              <a:t> SAFE, Convertible Notes, or the company's first priced equity round. </a:t>
            </a:r>
            <a:r>
              <a:rPr lang="en-US" b="1" dirty="0"/>
              <a:t>The investment story shifts</a:t>
            </a:r>
            <a:r>
              <a:rPr lang="en-US" dirty="0"/>
              <a:t> from proving the idea to proving customers value and are willing to pay for the solution.</a:t>
            </a:r>
          </a:p>
        </p:txBody>
      </p:sp>
    </p:spTree>
    <p:extLst>
      <p:ext uri="{BB962C8B-B14F-4D97-AF65-F5344CB8AC3E}">
        <p14:creationId xmlns:p14="http://schemas.microsoft.com/office/powerpoint/2010/main" val="3398684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8F4EFA-3225-4819-A5D1-0A9AE623C9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060B13-61E3-0B43-9547-EF28A256FCE9}"/>
              </a:ext>
            </a:extLst>
          </p:cNvPr>
          <p:cNvSpPr>
            <a:spLocks noGrp="1"/>
          </p:cNvSpPr>
          <p:nvPr>
            <p:ph type="title"/>
          </p:nvPr>
        </p:nvSpPr>
        <p:spPr>
          <a:xfrm>
            <a:off x="531812" y="228599"/>
            <a:ext cx="9144001" cy="685800"/>
          </a:xfrm>
        </p:spPr>
        <p:txBody>
          <a:bodyPr>
            <a:normAutofit/>
          </a:bodyPr>
          <a:lstStyle/>
          <a:p>
            <a:r>
              <a:rPr lang="en-US" dirty="0"/>
              <a:t>Seed Funding</a:t>
            </a:r>
          </a:p>
        </p:txBody>
      </p:sp>
      <p:sp>
        <p:nvSpPr>
          <p:cNvPr id="3" name="Content Placeholder 2">
            <a:extLst>
              <a:ext uri="{FF2B5EF4-FFF2-40B4-BE49-F238E27FC236}">
                <a16:creationId xmlns:a16="http://schemas.microsoft.com/office/drawing/2014/main" id="{12E4B997-1C1C-1C41-A9E7-3ECE2DB7CBBD}"/>
              </a:ext>
            </a:extLst>
          </p:cNvPr>
          <p:cNvSpPr>
            <a:spLocks noGrp="1"/>
          </p:cNvSpPr>
          <p:nvPr>
            <p:ph idx="1"/>
          </p:nvPr>
        </p:nvSpPr>
        <p:spPr>
          <a:xfrm>
            <a:off x="379412" y="1295400"/>
            <a:ext cx="10668000" cy="5334001"/>
          </a:xfrm>
        </p:spPr>
        <p:txBody>
          <a:bodyPr>
            <a:normAutofit fontScale="92500" lnSpcReduction="20000"/>
          </a:bodyPr>
          <a:lstStyle/>
          <a:p>
            <a:pPr marL="0" indent="0">
              <a:buNone/>
            </a:pPr>
            <a:r>
              <a:rPr lang="en-US" b="1" dirty="0"/>
              <a:t>Case Study – EMBIO Diagnostics</a:t>
            </a:r>
          </a:p>
          <a:p>
            <a:r>
              <a:rPr lang="en-US" dirty="0"/>
              <a:t>Demonstrated strong customer validation through: </a:t>
            </a:r>
          </a:p>
          <a:p>
            <a:pPr lvl="1"/>
            <a:r>
              <a:rPr lang="en-US" dirty="0"/>
              <a:t>Successful pilot projects. </a:t>
            </a:r>
          </a:p>
          <a:p>
            <a:pPr lvl="1"/>
            <a:r>
              <a:rPr lang="en-US" dirty="0"/>
              <a:t>Early commercial partnerships. </a:t>
            </a:r>
          </a:p>
          <a:p>
            <a:pPr lvl="1"/>
            <a:r>
              <a:rPr lang="en-US" dirty="0"/>
              <a:t>Real-world product testing. </a:t>
            </a:r>
          </a:p>
          <a:p>
            <a:r>
              <a:rPr lang="en-US" dirty="0"/>
              <a:t>Showed measurable improvements in rapid pathogen detection compared with traditional laboratory methods. </a:t>
            </a:r>
          </a:p>
          <a:p>
            <a:r>
              <a:rPr lang="en-US" dirty="0"/>
              <a:t>Generated investor confidence through: </a:t>
            </a:r>
          </a:p>
          <a:p>
            <a:pPr lvl="1"/>
            <a:r>
              <a:rPr lang="en-US" dirty="0"/>
              <a:t>Customer interest. </a:t>
            </a:r>
          </a:p>
          <a:p>
            <a:pPr lvl="1"/>
            <a:r>
              <a:rPr lang="en-US" dirty="0"/>
              <a:t>Operational validation. </a:t>
            </a:r>
          </a:p>
          <a:p>
            <a:pPr lvl="1"/>
            <a:r>
              <a:rPr lang="en-US" dirty="0"/>
              <a:t>A clear commercialization pathway. </a:t>
            </a:r>
          </a:p>
          <a:p>
            <a:pPr marL="0" indent="0">
              <a:buNone/>
            </a:pPr>
            <a:r>
              <a:rPr lang="en-US" b="1" dirty="0">
                <a:solidFill>
                  <a:srgbClr val="FFFF00"/>
                </a:solidFill>
              </a:rPr>
              <a:t>Investor takeaway:</a:t>
            </a:r>
            <a:r>
              <a:rPr lang="en-US" dirty="0">
                <a:solidFill>
                  <a:srgbClr val="FFFF00"/>
                </a:solidFill>
              </a:rPr>
              <a:t> At the seed stage, investors fund companies that have moved beyond a promising idea and can demonstrate real market validation, growing customer demand, and a credible path toward scalable revenue. </a:t>
            </a:r>
          </a:p>
          <a:p>
            <a:endParaRPr lang="en-US" dirty="0"/>
          </a:p>
        </p:txBody>
      </p:sp>
    </p:spTree>
    <p:extLst>
      <p:ext uri="{BB962C8B-B14F-4D97-AF65-F5344CB8AC3E}">
        <p14:creationId xmlns:p14="http://schemas.microsoft.com/office/powerpoint/2010/main" val="3090593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A9312-9E23-C846-AA2C-E61456AC5022}"/>
              </a:ext>
            </a:extLst>
          </p:cNvPr>
          <p:cNvSpPr>
            <a:spLocks noGrp="1"/>
          </p:cNvSpPr>
          <p:nvPr>
            <p:ph type="title"/>
          </p:nvPr>
        </p:nvSpPr>
        <p:spPr>
          <a:xfrm>
            <a:off x="1522413" y="381000"/>
            <a:ext cx="9144001" cy="685800"/>
          </a:xfrm>
        </p:spPr>
        <p:txBody>
          <a:bodyPr/>
          <a:lstStyle/>
          <a:p>
            <a:r>
              <a:rPr lang="en-US" b="1" dirty="0"/>
              <a:t>Series A: From Proof to Repeatability</a:t>
            </a:r>
            <a:endParaRPr lang="en-US" dirty="0"/>
          </a:p>
        </p:txBody>
      </p:sp>
      <p:sp>
        <p:nvSpPr>
          <p:cNvPr id="3" name="Content Placeholder 2">
            <a:extLst>
              <a:ext uri="{FF2B5EF4-FFF2-40B4-BE49-F238E27FC236}">
                <a16:creationId xmlns:a16="http://schemas.microsoft.com/office/drawing/2014/main" id="{7CF8DB5E-8960-BD52-9AB9-FB4E7B137616}"/>
              </a:ext>
            </a:extLst>
          </p:cNvPr>
          <p:cNvSpPr>
            <a:spLocks noGrp="1"/>
          </p:cNvSpPr>
          <p:nvPr>
            <p:ph idx="1"/>
          </p:nvPr>
        </p:nvSpPr>
        <p:spPr>
          <a:xfrm>
            <a:off x="1141412" y="1676400"/>
            <a:ext cx="9753600" cy="4495800"/>
          </a:xfrm>
        </p:spPr>
        <p:txBody>
          <a:bodyPr>
            <a:normAutofit/>
          </a:bodyPr>
          <a:lstStyle/>
          <a:p>
            <a:r>
              <a:rPr lang="en-US" b="1" dirty="0"/>
              <a:t>Purpose:</a:t>
            </a:r>
            <a:r>
              <a:rPr lang="en-US" dirty="0"/>
              <a:t> Prove the business model is repeatable, scalable, and commercially viable. </a:t>
            </a:r>
          </a:p>
          <a:p>
            <a:r>
              <a:rPr lang="en-US" b="1" dirty="0"/>
              <a:t>Primary objective:</a:t>
            </a:r>
            <a:r>
              <a:rPr lang="en-US" dirty="0"/>
              <a:t> Transition from product-market fit to predictable growth. </a:t>
            </a:r>
          </a:p>
          <a:p>
            <a:r>
              <a:rPr lang="en-US" b="1" dirty="0"/>
              <a:t>Investors look for:</a:t>
            </a:r>
            <a:r>
              <a:rPr lang="en-US" dirty="0"/>
              <a:t> Consistent revenue growth. </a:t>
            </a:r>
          </a:p>
          <a:p>
            <a:pPr lvl="1"/>
            <a:r>
              <a:rPr lang="en-US" dirty="0"/>
              <a:t>Repeatable customer acquisition. </a:t>
            </a:r>
          </a:p>
          <a:p>
            <a:pPr lvl="1"/>
            <a:r>
              <a:rPr lang="en-US" dirty="0"/>
              <a:t>Strong customer retention and expansion. </a:t>
            </a:r>
          </a:p>
          <a:p>
            <a:pPr lvl="1"/>
            <a:r>
              <a:rPr lang="en-US" dirty="0"/>
              <a:t>Proven unit economics. </a:t>
            </a:r>
          </a:p>
          <a:p>
            <a:pPr lvl="1"/>
            <a:r>
              <a:rPr lang="en-US" dirty="0"/>
              <a:t>Scalable sales and operating processes. </a:t>
            </a:r>
          </a:p>
          <a:p>
            <a:r>
              <a:rPr lang="en-US" dirty="0"/>
              <a:t>. </a:t>
            </a:r>
          </a:p>
        </p:txBody>
      </p:sp>
    </p:spTree>
    <p:extLst>
      <p:ext uri="{BB962C8B-B14F-4D97-AF65-F5344CB8AC3E}">
        <p14:creationId xmlns:p14="http://schemas.microsoft.com/office/powerpoint/2010/main" val="1124995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544291-345D-85F4-FFF2-9A1F14E3FD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113EE8-163F-5056-246D-8276CCDC677A}"/>
              </a:ext>
            </a:extLst>
          </p:cNvPr>
          <p:cNvSpPr>
            <a:spLocks noGrp="1"/>
          </p:cNvSpPr>
          <p:nvPr>
            <p:ph type="title"/>
          </p:nvPr>
        </p:nvSpPr>
        <p:spPr>
          <a:xfrm>
            <a:off x="1522413" y="381000"/>
            <a:ext cx="9144001" cy="685800"/>
          </a:xfrm>
        </p:spPr>
        <p:txBody>
          <a:bodyPr/>
          <a:lstStyle/>
          <a:p>
            <a:r>
              <a:rPr lang="en-US" b="1" dirty="0"/>
              <a:t>Series A: From Proof to Repeatability</a:t>
            </a:r>
            <a:endParaRPr lang="en-US" dirty="0"/>
          </a:p>
        </p:txBody>
      </p:sp>
      <p:sp>
        <p:nvSpPr>
          <p:cNvPr id="3" name="Content Placeholder 2">
            <a:extLst>
              <a:ext uri="{FF2B5EF4-FFF2-40B4-BE49-F238E27FC236}">
                <a16:creationId xmlns:a16="http://schemas.microsoft.com/office/drawing/2014/main" id="{3145BA00-5D40-2D56-78A5-02C06CF696A5}"/>
              </a:ext>
            </a:extLst>
          </p:cNvPr>
          <p:cNvSpPr>
            <a:spLocks noGrp="1"/>
          </p:cNvSpPr>
          <p:nvPr>
            <p:ph idx="1"/>
          </p:nvPr>
        </p:nvSpPr>
        <p:spPr>
          <a:xfrm>
            <a:off x="1141412" y="1676400"/>
            <a:ext cx="9753600" cy="4495800"/>
          </a:xfrm>
        </p:spPr>
        <p:txBody>
          <a:bodyPr>
            <a:normAutofit fontScale="85000" lnSpcReduction="20000"/>
          </a:bodyPr>
          <a:lstStyle/>
          <a:p>
            <a:r>
              <a:rPr lang="en-US" b="1" dirty="0"/>
              <a:t>Capital is used to:</a:t>
            </a:r>
            <a:r>
              <a:rPr lang="en-US" dirty="0"/>
              <a:t> </a:t>
            </a:r>
          </a:p>
          <a:p>
            <a:pPr lvl="1"/>
            <a:r>
              <a:rPr lang="en-US" dirty="0"/>
              <a:t>Scale sales and marketing. </a:t>
            </a:r>
          </a:p>
          <a:p>
            <a:pPr lvl="1"/>
            <a:r>
              <a:rPr lang="en-US" dirty="0"/>
              <a:t>Expand product capabilities Build operational infrastructure. </a:t>
            </a:r>
          </a:p>
          <a:p>
            <a:pPr lvl="1"/>
            <a:r>
              <a:rPr lang="en-US" dirty="0"/>
              <a:t>Hire senior leadership and commercial teams. </a:t>
            </a:r>
          </a:p>
          <a:p>
            <a:pPr lvl="1"/>
            <a:r>
              <a:rPr lang="en-US" dirty="0"/>
              <a:t>Support international or market expansion. </a:t>
            </a:r>
          </a:p>
          <a:p>
            <a:r>
              <a:rPr lang="en-US" b="1" dirty="0"/>
              <a:t>Focus shifts from proving the product to scaling the business.</a:t>
            </a:r>
            <a:r>
              <a:rPr lang="en-US" dirty="0"/>
              <a:t> </a:t>
            </a:r>
          </a:p>
          <a:p>
            <a:r>
              <a:rPr lang="en-US" b="1" dirty="0"/>
              <a:t>Priced equity rounds become standard</a:t>
            </a:r>
            <a:r>
              <a:rPr lang="en-US" dirty="0"/>
              <a:t>, establishing: </a:t>
            </a:r>
          </a:p>
          <a:p>
            <a:pPr lvl="1"/>
            <a:r>
              <a:rPr lang="en-US" dirty="0"/>
              <a:t>Formal company valuation. </a:t>
            </a:r>
          </a:p>
          <a:p>
            <a:pPr lvl="1"/>
            <a:r>
              <a:rPr lang="en-US" dirty="0"/>
              <a:t>Preferred shares. </a:t>
            </a:r>
          </a:p>
          <a:p>
            <a:pPr lvl="1"/>
            <a:r>
              <a:rPr lang="en-US" dirty="0"/>
              <a:t>Board governance. </a:t>
            </a:r>
          </a:p>
          <a:p>
            <a:pPr lvl="1"/>
            <a:r>
              <a:rPr lang="en-US" dirty="0"/>
              <a:t>Investor protections. </a:t>
            </a:r>
          </a:p>
          <a:p>
            <a:pPr lvl="1"/>
            <a:r>
              <a:rPr lang="en-US" dirty="0"/>
              <a:t>Institutional ownership structure.</a:t>
            </a:r>
          </a:p>
        </p:txBody>
      </p:sp>
    </p:spTree>
    <p:extLst>
      <p:ext uri="{BB962C8B-B14F-4D97-AF65-F5344CB8AC3E}">
        <p14:creationId xmlns:p14="http://schemas.microsoft.com/office/powerpoint/2010/main" val="1232415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193556-9078-6A9E-2BDC-E1439DCFAC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5D24B2-F90A-BF8E-D731-16A7FEEE3778}"/>
              </a:ext>
            </a:extLst>
          </p:cNvPr>
          <p:cNvSpPr>
            <a:spLocks noGrp="1"/>
          </p:cNvSpPr>
          <p:nvPr>
            <p:ph type="title"/>
          </p:nvPr>
        </p:nvSpPr>
        <p:spPr>
          <a:xfrm>
            <a:off x="1522413" y="381000"/>
            <a:ext cx="9144001" cy="685800"/>
          </a:xfrm>
        </p:spPr>
        <p:txBody>
          <a:bodyPr/>
          <a:lstStyle/>
          <a:p>
            <a:r>
              <a:rPr lang="en-US" b="1" dirty="0"/>
              <a:t>Series A: From Proof to Repeatability</a:t>
            </a:r>
            <a:endParaRPr lang="en-US" dirty="0"/>
          </a:p>
        </p:txBody>
      </p:sp>
      <p:sp>
        <p:nvSpPr>
          <p:cNvPr id="3" name="Content Placeholder 2">
            <a:extLst>
              <a:ext uri="{FF2B5EF4-FFF2-40B4-BE49-F238E27FC236}">
                <a16:creationId xmlns:a16="http://schemas.microsoft.com/office/drawing/2014/main" id="{2C5E4D69-0DF4-15CB-EE86-0ECD87F79493}"/>
              </a:ext>
            </a:extLst>
          </p:cNvPr>
          <p:cNvSpPr>
            <a:spLocks noGrp="1"/>
          </p:cNvSpPr>
          <p:nvPr>
            <p:ph idx="1"/>
          </p:nvPr>
        </p:nvSpPr>
        <p:spPr>
          <a:xfrm>
            <a:off x="1141412" y="1676400"/>
            <a:ext cx="9753600" cy="4495800"/>
          </a:xfrm>
        </p:spPr>
        <p:txBody>
          <a:bodyPr>
            <a:normAutofit fontScale="77500" lnSpcReduction="20000"/>
          </a:bodyPr>
          <a:lstStyle/>
          <a:p>
            <a:pPr marL="0" indent="0">
              <a:buNone/>
            </a:pPr>
            <a:r>
              <a:rPr lang="en-US" b="1" dirty="0"/>
              <a:t>Case Study – Threedium</a:t>
            </a:r>
          </a:p>
          <a:p>
            <a:r>
              <a:rPr lang="en-US" dirty="0"/>
              <a:t>Successfully transitioned from pilot projects to repeatable enterprise deployments. </a:t>
            </a:r>
          </a:p>
          <a:p>
            <a:r>
              <a:rPr lang="en-US" dirty="0"/>
              <a:t>Demonstrated: </a:t>
            </a:r>
          </a:p>
          <a:p>
            <a:pPr lvl="1"/>
            <a:r>
              <a:rPr lang="en-US" dirty="0"/>
              <a:t>Multiple global brands adopting the platform. </a:t>
            </a:r>
          </a:p>
          <a:p>
            <a:pPr lvl="1"/>
            <a:r>
              <a:rPr lang="en-US" dirty="0"/>
              <a:t>High customer retention and expansion. </a:t>
            </a:r>
          </a:p>
          <a:p>
            <a:pPr lvl="1"/>
            <a:r>
              <a:rPr lang="en-US" dirty="0"/>
              <a:t>Predictable enterprise sales. </a:t>
            </a:r>
          </a:p>
          <a:p>
            <a:r>
              <a:rPr lang="en-US" dirty="0"/>
              <a:t>Series A capital was used to: </a:t>
            </a:r>
          </a:p>
          <a:p>
            <a:pPr lvl="1"/>
            <a:r>
              <a:rPr lang="en-US" dirty="0"/>
              <a:t>Expand real-time 3D rendering capabilities. </a:t>
            </a:r>
          </a:p>
          <a:p>
            <a:pPr lvl="1"/>
            <a:r>
              <a:rPr lang="en-US" dirty="0"/>
              <a:t>Build enterprise integrations. </a:t>
            </a:r>
          </a:p>
          <a:p>
            <a:pPr lvl="1"/>
            <a:r>
              <a:rPr lang="en-US" dirty="0"/>
              <a:t>Grow global sales and customer success teams. </a:t>
            </a:r>
          </a:p>
          <a:p>
            <a:pPr marL="0" indent="0">
              <a:buNone/>
            </a:pPr>
            <a:r>
              <a:rPr lang="en-US" b="1" dirty="0">
                <a:solidFill>
                  <a:srgbClr val="FFFF00"/>
                </a:solidFill>
              </a:rPr>
              <a:t>Investor takeaway:</a:t>
            </a:r>
            <a:r>
              <a:rPr lang="en-US" dirty="0">
                <a:solidFill>
                  <a:srgbClr val="FFFF00"/>
                </a:solidFill>
              </a:rPr>
              <a:t> Investors no longer questioned whether the technology worked—they invested because Threedium had demonstrated a repeatable, scalable commercial model capable of becoming a global leader.</a:t>
            </a:r>
          </a:p>
          <a:p>
            <a:pPr marL="0" indent="0">
              <a:buNone/>
            </a:pPr>
            <a:endParaRPr lang="en-US" dirty="0"/>
          </a:p>
        </p:txBody>
      </p:sp>
    </p:spTree>
    <p:extLst>
      <p:ext uri="{BB962C8B-B14F-4D97-AF65-F5344CB8AC3E}">
        <p14:creationId xmlns:p14="http://schemas.microsoft.com/office/powerpoint/2010/main" val="82146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0DC932-0E49-1CDB-BF17-98E2407E75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F0F084-01E8-9308-BFE3-06FBEFF9F5BA}"/>
              </a:ext>
            </a:extLst>
          </p:cNvPr>
          <p:cNvSpPr>
            <a:spLocks noGrp="1"/>
          </p:cNvSpPr>
          <p:nvPr>
            <p:ph type="title"/>
          </p:nvPr>
        </p:nvSpPr>
        <p:spPr>
          <a:xfrm>
            <a:off x="1522413" y="381000"/>
            <a:ext cx="10286999" cy="685800"/>
          </a:xfrm>
        </p:spPr>
        <p:txBody>
          <a:bodyPr>
            <a:normAutofit fontScale="90000"/>
          </a:bodyPr>
          <a:lstStyle/>
          <a:p>
            <a:r>
              <a:rPr lang="en-US" dirty="0"/>
              <a:t>Growth Rounds (Series B, C &amp; Beyond): </a:t>
            </a:r>
            <a:br>
              <a:rPr lang="en-US" dirty="0"/>
            </a:br>
            <a:r>
              <a:rPr lang="en-US" sz="2200" dirty="0"/>
              <a:t>From Scale to Market Leadership</a:t>
            </a:r>
          </a:p>
        </p:txBody>
      </p:sp>
      <p:sp>
        <p:nvSpPr>
          <p:cNvPr id="3" name="Content Placeholder 2">
            <a:extLst>
              <a:ext uri="{FF2B5EF4-FFF2-40B4-BE49-F238E27FC236}">
                <a16:creationId xmlns:a16="http://schemas.microsoft.com/office/drawing/2014/main" id="{7D18D366-5882-8287-7CBC-DC5E68AF3448}"/>
              </a:ext>
            </a:extLst>
          </p:cNvPr>
          <p:cNvSpPr>
            <a:spLocks noGrp="1"/>
          </p:cNvSpPr>
          <p:nvPr>
            <p:ph idx="1"/>
          </p:nvPr>
        </p:nvSpPr>
        <p:spPr>
          <a:xfrm>
            <a:off x="1141412" y="1752600"/>
            <a:ext cx="9753600" cy="4495800"/>
          </a:xfrm>
        </p:spPr>
        <p:txBody>
          <a:bodyPr>
            <a:normAutofit/>
          </a:bodyPr>
          <a:lstStyle/>
          <a:p>
            <a:r>
              <a:rPr lang="en-US" b="1" dirty="0"/>
              <a:t>Purpose:</a:t>
            </a:r>
            <a:r>
              <a:rPr lang="en-US" dirty="0"/>
              <a:t> Accelerate growth, expand market leadership, and build a sustainable, industry-leading company. </a:t>
            </a:r>
          </a:p>
          <a:p>
            <a:r>
              <a:rPr lang="en-US" b="1" dirty="0"/>
              <a:t>Primary objective:</a:t>
            </a:r>
            <a:r>
              <a:rPr lang="en-US" dirty="0"/>
              <a:t> Scale proven business models across larger markets while improving profitability and operational efficiency. </a:t>
            </a:r>
          </a:p>
          <a:p>
            <a:r>
              <a:rPr lang="en-US" b="1" dirty="0"/>
              <a:t>Investors look for:</a:t>
            </a:r>
            <a:r>
              <a:rPr lang="en-US" dirty="0"/>
              <a:t> Strong and predictable revenue growth. </a:t>
            </a:r>
          </a:p>
          <a:p>
            <a:pPr lvl="1"/>
            <a:r>
              <a:rPr lang="en-US" dirty="0"/>
              <a:t>Market leadership and competitive differentiation. </a:t>
            </a:r>
          </a:p>
          <a:p>
            <a:pPr lvl="1"/>
            <a:r>
              <a:rPr lang="en-US" dirty="0"/>
              <a:t>Scalable unit economics. </a:t>
            </a:r>
          </a:p>
          <a:p>
            <a:pPr lvl="1"/>
            <a:r>
              <a:rPr lang="en-US" dirty="0"/>
              <a:t>Experienced management team. </a:t>
            </a:r>
          </a:p>
          <a:p>
            <a:pPr lvl="1"/>
            <a:r>
              <a:rPr lang="en-US" dirty="0"/>
              <a:t>Robust governance and operational excellence. </a:t>
            </a:r>
          </a:p>
          <a:p>
            <a:pPr lvl="1"/>
            <a:r>
              <a:rPr lang="en-US" dirty="0"/>
              <a:t>Clear path to profitability.</a:t>
            </a:r>
          </a:p>
        </p:txBody>
      </p:sp>
    </p:spTree>
    <p:extLst>
      <p:ext uri="{BB962C8B-B14F-4D97-AF65-F5344CB8AC3E}">
        <p14:creationId xmlns:p14="http://schemas.microsoft.com/office/powerpoint/2010/main" val="3448451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2133E3-33A0-2DD2-1D85-DE438F6882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589CB8-8C75-240F-A750-68F92DEEBCC0}"/>
              </a:ext>
            </a:extLst>
          </p:cNvPr>
          <p:cNvSpPr>
            <a:spLocks noGrp="1"/>
          </p:cNvSpPr>
          <p:nvPr>
            <p:ph type="title"/>
          </p:nvPr>
        </p:nvSpPr>
        <p:spPr>
          <a:xfrm>
            <a:off x="1522413" y="381000"/>
            <a:ext cx="10286999" cy="685800"/>
          </a:xfrm>
        </p:spPr>
        <p:txBody>
          <a:bodyPr>
            <a:normAutofit fontScale="90000"/>
          </a:bodyPr>
          <a:lstStyle/>
          <a:p>
            <a:r>
              <a:rPr lang="en-US" dirty="0"/>
              <a:t>Growth Rounds (Series B, C &amp; Beyond): </a:t>
            </a:r>
            <a:br>
              <a:rPr lang="en-US" dirty="0"/>
            </a:br>
            <a:r>
              <a:rPr lang="en-US" sz="2200" dirty="0"/>
              <a:t>From Scale to Market Leadership</a:t>
            </a:r>
          </a:p>
        </p:txBody>
      </p:sp>
      <p:sp>
        <p:nvSpPr>
          <p:cNvPr id="3" name="Content Placeholder 2">
            <a:extLst>
              <a:ext uri="{FF2B5EF4-FFF2-40B4-BE49-F238E27FC236}">
                <a16:creationId xmlns:a16="http://schemas.microsoft.com/office/drawing/2014/main" id="{EA25DBC3-C9C4-C1EF-BA35-894CE447D21E}"/>
              </a:ext>
            </a:extLst>
          </p:cNvPr>
          <p:cNvSpPr>
            <a:spLocks noGrp="1"/>
          </p:cNvSpPr>
          <p:nvPr>
            <p:ph idx="1"/>
          </p:nvPr>
        </p:nvSpPr>
        <p:spPr>
          <a:xfrm>
            <a:off x="1141412" y="1752600"/>
            <a:ext cx="9753600" cy="4495800"/>
          </a:xfrm>
        </p:spPr>
        <p:txBody>
          <a:bodyPr>
            <a:normAutofit fontScale="85000" lnSpcReduction="20000"/>
          </a:bodyPr>
          <a:lstStyle/>
          <a:p>
            <a:r>
              <a:rPr lang="en-US" b="1" dirty="0"/>
              <a:t>Capital is used to:</a:t>
            </a:r>
            <a:r>
              <a:rPr lang="en-US" dirty="0"/>
              <a:t> Expand into new geographic markets. </a:t>
            </a:r>
          </a:p>
          <a:p>
            <a:r>
              <a:rPr lang="en-US" dirty="0"/>
              <a:t>Launch new products and services. </a:t>
            </a:r>
          </a:p>
          <a:p>
            <a:r>
              <a:rPr lang="en-US" dirty="0"/>
              <a:t>Make strategic acquisitions. </a:t>
            </a:r>
          </a:p>
          <a:p>
            <a:r>
              <a:rPr lang="en-US" dirty="0"/>
              <a:t>Scale operations and infrastructure. </a:t>
            </a:r>
          </a:p>
          <a:p>
            <a:r>
              <a:rPr lang="en-US" dirty="0"/>
              <a:t>Strengthen technology and leadership teams. </a:t>
            </a:r>
          </a:p>
          <a:p>
            <a:r>
              <a:rPr lang="en-US" b="1" dirty="0"/>
              <a:t>Growth-stage investors focus on execution at scale</a:t>
            </a:r>
            <a:r>
              <a:rPr lang="en-US" dirty="0"/>
              <a:t>, not product validation. </a:t>
            </a:r>
            <a:r>
              <a:rPr lang="en-US" b="1" dirty="0"/>
              <a:t>Priced equity rounds dominate</a:t>
            </a:r>
            <a:r>
              <a:rPr lang="en-US" dirty="0"/>
              <a:t>, typically including: Board representation. </a:t>
            </a:r>
          </a:p>
          <a:p>
            <a:r>
              <a:rPr lang="en-US" dirty="0"/>
              <a:t>Preferred shares. </a:t>
            </a:r>
          </a:p>
          <a:p>
            <a:r>
              <a:rPr lang="en-US" dirty="0"/>
              <a:t>Liquidation preferences. </a:t>
            </a:r>
          </a:p>
          <a:p>
            <a:r>
              <a:rPr lang="en-US" dirty="0"/>
              <a:t>Anti-dilution protections. </a:t>
            </a:r>
          </a:p>
          <a:p>
            <a:r>
              <a:rPr lang="en-US" dirty="0"/>
              <a:t>Information and governance rights.</a:t>
            </a:r>
          </a:p>
          <a:p>
            <a:endParaRPr lang="en-US" dirty="0"/>
          </a:p>
        </p:txBody>
      </p:sp>
    </p:spTree>
    <p:extLst>
      <p:ext uri="{BB962C8B-B14F-4D97-AF65-F5344CB8AC3E}">
        <p14:creationId xmlns:p14="http://schemas.microsoft.com/office/powerpoint/2010/main" val="2906564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4006A-B1BA-E53F-598F-950C533921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CF87BC-D91C-E4E4-6E51-F0104FABE052}"/>
              </a:ext>
            </a:extLst>
          </p:cNvPr>
          <p:cNvSpPr>
            <a:spLocks noGrp="1"/>
          </p:cNvSpPr>
          <p:nvPr>
            <p:ph type="title"/>
          </p:nvPr>
        </p:nvSpPr>
        <p:spPr>
          <a:xfrm>
            <a:off x="564730" y="190500"/>
            <a:ext cx="10286999" cy="685800"/>
          </a:xfrm>
        </p:spPr>
        <p:txBody>
          <a:bodyPr>
            <a:normAutofit fontScale="90000"/>
          </a:bodyPr>
          <a:lstStyle/>
          <a:p>
            <a:r>
              <a:rPr lang="en-US" dirty="0"/>
              <a:t>Growth Rounds (Series B, C &amp; Beyond): </a:t>
            </a:r>
            <a:br>
              <a:rPr lang="en-US" dirty="0"/>
            </a:br>
            <a:r>
              <a:rPr lang="en-US" sz="2200" dirty="0"/>
              <a:t>From Scale to Market Leadership</a:t>
            </a:r>
          </a:p>
        </p:txBody>
      </p:sp>
      <p:sp>
        <p:nvSpPr>
          <p:cNvPr id="3" name="Content Placeholder 2">
            <a:extLst>
              <a:ext uri="{FF2B5EF4-FFF2-40B4-BE49-F238E27FC236}">
                <a16:creationId xmlns:a16="http://schemas.microsoft.com/office/drawing/2014/main" id="{3D6622DF-B0DB-4951-330A-C67830FE7D1D}"/>
              </a:ext>
            </a:extLst>
          </p:cNvPr>
          <p:cNvSpPr>
            <a:spLocks noGrp="1"/>
          </p:cNvSpPr>
          <p:nvPr>
            <p:ph idx="1"/>
          </p:nvPr>
        </p:nvSpPr>
        <p:spPr>
          <a:xfrm>
            <a:off x="303212" y="1143000"/>
            <a:ext cx="11049000" cy="5181600"/>
          </a:xfrm>
        </p:spPr>
        <p:txBody>
          <a:bodyPr>
            <a:normAutofit fontScale="70000" lnSpcReduction="20000"/>
          </a:bodyPr>
          <a:lstStyle/>
          <a:p>
            <a:pPr marL="0" indent="0">
              <a:buNone/>
            </a:pPr>
            <a:r>
              <a:rPr lang="en-US" b="1" dirty="0"/>
              <a:t>Case Study – Heroes Made</a:t>
            </a:r>
          </a:p>
          <a:p>
            <a:r>
              <a:rPr lang="en-US" dirty="0"/>
              <a:t>Successfully expanded from individual schools to district-wide adoption. </a:t>
            </a:r>
          </a:p>
          <a:p>
            <a:r>
              <a:rPr lang="en-US" dirty="0"/>
              <a:t>Demonstrated: </a:t>
            </a:r>
          </a:p>
          <a:p>
            <a:pPr lvl="1"/>
            <a:r>
              <a:rPr lang="en-US" dirty="0"/>
              <a:t>High customer retention across multiple academic years.  contracts with school districts. </a:t>
            </a:r>
          </a:p>
          <a:p>
            <a:pPr lvl="1"/>
            <a:r>
              <a:rPr lang="en-US" dirty="0"/>
              <a:t>Recurring subscription revenue. </a:t>
            </a:r>
          </a:p>
          <a:p>
            <a:pPr lvl="1"/>
            <a:r>
              <a:rPr lang="en-US" dirty="0"/>
              <a:t>Expansion through additional educational content and services. </a:t>
            </a:r>
          </a:p>
          <a:p>
            <a:r>
              <a:rPr lang="en-US" dirty="0"/>
              <a:t>Growth capital funded: </a:t>
            </a:r>
          </a:p>
          <a:p>
            <a:pPr lvl="1"/>
            <a:r>
              <a:rPr lang="en-US" dirty="0"/>
              <a:t>Geographic expansion. </a:t>
            </a:r>
          </a:p>
          <a:p>
            <a:pPr lvl="1"/>
            <a:r>
              <a:rPr lang="en-US" dirty="0"/>
              <a:t>Development of new curriculum content. </a:t>
            </a:r>
          </a:p>
          <a:p>
            <a:pPr lvl="1"/>
            <a:r>
              <a:rPr lang="en-US" dirty="0"/>
              <a:t>Scaling sales, customer success, and operations. </a:t>
            </a:r>
          </a:p>
          <a:p>
            <a:r>
              <a:rPr lang="en-US" dirty="0"/>
              <a:t>Attracted both: </a:t>
            </a:r>
          </a:p>
          <a:p>
            <a:pPr lvl="1"/>
            <a:r>
              <a:rPr lang="en-US" dirty="0"/>
              <a:t>Mission-driven impact investors. </a:t>
            </a:r>
          </a:p>
          <a:p>
            <a:pPr lvl="1"/>
            <a:r>
              <a:rPr lang="en-US" dirty="0"/>
              <a:t>Traditional venture capital firms. </a:t>
            </a:r>
          </a:p>
          <a:p>
            <a:pPr marL="0" indent="0">
              <a:buNone/>
            </a:pPr>
            <a:r>
              <a:rPr lang="en-US" b="1" dirty="0">
                <a:solidFill>
                  <a:srgbClr val="FFFF00"/>
                </a:solidFill>
              </a:rPr>
              <a:t>Investor takeaway:</a:t>
            </a:r>
            <a:r>
              <a:rPr lang="en-US" dirty="0">
                <a:solidFill>
                  <a:srgbClr val="FFFF00"/>
                </a:solidFill>
              </a:rPr>
              <a:t> Heroes Made had evolved from proving its educational platform to establishing itself as a scalable market leader with predictable recurring revenue and long-term growth potential. </a:t>
            </a:r>
          </a:p>
          <a:p>
            <a:endParaRPr lang="en-US" dirty="0"/>
          </a:p>
        </p:txBody>
      </p:sp>
    </p:spTree>
    <p:extLst>
      <p:ext uri="{BB962C8B-B14F-4D97-AF65-F5344CB8AC3E}">
        <p14:creationId xmlns:p14="http://schemas.microsoft.com/office/powerpoint/2010/main" val="2071314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3A6E3-CB65-BCEE-4711-4EA5FA09B78F}"/>
              </a:ext>
            </a:extLst>
          </p:cNvPr>
          <p:cNvSpPr>
            <a:spLocks noGrp="1"/>
          </p:cNvSpPr>
          <p:nvPr>
            <p:ph type="title"/>
          </p:nvPr>
        </p:nvSpPr>
        <p:spPr>
          <a:xfrm>
            <a:off x="760412" y="342181"/>
            <a:ext cx="9601199" cy="914400"/>
          </a:xfrm>
        </p:spPr>
        <p:txBody>
          <a:bodyPr>
            <a:normAutofit fontScale="90000"/>
          </a:bodyPr>
          <a:lstStyle/>
          <a:p>
            <a:r>
              <a:rPr lang="en-US" b="1" dirty="0"/>
              <a:t>Understanding Financing Instruments</a:t>
            </a:r>
            <a:br>
              <a:rPr lang="en-US" dirty="0"/>
            </a:br>
            <a:endParaRPr lang="en-US" dirty="0"/>
          </a:p>
        </p:txBody>
      </p:sp>
      <p:sp>
        <p:nvSpPr>
          <p:cNvPr id="3" name="Content Placeholder 2">
            <a:extLst>
              <a:ext uri="{FF2B5EF4-FFF2-40B4-BE49-F238E27FC236}">
                <a16:creationId xmlns:a16="http://schemas.microsoft.com/office/drawing/2014/main" id="{E0D37987-3BC5-1D5B-F475-6F1A25DEA58F}"/>
              </a:ext>
            </a:extLst>
          </p:cNvPr>
          <p:cNvSpPr>
            <a:spLocks noGrp="1"/>
          </p:cNvSpPr>
          <p:nvPr>
            <p:ph idx="1"/>
          </p:nvPr>
        </p:nvSpPr>
        <p:spPr>
          <a:xfrm>
            <a:off x="608012" y="1219200"/>
            <a:ext cx="11049000" cy="5296619"/>
          </a:xfrm>
        </p:spPr>
        <p:txBody>
          <a:bodyPr>
            <a:normAutofit/>
          </a:bodyPr>
          <a:lstStyle/>
          <a:p>
            <a:pPr marL="0" indent="0">
              <a:buNone/>
            </a:pPr>
            <a:r>
              <a:rPr lang="en-US" b="1" u="sng" dirty="0"/>
              <a:t>SAFEs: Speed and Simplicity</a:t>
            </a:r>
            <a:endParaRPr lang="en-US" u="sng" dirty="0"/>
          </a:p>
          <a:p>
            <a:r>
              <a:rPr lang="en-US" dirty="0"/>
              <a:t>SAFEs allow founders to raise early capital without negotiating valuation, governance rights, or board seats. Investors provide capital today for the right to receive future equity at terms tied to valuation caps or discounts. Their purpose is to eliminate friction during the earliest phases, giving founders the flexibility to iterate before committing to formal valuation.</a:t>
            </a:r>
          </a:p>
          <a:p>
            <a:pPr marL="231775" lvl="1" indent="0">
              <a:buNone/>
            </a:pPr>
            <a:r>
              <a:rPr lang="en-US" sz="2400" dirty="0"/>
              <a:t>SAFEs work best when:</a:t>
            </a:r>
          </a:p>
          <a:p>
            <a:pPr lvl="2"/>
            <a:r>
              <a:rPr lang="en-US" dirty="0"/>
              <a:t>the company is pre-traction,</a:t>
            </a:r>
          </a:p>
          <a:p>
            <a:pPr lvl="2"/>
            <a:r>
              <a:rPr lang="en-US" dirty="0"/>
              <a:t>angels or micro funds are leading,</a:t>
            </a:r>
          </a:p>
          <a:p>
            <a:pPr lvl="2"/>
            <a:r>
              <a:rPr lang="en-US" dirty="0"/>
              <a:t>speed matters more than structure, and</a:t>
            </a:r>
          </a:p>
          <a:p>
            <a:pPr lvl="2"/>
            <a:r>
              <a:rPr lang="en-US" dirty="0"/>
              <a:t>founders want to avoid legal overhead.</a:t>
            </a:r>
          </a:p>
          <a:p>
            <a:pPr marL="0" indent="0">
              <a:buNone/>
            </a:pPr>
            <a:r>
              <a:rPr lang="en-US" dirty="0">
                <a:solidFill>
                  <a:srgbClr val="FFFF00"/>
                </a:solidFill>
              </a:rPr>
              <a:t>They become risky only when stacked excessively with inconsistent caps, which can distort conversion outcomes later.</a:t>
            </a:r>
          </a:p>
          <a:p>
            <a:endParaRPr lang="en-US" dirty="0"/>
          </a:p>
        </p:txBody>
      </p:sp>
    </p:spTree>
    <p:extLst>
      <p:ext uri="{BB962C8B-B14F-4D97-AF65-F5344CB8AC3E}">
        <p14:creationId xmlns:p14="http://schemas.microsoft.com/office/powerpoint/2010/main" val="2750269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F2B6A2-DCF8-7C3E-7A0F-92D1D3C7AF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6EABF2-6892-5AD4-EABD-EDD208400933}"/>
              </a:ext>
            </a:extLst>
          </p:cNvPr>
          <p:cNvSpPr>
            <a:spLocks noGrp="1"/>
          </p:cNvSpPr>
          <p:nvPr>
            <p:ph type="title"/>
          </p:nvPr>
        </p:nvSpPr>
        <p:spPr>
          <a:xfrm>
            <a:off x="760412" y="342181"/>
            <a:ext cx="9601199" cy="914400"/>
          </a:xfrm>
        </p:spPr>
        <p:txBody>
          <a:bodyPr>
            <a:normAutofit fontScale="90000"/>
          </a:bodyPr>
          <a:lstStyle/>
          <a:p>
            <a:r>
              <a:rPr lang="en-US" b="1" dirty="0"/>
              <a:t>Understanding Financing Instruments</a:t>
            </a:r>
            <a:br>
              <a:rPr lang="en-US" dirty="0"/>
            </a:br>
            <a:endParaRPr lang="en-US" dirty="0"/>
          </a:p>
        </p:txBody>
      </p:sp>
      <p:sp>
        <p:nvSpPr>
          <p:cNvPr id="3" name="Content Placeholder 2">
            <a:extLst>
              <a:ext uri="{FF2B5EF4-FFF2-40B4-BE49-F238E27FC236}">
                <a16:creationId xmlns:a16="http://schemas.microsoft.com/office/drawing/2014/main" id="{B6ECC6CF-1676-357E-6627-D87AFE09986C}"/>
              </a:ext>
            </a:extLst>
          </p:cNvPr>
          <p:cNvSpPr>
            <a:spLocks noGrp="1"/>
          </p:cNvSpPr>
          <p:nvPr>
            <p:ph idx="1"/>
          </p:nvPr>
        </p:nvSpPr>
        <p:spPr>
          <a:xfrm>
            <a:off x="608012" y="1219200"/>
            <a:ext cx="11049000" cy="5296619"/>
          </a:xfrm>
        </p:spPr>
        <p:txBody>
          <a:bodyPr>
            <a:normAutofit/>
          </a:bodyPr>
          <a:lstStyle/>
          <a:p>
            <a:pPr marL="0" indent="0">
              <a:buNone/>
            </a:pPr>
            <a:r>
              <a:rPr lang="en-US" b="1" u="sng" dirty="0"/>
              <a:t>Convertible Notes: Flexible Structure with Discipline</a:t>
            </a:r>
            <a:endParaRPr lang="en-US" u="sng" dirty="0"/>
          </a:p>
          <a:p>
            <a:r>
              <a:rPr lang="en-US" dirty="0"/>
              <a:t>Convertible notes behave like debt that turns into equity. The interest, maturity date, and conversion mechanics give investors protection while maintaining the agility of early-stage financing. Notes are particularly useful when:</a:t>
            </a:r>
          </a:p>
          <a:p>
            <a:pPr lvl="1"/>
            <a:r>
              <a:rPr lang="en-US" dirty="0"/>
              <a:t>investors want defined conversion timelines,</a:t>
            </a:r>
          </a:p>
          <a:p>
            <a:pPr lvl="1"/>
            <a:r>
              <a:rPr lang="en-US" dirty="0"/>
              <a:t>the company faces regulatory or technical risk, or</a:t>
            </a:r>
          </a:p>
          <a:p>
            <a:pPr lvl="1"/>
            <a:r>
              <a:rPr lang="en-US" dirty="0"/>
              <a:t>the round requires a bridge between early and institutional investors.</a:t>
            </a:r>
          </a:p>
          <a:p>
            <a:endParaRPr lang="en-US" dirty="0"/>
          </a:p>
        </p:txBody>
      </p:sp>
    </p:spTree>
    <p:extLst>
      <p:ext uri="{BB962C8B-B14F-4D97-AF65-F5344CB8AC3E}">
        <p14:creationId xmlns:p14="http://schemas.microsoft.com/office/powerpoint/2010/main" val="1810237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D1958-74DD-4138-0959-A14FC027C262}"/>
              </a:ext>
            </a:extLst>
          </p:cNvPr>
          <p:cNvSpPr>
            <a:spLocks noGrp="1"/>
          </p:cNvSpPr>
          <p:nvPr>
            <p:ph type="title"/>
          </p:nvPr>
        </p:nvSpPr>
        <p:spPr>
          <a:xfrm>
            <a:off x="379412" y="381000"/>
            <a:ext cx="10677610" cy="685800"/>
          </a:xfrm>
        </p:spPr>
        <p:txBody>
          <a:bodyPr>
            <a:normAutofit/>
          </a:bodyPr>
          <a:lstStyle/>
          <a:p>
            <a:r>
              <a:rPr lang="en-US" dirty="0"/>
              <a:t>Fundraising Rounds Explained - Introduction</a:t>
            </a:r>
          </a:p>
        </p:txBody>
      </p:sp>
      <p:sp>
        <p:nvSpPr>
          <p:cNvPr id="5" name="Content Placeholder 4">
            <a:extLst>
              <a:ext uri="{FF2B5EF4-FFF2-40B4-BE49-F238E27FC236}">
                <a16:creationId xmlns:a16="http://schemas.microsoft.com/office/drawing/2014/main" id="{AA203296-E2A8-C36E-7734-45FE741A42B7}"/>
              </a:ext>
            </a:extLst>
          </p:cNvPr>
          <p:cNvSpPr>
            <a:spLocks noGrp="1"/>
          </p:cNvSpPr>
          <p:nvPr>
            <p:ph idx="1"/>
          </p:nvPr>
        </p:nvSpPr>
        <p:spPr>
          <a:xfrm>
            <a:off x="410892" y="1524000"/>
            <a:ext cx="10788920" cy="4876800"/>
          </a:xfrm>
        </p:spPr>
        <p:txBody>
          <a:bodyPr>
            <a:normAutofit/>
          </a:bodyPr>
          <a:lstStyle/>
          <a:p>
            <a:r>
              <a:rPr lang="en-US" b="1" dirty="0"/>
              <a:t>Fundraising rounds reflect a startup's evolution</a:t>
            </a:r>
            <a:r>
              <a:rPr lang="en-US" dirty="0"/>
              <a:t> from idea to scalable business—not just financing milestones. </a:t>
            </a:r>
          </a:p>
          <a:p>
            <a:r>
              <a:rPr lang="en-US" b="1" dirty="0"/>
              <a:t>Each funding stage corresponds to reduced risk</a:t>
            </a:r>
            <a:r>
              <a:rPr lang="en-US" dirty="0"/>
              <a:t>, increased validation, and greater operational maturity. </a:t>
            </a:r>
          </a:p>
          <a:p>
            <a:r>
              <a:rPr lang="en-US" b="1" dirty="0"/>
              <a:t>Every round has different investor expectations</a:t>
            </a:r>
            <a:r>
              <a:rPr lang="en-US" dirty="0"/>
              <a:t>, requiring specific milestones, traction, and evidence of progress. </a:t>
            </a:r>
          </a:p>
          <a:p>
            <a:r>
              <a:rPr lang="en-US" b="1" dirty="0"/>
              <a:t>Choosing the right financing instrument matters</a:t>
            </a:r>
            <a:r>
              <a:rPr lang="en-US" dirty="0"/>
              <a:t>, including SAFEs, convertible notes, and priced equity rounds. </a:t>
            </a:r>
          </a:p>
        </p:txBody>
      </p:sp>
    </p:spTree>
    <p:extLst>
      <p:ext uri="{BB962C8B-B14F-4D97-AF65-F5344CB8AC3E}">
        <p14:creationId xmlns:p14="http://schemas.microsoft.com/office/powerpoint/2010/main" val="3179826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A169F-5EEB-74A7-EE6A-5FD948A43583}"/>
              </a:ext>
            </a:extLst>
          </p:cNvPr>
          <p:cNvSpPr>
            <a:spLocks noGrp="1"/>
          </p:cNvSpPr>
          <p:nvPr>
            <p:ph type="title"/>
          </p:nvPr>
        </p:nvSpPr>
        <p:spPr>
          <a:xfrm>
            <a:off x="760412" y="304800"/>
            <a:ext cx="9144001" cy="838200"/>
          </a:xfrm>
        </p:spPr>
        <p:txBody>
          <a:bodyPr/>
          <a:lstStyle/>
          <a:p>
            <a:r>
              <a:rPr lang="en-US" b="1" dirty="0"/>
              <a:t>Understanding Financing Instruments</a:t>
            </a:r>
            <a:endParaRPr lang="en-US" dirty="0"/>
          </a:p>
        </p:txBody>
      </p:sp>
      <p:sp>
        <p:nvSpPr>
          <p:cNvPr id="3" name="Content Placeholder 2">
            <a:extLst>
              <a:ext uri="{FF2B5EF4-FFF2-40B4-BE49-F238E27FC236}">
                <a16:creationId xmlns:a16="http://schemas.microsoft.com/office/drawing/2014/main" id="{6BCE6986-587F-18B5-3440-427DC77E8EC4}"/>
              </a:ext>
            </a:extLst>
          </p:cNvPr>
          <p:cNvSpPr>
            <a:spLocks noGrp="1"/>
          </p:cNvSpPr>
          <p:nvPr>
            <p:ph idx="1"/>
          </p:nvPr>
        </p:nvSpPr>
        <p:spPr/>
        <p:txBody>
          <a:bodyPr/>
          <a:lstStyle/>
          <a:p>
            <a:pPr marL="0" indent="0">
              <a:buNone/>
            </a:pPr>
            <a:r>
              <a:rPr lang="en-US" b="1" i="1" dirty="0"/>
              <a:t>Case Study: FDA-Regulated Device Company</a:t>
            </a:r>
            <a:endParaRPr lang="en-US" dirty="0"/>
          </a:p>
          <a:p>
            <a:r>
              <a:rPr lang="en-US" dirty="0"/>
              <a:t>A medical device startup used a convertible note strategically when preparing for FDA submission. </a:t>
            </a:r>
          </a:p>
          <a:p>
            <a:r>
              <a:rPr lang="en-US" dirty="0"/>
              <a:t>Rather than waiting for full clearance, they hired a regulatory consultant who initiated early conversations with compliance officers, restructured documentation, and mapped the approval process. </a:t>
            </a:r>
          </a:p>
          <a:p>
            <a:r>
              <a:rPr lang="en-US" dirty="0"/>
              <a:t>This allowed them to raise a note with milestone-based conversion, demonstrating that complex regulatory landscapes can be navigated with foresight and structure.</a:t>
            </a:r>
          </a:p>
          <a:p>
            <a:endParaRPr lang="en-US" dirty="0"/>
          </a:p>
        </p:txBody>
      </p:sp>
    </p:spTree>
    <p:extLst>
      <p:ext uri="{BB962C8B-B14F-4D97-AF65-F5344CB8AC3E}">
        <p14:creationId xmlns:p14="http://schemas.microsoft.com/office/powerpoint/2010/main" val="3631998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C6E1F-577E-FDFA-2B28-9F485EFBD449}"/>
              </a:ext>
            </a:extLst>
          </p:cNvPr>
          <p:cNvSpPr>
            <a:spLocks noGrp="1"/>
          </p:cNvSpPr>
          <p:nvPr>
            <p:ph type="title"/>
          </p:nvPr>
        </p:nvSpPr>
        <p:spPr>
          <a:xfrm>
            <a:off x="1522413" y="381000"/>
            <a:ext cx="9144001" cy="533400"/>
          </a:xfrm>
        </p:spPr>
        <p:txBody>
          <a:bodyPr>
            <a:normAutofit fontScale="90000"/>
          </a:bodyPr>
          <a:lstStyle/>
          <a:p>
            <a:r>
              <a:rPr lang="en-US" b="1" dirty="0"/>
              <a:t>Understanding Financing Instruments</a:t>
            </a:r>
            <a:endParaRPr lang="en-US" dirty="0"/>
          </a:p>
        </p:txBody>
      </p:sp>
      <p:sp>
        <p:nvSpPr>
          <p:cNvPr id="3" name="Content Placeholder 2">
            <a:extLst>
              <a:ext uri="{FF2B5EF4-FFF2-40B4-BE49-F238E27FC236}">
                <a16:creationId xmlns:a16="http://schemas.microsoft.com/office/drawing/2014/main" id="{A74C613D-6B88-CEC3-9D43-2E16261B47D6}"/>
              </a:ext>
            </a:extLst>
          </p:cNvPr>
          <p:cNvSpPr>
            <a:spLocks noGrp="1"/>
          </p:cNvSpPr>
          <p:nvPr>
            <p:ph idx="1"/>
          </p:nvPr>
        </p:nvSpPr>
        <p:spPr>
          <a:xfrm>
            <a:off x="1370012" y="1524000"/>
            <a:ext cx="9134391" cy="4114801"/>
          </a:xfrm>
        </p:spPr>
        <p:txBody>
          <a:bodyPr>
            <a:normAutofit fontScale="92500"/>
          </a:bodyPr>
          <a:lstStyle/>
          <a:p>
            <a:pPr marL="0" indent="0">
              <a:buNone/>
            </a:pPr>
            <a:r>
              <a:rPr lang="en-US" b="1" dirty="0"/>
              <a:t>Priced Equity Rounds: Formal Valuation and Governance</a:t>
            </a:r>
            <a:endParaRPr lang="en-US" dirty="0"/>
          </a:p>
          <a:p>
            <a:pPr marL="0" indent="0">
              <a:buNone/>
            </a:pPr>
            <a:r>
              <a:rPr lang="en-US" dirty="0"/>
              <a:t>Priced rounds assign a valuation and issue preferred shares. They define how control, governance, and economic rights are allocated among investors and founders. This structure becomes essential as companies scale and institutional money enters. Priced rounds formalize:</a:t>
            </a:r>
          </a:p>
          <a:p>
            <a:pPr lvl="1"/>
            <a:r>
              <a:rPr lang="en-US" dirty="0"/>
              <a:t>the valuation of the company,</a:t>
            </a:r>
          </a:p>
          <a:p>
            <a:pPr lvl="1"/>
            <a:r>
              <a:rPr lang="en-US" dirty="0"/>
              <a:t>investor rights,</a:t>
            </a:r>
          </a:p>
          <a:p>
            <a:pPr lvl="1"/>
            <a:r>
              <a:rPr lang="en-US" dirty="0"/>
              <a:t>governance roles, and</a:t>
            </a:r>
          </a:p>
          <a:p>
            <a:pPr lvl="1"/>
            <a:r>
              <a:rPr lang="en-US" dirty="0"/>
              <a:t>the long-term framework for dilution.</a:t>
            </a:r>
          </a:p>
          <a:p>
            <a:r>
              <a:rPr lang="en-US" dirty="0"/>
              <a:t>Series A and beyond typically follow this structure.</a:t>
            </a:r>
          </a:p>
          <a:p>
            <a:endParaRPr lang="en-US" dirty="0"/>
          </a:p>
        </p:txBody>
      </p:sp>
    </p:spTree>
    <p:extLst>
      <p:ext uri="{BB962C8B-B14F-4D97-AF65-F5344CB8AC3E}">
        <p14:creationId xmlns:p14="http://schemas.microsoft.com/office/powerpoint/2010/main" val="3582838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F0B76-8513-1043-82F8-E11C15FBAB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3D3854-9857-BF08-AC74-3CEDF23A128B}"/>
              </a:ext>
            </a:extLst>
          </p:cNvPr>
          <p:cNvSpPr>
            <a:spLocks noGrp="1"/>
          </p:cNvSpPr>
          <p:nvPr>
            <p:ph type="title"/>
          </p:nvPr>
        </p:nvSpPr>
        <p:spPr>
          <a:xfrm>
            <a:off x="1522413" y="381000"/>
            <a:ext cx="9144001" cy="685800"/>
          </a:xfrm>
        </p:spPr>
        <p:txBody>
          <a:bodyPr/>
          <a:lstStyle/>
          <a:p>
            <a:r>
              <a:rPr lang="en-US" b="1" dirty="0"/>
              <a:t>Dilution, Ownership, and Cap-Table Design</a:t>
            </a:r>
            <a:endParaRPr lang="en-US" dirty="0"/>
          </a:p>
        </p:txBody>
      </p:sp>
      <p:sp>
        <p:nvSpPr>
          <p:cNvPr id="3" name="Content Placeholder 2">
            <a:extLst>
              <a:ext uri="{FF2B5EF4-FFF2-40B4-BE49-F238E27FC236}">
                <a16:creationId xmlns:a16="http://schemas.microsoft.com/office/drawing/2014/main" id="{B99F9916-F165-ABAD-ED43-F3F46F1B19B6}"/>
              </a:ext>
            </a:extLst>
          </p:cNvPr>
          <p:cNvSpPr>
            <a:spLocks noGrp="1"/>
          </p:cNvSpPr>
          <p:nvPr>
            <p:ph idx="1"/>
          </p:nvPr>
        </p:nvSpPr>
        <p:spPr>
          <a:xfrm>
            <a:off x="1141412" y="1752600"/>
            <a:ext cx="9753600" cy="4495800"/>
          </a:xfrm>
        </p:spPr>
        <p:txBody>
          <a:bodyPr>
            <a:normAutofit/>
          </a:bodyPr>
          <a:lstStyle/>
          <a:p>
            <a:r>
              <a:rPr lang="en-US" b="1" dirty="0"/>
              <a:t>Every fundraising round creates dilution</a:t>
            </a:r>
            <a:r>
              <a:rPr lang="en-US" dirty="0"/>
              <a:t>, but well-managed dilution accelerates growth and increases long-term company value. </a:t>
            </a:r>
          </a:p>
          <a:p>
            <a:r>
              <a:rPr lang="en-US" b="1" dirty="0"/>
              <a:t>The objective is not to avoid dilution</a:t>
            </a:r>
            <a:r>
              <a:rPr lang="en-US" dirty="0"/>
              <a:t>—it is to raise capital efficiently while preserving meaningful founder ownership. </a:t>
            </a:r>
          </a:p>
          <a:p>
            <a:r>
              <a:rPr lang="en-US" b="1" dirty="0"/>
              <a:t>Founders should understand:</a:t>
            </a:r>
            <a:r>
              <a:rPr lang="en-US" dirty="0"/>
              <a:t> </a:t>
            </a:r>
          </a:p>
          <a:p>
            <a:pPr lvl="1"/>
            <a:r>
              <a:rPr lang="en-US" dirty="0"/>
              <a:t>The cumulative impact of dilution across multiple funding rounds. </a:t>
            </a:r>
          </a:p>
          <a:p>
            <a:pPr lvl="1"/>
            <a:r>
              <a:rPr lang="en-US" dirty="0"/>
              <a:t>Employee Stock Option Pools (ESOPs). </a:t>
            </a:r>
          </a:p>
          <a:p>
            <a:pPr lvl="1"/>
            <a:r>
              <a:rPr lang="en-US" dirty="0"/>
              <a:t>SAFE and Convertible Note conversions. </a:t>
            </a:r>
          </a:p>
          <a:p>
            <a:pPr lvl="1"/>
            <a:r>
              <a:rPr lang="en-US" dirty="0"/>
              <a:t>Ownership implications of future financing. </a:t>
            </a:r>
          </a:p>
          <a:p>
            <a:endParaRPr lang="en-US" dirty="0"/>
          </a:p>
        </p:txBody>
      </p:sp>
    </p:spTree>
    <p:extLst>
      <p:ext uri="{BB962C8B-B14F-4D97-AF65-F5344CB8AC3E}">
        <p14:creationId xmlns:p14="http://schemas.microsoft.com/office/powerpoint/2010/main" val="1415978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B4156C-C111-A455-EC81-061DCE8E5D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A9912C-D89E-2114-63DC-7BEC5DB8A75E}"/>
              </a:ext>
            </a:extLst>
          </p:cNvPr>
          <p:cNvSpPr>
            <a:spLocks noGrp="1"/>
          </p:cNvSpPr>
          <p:nvPr>
            <p:ph type="title"/>
          </p:nvPr>
        </p:nvSpPr>
        <p:spPr>
          <a:xfrm>
            <a:off x="1522413" y="381000"/>
            <a:ext cx="9144001" cy="685800"/>
          </a:xfrm>
        </p:spPr>
        <p:txBody>
          <a:bodyPr/>
          <a:lstStyle/>
          <a:p>
            <a:r>
              <a:rPr lang="en-US" b="1" dirty="0"/>
              <a:t>Dilution, Ownership, and Cap-Table Design</a:t>
            </a:r>
            <a:endParaRPr lang="en-US" dirty="0"/>
          </a:p>
        </p:txBody>
      </p:sp>
      <p:sp>
        <p:nvSpPr>
          <p:cNvPr id="3" name="Content Placeholder 2">
            <a:extLst>
              <a:ext uri="{FF2B5EF4-FFF2-40B4-BE49-F238E27FC236}">
                <a16:creationId xmlns:a16="http://schemas.microsoft.com/office/drawing/2014/main" id="{C2CA93A8-69E6-4C0D-9114-6822C9D2D9A1}"/>
              </a:ext>
            </a:extLst>
          </p:cNvPr>
          <p:cNvSpPr>
            <a:spLocks noGrp="1"/>
          </p:cNvSpPr>
          <p:nvPr>
            <p:ph idx="1"/>
          </p:nvPr>
        </p:nvSpPr>
        <p:spPr>
          <a:xfrm>
            <a:off x="1141412" y="1752600"/>
            <a:ext cx="9753600" cy="4495800"/>
          </a:xfrm>
        </p:spPr>
        <p:txBody>
          <a:bodyPr>
            <a:normAutofit/>
          </a:bodyPr>
          <a:lstStyle/>
          <a:p>
            <a:r>
              <a:rPr lang="en-US" b="1" dirty="0"/>
              <a:t>Differentiate between:</a:t>
            </a:r>
            <a:r>
              <a:rPr lang="en-US" dirty="0"/>
              <a:t> </a:t>
            </a:r>
          </a:p>
          <a:p>
            <a:pPr lvl="1"/>
            <a:r>
              <a:rPr lang="en-US" b="1" dirty="0"/>
              <a:t>Protective dilution</a:t>
            </a:r>
            <a:r>
              <a:rPr lang="en-US" dirty="0"/>
              <a:t> – capital that creates significant value and supports growth. </a:t>
            </a:r>
          </a:p>
          <a:p>
            <a:pPr lvl="1"/>
            <a:r>
              <a:rPr lang="en-US" b="1" dirty="0"/>
              <a:t>Corrosive dilution</a:t>
            </a:r>
            <a:r>
              <a:rPr lang="en-US" dirty="0"/>
              <a:t> – unnecessary dilution resulting from poor planning, weak negotiations, or raising capital too early. </a:t>
            </a:r>
          </a:p>
          <a:p>
            <a:r>
              <a:rPr lang="en-US" b="1" dirty="0"/>
              <a:t>Maintain a clean cap table</a:t>
            </a:r>
            <a:r>
              <a:rPr lang="en-US" dirty="0"/>
              <a:t> with transparent ownership, clear governance, and simple equity structures. </a:t>
            </a:r>
          </a:p>
          <a:p>
            <a:r>
              <a:rPr lang="en-US" b="1" dirty="0"/>
              <a:t>Plan fundraising strategically</a:t>
            </a:r>
            <a:r>
              <a:rPr lang="en-US" dirty="0"/>
              <a:t> to avoid excessive dilution while maintaining flexibility for future rounds and key hires. </a:t>
            </a:r>
          </a:p>
          <a:p>
            <a:r>
              <a:rPr lang="en-US" b="1" dirty="0"/>
              <a:t>A well-designed cap table signals</a:t>
            </a:r>
            <a:r>
              <a:rPr lang="en-US" dirty="0"/>
              <a:t> operational maturity, investor readiness, and strong corporate governance. </a:t>
            </a:r>
          </a:p>
          <a:p>
            <a:endParaRPr lang="en-US" dirty="0"/>
          </a:p>
        </p:txBody>
      </p:sp>
    </p:spTree>
    <p:extLst>
      <p:ext uri="{BB962C8B-B14F-4D97-AF65-F5344CB8AC3E}">
        <p14:creationId xmlns:p14="http://schemas.microsoft.com/office/powerpoint/2010/main" val="2566349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8775FB-7E79-37B6-484C-A3B4AD01EA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633121-2A85-3349-7516-2B8336D54E18}"/>
              </a:ext>
            </a:extLst>
          </p:cNvPr>
          <p:cNvSpPr>
            <a:spLocks noGrp="1"/>
          </p:cNvSpPr>
          <p:nvPr>
            <p:ph type="title"/>
          </p:nvPr>
        </p:nvSpPr>
        <p:spPr>
          <a:xfrm>
            <a:off x="1522413" y="381000"/>
            <a:ext cx="9144001" cy="685800"/>
          </a:xfrm>
        </p:spPr>
        <p:txBody>
          <a:bodyPr/>
          <a:lstStyle/>
          <a:p>
            <a:r>
              <a:rPr lang="en-US" b="1" dirty="0"/>
              <a:t>Dilution, Ownership, and Cap-Table Design</a:t>
            </a:r>
            <a:endParaRPr lang="en-US" dirty="0"/>
          </a:p>
        </p:txBody>
      </p:sp>
      <p:sp>
        <p:nvSpPr>
          <p:cNvPr id="3" name="Content Placeholder 2">
            <a:extLst>
              <a:ext uri="{FF2B5EF4-FFF2-40B4-BE49-F238E27FC236}">
                <a16:creationId xmlns:a16="http://schemas.microsoft.com/office/drawing/2014/main" id="{8CCC54E9-B6AB-627B-3410-E6E8D60E899C}"/>
              </a:ext>
            </a:extLst>
          </p:cNvPr>
          <p:cNvSpPr>
            <a:spLocks noGrp="1"/>
          </p:cNvSpPr>
          <p:nvPr>
            <p:ph idx="1"/>
          </p:nvPr>
        </p:nvSpPr>
        <p:spPr>
          <a:xfrm>
            <a:off x="1141412" y="1752600"/>
            <a:ext cx="9753600" cy="4495800"/>
          </a:xfrm>
        </p:spPr>
        <p:txBody>
          <a:bodyPr>
            <a:normAutofit fontScale="85000" lnSpcReduction="20000"/>
          </a:bodyPr>
          <a:lstStyle/>
          <a:p>
            <a:pPr marL="0" indent="0">
              <a:buNone/>
            </a:pPr>
            <a:r>
              <a:rPr lang="en-US" b="1" dirty="0"/>
              <a:t>Case Study – Ascanio</a:t>
            </a:r>
          </a:p>
          <a:p>
            <a:r>
              <a:rPr lang="en-US" dirty="0"/>
              <a:t>Initially struggled to raise capital because its go-to-market strategy lacked sufficient detail. </a:t>
            </a:r>
          </a:p>
          <a:p>
            <a:r>
              <a:rPr lang="en-US" dirty="0"/>
              <a:t>Improved fundraising readiness by: </a:t>
            </a:r>
          </a:p>
          <a:p>
            <a:pPr lvl="1"/>
            <a:r>
              <a:rPr lang="en-US" dirty="0"/>
              <a:t>Mapping customer procurement cycles. </a:t>
            </a:r>
          </a:p>
          <a:p>
            <a:pPr lvl="1"/>
            <a:r>
              <a:rPr lang="en-US" dirty="0"/>
              <a:t>Identifying budget decision-makers. </a:t>
            </a:r>
          </a:p>
          <a:p>
            <a:pPr lvl="1"/>
            <a:r>
              <a:rPr lang="en-US" dirty="0"/>
              <a:t>Understanding enterprise sales timelines. </a:t>
            </a:r>
          </a:p>
          <a:p>
            <a:pPr lvl="1"/>
            <a:r>
              <a:rPr lang="en-US" dirty="0"/>
              <a:t>Developing a repeatable commercial strategy. </a:t>
            </a:r>
          </a:p>
          <a:p>
            <a:r>
              <a:rPr lang="en-US" dirty="0"/>
              <a:t>Raised capital incrementally at higher valuations as execution milestones were achieved. </a:t>
            </a:r>
          </a:p>
          <a:p>
            <a:r>
              <a:rPr lang="en-US" b="1" dirty="0"/>
              <a:t>Result:</a:t>
            </a:r>
            <a:r>
              <a:rPr lang="en-US" dirty="0"/>
              <a:t> Preserved founder ownership while avoiding unnecessary early-stage dilution. </a:t>
            </a:r>
          </a:p>
          <a:p>
            <a:pPr marL="0" indent="0">
              <a:buNone/>
            </a:pPr>
            <a:r>
              <a:rPr lang="en-US" b="1" dirty="0">
                <a:solidFill>
                  <a:srgbClr val="FFFF00"/>
                </a:solidFill>
              </a:rPr>
              <a:t>Investor Perspective:</a:t>
            </a:r>
            <a:r>
              <a:rPr lang="en-US" dirty="0">
                <a:solidFill>
                  <a:srgbClr val="FFFF00"/>
                </a:solidFill>
              </a:rPr>
              <a:t> </a:t>
            </a:r>
            <a:r>
              <a:rPr lang="en-US" i="1" dirty="0">
                <a:solidFill>
                  <a:srgbClr val="FFFF00"/>
                </a:solidFill>
              </a:rPr>
              <a:t>A clean cap table and disciplined approach to dilution demonstrate that founders understand not only how to build a company—but also how to finance one responsibly over the long term.</a:t>
            </a:r>
            <a:endParaRPr lang="en-US" dirty="0">
              <a:solidFill>
                <a:srgbClr val="FFFF00"/>
              </a:solidFill>
            </a:endParaRPr>
          </a:p>
          <a:p>
            <a:endParaRPr lang="en-US" dirty="0"/>
          </a:p>
        </p:txBody>
      </p:sp>
    </p:spTree>
    <p:extLst>
      <p:ext uri="{BB962C8B-B14F-4D97-AF65-F5344CB8AC3E}">
        <p14:creationId xmlns:p14="http://schemas.microsoft.com/office/powerpoint/2010/main" val="3606436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2C81BF-F55E-D228-427B-6DC9708E4C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4E8A7A-029A-0475-9A28-1CC70CD426A7}"/>
              </a:ext>
            </a:extLst>
          </p:cNvPr>
          <p:cNvSpPr>
            <a:spLocks noGrp="1"/>
          </p:cNvSpPr>
          <p:nvPr>
            <p:ph type="title"/>
          </p:nvPr>
        </p:nvSpPr>
        <p:spPr>
          <a:xfrm>
            <a:off x="303212" y="266700"/>
            <a:ext cx="10439399" cy="685800"/>
          </a:xfrm>
        </p:spPr>
        <p:txBody>
          <a:bodyPr>
            <a:normAutofit fontScale="90000"/>
          </a:bodyPr>
          <a:lstStyle/>
          <a:p>
            <a:r>
              <a:rPr lang="en-US" b="1" dirty="0"/>
              <a:t>Precision Capital Planning: When Capital Has Logic</a:t>
            </a:r>
            <a:endParaRPr lang="en-US" dirty="0"/>
          </a:p>
        </p:txBody>
      </p:sp>
      <p:sp>
        <p:nvSpPr>
          <p:cNvPr id="3" name="Content Placeholder 2">
            <a:extLst>
              <a:ext uri="{FF2B5EF4-FFF2-40B4-BE49-F238E27FC236}">
                <a16:creationId xmlns:a16="http://schemas.microsoft.com/office/drawing/2014/main" id="{89AC168A-4E9C-6705-DE5B-9F9F8EC6175D}"/>
              </a:ext>
            </a:extLst>
          </p:cNvPr>
          <p:cNvSpPr>
            <a:spLocks noGrp="1"/>
          </p:cNvSpPr>
          <p:nvPr>
            <p:ph idx="1"/>
          </p:nvPr>
        </p:nvSpPr>
        <p:spPr>
          <a:xfrm>
            <a:off x="303212" y="1295400"/>
            <a:ext cx="11582400" cy="4495800"/>
          </a:xfrm>
        </p:spPr>
        <p:txBody>
          <a:bodyPr>
            <a:normAutofit fontScale="92500" lnSpcReduction="20000"/>
          </a:bodyPr>
          <a:lstStyle/>
          <a:p>
            <a:pPr marL="0" indent="0">
              <a:buNone/>
            </a:pPr>
            <a:r>
              <a:rPr lang="en-US" dirty="0"/>
              <a:t>Nothing convinces investors more than founders who can articulate exactly how capital translates into capability. The strongest fundraising rounds demonstrate that each euro or dollar has purpose by expanding production, increasing throughput, accelerating sales cycles, or resolving a bottleneck inhibiting scale.</a:t>
            </a:r>
          </a:p>
          <a:p>
            <a:pPr marL="0" indent="0">
              <a:buNone/>
            </a:pPr>
            <a:r>
              <a:rPr lang="en-US" b="1" i="1" dirty="0"/>
              <a:t>Case Study: </a:t>
            </a:r>
            <a:r>
              <a:rPr lang="en-US" b="1" i="1" dirty="0" err="1"/>
              <a:t>Colgen</a:t>
            </a:r>
            <a:r>
              <a:rPr lang="en-US" b="1" i="1" dirty="0"/>
              <a:t> Bioscience</a:t>
            </a:r>
            <a:endParaRPr lang="en-US" dirty="0"/>
          </a:p>
          <a:p>
            <a:r>
              <a:rPr lang="en-US" dirty="0" err="1"/>
              <a:t>Colgen</a:t>
            </a:r>
            <a:r>
              <a:rPr lang="en-US" dirty="0"/>
              <a:t> Bioscience, a producer of collagen for skin care, when raising €1.25 million, they did not give vague hiring plans or high-level projections. They specified the exact equipment purchases, the resulting expansion in collagen production capacity, and how those increases matched the annual demand committed by Korean skincare manufacturers. Their capital plan was so clear that investors could almost feel the machinery turning. It is difficult to say no when the raise feels like the natural fulfillment of an existing market pull. Return on Investment (ROI) is easier to calculate when the machine’s cost is known, the collagen production capacity is clearly defined, and there are contractual commitments specifying who will purchase the output and in what quantities. As illustrated on table 5.1 below the ROI is estimated annual profit from the production divided by the investment:</a:t>
            </a:r>
          </a:p>
          <a:p>
            <a:endParaRPr lang="en-US" dirty="0"/>
          </a:p>
        </p:txBody>
      </p:sp>
    </p:spTree>
    <p:extLst>
      <p:ext uri="{BB962C8B-B14F-4D97-AF65-F5344CB8AC3E}">
        <p14:creationId xmlns:p14="http://schemas.microsoft.com/office/powerpoint/2010/main" val="3050498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84D810-6241-1BE3-F055-D9ABC764B1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BBA36A-B53C-7E02-E257-4D32E41EA67F}"/>
              </a:ext>
            </a:extLst>
          </p:cNvPr>
          <p:cNvSpPr>
            <a:spLocks noGrp="1"/>
          </p:cNvSpPr>
          <p:nvPr>
            <p:ph type="title"/>
          </p:nvPr>
        </p:nvSpPr>
        <p:spPr>
          <a:xfrm>
            <a:off x="303212" y="266700"/>
            <a:ext cx="10439399" cy="685800"/>
          </a:xfrm>
        </p:spPr>
        <p:txBody>
          <a:bodyPr>
            <a:normAutofit fontScale="90000"/>
          </a:bodyPr>
          <a:lstStyle/>
          <a:p>
            <a:r>
              <a:rPr lang="en-US" b="1" dirty="0"/>
              <a:t>Precision Capital Planning: When Capital Has Logic</a:t>
            </a:r>
            <a:endParaRPr lang="en-US" dirty="0"/>
          </a:p>
        </p:txBody>
      </p:sp>
      <p:pic>
        <p:nvPicPr>
          <p:cNvPr id="5" name="Content Placeholder 4">
            <a:extLst>
              <a:ext uri="{FF2B5EF4-FFF2-40B4-BE49-F238E27FC236}">
                <a16:creationId xmlns:a16="http://schemas.microsoft.com/office/drawing/2014/main" id="{622A6C34-B1D0-DC50-7B0B-72BD28638486}"/>
              </a:ext>
            </a:extLst>
          </p:cNvPr>
          <p:cNvPicPr>
            <a:picLocks noGrp="1" noChangeAspect="1"/>
          </p:cNvPicPr>
          <p:nvPr>
            <p:ph idx="1"/>
          </p:nvPr>
        </p:nvPicPr>
        <p:blipFill>
          <a:blip r:embed="rId2"/>
          <a:stretch>
            <a:fillRect/>
          </a:stretch>
        </p:blipFill>
        <p:spPr>
          <a:xfrm>
            <a:off x="455612" y="1295400"/>
            <a:ext cx="8548325" cy="5181600"/>
          </a:xfrm>
          <a:prstGeom prst="rect">
            <a:avLst/>
          </a:prstGeom>
          <a:solidFill>
            <a:schemeClr val="tx1"/>
          </a:solidFill>
        </p:spPr>
      </p:pic>
    </p:spTree>
    <p:extLst>
      <p:ext uri="{BB962C8B-B14F-4D97-AF65-F5344CB8AC3E}">
        <p14:creationId xmlns:p14="http://schemas.microsoft.com/office/powerpoint/2010/main" val="1990544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C0F99-2905-EEE0-1441-71A54C40A457}"/>
              </a:ext>
            </a:extLst>
          </p:cNvPr>
          <p:cNvSpPr>
            <a:spLocks noGrp="1"/>
          </p:cNvSpPr>
          <p:nvPr>
            <p:ph type="title"/>
          </p:nvPr>
        </p:nvSpPr>
        <p:spPr>
          <a:xfrm>
            <a:off x="379412" y="228600"/>
            <a:ext cx="9144001" cy="609600"/>
          </a:xfrm>
        </p:spPr>
        <p:txBody>
          <a:bodyPr/>
          <a:lstStyle/>
          <a:p>
            <a:r>
              <a:rPr lang="en-US" dirty="0"/>
              <a:t>Excerpt from my new book</a:t>
            </a:r>
          </a:p>
        </p:txBody>
      </p:sp>
      <p:sp>
        <p:nvSpPr>
          <p:cNvPr id="3" name="Content Placeholder 2">
            <a:extLst>
              <a:ext uri="{FF2B5EF4-FFF2-40B4-BE49-F238E27FC236}">
                <a16:creationId xmlns:a16="http://schemas.microsoft.com/office/drawing/2014/main" id="{6ADECB5E-2876-115B-41EC-C3794C89F154}"/>
              </a:ext>
            </a:extLst>
          </p:cNvPr>
          <p:cNvSpPr>
            <a:spLocks noGrp="1"/>
          </p:cNvSpPr>
          <p:nvPr>
            <p:ph idx="1"/>
          </p:nvPr>
        </p:nvSpPr>
        <p:spPr>
          <a:xfrm>
            <a:off x="227012" y="990600"/>
            <a:ext cx="9677400" cy="5867400"/>
          </a:xfrm>
        </p:spPr>
        <p:txBody>
          <a:bodyPr>
            <a:normAutofit fontScale="85000" lnSpcReduction="20000"/>
          </a:bodyPr>
          <a:lstStyle/>
          <a:p>
            <a:r>
              <a:rPr lang="en-US" i="1" dirty="0"/>
              <a:t>Over the years, I’ve learned that successful fundraising rarely depends on charisma or pitch-deck polish. Success depends on sequencing. The strongest founders understand that each round is a chapter, and each chapter requires a different kind of narrative, evidence, and operational maturity.</a:t>
            </a:r>
            <a:endParaRPr lang="en-US" dirty="0"/>
          </a:p>
          <a:p>
            <a:r>
              <a:rPr lang="en-US" i="1" dirty="0"/>
              <a:t>I remember advising </a:t>
            </a:r>
            <a:r>
              <a:rPr lang="en-US" b="1" i="1" dirty="0"/>
              <a:t>Embio Diagnostics</a:t>
            </a:r>
            <a:r>
              <a:rPr lang="en-US" i="1" dirty="0"/>
              <a:t> during their earliest days. Their ambition was bold—reduce the detection time for foodborne pathogens from hours to minutes. But before their seed round, the story wasn’t ready. Validation was still theoretical. Everything changed when a major dairy company agreed to test their device in an active production environment. The moment Embio proved that their three-minute detection workflow could replace legacy methods taking several hours, investors no longer saw a risky scientific idea—they saw a future category leader. It reminded me how often a single moment of validation separates a speculative raise from a compelling one.</a:t>
            </a:r>
            <a:endParaRPr lang="en-US" dirty="0"/>
          </a:p>
          <a:p>
            <a:r>
              <a:rPr lang="en-US" i="1" dirty="0"/>
              <a:t>What impressed me most was how Embio used each successive fundraising round to expand their strategic horizons. With early capital, they focused tightly on food diagnostics—an urgent and regulated sector where speed, accuracy, and operational efficiency mattered. But as the company matured, they began to see that their underlying electrochemical sensing technology was far more versatile than any single application. By the time they approached their next round, Embio had identified an even larger and more financially attractive market: air-quality detection. The needs were global, urgent, and increasingly tied to public health, workplace safety, and environmental monitoring.</a:t>
            </a:r>
            <a:endParaRPr lang="en-US" dirty="0"/>
          </a:p>
          <a:p>
            <a:r>
              <a:rPr lang="en-US" i="1" dirty="0"/>
              <a:t>.</a:t>
            </a:r>
            <a:endParaRPr lang="en-US" dirty="0"/>
          </a:p>
        </p:txBody>
      </p:sp>
      <p:pic>
        <p:nvPicPr>
          <p:cNvPr id="5" name="Picture 4">
            <a:extLst>
              <a:ext uri="{FF2B5EF4-FFF2-40B4-BE49-F238E27FC236}">
                <a16:creationId xmlns:a16="http://schemas.microsoft.com/office/drawing/2014/main" id="{700B7DAC-C775-AAD6-C2AC-E6B7875A2605}"/>
              </a:ext>
            </a:extLst>
          </p:cNvPr>
          <p:cNvPicPr>
            <a:picLocks noChangeAspect="1"/>
          </p:cNvPicPr>
          <p:nvPr/>
        </p:nvPicPr>
        <p:blipFill>
          <a:blip r:embed="rId2"/>
          <a:stretch>
            <a:fillRect/>
          </a:stretch>
        </p:blipFill>
        <p:spPr>
          <a:xfrm>
            <a:off x="10062460" y="964474"/>
            <a:ext cx="1932599" cy="2895851"/>
          </a:xfrm>
          <a:prstGeom prst="rect">
            <a:avLst/>
          </a:prstGeom>
        </p:spPr>
      </p:pic>
    </p:spTree>
    <p:extLst>
      <p:ext uri="{BB962C8B-B14F-4D97-AF65-F5344CB8AC3E}">
        <p14:creationId xmlns:p14="http://schemas.microsoft.com/office/powerpoint/2010/main" val="2174830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8F377-ED1B-BCC0-D43E-1CE17AE85F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659BFE-BD87-E918-90FC-D863BABD8BDB}"/>
              </a:ext>
            </a:extLst>
          </p:cNvPr>
          <p:cNvSpPr>
            <a:spLocks noGrp="1"/>
          </p:cNvSpPr>
          <p:nvPr>
            <p:ph type="title"/>
          </p:nvPr>
        </p:nvSpPr>
        <p:spPr>
          <a:xfrm>
            <a:off x="379412" y="228600"/>
            <a:ext cx="9144001" cy="609600"/>
          </a:xfrm>
        </p:spPr>
        <p:txBody>
          <a:bodyPr/>
          <a:lstStyle/>
          <a:p>
            <a:r>
              <a:rPr lang="en-US" dirty="0"/>
              <a:t>Excerpt from my new book</a:t>
            </a:r>
          </a:p>
        </p:txBody>
      </p:sp>
      <p:sp>
        <p:nvSpPr>
          <p:cNvPr id="3" name="Content Placeholder 2">
            <a:extLst>
              <a:ext uri="{FF2B5EF4-FFF2-40B4-BE49-F238E27FC236}">
                <a16:creationId xmlns:a16="http://schemas.microsoft.com/office/drawing/2014/main" id="{18504085-E919-2F6C-E814-5EEA70CE264C}"/>
              </a:ext>
            </a:extLst>
          </p:cNvPr>
          <p:cNvSpPr>
            <a:spLocks noGrp="1"/>
          </p:cNvSpPr>
          <p:nvPr>
            <p:ph idx="1"/>
          </p:nvPr>
        </p:nvSpPr>
        <p:spPr>
          <a:xfrm>
            <a:off x="227012" y="990600"/>
            <a:ext cx="9677400" cy="5867400"/>
          </a:xfrm>
        </p:spPr>
        <p:txBody>
          <a:bodyPr>
            <a:normAutofit fontScale="92500" lnSpcReduction="20000"/>
          </a:bodyPr>
          <a:lstStyle/>
          <a:p>
            <a:r>
              <a:rPr lang="en-US" i="1" dirty="0"/>
              <a:t>Their transition from food diagnostics to air-quality intelligence was not a pivot born out of desperation; it was the natural evolution of a platform technology growing into its full potential. Investors understood this immediately. The company’s earlier validation in food safety created credibility, but the expansion into air-quality made the business truly scalable. Instead of selling a device for a niche segment of food testing, Embio was now addressing industrial facilities, transportation hubs, schools, hospitals, and municipalities—markets measured not in tens of millions but in billions.</a:t>
            </a:r>
            <a:endParaRPr lang="en-US" dirty="0"/>
          </a:p>
          <a:p>
            <a:r>
              <a:rPr lang="en-US" i="1" dirty="0"/>
              <a:t>This shift reshaped the narrative in their most recent raise. The story was no longer about a faster listeria test; it was about building a universal sensing platform capable of monitoring airborne contaminants, pollutants, and pathogens in real time. With each round, Embio was not simply raising more money—they were raising money with a broader purpose. The capital from one phase opened the door to a larger market in the next, fueling a progression from a specialized diagnostics company into a multi-market technology engine with global relevance.</a:t>
            </a:r>
            <a:endParaRPr lang="en-US" dirty="0"/>
          </a:p>
          <a:p>
            <a:r>
              <a:rPr lang="en-US" i="1" dirty="0"/>
              <a:t>That experience reinforced a lesson I’ve witnessed in many successful startups: the best founders use each round of capital to widen their strategic aperture. They enter through a narrow, winnable niche, prove their technology where stakes are high, and then leverage that credibility to expand into markets that demand more capital but offer dramatically larger upside. </a:t>
            </a:r>
            <a:r>
              <a:rPr lang="en-US" i="1" dirty="0" err="1"/>
              <a:t>Embio’s</a:t>
            </a:r>
            <a:r>
              <a:rPr lang="en-US" i="1" dirty="0"/>
              <a:t> journey is a perfect illustration of how a company grows not only through innovation, but through thoughtful fundraising that unlocks increasingly ambitious opportunities.</a:t>
            </a:r>
            <a:endParaRPr lang="en-US" dirty="0"/>
          </a:p>
        </p:txBody>
      </p:sp>
      <p:pic>
        <p:nvPicPr>
          <p:cNvPr id="5" name="Picture 4">
            <a:extLst>
              <a:ext uri="{FF2B5EF4-FFF2-40B4-BE49-F238E27FC236}">
                <a16:creationId xmlns:a16="http://schemas.microsoft.com/office/drawing/2014/main" id="{8F0CDDB8-97A0-DD78-E468-626113038EB1}"/>
              </a:ext>
            </a:extLst>
          </p:cNvPr>
          <p:cNvPicPr>
            <a:picLocks noChangeAspect="1"/>
          </p:cNvPicPr>
          <p:nvPr/>
        </p:nvPicPr>
        <p:blipFill>
          <a:blip r:embed="rId2"/>
          <a:stretch>
            <a:fillRect/>
          </a:stretch>
        </p:blipFill>
        <p:spPr>
          <a:xfrm>
            <a:off x="10062460" y="964474"/>
            <a:ext cx="1932599" cy="2895851"/>
          </a:xfrm>
          <a:prstGeom prst="rect">
            <a:avLst/>
          </a:prstGeom>
        </p:spPr>
      </p:pic>
    </p:spTree>
    <p:extLst>
      <p:ext uri="{BB962C8B-B14F-4D97-AF65-F5344CB8AC3E}">
        <p14:creationId xmlns:p14="http://schemas.microsoft.com/office/powerpoint/2010/main" val="1773163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546F8C8-64DD-75C6-25EC-A368A02031C3}"/>
              </a:ext>
            </a:extLst>
          </p:cNvPr>
          <p:cNvSpPr>
            <a:spLocks noGrp="1"/>
          </p:cNvSpPr>
          <p:nvPr>
            <p:ph idx="1"/>
          </p:nvPr>
        </p:nvSpPr>
        <p:spPr/>
        <p:txBody>
          <a:bodyPr/>
          <a:lstStyle/>
          <a:p>
            <a:pPr marL="0" indent="0">
              <a:buNone/>
            </a:pPr>
            <a:r>
              <a:rPr lang="en-US" b="1" dirty="0"/>
              <a:t>CASE STUDIES</a:t>
            </a:r>
            <a:endParaRPr lang="en-US" dirty="0"/>
          </a:p>
          <a:p>
            <a:endParaRPr lang="en-US" dirty="0"/>
          </a:p>
        </p:txBody>
      </p:sp>
    </p:spTree>
    <p:extLst>
      <p:ext uri="{BB962C8B-B14F-4D97-AF65-F5344CB8AC3E}">
        <p14:creationId xmlns:p14="http://schemas.microsoft.com/office/powerpoint/2010/main" val="3262663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D648A9-AB5B-1AAB-C408-F4B10E18F6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D57145-7194-8B9E-795A-0446EEE8B9AE}"/>
              </a:ext>
            </a:extLst>
          </p:cNvPr>
          <p:cNvSpPr>
            <a:spLocks noGrp="1"/>
          </p:cNvSpPr>
          <p:nvPr>
            <p:ph type="title"/>
          </p:nvPr>
        </p:nvSpPr>
        <p:spPr>
          <a:xfrm>
            <a:off x="379412" y="381000"/>
            <a:ext cx="10677610" cy="685800"/>
          </a:xfrm>
        </p:spPr>
        <p:txBody>
          <a:bodyPr>
            <a:normAutofit/>
          </a:bodyPr>
          <a:lstStyle/>
          <a:p>
            <a:r>
              <a:rPr lang="en-US" dirty="0"/>
              <a:t>Fundraising Rounds Explained - Introduction</a:t>
            </a:r>
          </a:p>
        </p:txBody>
      </p:sp>
      <p:sp>
        <p:nvSpPr>
          <p:cNvPr id="5" name="Content Placeholder 4">
            <a:extLst>
              <a:ext uri="{FF2B5EF4-FFF2-40B4-BE49-F238E27FC236}">
                <a16:creationId xmlns:a16="http://schemas.microsoft.com/office/drawing/2014/main" id="{DBBAA2A6-D6F9-964D-E764-21FE24B9B82F}"/>
              </a:ext>
            </a:extLst>
          </p:cNvPr>
          <p:cNvSpPr>
            <a:spLocks noGrp="1"/>
          </p:cNvSpPr>
          <p:nvPr>
            <p:ph idx="1"/>
          </p:nvPr>
        </p:nvSpPr>
        <p:spPr>
          <a:xfrm>
            <a:off x="410892" y="1524000"/>
            <a:ext cx="10788920" cy="4876800"/>
          </a:xfrm>
        </p:spPr>
        <p:txBody>
          <a:bodyPr>
            <a:normAutofit/>
          </a:bodyPr>
          <a:lstStyle/>
          <a:p>
            <a:r>
              <a:rPr lang="en-US" b="1" dirty="0"/>
              <a:t>Timing is critical</a:t>
            </a:r>
            <a:r>
              <a:rPr lang="en-US" dirty="0"/>
              <a:t>—raising too early, too late, or using the wrong financing structure can negatively impact valuation, dilution, and future fundraising. </a:t>
            </a:r>
          </a:p>
          <a:p>
            <a:r>
              <a:rPr lang="en-US" b="1" dirty="0"/>
              <a:t>Capital should be aligned with milestone achievement</a:t>
            </a:r>
            <a:r>
              <a:rPr lang="en-US" dirty="0"/>
              <a:t>, enabling the company to reach the next stage of growth and increase enterprise value. </a:t>
            </a:r>
          </a:p>
          <a:p>
            <a:r>
              <a:rPr lang="en-US" b="1" dirty="0"/>
              <a:t>Understand the long-term impact of dilution</a:t>
            </a:r>
            <a:r>
              <a:rPr lang="en-US" dirty="0"/>
              <a:t> and structure fundraising to preserve founder ownership while attracting quality investors. </a:t>
            </a:r>
          </a:p>
          <a:p>
            <a:r>
              <a:rPr lang="en-US" b="1" dirty="0"/>
              <a:t>Successful fundraising is about raising the right capital, at the right time, from the right investors.</a:t>
            </a:r>
            <a:r>
              <a:rPr lang="en-US" dirty="0"/>
              <a:t> </a:t>
            </a:r>
          </a:p>
        </p:txBody>
      </p:sp>
    </p:spTree>
    <p:extLst>
      <p:ext uri="{BB962C8B-B14F-4D97-AF65-F5344CB8AC3E}">
        <p14:creationId xmlns:p14="http://schemas.microsoft.com/office/powerpoint/2010/main" val="1973493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AF779E-C71D-658E-14D1-308FE5360E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2C9BE2-4CAE-96D3-27A9-91B0A8CB6371}"/>
              </a:ext>
            </a:extLst>
          </p:cNvPr>
          <p:cNvSpPr>
            <a:spLocks noGrp="1"/>
          </p:cNvSpPr>
          <p:nvPr>
            <p:ph type="title"/>
          </p:nvPr>
        </p:nvSpPr>
        <p:spPr>
          <a:xfrm>
            <a:off x="1522413" y="381000"/>
            <a:ext cx="9982199" cy="685800"/>
          </a:xfrm>
        </p:spPr>
        <p:txBody>
          <a:bodyPr>
            <a:normAutofit fontScale="90000"/>
          </a:bodyPr>
          <a:lstStyle/>
          <a:p>
            <a:r>
              <a:rPr lang="en-US" b="1" dirty="0"/>
              <a:t>Case Study 1: </a:t>
            </a:r>
            <a:br>
              <a:rPr lang="en-US" b="1" dirty="0"/>
            </a:br>
            <a:r>
              <a:rPr lang="en-US" b="1" dirty="0"/>
              <a:t>How a Series A Round Reshaped the Cap Table</a:t>
            </a:r>
            <a:endParaRPr lang="en-US" dirty="0"/>
          </a:p>
        </p:txBody>
      </p:sp>
      <p:sp>
        <p:nvSpPr>
          <p:cNvPr id="3" name="Content Placeholder 2">
            <a:extLst>
              <a:ext uri="{FF2B5EF4-FFF2-40B4-BE49-F238E27FC236}">
                <a16:creationId xmlns:a16="http://schemas.microsoft.com/office/drawing/2014/main" id="{D81FAA31-441A-0868-8B8F-503C6C7B73EE}"/>
              </a:ext>
            </a:extLst>
          </p:cNvPr>
          <p:cNvSpPr>
            <a:spLocks noGrp="1"/>
          </p:cNvSpPr>
          <p:nvPr>
            <p:ph idx="1"/>
          </p:nvPr>
        </p:nvSpPr>
        <p:spPr>
          <a:xfrm>
            <a:off x="912812" y="1447800"/>
            <a:ext cx="9134391" cy="4114801"/>
          </a:xfrm>
        </p:spPr>
        <p:txBody>
          <a:bodyPr>
            <a:normAutofit/>
          </a:bodyPr>
          <a:lstStyle/>
          <a:p>
            <a:r>
              <a:rPr lang="en-US" dirty="0"/>
              <a:t>When Sofia and Marco founded </a:t>
            </a:r>
            <a:r>
              <a:rPr lang="en-US" dirty="0" err="1"/>
              <a:t>LuminaTech</a:t>
            </a:r>
            <a:r>
              <a:rPr lang="en-US" dirty="0"/>
              <a:t>, a predictive maintenance software company for industrial machinery, they split ownership based on contribution and early sweat equity. </a:t>
            </a:r>
          </a:p>
          <a:p>
            <a:r>
              <a:rPr lang="en-US" dirty="0"/>
              <a:t>Sofia, the technical founder, retained 50%, while Marco, the commercial lead, held 30%. Early angels received 5%, and a 15% employee option pool was created to hire the first engineers and data scientists. </a:t>
            </a:r>
          </a:p>
          <a:p>
            <a:r>
              <a:rPr lang="en-US" dirty="0"/>
              <a:t>Before their Series A, the company had outstanding 10 million shares and strong early traction but needed substantial capital to expand into new markets.</a:t>
            </a:r>
          </a:p>
        </p:txBody>
      </p:sp>
    </p:spTree>
    <p:extLst>
      <p:ext uri="{BB962C8B-B14F-4D97-AF65-F5344CB8AC3E}">
        <p14:creationId xmlns:p14="http://schemas.microsoft.com/office/powerpoint/2010/main" val="3101438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C6C8C-1F03-155B-DE00-AC212E489B69}"/>
              </a:ext>
            </a:extLst>
          </p:cNvPr>
          <p:cNvSpPr>
            <a:spLocks noGrp="1"/>
          </p:cNvSpPr>
          <p:nvPr>
            <p:ph type="title"/>
          </p:nvPr>
        </p:nvSpPr>
        <p:spPr>
          <a:xfrm>
            <a:off x="455612" y="381000"/>
            <a:ext cx="9982199" cy="685800"/>
          </a:xfrm>
        </p:spPr>
        <p:txBody>
          <a:bodyPr>
            <a:normAutofit fontScale="90000"/>
          </a:bodyPr>
          <a:lstStyle/>
          <a:p>
            <a:r>
              <a:rPr lang="en-US" b="1" dirty="0">
                <a:solidFill>
                  <a:srgbClr val="FFFF00"/>
                </a:solidFill>
              </a:rPr>
              <a:t>Case Study 1: </a:t>
            </a:r>
            <a:br>
              <a:rPr lang="en-US" b="1" dirty="0"/>
            </a:br>
            <a:r>
              <a:rPr lang="en-US" b="1" dirty="0"/>
              <a:t>How a Series A Round Reshaped the Cap Table</a:t>
            </a:r>
            <a:endParaRPr lang="en-US" dirty="0"/>
          </a:p>
        </p:txBody>
      </p:sp>
      <p:sp>
        <p:nvSpPr>
          <p:cNvPr id="3" name="Content Placeholder 2">
            <a:extLst>
              <a:ext uri="{FF2B5EF4-FFF2-40B4-BE49-F238E27FC236}">
                <a16:creationId xmlns:a16="http://schemas.microsoft.com/office/drawing/2014/main" id="{10146913-57BC-91AB-5C13-9C0990871F41}"/>
              </a:ext>
            </a:extLst>
          </p:cNvPr>
          <p:cNvSpPr>
            <a:spLocks noGrp="1"/>
          </p:cNvSpPr>
          <p:nvPr>
            <p:ph idx="1"/>
          </p:nvPr>
        </p:nvSpPr>
        <p:spPr>
          <a:xfrm>
            <a:off x="227012" y="1295400"/>
            <a:ext cx="3124200" cy="5181600"/>
          </a:xfrm>
        </p:spPr>
        <p:txBody>
          <a:bodyPr>
            <a:noAutofit/>
          </a:bodyPr>
          <a:lstStyle/>
          <a:p>
            <a:r>
              <a:rPr lang="en-US" sz="1800" dirty="0"/>
              <a:t>As shown on table 5.2 below, by the time </a:t>
            </a:r>
            <a:r>
              <a:rPr lang="en-US" sz="1800" dirty="0" err="1"/>
              <a:t>LuminaTech</a:t>
            </a:r>
            <a:r>
              <a:rPr lang="en-US" sz="1800" dirty="0"/>
              <a:t> prepared to raise a $4 million Series A, investors valued the business at a $16 million pre-money valuation. </a:t>
            </a:r>
          </a:p>
          <a:p>
            <a:r>
              <a:rPr lang="en-US" sz="1800" dirty="0"/>
              <a:t>This meant that after the investment, the company would have a $20 million post-money valuation, and the Series A investors would own 20% of the company. </a:t>
            </a:r>
          </a:p>
          <a:p>
            <a:r>
              <a:rPr lang="en-US" sz="1800" dirty="0"/>
              <a:t>To deliver that ownership, </a:t>
            </a:r>
            <a:r>
              <a:rPr lang="en-US" sz="1800" dirty="0" err="1"/>
              <a:t>LuminaTech</a:t>
            </a:r>
            <a:r>
              <a:rPr lang="en-US" sz="1800" dirty="0"/>
              <a:t> had to issue 2.5 million new shares at $1.60 per share, increasing total shares outstanding from 10 million to 12.5 million.</a:t>
            </a:r>
          </a:p>
        </p:txBody>
      </p:sp>
      <p:pic>
        <p:nvPicPr>
          <p:cNvPr id="5" name="Picture 4">
            <a:extLst>
              <a:ext uri="{FF2B5EF4-FFF2-40B4-BE49-F238E27FC236}">
                <a16:creationId xmlns:a16="http://schemas.microsoft.com/office/drawing/2014/main" id="{E1C1295E-E310-C3B1-593F-CD06A07AAA66}"/>
              </a:ext>
            </a:extLst>
          </p:cNvPr>
          <p:cNvPicPr>
            <a:picLocks noChangeAspect="1"/>
          </p:cNvPicPr>
          <p:nvPr/>
        </p:nvPicPr>
        <p:blipFill>
          <a:blip r:embed="rId2"/>
          <a:stretch>
            <a:fillRect/>
          </a:stretch>
        </p:blipFill>
        <p:spPr>
          <a:xfrm>
            <a:off x="3382766" y="1447800"/>
            <a:ext cx="6502318" cy="4114800"/>
          </a:xfrm>
          <a:prstGeom prst="rect">
            <a:avLst/>
          </a:prstGeom>
          <a:solidFill>
            <a:schemeClr val="tx1"/>
          </a:solidFill>
        </p:spPr>
      </p:pic>
    </p:spTree>
    <p:extLst>
      <p:ext uri="{BB962C8B-B14F-4D97-AF65-F5344CB8AC3E}">
        <p14:creationId xmlns:p14="http://schemas.microsoft.com/office/powerpoint/2010/main" val="2097782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5B8B7E-5DB6-C4FC-F184-C400B3C2DE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1AB895-FD66-F8E4-5B90-0F443EF09B0E}"/>
              </a:ext>
            </a:extLst>
          </p:cNvPr>
          <p:cNvSpPr>
            <a:spLocks noGrp="1"/>
          </p:cNvSpPr>
          <p:nvPr>
            <p:ph type="title"/>
          </p:nvPr>
        </p:nvSpPr>
        <p:spPr>
          <a:xfrm>
            <a:off x="303212" y="381000"/>
            <a:ext cx="11277600" cy="685800"/>
          </a:xfrm>
        </p:spPr>
        <p:txBody>
          <a:bodyPr>
            <a:normAutofit fontScale="90000"/>
          </a:bodyPr>
          <a:lstStyle/>
          <a:p>
            <a:r>
              <a:rPr lang="en-US" b="1" dirty="0">
                <a:solidFill>
                  <a:srgbClr val="FFFF00"/>
                </a:solidFill>
              </a:rPr>
              <a:t>Case Study 1: </a:t>
            </a:r>
            <a:br>
              <a:rPr lang="en-US" b="1" dirty="0">
                <a:solidFill>
                  <a:srgbClr val="FFFF00"/>
                </a:solidFill>
              </a:rPr>
            </a:br>
            <a:r>
              <a:rPr lang="en-US" dirty="0"/>
              <a:t>Understanding Dilution: The </a:t>
            </a:r>
            <a:r>
              <a:rPr lang="en-US" dirty="0" err="1"/>
              <a:t>LuminaTech</a:t>
            </a:r>
            <a:r>
              <a:rPr lang="en-US" dirty="0"/>
              <a:t> Series A Example</a:t>
            </a:r>
          </a:p>
        </p:txBody>
      </p:sp>
      <p:sp>
        <p:nvSpPr>
          <p:cNvPr id="3" name="Content Placeholder 2">
            <a:extLst>
              <a:ext uri="{FF2B5EF4-FFF2-40B4-BE49-F238E27FC236}">
                <a16:creationId xmlns:a16="http://schemas.microsoft.com/office/drawing/2014/main" id="{099D5B10-A1C9-FAD5-8DAC-0707AA060344}"/>
              </a:ext>
            </a:extLst>
          </p:cNvPr>
          <p:cNvSpPr>
            <a:spLocks noGrp="1"/>
          </p:cNvSpPr>
          <p:nvPr>
            <p:ph idx="1"/>
          </p:nvPr>
        </p:nvSpPr>
        <p:spPr>
          <a:xfrm>
            <a:off x="267118" y="1295400"/>
            <a:ext cx="10287000" cy="5029200"/>
          </a:xfrm>
        </p:spPr>
        <p:txBody>
          <a:bodyPr>
            <a:normAutofit fontScale="92500"/>
          </a:bodyPr>
          <a:lstStyle/>
          <a:p>
            <a:r>
              <a:rPr lang="en-US" b="1" dirty="0"/>
              <a:t>Dilution does not mean losing shares</a:t>
            </a:r>
            <a:r>
              <a:rPr lang="en-US" dirty="0"/>
              <a:t>—it means owning a smaller percentage of a significantly larger company. </a:t>
            </a:r>
          </a:p>
          <a:p>
            <a:r>
              <a:rPr lang="en-US" b="1" dirty="0"/>
              <a:t>Following the Series A investment:</a:t>
            </a:r>
            <a:r>
              <a:rPr lang="en-US" dirty="0"/>
              <a:t> </a:t>
            </a:r>
          </a:p>
          <a:p>
            <a:pPr lvl="1"/>
            <a:r>
              <a:rPr lang="en-US" dirty="0"/>
              <a:t>Sofia's ownership declined from </a:t>
            </a:r>
            <a:r>
              <a:rPr lang="en-US" b="1" dirty="0"/>
              <a:t>50% → 40%</a:t>
            </a:r>
            <a:r>
              <a:rPr lang="en-US" dirty="0"/>
              <a:t>. </a:t>
            </a:r>
          </a:p>
          <a:p>
            <a:pPr lvl="1"/>
            <a:r>
              <a:rPr lang="en-US" dirty="0"/>
              <a:t>Marco's ownership declined from </a:t>
            </a:r>
            <a:r>
              <a:rPr lang="en-US" b="1" dirty="0"/>
              <a:t>30% → 24%</a:t>
            </a:r>
            <a:r>
              <a:rPr lang="en-US" dirty="0"/>
              <a:t>. </a:t>
            </a:r>
          </a:p>
          <a:p>
            <a:pPr lvl="1"/>
            <a:r>
              <a:rPr lang="en-US" dirty="0"/>
              <a:t>Angel investors declined from </a:t>
            </a:r>
            <a:r>
              <a:rPr lang="en-US" b="1" dirty="0"/>
              <a:t>5% → 4%</a:t>
            </a:r>
            <a:r>
              <a:rPr lang="en-US" dirty="0"/>
              <a:t>. </a:t>
            </a:r>
          </a:p>
          <a:p>
            <a:pPr lvl="1"/>
            <a:r>
              <a:rPr lang="en-US" dirty="0"/>
              <a:t>Employee Stock Option Pool declined from </a:t>
            </a:r>
            <a:r>
              <a:rPr lang="en-US" b="1" dirty="0"/>
              <a:t>15% → 12%</a:t>
            </a:r>
            <a:r>
              <a:rPr lang="en-US" dirty="0"/>
              <a:t>. </a:t>
            </a:r>
          </a:p>
          <a:p>
            <a:pPr lvl="1"/>
            <a:r>
              <a:rPr lang="en-US" dirty="0"/>
              <a:t>New Series A investors acquired a </a:t>
            </a:r>
            <a:r>
              <a:rPr lang="en-US" b="1" dirty="0"/>
              <a:t>20% ownership stake</a:t>
            </a:r>
            <a:r>
              <a:rPr lang="en-US" dirty="0"/>
              <a:t> through their </a:t>
            </a:r>
            <a:r>
              <a:rPr lang="en-US" b="1" dirty="0"/>
              <a:t>$4 million investment</a:t>
            </a:r>
            <a:r>
              <a:rPr lang="en-US" dirty="0"/>
              <a:t>. </a:t>
            </a:r>
          </a:p>
          <a:p>
            <a:r>
              <a:rPr lang="en-US" b="1" dirty="0"/>
              <a:t>Dilution was proportional</a:t>
            </a:r>
            <a:r>
              <a:rPr lang="en-US" dirty="0"/>
              <a:t>—all existing shareholders experienced the same 20% reduction in ownership. </a:t>
            </a:r>
          </a:p>
          <a:p>
            <a:r>
              <a:rPr lang="en-US" b="1" dirty="0"/>
              <a:t>This is a fundamental principle of priced equity financing</a:t>
            </a:r>
            <a:r>
              <a:rPr lang="en-US" dirty="0"/>
              <a:t> unless special provisions (e.g., anti-dilution rights or option pool adjustments) alter ownership percentages. </a:t>
            </a:r>
          </a:p>
        </p:txBody>
      </p:sp>
    </p:spTree>
    <p:extLst>
      <p:ext uri="{BB962C8B-B14F-4D97-AF65-F5344CB8AC3E}">
        <p14:creationId xmlns:p14="http://schemas.microsoft.com/office/powerpoint/2010/main" val="332688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88F332-F5B9-65E5-6A5A-E2DE1207FF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C3308C-7C96-D59D-A4BA-F31E91B5DFF5}"/>
              </a:ext>
            </a:extLst>
          </p:cNvPr>
          <p:cNvSpPr>
            <a:spLocks noGrp="1"/>
          </p:cNvSpPr>
          <p:nvPr>
            <p:ph type="title"/>
          </p:nvPr>
        </p:nvSpPr>
        <p:spPr>
          <a:xfrm>
            <a:off x="303212" y="381000"/>
            <a:ext cx="11277600" cy="685800"/>
          </a:xfrm>
        </p:spPr>
        <p:txBody>
          <a:bodyPr>
            <a:normAutofit fontScale="90000"/>
          </a:bodyPr>
          <a:lstStyle/>
          <a:p>
            <a:r>
              <a:rPr lang="en-US" b="1" dirty="0">
                <a:solidFill>
                  <a:srgbClr val="FFFF00"/>
                </a:solidFill>
              </a:rPr>
              <a:t>Case Study 1: </a:t>
            </a:r>
            <a:br>
              <a:rPr lang="en-US" b="1" dirty="0">
                <a:solidFill>
                  <a:srgbClr val="FFFF00"/>
                </a:solidFill>
              </a:rPr>
            </a:br>
            <a:r>
              <a:rPr lang="en-US" dirty="0"/>
              <a:t>Understanding Dilution: The </a:t>
            </a:r>
            <a:r>
              <a:rPr lang="en-US" dirty="0" err="1"/>
              <a:t>LuminaTech</a:t>
            </a:r>
            <a:r>
              <a:rPr lang="en-US" dirty="0"/>
              <a:t> Series A Example</a:t>
            </a:r>
          </a:p>
        </p:txBody>
      </p:sp>
      <p:sp>
        <p:nvSpPr>
          <p:cNvPr id="3" name="Content Placeholder 2">
            <a:extLst>
              <a:ext uri="{FF2B5EF4-FFF2-40B4-BE49-F238E27FC236}">
                <a16:creationId xmlns:a16="http://schemas.microsoft.com/office/drawing/2014/main" id="{D5193AC2-985F-A9D5-E573-06C1C7284E5F}"/>
              </a:ext>
            </a:extLst>
          </p:cNvPr>
          <p:cNvSpPr>
            <a:spLocks noGrp="1"/>
          </p:cNvSpPr>
          <p:nvPr>
            <p:ph idx="1"/>
          </p:nvPr>
        </p:nvSpPr>
        <p:spPr>
          <a:xfrm>
            <a:off x="912812" y="1447800"/>
            <a:ext cx="9982200" cy="4800600"/>
          </a:xfrm>
        </p:spPr>
        <p:txBody>
          <a:bodyPr>
            <a:normAutofit fontScale="92500" lnSpcReduction="10000"/>
          </a:bodyPr>
          <a:lstStyle/>
          <a:p>
            <a:r>
              <a:rPr lang="en-US" b="1" dirty="0"/>
              <a:t>The new capital created significant value by enabling:</a:t>
            </a:r>
            <a:r>
              <a:rPr lang="en-US" dirty="0"/>
              <a:t> </a:t>
            </a:r>
          </a:p>
          <a:p>
            <a:pPr lvl="1"/>
            <a:r>
              <a:rPr lang="en-US" dirty="0"/>
              <a:t>Expansion of the engineering team. </a:t>
            </a:r>
          </a:p>
          <a:p>
            <a:pPr lvl="1"/>
            <a:r>
              <a:rPr lang="en-US" dirty="0"/>
              <a:t>Faster product development. </a:t>
            </a:r>
          </a:p>
          <a:p>
            <a:pPr lvl="1"/>
            <a:r>
              <a:rPr lang="en-US" dirty="0"/>
              <a:t>International expansion into Germany, the Netherlands, and Italy. </a:t>
            </a:r>
          </a:p>
          <a:p>
            <a:pPr lvl="1"/>
            <a:r>
              <a:rPr lang="en-US" dirty="0"/>
              <a:t>Greater credibility with customers and future investors. </a:t>
            </a:r>
          </a:p>
          <a:p>
            <a:r>
              <a:rPr lang="en-US" b="1" dirty="0"/>
              <a:t>Although ownership percentages declined, the overall value of each founder's remaining equity increased substantially.</a:t>
            </a:r>
            <a:r>
              <a:rPr lang="en-US" dirty="0"/>
              <a:t> </a:t>
            </a:r>
          </a:p>
          <a:p>
            <a:r>
              <a:rPr lang="en-US" b="1" dirty="0"/>
              <a:t>Key lesson:</a:t>
            </a:r>
            <a:r>
              <a:rPr lang="en-US" dirty="0"/>
              <a:t> Successful fundraising is not about avoiding dilution—it is about ensuring that the value created by the new capital grows faster than the ownership percentage decreases. </a:t>
            </a:r>
          </a:p>
          <a:p>
            <a:pPr marL="0" indent="0">
              <a:buNone/>
            </a:pPr>
            <a:r>
              <a:rPr lang="en-US" b="1" dirty="0">
                <a:solidFill>
                  <a:srgbClr val="FFFF00"/>
                </a:solidFill>
              </a:rPr>
              <a:t>Founder Perspective:</a:t>
            </a:r>
            <a:r>
              <a:rPr lang="en-US" dirty="0">
                <a:solidFill>
                  <a:srgbClr val="FFFF00"/>
                </a:solidFill>
              </a:rPr>
              <a:t> </a:t>
            </a:r>
            <a:r>
              <a:rPr lang="en-US" i="1" dirty="0">
                <a:solidFill>
                  <a:srgbClr val="FFFF00"/>
                </a:solidFill>
              </a:rPr>
              <a:t>The goal isn't to own 100% of a small company. The goal is to own a meaningful percentage of a much larger, more valuable company.</a:t>
            </a:r>
            <a:endParaRPr lang="en-US" dirty="0">
              <a:solidFill>
                <a:srgbClr val="FFFF00"/>
              </a:solidFill>
            </a:endParaRPr>
          </a:p>
        </p:txBody>
      </p:sp>
    </p:spTree>
    <p:extLst>
      <p:ext uri="{BB962C8B-B14F-4D97-AF65-F5344CB8AC3E}">
        <p14:creationId xmlns:p14="http://schemas.microsoft.com/office/powerpoint/2010/main" val="1433459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F82BB8-1F01-591B-F30A-DF0AADFA11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47C7F6-D1DB-8AB5-41BB-400D252FF673}"/>
              </a:ext>
            </a:extLst>
          </p:cNvPr>
          <p:cNvSpPr>
            <a:spLocks noGrp="1"/>
          </p:cNvSpPr>
          <p:nvPr>
            <p:ph type="title"/>
          </p:nvPr>
        </p:nvSpPr>
        <p:spPr>
          <a:xfrm>
            <a:off x="341312" y="533400"/>
            <a:ext cx="11506200" cy="685800"/>
          </a:xfrm>
        </p:spPr>
        <p:txBody>
          <a:bodyPr>
            <a:normAutofit fontScale="90000"/>
          </a:bodyPr>
          <a:lstStyle/>
          <a:p>
            <a:r>
              <a:rPr lang="en-US" b="1" dirty="0">
                <a:solidFill>
                  <a:srgbClr val="FFFF00"/>
                </a:solidFill>
              </a:rPr>
              <a:t>Case Study 2: </a:t>
            </a:r>
            <a:br>
              <a:rPr lang="en-US" b="1" dirty="0">
                <a:solidFill>
                  <a:srgbClr val="FFFF00"/>
                </a:solidFill>
              </a:rPr>
            </a:br>
            <a:r>
              <a:rPr lang="en-US" b="1" dirty="0"/>
              <a:t>The SAFE Conversion Chaos That Nearly Killed a Seed Round</a:t>
            </a:r>
            <a:endParaRPr lang="en-US" dirty="0"/>
          </a:p>
        </p:txBody>
      </p:sp>
      <p:sp>
        <p:nvSpPr>
          <p:cNvPr id="3" name="Content Placeholder 2">
            <a:extLst>
              <a:ext uri="{FF2B5EF4-FFF2-40B4-BE49-F238E27FC236}">
                <a16:creationId xmlns:a16="http://schemas.microsoft.com/office/drawing/2014/main" id="{E48E5F57-D1DE-CA60-3F7E-E7692AE2B0AD}"/>
              </a:ext>
            </a:extLst>
          </p:cNvPr>
          <p:cNvSpPr>
            <a:spLocks noGrp="1"/>
          </p:cNvSpPr>
          <p:nvPr>
            <p:ph idx="1"/>
          </p:nvPr>
        </p:nvSpPr>
        <p:spPr>
          <a:xfrm>
            <a:off x="912812" y="1447800"/>
            <a:ext cx="10287000" cy="5105400"/>
          </a:xfrm>
        </p:spPr>
        <p:txBody>
          <a:bodyPr>
            <a:normAutofit/>
          </a:bodyPr>
          <a:lstStyle/>
          <a:p>
            <a:r>
              <a:rPr lang="en-US" dirty="0"/>
              <a:t>When Clara launched </a:t>
            </a:r>
            <a:r>
              <a:rPr lang="en-US" dirty="0" err="1"/>
              <a:t>Biostream</a:t>
            </a:r>
            <a:r>
              <a:rPr lang="en-US" dirty="0"/>
              <a:t> Labs, a biosensor startup specializing in real-time hydration tracking for athletes, she relied on </a:t>
            </a:r>
            <a:r>
              <a:rPr lang="en-US" b="1" dirty="0"/>
              <a:t>SAFE notes</a:t>
            </a:r>
            <a:r>
              <a:rPr lang="en-US" dirty="0"/>
              <a:t> to get the company off the ground. It was fast, simple, and—at the time—seemed like the easiest way to raise capital while she refined the technology. Over two years, </a:t>
            </a:r>
            <a:r>
              <a:rPr lang="en-US" dirty="0" err="1"/>
              <a:t>Biostream</a:t>
            </a:r>
            <a:r>
              <a:rPr lang="en-US" dirty="0"/>
              <a:t> raised </a:t>
            </a:r>
            <a:r>
              <a:rPr lang="en-US" b="1" dirty="0"/>
              <a:t>$650,000</a:t>
            </a:r>
            <a:r>
              <a:rPr lang="en-US" dirty="0"/>
              <a:t> from multiple angels using SAFE agreements.</a:t>
            </a:r>
          </a:p>
          <a:p>
            <a:r>
              <a:rPr lang="en-US" dirty="0"/>
              <a:t>But like many first-time founders, Clara didn’t realize that the </a:t>
            </a:r>
            <a:r>
              <a:rPr lang="en-US" b="1" dirty="0"/>
              <a:t>details buried in each SAFE </a:t>
            </a:r>
            <a:r>
              <a:rPr lang="en-US" dirty="0"/>
              <a:t>including valuation caps, discounts, and side letters could dramatically affect ownership once the notes converted.</a:t>
            </a:r>
          </a:p>
          <a:p>
            <a:endParaRPr lang="en-US" dirty="0"/>
          </a:p>
        </p:txBody>
      </p:sp>
    </p:spTree>
    <p:extLst>
      <p:ext uri="{BB962C8B-B14F-4D97-AF65-F5344CB8AC3E}">
        <p14:creationId xmlns:p14="http://schemas.microsoft.com/office/powerpoint/2010/main" val="2284426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917E8B-7C43-4C9A-4F3D-0A024C4C43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C8A4B8-4479-7C0B-DC9C-36941F7936E0}"/>
              </a:ext>
            </a:extLst>
          </p:cNvPr>
          <p:cNvSpPr>
            <a:spLocks noGrp="1"/>
          </p:cNvSpPr>
          <p:nvPr>
            <p:ph type="title"/>
          </p:nvPr>
        </p:nvSpPr>
        <p:spPr>
          <a:xfrm>
            <a:off x="341312" y="533400"/>
            <a:ext cx="11506200" cy="685800"/>
          </a:xfrm>
        </p:spPr>
        <p:txBody>
          <a:bodyPr>
            <a:normAutofit fontScale="90000"/>
          </a:bodyPr>
          <a:lstStyle/>
          <a:p>
            <a:r>
              <a:rPr lang="en-US" b="1" dirty="0">
                <a:solidFill>
                  <a:srgbClr val="FFFF00"/>
                </a:solidFill>
              </a:rPr>
              <a:t>Case Study 2: </a:t>
            </a:r>
            <a:br>
              <a:rPr lang="en-US" b="1" dirty="0">
                <a:solidFill>
                  <a:srgbClr val="FFFF00"/>
                </a:solidFill>
              </a:rPr>
            </a:br>
            <a:r>
              <a:rPr lang="en-US" b="1" dirty="0"/>
              <a:t>The SAFE Conversion Chaos That Nearly Killed a Seed Round</a:t>
            </a:r>
            <a:endParaRPr lang="en-US" dirty="0"/>
          </a:p>
        </p:txBody>
      </p:sp>
      <p:sp>
        <p:nvSpPr>
          <p:cNvPr id="3" name="Content Placeholder 2">
            <a:extLst>
              <a:ext uri="{FF2B5EF4-FFF2-40B4-BE49-F238E27FC236}">
                <a16:creationId xmlns:a16="http://schemas.microsoft.com/office/drawing/2014/main" id="{5A6342D0-2E76-17E2-477E-0FD7025DE47E}"/>
              </a:ext>
            </a:extLst>
          </p:cNvPr>
          <p:cNvSpPr>
            <a:spLocks noGrp="1"/>
          </p:cNvSpPr>
          <p:nvPr>
            <p:ph idx="1"/>
          </p:nvPr>
        </p:nvSpPr>
        <p:spPr>
          <a:xfrm>
            <a:off x="912812" y="1447800"/>
            <a:ext cx="10287000" cy="5105400"/>
          </a:xfrm>
        </p:spPr>
        <p:txBody>
          <a:bodyPr>
            <a:normAutofit/>
          </a:bodyPr>
          <a:lstStyle/>
          <a:p>
            <a:r>
              <a:rPr lang="en-US" dirty="0"/>
              <a:t>At the time of negotiation, the differences seemed small. One angel insisted on a </a:t>
            </a:r>
            <a:r>
              <a:rPr lang="en-US" b="1" dirty="0"/>
              <a:t>$3 million valuation cap</a:t>
            </a:r>
            <a:r>
              <a:rPr lang="en-US" dirty="0"/>
              <a:t>. A second investor pushed for a </a:t>
            </a:r>
            <a:r>
              <a:rPr lang="en-US" b="1" dirty="0"/>
              <a:t>20% discount</a:t>
            </a:r>
            <a:r>
              <a:rPr lang="en-US" dirty="0"/>
              <a:t> with no cap. A third demanded a </a:t>
            </a:r>
            <a:r>
              <a:rPr lang="en-US" b="1" dirty="0"/>
              <a:t>most-favored-nation (MFN)</a:t>
            </a:r>
            <a:r>
              <a:rPr lang="en-US" dirty="0"/>
              <a:t> clause. Clara was eager to close each check and assumed that the conversion math would “take care of itself later.”</a:t>
            </a:r>
          </a:p>
          <a:p>
            <a:pPr marL="0" indent="0">
              <a:buNone/>
            </a:pPr>
            <a:r>
              <a:rPr lang="en-US" dirty="0"/>
              <a:t>It didn’t.</a:t>
            </a:r>
          </a:p>
          <a:p>
            <a:r>
              <a:rPr lang="en-US" dirty="0"/>
              <a:t>When </a:t>
            </a:r>
            <a:r>
              <a:rPr lang="en-US" dirty="0" err="1"/>
              <a:t>Biostream</a:t>
            </a:r>
            <a:r>
              <a:rPr lang="en-US" dirty="0"/>
              <a:t> Labs prepared its </a:t>
            </a:r>
            <a:r>
              <a:rPr lang="en-US" b="1" dirty="0"/>
              <a:t>$4 million priced seed round</a:t>
            </a:r>
            <a:r>
              <a:rPr lang="en-US" dirty="0"/>
              <a:t> at a </a:t>
            </a:r>
            <a:r>
              <a:rPr lang="en-US" b="1" dirty="0"/>
              <a:t>$10 million pre-money valuation</a:t>
            </a:r>
            <a:r>
              <a:rPr lang="en-US" dirty="0"/>
              <a:t>, the SAFE investors expected automatic conversion. But because every SAFE had different terms, the conversion created a cap-table nightmare.</a:t>
            </a:r>
          </a:p>
          <a:p>
            <a:endParaRPr lang="en-US" dirty="0"/>
          </a:p>
        </p:txBody>
      </p:sp>
    </p:spTree>
    <p:extLst>
      <p:ext uri="{BB962C8B-B14F-4D97-AF65-F5344CB8AC3E}">
        <p14:creationId xmlns:p14="http://schemas.microsoft.com/office/powerpoint/2010/main" val="1849761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44FC23-2A90-3FFC-CABE-F1A2180D97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C53286-BEBF-80A2-5ECA-0A87DFD77965}"/>
              </a:ext>
            </a:extLst>
          </p:cNvPr>
          <p:cNvSpPr>
            <a:spLocks noGrp="1"/>
          </p:cNvSpPr>
          <p:nvPr>
            <p:ph type="title"/>
          </p:nvPr>
        </p:nvSpPr>
        <p:spPr>
          <a:xfrm>
            <a:off x="341312" y="533400"/>
            <a:ext cx="11506200" cy="685800"/>
          </a:xfrm>
        </p:spPr>
        <p:txBody>
          <a:bodyPr>
            <a:normAutofit fontScale="90000"/>
          </a:bodyPr>
          <a:lstStyle/>
          <a:p>
            <a:r>
              <a:rPr lang="en-US" b="1" dirty="0">
                <a:solidFill>
                  <a:srgbClr val="FFFF00"/>
                </a:solidFill>
              </a:rPr>
              <a:t>Case Study 2: </a:t>
            </a:r>
            <a:br>
              <a:rPr lang="en-US" b="1" dirty="0">
                <a:solidFill>
                  <a:srgbClr val="FFFF00"/>
                </a:solidFill>
              </a:rPr>
            </a:br>
            <a:r>
              <a:rPr lang="en-US" b="1" dirty="0"/>
              <a:t>The SAFE Conversion Chaos That Nearly Killed a Seed Round</a:t>
            </a:r>
            <a:endParaRPr lang="en-US" dirty="0"/>
          </a:p>
        </p:txBody>
      </p:sp>
      <p:sp>
        <p:nvSpPr>
          <p:cNvPr id="3" name="Content Placeholder 2">
            <a:extLst>
              <a:ext uri="{FF2B5EF4-FFF2-40B4-BE49-F238E27FC236}">
                <a16:creationId xmlns:a16="http://schemas.microsoft.com/office/drawing/2014/main" id="{C8FE2A3A-788D-30AE-A9D2-B8D950D418D8}"/>
              </a:ext>
            </a:extLst>
          </p:cNvPr>
          <p:cNvSpPr>
            <a:spLocks noGrp="1"/>
          </p:cNvSpPr>
          <p:nvPr>
            <p:ph idx="1"/>
          </p:nvPr>
        </p:nvSpPr>
        <p:spPr>
          <a:xfrm>
            <a:off x="912812" y="1447800"/>
            <a:ext cx="10287000" cy="5105400"/>
          </a:xfrm>
        </p:spPr>
        <p:txBody>
          <a:bodyPr>
            <a:normAutofit/>
          </a:bodyPr>
          <a:lstStyle/>
          <a:p>
            <a:r>
              <a:rPr lang="en-US" b="1" dirty="0"/>
              <a:t>The Hidden Bomb: Different Caps Meant Different Share Prices</a:t>
            </a:r>
            <a:endParaRPr lang="en-US" dirty="0"/>
          </a:p>
          <a:p>
            <a:r>
              <a:rPr lang="en-US" dirty="0"/>
              <a:t>The first investor, holding the €3M cap SAFE, converted at the lowest effective price, giving them an unexpectedly large percentage of the company. The second investor, holding the 20% discount, converted at a higher price. The MFN investor triggered their clause and demanded to match the best terms negotiated by anyone else.</a:t>
            </a:r>
          </a:p>
          <a:p>
            <a:r>
              <a:rPr lang="en-US" dirty="0"/>
              <a:t>The founders and new seed investors quickly realized that the SAFE holders were collectively claiming </a:t>
            </a:r>
            <a:r>
              <a:rPr lang="en-US" b="1" dirty="0"/>
              <a:t>far more equity than originally anticipated</a:t>
            </a:r>
            <a:r>
              <a:rPr lang="en-US" dirty="0"/>
              <a:t> - nearly </a:t>
            </a:r>
            <a:r>
              <a:rPr lang="en-US" b="1" dirty="0"/>
              <a:t>30% of the company</a:t>
            </a:r>
            <a:r>
              <a:rPr lang="en-US" dirty="0"/>
              <a:t>, instead of the 15–18% Clara assumed.</a:t>
            </a:r>
          </a:p>
          <a:p>
            <a:endParaRPr lang="en-US" dirty="0"/>
          </a:p>
        </p:txBody>
      </p:sp>
    </p:spTree>
    <p:extLst>
      <p:ext uri="{BB962C8B-B14F-4D97-AF65-F5344CB8AC3E}">
        <p14:creationId xmlns:p14="http://schemas.microsoft.com/office/powerpoint/2010/main" val="1770272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770D3E-A195-A123-682F-B22DC29515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B0F1CE-2851-9CD5-C193-76C031BB89B1}"/>
              </a:ext>
            </a:extLst>
          </p:cNvPr>
          <p:cNvSpPr>
            <a:spLocks noGrp="1"/>
          </p:cNvSpPr>
          <p:nvPr>
            <p:ph type="title"/>
          </p:nvPr>
        </p:nvSpPr>
        <p:spPr>
          <a:xfrm>
            <a:off x="341312" y="533400"/>
            <a:ext cx="11506200" cy="685800"/>
          </a:xfrm>
        </p:spPr>
        <p:txBody>
          <a:bodyPr>
            <a:normAutofit fontScale="90000"/>
          </a:bodyPr>
          <a:lstStyle/>
          <a:p>
            <a:r>
              <a:rPr lang="en-US" b="1" dirty="0">
                <a:solidFill>
                  <a:srgbClr val="FFFF00"/>
                </a:solidFill>
              </a:rPr>
              <a:t>Case Study 2: </a:t>
            </a:r>
            <a:br>
              <a:rPr lang="en-US" b="1" dirty="0">
                <a:solidFill>
                  <a:srgbClr val="FFFF00"/>
                </a:solidFill>
              </a:rPr>
            </a:br>
            <a:r>
              <a:rPr lang="en-US" b="1" dirty="0"/>
              <a:t>The SAFE Conversion Chaos That Nearly Killed a Seed Round</a:t>
            </a:r>
            <a:endParaRPr lang="en-US" dirty="0"/>
          </a:p>
        </p:txBody>
      </p:sp>
      <p:sp>
        <p:nvSpPr>
          <p:cNvPr id="3" name="Content Placeholder 2">
            <a:extLst>
              <a:ext uri="{FF2B5EF4-FFF2-40B4-BE49-F238E27FC236}">
                <a16:creationId xmlns:a16="http://schemas.microsoft.com/office/drawing/2014/main" id="{0213C887-328A-6EC1-6A59-6EA2D3B0A7CF}"/>
              </a:ext>
            </a:extLst>
          </p:cNvPr>
          <p:cNvSpPr>
            <a:spLocks noGrp="1"/>
          </p:cNvSpPr>
          <p:nvPr>
            <p:ph idx="1"/>
          </p:nvPr>
        </p:nvSpPr>
        <p:spPr>
          <a:xfrm>
            <a:off x="912812" y="1447800"/>
            <a:ext cx="10287000" cy="5105400"/>
          </a:xfrm>
        </p:spPr>
        <p:txBody>
          <a:bodyPr>
            <a:normAutofit/>
          </a:bodyPr>
          <a:lstStyle/>
          <a:p>
            <a:r>
              <a:rPr lang="en-US" b="1" dirty="0"/>
              <a:t>The Investor Rebellion</a:t>
            </a:r>
            <a:endParaRPr lang="en-US" dirty="0"/>
          </a:p>
          <a:p>
            <a:r>
              <a:rPr lang="en-US" dirty="0"/>
              <a:t>When the lead seed investor reviewed the cap table, he paused the entire round. He made his point bluntly: “I’m not investing in a company where the early instruments dilute the founders before we even start.”</a:t>
            </a:r>
          </a:p>
          <a:p>
            <a:r>
              <a:rPr lang="en-US" dirty="0"/>
              <a:t>The issue was not the SAFEs themselves - it was the </a:t>
            </a:r>
            <a:r>
              <a:rPr lang="en-US" b="1" dirty="0"/>
              <a:t>inconsistency</a:t>
            </a:r>
            <a:r>
              <a:rPr lang="en-US" dirty="0"/>
              <a:t> across them. Each one pulled the cap table in a different direction. The most generous SAFE terms ballooned the equity owed, and because of MFN clauses, the worst SAFE retroactively upgraded all the others.</a:t>
            </a:r>
          </a:p>
          <a:p>
            <a:endParaRPr lang="en-US" dirty="0"/>
          </a:p>
        </p:txBody>
      </p:sp>
    </p:spTree>
    <p:extLst>
      <p:ext uri="{BB962C8B-B14F-4D97-AF65-F5344CB8AC3E}">
        <p14:creationId xmlns:p14="http://schemas.microsoft.com/office/powerpoint/2010/main" val="2425828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D6511-1384-78C9-2C83-EE3DBADFA0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F33898-F920-6EA1-A198-21CEDD1305FF}"/>
              </a:ext>
            </a:extLst>
          </p:cNvPr>
          <p:cNvSpPr>
            <a:spLocks noGrp="1"/>
          </p:cNvSpPr>
          <p:nvPr>
            <p:ph type="title"/>
          </p:nvPr>
        </p:nvSpPr>
        <p:spPr>
          <a:xfrm>
            <a:off x="341312" y="533400"/>
            <a:ext cx="11506200" cy="685800"/>
          </a:xfrm>
        </p:spPr>
        <p:txBody>
          <a:bodyPr>
            <a:normAutofit fontScale="90000"/>
          </a:bodyPr>
          <a:lstStyle/>
          <a:p>
            <a:r>
              <a:rPr lang="en-US" b="1" dirty="0">
                <a:solidFill>
                  <a:srgbClr val="FFFF00"/>
                </a:solidFill>
              </a:rPr>
              <a:t>Case Study 2: </a:t>
            </a:r>
            <a:br>
              <a:rPr lang="en-US" b="1" dirty="0">
                <a:solidFill>
                  <a:srgbClr val="FFFF00"/>
                </a:solidFill>
              </a:rPr>
            </a:br>
            <a:r>
              <a:rPr lang="en-US" b="1" dirty="0"/>
              <a:t>The SAFE Conversion Chaos That Nearly Killed a Seed Round</a:t>
            </a:r>
            <a:endParaRPr lang="en-US" dirty="0"/>
          </a:p>
        </p:txBody>
      </p:sp>
      <p:sp>
        <p:nvSpPr>
          <p:cNvPr id="3" name="Content Placeholder 2">
            <a:extLst>
              <a:ext uri="{FF2B5EF4-FFF2-40B4-BE49-F238E27FC236}">
                <a16:creationId xmlns:a16="http://schemas.microsoft.com/office/drawing/2014/main" id="{5ED6042D-2E38-9528-7B2E-0BA450B593F7}"/>
              </a:ext>
            </a:extLst>
          </p:cNvPr>
          <p:cNvSpPr>
            <a:spLocks noGrp="1"/>
          </p:cNvSpPr>
          <p:nvPr>
            <p:ph idx="1"/>
          </p:nvPr>
        </p:nvSpPr>
        <p:spPr>
          <a:xfrm>
            <a:off x="912812" y="1447800"/>
            <a:ext cx="10287000" cy="5105400"/>
          </a:xfrm>
        </p:spPr>
        <p:txBody>
          <a:bodyPr>
            <a:normAutofit/>
          </a:bodyPr>
          <a:lstStyle/>
          <a:p>
            <a:pPr marL="0" indent="0">
              <a:buNone/>
            </a:pPr>
            <a:r>
              <a:rPr lang="en-US" b="1" dirty="0"/>
              <a:t>The Costly Fix</a:t>
            </a:r>
            <a:endParaRPr lang="en-US" dirty="0"/>
          </a:p>
          <a:p>
            <a:r>
              <a:rPr lang="en-US" dirty="0"/>
              <a:t>To save the round, Clara had to hire a corporate attorney and a cap-table specialist to:</a:t>
            </a:r>
          </a:p>
          <a:p>
            <a:pPr lvl="1"/>
            <a:r>
              <a:rPr lang="en-US" dirty="0"/>
              <a:t>Model all conversions under multiple scenarios</a:t>
            </a:r>
          </a:p>
          <a:p>
            <a:pPr lvl="1"/>
            <a:r>
              <a:rPr lang="en-US" dirty="0"/>
              <a:t>Renegotiate terms with two SAFE holders</a:t>
            </a:r>
          </a:p>
          <a:p>
            <a:pPr lvl="1"/>
            <a:r>
              <a:rPr lang="en-US" dirty="0"/>
              <a:t>Buy out a portion of one SAFE at a discount</a:t>
            </a:r>
          </a:p>
          <a:p>
            <a:pPr lvl="1"/>
            <a:r>
              <a:rPr lang="en-US" dirty="0"/>
              <a:t>Increase the pre-money option pool by 5% (diluting everyone)</a:t>
            </a:r>
          </a:p>
          <a:p>
            <a:pPr lvl="1"/>
            <a:r>
              <a:rPr lang="en-US" dirty="0"/>
              <a:t>Amend side letters to remove MFN language</a:t>
            </a:r>
          </a:p>
          <a:p>
            <a:r>
              <a:rPr lang="en-US" dirty="0"/>
              <a:t>It took </a:t>
            </a:r>
            <a:r>
              <a:rPr lang="en-US" b="1" dirty="0"/>
              <a:t>six weeks</a:t>
            </a:r>
            <a:r>
              <a:rPr lang="en-US" dirty="0"/>
              <a:t>, thousands of euros in legal fees, and countless phone calls with frustrated early investors. Only after the SAFE conversions were harmonized and the resulting cap table was stable did the new lead investor agree to proceed with the seed round.</a:t>
            </a:r>
          </a:p>
          <a:p>
            <a:endParaRPr lang="en-US" dirty="0"/>
          </a:p>
        </p:txBody>
      </p:sp>
    </p:spTree>
    <p:extLst>
      <p:ext uri="{BB962C8B-B14F-4D97-AF65-F5344CB8AC3E}">
        <p14:creationId xmlns:p14="http://schemas.microsoft.com/office/powerpoint/2010/main" val="3203159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CC54CF-7C6E-4BD3-A7D3-3A15B50EDE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314C0A-E5E6-0FF9-2192-FDAF5B005735}"/>
              </a:ext>
            </a:extLst>
          </p:cNvPr>
          <p:cNvSpPr>
            <a:spLocks noGrp="1"/>
          </p:cNvSpPr>
          <p:nvPr>
            <p:ph type="title"/>
          </p:nvPr>
        </p:nvSpPr>
        <p:spPr>
          <a:xfrm>
            <a:off x="341312" y="533400"/>
            <a:ext cx="11506200" cy="685800"/>
          </a:xfrm>
        </p:spPr>
        <p:txBody>
          <a:bodyPr>
            <a:normAutofit fontScale="90000"/>
          </a:bodyPr>
          <a:lstStyle/>
          <a:p>
            <a:r>
              <a:rPr lang="en-US" b="1" dirty="0">
                <a:solidFill>
                  <a:srgbClr val="FFFF00"/>
                </a:solidFill>
              </a:rPr>
              <a:t>Case Study 2: </a:t>
            </a:r>
            <a:br>
              <a:rPr lang="en-US" b="1" dirty="0">
                <a:solidFill>
                  <a:srgbClr val="FFFF00"/>
                </a:solidFill>
              </a:rPr>
            </a:br>
            <a:r>
              <a:rPr lang="en-US" b="1" dirty="0"/>
              <a:t>The SAFE Conversion Chaos That Nearly Killed a Seed Round</a:t>
            </a:r>
            <a:endParaRPr lang="en-US" dirty="0"/>
          </a:p>
        </p:txBody>
      </p:sp>
      <p:sp>
        <p:nvSpPr>
          <p:cNvPr id="3" name="Content Placeholder 2">
            <a:extLst>
              <a:ext uri="{FF2B5EF4-FFF2-40B4-BE49-F238E27FC236}">
                <a16:creationId xmlns:a16="http://schemas.microsoft.com/office/drawing/2014/main" id="{FA03B2E6-0A32-0D04-7855-1771DCE0F220}"/>
              </a:ext>
            </a:extLst>
          </p:cNvPr>
          <p:cNvSpPr>
            <a:spLocks noGrp="1"/>
          </p:cNvSpPr>
          <p:nvPr>
            <p:ph idx="1"/>
          </p:nvPr>
        </p:nvSpPr>
        <p:spPr>
          <a:xfrm>
            <a:off x="912812" y="1447800"/>
            <a:ext cx="10287000" cy="5105400"/>
          </a:xfrm>
        </p:spPr>
        <p:txBody>
          <a:bodyPr>
            <a:normAutofit/>
          </a:bodyPr>
          <a:lstStyle/>
          <a:p>
            <a:pPr marL="0" indent="0">
              <a:buNone/>
            </a:pPr>
            <a:r>
              <a:rPr lang="en-US" b="1" dirty="0"/>
              <a:t>The Aftermath</a:t>
            </a:r>
            <a:endParaRPr lang="en-US" dirty="0"/>
          </a:p>
          <a:p>
            <a:r>
              <a:rPr lang="en-US" dirty="0"/>
              <a:t>Clara ended up with 12% less ownership than she expected. At the SAFE conversion she was reduced by 9% and after the Series A raise she was reduced by 23%. The advice to founders is that “SAFE notes are fast, but not free. The cost comes later, during conversion. If you don’t control the terms early, the terms will control you when it matters most.”</a:t>
            </a:r>
          </a:p>
          <a:p>
            <a:pPr marL="0" indent="0">
              <a:buNone/>
            </a:pPr>
            <a:r>
              <a:rPr lang="en-US" b="1" dirty="0"/>
              <a:t>Why This Case Matters</a:t>
            </a:r>
            <a:endParaRPr lang="en-US" dirty="0"/>
          </a:p>
          <a:p>
            <a:r>
              <a:rPr lang="en-US" dirty="0"/>
              <a:t>This case reveals a common but often hidden truth in early-stage financing. </a:t>
            </a:r>
            <a:r>
              <a:rPr lang="en-US" b="1" dirty="0"/>
              <a:t>SAFEs simplify cash in, but complicated cap tables later. </a:t>
            </a:r>
            <a:r>
              <a:rPr lang="en-US" dirty="0"/>
              <a:t>Without consistent caps, aligned discounts, and explicit modeling, founders risk creating structural problems that only surface during priced rounds—problems severe enough to delay or destroy an otherwise fundable raise.</a:t>
            </a:r>
          </a:p>
          <a:p>
            <a:endParaRPr lang="en-US" dirty="0"/>
          </a:p>
        </p:txBody>
      </p:sp>
    </p:spTree>
    <p:extLst>
      <p:ext uri="{BB962C8B-B14F-4D97-AF65-F5344CB8AC3E}">
        <p14:creationId xmlns:p14="http://schemas.microsoft.com/office/powerpoint/2010/main" val="2145905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93AE91-485E-982F-9184-AB62622047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CF91F5-DE84-A8AB-FDA8-AA85164622AC}"/>
              </a:ext>
            </a:extLst>
          </p:cNvPr>
          <p:cNvSpPr>
            <a:spLocks noGrp="1"/>
          </p:cNvSpPr>
          <p:nvPr>
            <p:ph type="title"/>
          </p:nvPr>
        </p:nvSpPr>
        <p:spPr>
          <a:xfrm>
            <a:off x="379412" y="381000"/>
            <a:ext cx="10677610" cy="685800"/>
          </a:xfrm>
        </p:spPr>
        <p:txBody>
          <a:bodyPr>
            <a:normAutofit/>
          </a:bodyPr>
          <a:lstStyle/>
          <a:p>
            <a:r>
              <a:rPr lang="en-US" dirty="0"/>
              <a:t>Fundraising Rounds Explained - Introduction</a:t>
            </a:r>
          </a:p>
        </p:txBody>
      </p:sp>
      <p:sp>
        <p:nvSpPr>
          <p:cNvPr id="5" name="Content Placeholder 4">
            <a:extLst>
              <a:ext uri="{FF2B5EF4-FFF2-40B4-BE49-F238E27FC236}">
                <a16:creationId xmlns:a16="http://schemas.microsoft.com/office/drawing/2014/main" id="{ABBC1D25-3DAC-5CF7-F244-A2E2BE190362}"/>
              </a:ext>
            </a:extLst>
          </p:cNvPr>
          <p:cNvSpPr>
            <a:spLocks noGrp="1"/>
          </p:cNvSpPr>
          <p:nvPr>
            <p:ph idx="1"/>
          </p:nvPr>
        </p:nvSpPr>
        <p:spPr>
          <a:xfrm>
            <a:off x="455612" y="1295400"/>
            <a:ext cx="10788920" cy="4876800"/>
          </a:xfrm>
        </p:spPr>
        <p:txBody>
          <a:bodyPr>
            <a:normAutofit fontScale="92500" lnSpcReduction="20000"/>
          </a:bodyPr>
          <a:lstStyle/>
          <a:p>
            <a:pPr marL="0" indent="0">
              <a:buNone/>
            </a:pPr>
            <a:r>
              <a:rPr lang="en-US" b="1" dirty="0"/>
              <a:t>Case Study Examples</a:t>
            </a:r>
          </a:p>
          <a:p>
            <a:r>
              <a:rPr lang="en-US" b="1" dirty="0"/>
              <a:t>Promed Bioscience</a:t>
            </a:r>
            <a:r>
              <a:rPr lang="en-US" dirty="0"/>
              <a:t> – Raised growth capital tied directly to manufacturing expansion and commercial demand. </a:t>
            </a:r>
          </a:p>
          <a:p>
            <a:r>
              <a:rPr lang="en-US" b="1" dirty="0"/>
              <a:t>Threedium</a:t>
            </a:r>
            <a:r>
              <a:rPr lang="en-US" dirty="0"/>
              <a:t> – Progressed through fundraising by achieving clear commercial milestones and attracting strategic lead investors. </a:t>
            </a:r>
          </a:p>
          <a:p>
            <a:r>
              <a:rPr lang="en-US" b="1" dirty="0"/>
              <a:t>EMBIO Diagnostics</a:t>
            </a:r>
            <a:r>
              <a:rPr lang="en-US" dirty="0"/>
              <a:t> – Used customer validation and regulatory progress to reduce risk before raising institutional capital. </a:t>
            </a:r>
          </a:p>
          <a:p>
            <a:r>
              <a:rPr lang="en-US" b="1" dirty="0" err="1"/>
              <a:t>Darefore</a:t>
            </a:r>
            <a:r>
              <a:rPr lang="en-US" dirty="0"/>
              <a:t> – Built its fundraising story around a differentiated technology and a clearly defined market opportunity. </a:t>
            </a:r>
          </a:p>
          <a:p>
            <a:r>
              <a:rPr lang="en-US" b="1" dirty="0"/>
              <a:t>Ascanio</a:t>
            </a:r>
            <a:r>
              <a:rPr lang="en-US" dirty="0"/>
              <a:t> – Matched financing strategy to product development and enterprise customer milestones, demonstrating disciplined capital planning.</a:t>
            </a:r>
          </a:p>
          <a:p>
            <a:pPr marL="0" indent="0">
              <a:buNone/>
            </a:pPr>
            <a:r>
              <a:rPr lang="en-US" b="1" dirty="0">
                <a:solidFill>
                  <a:srgbClr val="FFFF00"/>
                </a:solidFill>
              </a:rPr>
              <a:t>Key Takeaway:</a:t>
            </a:r>
            <a:r>
              <a:rPr lang="en-US" dirty="0">
                <a:solidFill>
                  <a:srgbClr val="FFFF00"/>
                </a:solidFill>
              </a:rPr>
              <a:t> </a:t>
            </a:r>
            <a:r>
              <a:rPr lang="en-US" i="1" dirty="0">
                <a:solidFill>
                  <a:srgbClr val="FFFF00"/>
                </a:solidFill>
              </a:rPr>
              <a:t>Every fundraising round should have a clear purpose: reduce risk, achieve measurable milestones, increase company value, and position the startup for the next stage of growth.</a:t>
            </a:r>
            <a:endParaRPr lang="en-US" dirty="0">
              <a:solidFill>
                <a:srgbClr val="FFFF00"/>
              </a:solidFill>
            </a:endParaRPr>
          </a:p>
        </p:txBody>
      </p:sp>
    </p:spTree>
    <p:extLst>
      <p:ext uri="{BB962C8B-B14F-4D97-AF65-F5344CB8AC3E}">
        <p14:creationId xmlns:p14="http://schemas.microsoft.com/office/powerpoint/2010/main" val="2755359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3A21C-2729-BC95-C8F0-6460E2D5F3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C592C1-AA1B-5DF4-4BA3-BA150858C2AE}"/>
              </a:ext>
            </a:extLst>
          </p:cNvPr>
          <p:cNvSpPr>
            <a:spLocks noGrp="1"/>
          </p:cNvSpPr>
          <p:nvPr>
            <p:ph type="title"/>
          </p:nvPr>
        </p:nvSpPr>
        <p:spPr>
          <a:xfrm>
            <a:off x="341312" y="533400"/>
            <a:ext cx="11506200" cy="685800"/>
          </a:xfrm>
        </p:spPr>
        <p:txBody>
          <a:bodyPr>
            <a:normAutofit fontScale="90000"/>
          </a:bodyPr>
          <a:lstStyle/>
          <a:p>
            <a:r>
              <a:rPr lang="en-US" b="1" dirty="0">
                <a:solidFill>
                  <a:srgbClr val="FFFF00"/>
                </a:solidFill>
              </a:rPr>
              <a:t>Case Study 2: </a:t>
            </a:r>
            <a:br>
              <a:rPr lang="en-US" b="1" dirty="0">
                <a:solidFill>
                  <a:srgbClr val="FFFF00"/>
                </a:solidFill>
              </a:rPr>
            </a:br>
            <a:r>
              <a:rPr lang="en-US" b="1" dirty="0"/>
              <a:t>The SAFE Conversion Chaos That Nearly Killed a Seed Round</a:t>
            </a:r>
            <a:endParaRPr lang="en-US" dirty="0"/>
          </a:p>
        </p:txBody>
      </p:sp>
      <p:sp>
        <p:nvSpPr>
          <p:cNvPr id="3" name="Content Placeholder 2">
            <a:extLst>
              <a:ext uri="{FF2B5EF4-FFF2-40B4-BE49-F238E27FC236}">
                <a16:creationId xmlns:a16="http://schemas.microsoft.com/office/drawing/2014/main" id="{969A1A94-919F-7BE4-767E-DEC21B033A23}"/>
              </a:ext>
            </a:extLst>
          </p:cNvPr>
          <p:cNvSpPr>
            <a:spLocks noGrp="1"/>
          </p:cNvSpPr>
          <p:nvPr>
            <p:ph idx="1"/>
          </p:nvPr>
        </p:nvSpPr>
        <p:spPr>
          <a:xfrm>
            <a:off x="912812" y="1447800"/>
            <a:ext cx="10287000" cy="5105400"/>
          </a:xfrm>
        </p:spPr>
        <p:txBody>
          <a:bodyPr>
            <a:normAutofit/>
          </a:bodyPr>
          <a:lstStyle/>
          <a:p>
            <a:pPr marL="0" indent="0">
              <a:buNone/>
            </a:pPr>
            <a:r>
              <a:rPr lang="en-US" b="1" dirty="0"/>
              <a:t>Cap Table Adjustments:</a:t>
            </a:r>
            <a:endParaRPr lang="en-US" dirty="0"/>
          </a:p>
          <a:p>
            <a:r>
              <a:rPr lang="en-US" dirty="0"/>
              <a:t>When Clara founded </a:t>
            </a:r>
            <a:r>
              <a:rPr lang="en-US" dirty="0" err="1"/>
              <a:t>Biostream</a:t>
            </a:r>
            <a:r>
              <a:rPr lang="en-US" dirty="0"/>
              <a:t> Labs, the company had a simple ownership structure:</a:t>
            </a:r>
            <a:br>
              <a:rPr lang="en-US" dirty="0"/>
            </a:br>
            <a:r>
              <a:rPr lang="en-US" b="1" dirty="0"/>
              <a:t>10,000,000 founder shares</a:t>
            </a:r>
            <a:r>
              <a:rPr lang="en-US" dirty="0"/>
              <a:t>, owned entirely by Clara and her technical co-founder Mateo. In the earliest months, they raised money quickly through SAFEs. It felt easy at the time - sign a short agreement, collect funds, and return to building the product.</a:t>
            </a:r>
          </a:p>
          <a:p>
            <a:endParaRPr lang="en-US" dirty="0"/>
          </a:p>
        </p:txBody>
      </p:sp>
    </p:spTree>
    <p:extLst>
      <p:ext uri="{BB962C8B-B14F-4D97-AF65-F5344CB8AC3E}">
        <p14:creationId xmlns:p14="http://schemas.microsoft.com/office/powerpoint/2010/main" val="1330071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9614F-4C4E-EC1F-7EAA-35EF6DF0C2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3EBFD5-F31E-EDA1-35F8-EFD72DD32322}"/>
              </a:ext>
            </a:extLst>
          </p:cNvPr>
          <p:cNvSpPr>
            <a:spLocks noGrp="1"/>
          </p:cNvSpPr>
          <p:nvPr>
            <p:ph type="title"/>
          </p:nvPr>
        </p:nvSpPr>
        <p:spPr>
          <a:xfrm>
            <a:off x="341312" y="533400"/>
            <a:ext cx="11506200" cy="685800"/>
          </a:xfrm>
        </p:spPr>
        <p:txBody>
          <a:bodyPr>
            <a:normAutofit fontScale="90000"/>
          </a:bodyPr>
          <a:lstStyle/>
          <a:p>
            <a:r>
              <a:rPr lang="en-US" b="1" dirty="0">
                <a:solidFill>
                  <a:srgbClr val="FFFF00"/>
                </a:solidFill>
              </a:rPr>
              <a:t>Case Study 2: </a:t>
            </a:r>
            <a:br>
              <a:rPr lang="en-US" b="1" dirty="0">
                <a:solidFill>
                  <a:srgbClr val="FFFF00"/>
                </a:solidFill>
              </a:rPr>
            </a:br>
            <a:r>
              <a:rPr lang="en-US" b="1" dirty="0"/>
              <a:t>The SAFE Conversion Chaos That Nearly Killed a Seed Round</a:t>
            </a:r>
            <a:endParaRPr lang="en-US" dirty="0"/>
          </a:p>
        </p:txBody>
      </p:sp>
      <p:sp>
        <p:nvSpPr>
          <p:cNvPr id="3" name="Content Placeholder 2">
            <a:extLst>
              <a:ext uri="{FF2B5EF4-FFF2-40B4-BE49-F238E27FC236}">
                <a16:creationId xmlns:a16="http://schemas.microsoft.com/office/drawing/2014/main" id="{5AF0CF5B-9D69-AA2E-571B-19936922A99D}"/>
              </a:ext>
            </a:extLst>
          </p:cNvPr>
          <p:cNvSpPr>
            <a:spLocks noGrp="1"/>
          </p:cNvSpPr>
          <p:nvPr>
            <p:ph idx="1"/>
          </p:nvPr>
        </p:nvSpPr>
        <p:spPr>
          <a:xfrm>
            <a:off x="341312" y="1447800"/>
            <a:ext cx="2781300" cy="5105400"/>
          </a:xfrm>
        </p:spPr>
        <p:txBody>
          <a:bodyPr>
            <a:normAutofit/>
          </a:bodyPr>
          <a:lstStyle/>
          <a:p>
            <a:r>
              <a:rPr lang="en-US" sz="1800" dirty="0"/>
              <a:t>But, as demonstrated in Table %.2, each SAFE carried different economic terms. </a:t>
            </a:r>
          </a:p>
          <a:p>
            <a:r>
              <a:rPr lang="en-US" sz="1800" dirty="0"/>
              <a:t>One investor insisted on a </a:t>
            </a:r>
            <a:r>
              <a:rPr lang="en-US" sz="1800" b="1" dirty="0"/>
              <a:t>€3M valuation cap</a:t>
            </a:r>
            <a:r>
              <a:rPr lang="en-US" sz="1800" dirty="0"/>
              <a:t>, another took a </a:t>
            </a:r>
            <a:r>
              <a:rPr lang="en-US" sz="1800" b="1" dirty="0"/>
              <a:t>20% discount</a:t>
            </a:r>
            <a:r>
              <a:rPr lang="en-US" sz="1800" dirty="0"/>
              <a:t>, and a third negotiated both a </a:t>
            </a:r>
            <a:r>
              <a:rPr lang="en-US" sz="1800" b="1" dirty="0"/>
              <a:t>€3M cap AND an MFN clause</a:t>
            </a:r>
            <a:r>
              <a:rPr lang="en-US" sz="1800" dirty="0"/>
              <a:t> - meaning they could demand to match any better terms granted to someone else.</a:t>
            </a:r>
          </a:p>
          <a:p>
            <a:endParaRPr lang="en-US" dirty="0"/>
          </a:p>
        </p:txBody>
      </p:sp>
      <p:pic>
        <p:nvPicPr>
          <p:cNvPr id="5" name="Picture 4">
            <a:extLst>
              <a:ext uri="{FF2B5EF4-FFF2-40B4-BE49-F238E27FC236}">
                <a16:creationId xmlns:a16="http://schemas.microsoft.com/office/drawing/2014/main" id="{BBBF50F4-776B-5E1C-479A-5783CEDEAC6B}"/>
              </a:ext>
            </a:extLst>
          </p:cNvPr>
          <p:cNvPicPr>
            <a:picLocks noChangeAspect="1"/>
          </p:cNvPicPr>
          <p:nvPr/>
        </p:nvPicPr>
        <p:blipFill>
          <a:blip r:embed="rId2"/>
          <a:stretch>
            <a:fillRect/>
          </a:stretch>
        </p:blipFill>
        <p:spPr>
          <a:xfrm>
            <a:off x="3503612" y="1467928"/>
            <a:ext cx="8480008" cy="5105400"/>
          </a:xfrm>
          <a:prstGeom prst="rect">
            <a:avLst/>
          </a:prstGeom>
          <a:solidFill>
            <a:schemeClr val="tx1"/>
          </a:solidFill>
        </p:spPr>
      </p:pic>
    </p:spTree>
    <p:extLst>
      <p:ext uri="{BB962C8B-B14F-4D97-AF65-F5344CB8AC3E}">
        <p14:creationId xmlns:p14="http://schemas.microsoft.com/office/powerpoint/2010/main" val="3712024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984030-C0D7-7802-9731-9BFF44CCBE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3F67F0-210B-D51D-AD93-29AA479379C4}"/>
              </a:ext>
            </a:extLst>
          </p:cNvPr>
          <p:cNvSpPr>
            <a:spLocks noGrp="1"/>
          </p:cNvSpPr>
          <p:nvPr>
            <p:ph type="title"/>
          </p:nvPr>
        </p:nvSpPr>
        <p:spPr>
          <a:xfrm>
            <a:off x="341312" y="533400"/>
            <a:ext cx="11506200" cy="685800"/>
          </a:xfrm>
        </p:spPr>
        <p:txBody>
          <a:bodyPr>
            <a:normAutofit fontScale="90000"/>
          </a:bodyPr>
          <a:lstStyle/>
          <a:p>
            <a:r>
              <a:rPr lang="en-US" b="1" dirty="0">
                <a:solidFill>
                  <a:srgbClr val="FFFF00"/>
                </a:solidFill>
              </a:rPr>
              <a:t>Case Study 2: </a:t>
            </a:r>
            <a:br>
              <a:rPr lang="en-US" b="1" dirty="0">
                <a:solidFill>
                  <a:srgbClr val="FFFF00"/>
                </a:solidFill>
              </a:rPr>
            </a:br>
            <a:r>
              <a:rPr lang="en-US" b="1" dirty="0"/>
              <a:t>The SAFE Conversion Chaos That Nearly Killed a Seed Round</a:t>
            </a:r>
            <a:endParaRPr lang="en-US" dirty="0"/>
          </a:p>
        </p:txBody>
      </p:sp>
      <p:sp>
        <p:nvSpPr>
          <p:cNvPr id="3" name="Content Placeholder 2">
            <a:extLst>
              <a:ext uri="{FF2B5EF4-FFF2-40B4-BE49-F238E27FC236}">
                <a16:creationId xmlns:a16="http://schemas.microsoft.com/office/drawing/2014/main" id="{1C748535-5155-1079-E488-FF2D0A5A5020}"/>
              </a:ext>
            </a:extLst>
          </p:cNvPr>
          <p:cNvSpPr>
            <a:spLocks noGrp="1"/>
          </p:cNvSpPr>
          <p:nvPr>
            <p:ph idx="1"/>
          </p:nvPr>
        </p:nvSpPr>
        <p:spPr>
          <a:xfrm>
            <a:off x="341312" y="1447800"/>
            <a:ext cx="2781300" cy="5105400"/>
          </a:xfrm>
        </p:spPr>
        <p:txBody>
          <a:bodyPr>
            <a:normAutofit/>
          </a:bodyPr>
          <a:lstStyle/>
          <a:p>
            <a:r>
              <a:rPr lang="en-US" sz="1900" dirty="0"/>
              <a:t>Clara didn’t model what these differences meant. </a:t>
            </a:r>
          </a:p>
          <a:p>
            <a:r>
              <a:rPr lang="en-US" sz="1900" dirty="0"/>
              <a:t>She assumed the SAFEs would convert into something reasonable “later.” </a:t>
            </a:r>
          </a:p>
          <a:p>
            <a:r>
              <a:rPr lang="en-US" sz="1900" dirty="0"/>
              <a:t>But later they arrived with their €4M Seed Round at a </a:t>
            </a:r>
            <a:r>
              <a:rPr lang="en-US" sz="1900" b="1" dirty="0"/>
              <a:t>€10M pre-money valuation</a:t>
            </a:r>
            <a:r>
              <a:rPr lang="en-US" sz="1900" dirty="0"/>
              <a:t>, and the conversion math turned the cap table into a disorderly spiral moving her ownership from 60% to 36.47%.</a:t>
            </a:r>
          </a:p>
          <a:p>
            <a:endParaRPr lang="en-US" dirty="0"/>
          </a:p>
        </p:txBody>
      </p:sp>
      <p:pic>
        <p:nvPicPr>
          <p:cNvPr id="5" name="Picture 4">
            <a:extLst>
              <a:ext uri="{FF2B5EF4-FFF2-40B4-BE49-F238E27FC236}">
                <a16:creationId xmlns:a16="http://schemas.microsoft.com/office/drawing/2014/main" id="{2BE8D85B-EEF3-F37C-CD38-82B3E4CC45CB}"/>
              </a:ext>
            </a:extLst>
          </p:cNvPr>
          <p:cNvPicPr>
            <a:picLocks noChangeAspect="1"/>
          </p:cNvPicPr>
          <p:nvPr/>
        </p:nvPicPr>
        <p:blipFill>
          <a:blip r:embed="rId2"/>
          <a:stretch>
            <a:fillRect/>
          </a:stretch>
        </p:blipFill>
        <p:spPr>
          <a:xfrm>
            <a:off x="3503612" y="1467928"/>
            <a:ext cx="8480008" cy="5105400"/>
          </a:xfrm>
          <a:prstGeom prst="rect">
            <a:avLst/>
          </a:prstGeom>
          <a:solidFill>
            <a:schemeClr val="tx1"/>
          </a:solidFill>
        </p:spPr>
      </p:pic>
    </p:spTree>
    <p:extLst>
      <p:ext uri="{BB962C8B-B14F-4D97-AF65-F5344CB8AC3E}">
        <p14:creationId xmlns:p14="http://schemas.microsoft.com/office/powerpoint/2010/main" val="4222371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809A81-4BD6-02F2-218A-328CAD60EBE1}"/>
              </a:ext>
            </a:extLst>
          </p:cNvPr>
          <p:cNvSpPr>
            <a:spLocks noGrp="1"/>
          </p:cNvSpPr>
          <p:nvPr>
            <p:ph type="title"/>
          </p:nvPr>
        </p:nvSpPr>
        <p:spPr>
          <a:xfrm>
            <a:off x="635179" y="524772"/>
            <a:ext cx="10515600" cy="838200"/>
          </a:xfrm>
        </p:spPr>
        <p:txBody>
          <a:bodyPr>
            <a:normAutofit fontScale="90000"/>
          </a:bodyPr>
          <a:lstStyle/>
          <a:p>
            <a:r>
              <a:rPr lang="en-US" b="1" dirty="0">
                <a:solidFill>
                  <a:srgbClr val="FFFF00"/>
                </a:solidFill>
              </a:rPr>
              <a:t>Case Study 3: </a:t>
            </a:r>
            <a:br>
              <a:rPr lang="en-US" b="1" dirty="0"/>
            </a:br>
            <a:r>
              <a:rPr lang="en-US" b="1" dirty="0"/>
              <a:t>The Option Pool Expansion Shock at </a:t>
            </a:r>
            <a:r>
              <a:rPr lang="en-US" b="1" dirty="0" err="1"/>
              <a:t>NovaAI</a:t>
            </a:r>
            <a:r>
              <a:rPr lang="en-US" b="1" dirty="0"/>
              <a:t> Robotics</a:t>
            </a:r>
            <a:endParaRPr lang="en-US" dirty="0"/>
          </a:p>
        </p:txBody>
      </p:sp>
      <p:sp>
        <p:nvSpPr>
          <p:cNvPr id="3" name="Content Placeholder 2">
            <a:extLst>
              <a:ext uri="{FF2B5EF4-FFF2-40B4-BE49-F238E27FC236}">
                <a16:creationId xmlns:a16="http://schemas.microsoft.com/office/drawing/2014/main" id="{8FA74978-DEDE-8121-AA42-AF59D5D03DA3}"/>
              </a:ext>
            </a:extLst>
          </p:cNvPr>
          <p:cNvSpPr>
            <a:spLocks noGrp="1"/>
          </p:cNvSpPr>
          <p:nvPr>
            <p:ph idx="1"/>
          </p:nvPr>
        </p:nvSpPr>
        <p:spPr>
          <a:xfrm>
            <a:off x="836612" y="1752600"/>
            <a:ext cx="10591800" cy="4114801"/>
          </a:xfrm>
        </p:spPr>
        <p:txBody>
          <a:bodyPr>
            <a:normAutofit/>
          </a:bodyPr>
          <a:lstStyle/>
          <a:p>
            <a:r>
              <a:rPr lang="en-US" dirty="0"/>
              <a:t>When Daniel and Priya founded </a:t>
            </a:r>
            <a:r>
              <a:rPr lang="en-US" dirty="0" err="1"/>
              <a:t>NovaAI</a:t>
            </a:r>
            <a:r>
              <a:rPr lang="en-US" dirty="0"/>
              <a:t> Robotics, their vision was clear: developing autonomous robotic systems capable of performing hazardous industrial inspections. The company raised a small pre-seed round and secured two early design partners. By the time they prepared for a €6 million Series A, </a:t>
            </a:r>
            <a:r>
              <a:rPr lang="en-US" dirty="0" err="1"/>
              <a:t>NovaAI</a:t>
            </a:r>
            <a:r>
              <a:rPr lang="en-US" dirty="0"/>
              <a:t> had a working prototype and early revenue from pilot contracts.</a:t>
            </a:r>
          </a:p>
          <a:p>
            <a:r>
              <a:rPr lang="en-US" dirty="0"/>
              <a:t>Internally, the founders felt confident about the round. They believed the traction justified their target valuation of €18 million pre-money. What they didn’t anticipate was the negotiation around something many first-time founders underestimate: the option pool expansion.</a:t>
            </a:r>
          </a:p>
          <a:p>
            <a:endParaRPr lang="en-US" dirty="0"/>
          </a:p>
        </p:txBody>
      </p:sp>
    </p:spTree>
    <p:extLst>
      <p:ext uri="{BB962C8B-B14F-4D97-AF65-F5344CB8AC3E}">
        <p14:creationId xmlns:p14="http://schemas.microsoft.com/office/powerpoint/2010/main" val="538073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17D88C-3553-B818-1200-D349E4D960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DBC15B-3200-050A-4293-CF60AC246781}"/>
              </a:ext>
            </a:extLst>
          </p:cNvPr>
          <p:cNvSpPr>
            <a:spLocks noGrp="1"/>
          </p:cNvSpPr>
          <p:nvPr>
            <p:ph type="title"/>
          </p:nvPr>
        </p:nvSpPr>
        <p:spPr>
          <a:xfrm>
            <a:off x="635179" y="524772"/>
            <a:ext cx="10515600" cy="838200"/>
          </a:xfrm>
        </p:spPr>
        <p:txBody>
          <a:bodyPr>
            <a:normAutofit fontScale="90000"/>
          </a:bodyPr>
          <a:lstStyle/>
          <a:p>
            <a:r>
              <a:rPr lang="en-US" b="1" dirty="0">
                <a:solidFill>
                  <a:srgbClr val="FFFF00"/>
                </a:solidFill>
              </a:rPr>
              <a:t>Case Study 3: </a:t>
            </a:r>
            <a:br>
              <a:rPr lang="en-US" b="1" dirty="0"/>
            </a:br>
            <a:r>
              <a:rPr lang="en-US" b="1" dirty="0"/>
              <a:t>The Option Pool Expansion Shock at </a:t>
            </a:r>
            <a:r>
              <a:rPr lang="en-US" b="1" dirty="0" err="1"/>
              <a:t>NovaAI</a:t>
            </a:r>
            <a:r>
              <a:rPr lang="en-US" b="1" dirty="0"/>
              <a:t> Robotics</a:t>
            </a:r>
            <a:endParaRPr lang="en-US" dirty="0"/>
          </a:p>
        </p:txBody>
      </p:sp>
      <p:sp>
        <p:nvSpPr>
          <p:cNvPr id="3" name="Content Placeholder 2">
            <a:extLst>
              <a:ext uri="{FF2B5EF4-FFF2-40B4-BE49-F238E27FC236}">
                <a16:creationId xmlns:a16="http://schemas.microsoft.com/office/drawing/2014/main" id="{594F9855-37B3-85B3-113F-E1022AAD8A46}"/>
              </a:ext>
            </a:extLst>
          </p:cNvPr>
          <p:cNvSpPr>
            <a:spLocks noGrp="1"/>
          </p:cNvSpPr>
          <p:nvPr>
            <p:ph idx="1"/>
          </p:nvPr>
        </p:nvSpPr>
        <p:spPr>
          <a:xfrm>
            <a:off x="836612" y="1752600"/>
            <a:ext cx="10591800" cy="4114801"/>
          </a:xfrm>
        </p:spPr>
        <p:txBody>
          <a:bodyPr>
            <a:normAutofit/>
          </a:bodyPr>
          <a:lstStyle/>
          <a:p>
            <a:r>
              <a:rPr lang="en-US" dirty="0"/>
              <a:t>The company had an existing 5% option, mostly allocated. They needed more hires, particularly in engineering and business development, but pushed those decisions off until after the raise. The Series A lead investor had no intention of leaving the option pool that small. The Investor’s Position: “Your Hiring Plan Requires More Equity”. When reviewing </a:t>
            </a:r>
            <a:r>
              <a:rPr lang="en-US" dirty="0" err="1"/>
              <a:t>NovaAI’s</a:t>
            </a:r>
            <a:r>
              <a:rPr lang="en-US" dirty="0"/>
              <a:t> hiring plan, the Series A lead argued that to hit growth targets—expanding engineering, sales, QA, and robotics technicians—the company needed a 15% unallocated pool, not 5%.</a:t>
            </a:r>
          </a:p>
          <a:p>
            <a:r>
              <a:rPr lang="en-US" dirty="0"/>
              <a:t>This is where the negotiation turned. The investor insisted the option pool expansion be done pre-money, meaning dilution comes from founders and early investors, not the Series A investor. This is completely standard practice. And it shocked Daniel and Priya.</a:t>
            </a:r>
          </a:p>
          <a:p>
            <a:endParaRPr lang="en-US" dirty="0"/>
          </a:p>
        </p:txBody>
      </p:sp>
    </p:spTree>
    <p:extLst>
      <p:ext uri="{BB962C8B-B14F-4D97-AF65-F5344CB8AC3E}">
        <p14:creationId xmlns:p14="http://schemas.microsoft.com/office/powerpoint/2010/main" val="3959768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0666FA-E31A-DD94-2CDC-D61ACEB0E4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32E793-1B0D-4382-A57E-6E4B0BBDCA6F}"/>
              </a:ext>
            </a:extLst>
          </p:cNvPr>
          <p:cNvSpPr>
            <a:spLocks noGrp="1"/>
          </p:cNvSpPr>
          <p:nvPr>
            <p:ph type="title"/>
          </p:nvPr>
        </p:nvSpPr>
        <p:spPr>
          <a:xfrm>
            <a:off x="635179" y="524772"/>
            <a:ext cx="10515600" cy="838200"/>
          </a:xfrm>
        </p:spPr>
        <p:txBody>
          <a:bodyPr>
            <a:normAutofit fontScale="90000"/>
          </a:bodyPr>
          <a:lstStyle/>
          <a:p>
            <a:r>
              <a:rPr lang="en-US" b="1" dirty="0">
                <a:solidFill>
                  <a:srgbClr val="FFFF00"/>
                </a:solidFill>
              </a:rPr>
              <a:t>Case Study 3: </a:t>
            </a:r>
            <a:br>
              <a:rPr lang="en-US" b="1" dirty="0"/>
            </a:br>
            <a:r>
              <a:rPr lang="en-US" b="1" dirty="0"/>
              <a:t>The Option Pool Expansion Shock at </a:t>
            </a:r>
            <a:r>
              <a:rPr lang="en-US" b="1" dirty="0" err="1"/>
              <a:t>NovaAI</a:t>
            </a:r>
            <a:r>
              <a:rPr lang="en-US" b="1" dirty="0"/>
              <a:t> Robotics</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C4961512-F23C-9002-51FF-1422D66BA9E0}"/>
                  </a:ext>
                </a:extLst>
              </p:cNvPr>
              <p:cNvSpPr>
                <a:spLocks noGrp="1"/>
              </p:cNvSpPr>
              <p:nvPr>
                <p:ph idx="1"/>
              </p:nvPr>
            </p:nvSpPr>
            <p:spPr>
              <a:xfrm>
                <a:off x="417512" y="1524000"/>
                <a:ext cx="11353800" cy="5105400"/>
              </a:xfrm>
            </p:spPr>
            <p:txBody>
              <a:bodyPr>
                <a:normAutofit fontScale="92500" lnSpcReduction="10000"/>
              </a:bodyPr>
              <a:lstStyle/>
              <a:p>
                <a:pPr marL="0" indent="0">
                  <a:buNone/>
                </a:pPr>
                <a:r>
                  <a:rPr lang="en-US" dirty="0"/>
                  <a:t>Option Pool Expansion Math (Pre-Money)</a:t>
                </a:r>
              </a:p>
              <a:p>
                <a:pPr marL="0" indent="0">
                  <a:buNone/>
                </a:pPr>
                <a:r>
                  <a:rPr lang="en-US" dirty="0"/>
                  <a:t>The founders needed to create an additional 10% pool before the round.  The  goal is to Increase the option pool to 15% of the </a:t>
                </a:r>
                <a:r>
                  <a:rPr lang="en-US" i="1" dirty="0"/>
                  <a:t>post-expansion, pre-money</a:t>
                </a:r>
                <a:r>
                  <a:rPr lang="en-US" dirty="0"/>
                  <a:t> capitalization. Here is the math to calculate how many new shares they need to issue:</a:t>
                </a:r>
              </a:p>
              <a:p>
                <a:r>
                  <a:rPr lang="en-US" dirty="0"/>
                  <a:t>Let the new total share count (after expansion) be X.</a:t>
                </a:r>
              </a:p>
              <a:p>
                <a:pPr lvl="1"/>
                <a:r>
                  <a:rPr lang="en-US" dirty="0"/>
                  <a:t>We need: </a:t>
                </a:r>
                <a14:m>
                  <m:oMath xmlns:m="http://schemas.openxmlformats.org/officeDocument/2006/math">
                    <m:r>
                      <a:rPr lang="en-US" i="1">
                        <a:latin typeface="Cambria Math" panose="02040503050406030204" pitchFamily="18" charset="0"/>
                      </a:rPr>
                      <m:t>0.15</m:t>
                    </m:r>
                    <m:r>
                      <a:rPr lang="en-US" i="1">
                        <a:latin typeface="Cambria Math" panose="02040503050406030204" pitchFamily="18" charset="0"/>
                      </a:rPr>
                      <m:t>𝑋</m:t>
                    </m:r>
                    <m:r>
                      <a:rPr lang="en-US" i="1">
                        <a:latin typeface="Cambria Math" panose="02040503050406030204" pitchFamily="18" charset="0"/>
                      </a:rPr>
                      <m:t>=</m:t>
                    </m:r>
                    <m:r>
                      <m:rPr>
                        <m:nor/>
                      </m:rPr>
                      <a:rPr lang="en-US"/>
                      <m:t>Option</m:t>
                    </m:r>
                    <m:r>
                      <m:rPr>
                        <m:nor/>
                      </m:rPr>
                      <a:rPr lang="en-US"/>
                      <m:t> </m:t>
                    </m:r>
                    <m:r>
                      <m:rPr>
                        <m:nor/>
                      </m:rPr>
                      <a:rPr lang="en-US"/>
                      <m:t>Pool</m:t>
                    </m:r>
                    <m:r>
                      <m:rPr>
                        <m:nor/>
                      </m:rPr>
                      <a:rPr lang="en-US"/>
                      <m:t> </m:t>
                    </m:r>
                    <m:r>
                      <m:rPr>
                        <m:nor/>
                      </m:rPr>
                      <a:rPr lang="en-US"/>
                      <m:t>Shares</m:t>
                    </m:r>
                  </m:oMath>
                </a14:m>
                <a:endParaRPr lang="en-US" dirty="0"/>
              </a:p>
              <a:p>
                <a:pPr lvl="1"/>
                <a:r>
                  <a:rPr lang="en-US" dirty="0"/>
                  <a:t>Currently, the pool is: </a:t>
                </a:r>
                <a14:m>
                  <m:oMath xmlns:m="http://schemas.openxmlformats.org/officeDocument/2006/math">
                    <m:r>
                      <a:rPr lang="en-US" i="1">
                        <a:latin typeface="Cambria Math" panose="02040503050406030204" pitchFamily="18" charset="0"/>
                      </a:rPr>
                      <m:t>0.05×10,000,000=500,000</m:t>
                    </m:r>
                    <m:r>
                      <m:rPr>
                        <m:nor/>
                      </m:rPr>
                      <a:rPr lang="en-US"/>
                      <m:t> </m:t>
                    </m:r>
                    <m:r>
                      <m:rPr>
                        <m:nor/>
                      </m:rPr>
                      <a:rPr lang="en-US"/>
                      <m:t>shares</m:t>
                    </m:r>
                  </m:oMath>
                </a14:m>
                <a:endParaRPr lang="en-US" dirty="0"/>
              </a:p>
              <a:p>
                <a:pPr lvl="1"/>
                <a:r>
                  <a:rPr lang="en-US" dirty="0"/>
                  <a:t>Let new option pool be P, and total shares be X: </a:t>
                </a:r>
                <a14:m>
                  <m:oMath xmlns:m="http://schemas.openxmlformats.org/officeDocument/2006/math">
                    <m:r>
                      <a:rPr lang="en-US" i="1">
                        <a:latin typeface="Cambria Math" panose="02040503050406030204" pitchFamily="18" charset="0"/>
                      </a:rPr>
                      <m:t>𝑃</m:t>
                    </m:r>
                    <m:r>
                      <a:rPr lang="en-US" i="1">
                        <a:latin typeface="Cambria Math" panose="02040503050406030204" pitchFamily="18" charset="0"/>
                      </a:rPr>
                      <m:t>=0.15</m:t>
                    </m:r>
                    <m:r>
                      <a:rPr lang="en-US" i="1">
                        <a:latin typeface="Cambria Math" panose="02040503050406030204" pitchFamily="18" charset="0"/>
                      </a:rPr>
                      <m:t>𝑋</m:t>
                    </m:r>
                  </m:oMath>
                </a14:m>
                <a:endParaRPr lang="en-US" dirty="0"/>
              </a:p>
              <a:p>
                <a:pPr lvl="1"/>
                <a:r>
                  <a:rPr lang="en-US" dirty="0"/>
                  <a:t>But P must equal:  </a:t>
                </a:r>
                <a14:m>
                  <m:oMath xmlns:m="http://schemas.openxmlformats.org/officeDocument/2006/math">
                    <m:r>
                      <a:rPr lang="en-US" i="1">
                        <a:latin typeface="Cambria Math" panose="02040503050406030204" pitchFamily="18" charset="0"/>
                      </a:rPr>
                      <m:t>500,000+</m:t>
                    </m:r>
                    <m:r>
                      <m:rPr>
                        <m:nor/>
                      </m:rPr>
                      <a:rPr lang="en-US"/>
                      <m:t>new</m:t>
                    </m:r>
                    <m:r>
                      <m:rPr>
                        <m:nor/>
                      </m:rPr>
                      <a:rPr lang="en-US"/>
                      <m:t> </m:t>
                    </m:r>
                    <m:r>
                      <m:rPr>
                        <m:nor/>
                      </m:rPr>
                      <a:rPr lang="en-US"/>
                      <m:t>shares</m:t>
                    </m:r>
                  </m:oMath>
                </a14:m>
                <a:endParaRPr lang="en-US" dirty="0"/>
              </a:p>
              <a:p>
                <a:pPr lvl="1"/>
                <a:r>
                  <a:rPr lang="en-US" dirty="0"/>
                  <a:t>We solve: </a:t>
                </a:r>
                <a14:m>
                  <m:oMath xmlns:m="http://schemas.openxmlformats.org/officeDocument/2006/math">
                    <m:r>
                      <a:rPr lang="en-US" i="1">
                        <a:latin typeface="Cambria Math" panose="02040503050406030204" pitchFamily="18" charset="0"/>
                      </a:rPr>
                      <m:t>500,000+</m:t>
                    </m:r>
                    <m:r>
                      <m:rPr>
                        <m:nor/>
                      </m:rPr>
                      <a:rPr lang="en-US"/>
                      <m:t>new</m:t>
                    </m:r>
                    <m:r>
                      <m:rPr>
                        <m:nor/>
                      </m:rPr>
                      <a:rPr lang="en-US"/>
                      <m:t> </m:t>
                    </m:r>
                    <m:r>
                      <m:rPr>
                        <m:nor/>
                      </m:rPr>
                      <a:rPr lang="en-US"/>
                      <m:t>shares</m:t>
                    </m:r>
                    <m:r>
                      <a:rPr lang="en-US" i="1">
                        <a:latin typeface="Cambria Math" panose="02040503050406030204" pitchFamily="18" charset="0"/>
                      </a:rPr>
                      <m:t>=0.15</m:t>
                    </m:r>
                    <m:r>
                      <a:rPr lang="en-US" i="1">
                        <a:latin typeface="Cambria Math" panose="02040503050406030204" pitchFamily="18" charset="0"/>
                      </a:rPr>
                      <m:t>𝑋</m:t>
                    </m:r>
                  </m:oMath>
                </a14:m>
                <a:r>
                  <a:rPr lang="en-US" dirty="0"/>
                  <a:t> then </a:t>
                </a:r>
                <a14:m>
                  <m:oMath xmlns:m="http://schemas.openxmlformats.org/officeDocument/2006/math">
                    <m:r>
                      <a:rPr lang="en-US" i="1">
                        <a:latin typeface="Cambria Math" panose="02040503050406030204" pitchFamily="18" charset="0"/>
                      </a:rPr>
                      <m:t>𝑋</m:t>
                    </m:r>
                    <m:r>
                      <a:rPr lang="en-US" i="1">
                        <a:latin typeface="Cambria Math" panose="02040503050406030204" pitchFamily="18" charset="0"/>
                      </a:rPr>
                      <m:t>=10,000,000+</m:t>
                    </m:r>
                    <m:r>
                      <m:rPr>
                        <m:nor/>
                      </m:rPr>
                      <a:rPr lang="en-US"/>
                      <m:t>new</m:t>
                    </m:r>
                    <m:r>
                      <m:rPr>
                        <m:nor/>
                      </m:rPr>
                      <a:rPr lang="en-US"/>
                      <m:t> </m:t>
                    </m:r>
                    <m:r>
                      <m:rPr>
                        <m:nor/>
                      </m:rPr>
                      <a:rPr lang="en-US"/>
                      <m:t>shares</m:t>
                    </m:r>
                  </m:oMath>
                </a14:m>
                <a:endParaRPr lang="en-US" dirty="0"/>
              </a:p>
              <a:p>
                <a:pPr lvl="1"/>
                <a:r>
                  <a:rPr lang="en-US" dirty="0"/>
                  <a:t>Solving yields: New shares needed for the pool expansion: 1,764,706 shares</a:t>
                </a:r>
              </a:p>
              <a:p>
                <a:pPr lvl="1"/>
                <a:r>
                  <a:rPr lang="en-US" dirty="0"/>
                  <a:t>This brings total shares pre-money to: </a:t>
                </a:r>
                <a14:m>
                  <m:oMath xmlns:m="http://schemas.openxmlformats.org/officeDocument/2006/math">
                    <m:r>
                      <a:rPr lang="en-US" i="1">
                        <a:latin typeface="Cambria Math" panose="02040503050406030204" pitchFamily="18" charset="0"/>
                      </a:rPr>
                      <m:t>10,000,000+1,764,706=11,764,706</m:t>
                    </m:r>
                    <m:r>
                      <m:rPr>
                        <m:nor/>
                      </m:rPr>
                      <a:rPr lang="en-US"/>
                      <m:t> </m:t>
                    </m:r>
                    <m:r>
                      <m:rPr>
                        <m:nor/>
                      </m:rPr>
                      <a:rPr lang="en-US"/>
                      <m:t>shares</m:t>
                    </m:r>
                  </m:oMath>
                </a14:m>
                <a:endParaRPr lang="en-US" dirty="0"/>
              </a:p>
              <a:p>
                <a:r>
                  <a:rPr lang="en-US" dirty="0"/>
                  <a:t>The founders were diluted before a single dollar of investment entered.</a:t>
                </a:r>
              </a:p>
              <a:p>
                <a:endParaRPr lang="en-US" dirty="0"/>
              </a:p>
            </p:txBody>
          </p:sp>
        </mc:Choice>
        <mc:Fallback xmlns="">
          <p:sp>
            <p:nvSpPr>
              <p:cNvPr id="3" name="Content Placeholder 2">
                <a:extLst>
                  <a:ext uri="{FF2B5EF4-FFF2-40B4-BE49-F238E27FC236}">
                    <a16:creationId xmlns:a16="http://schemas.microsoft.com/office/drawing/2014/main" id="{C4961512-F23C-9002-51FF-1422D66BA9E0}"/>
                  </a:ext>
                </a:extLst>
              </p:cNvPr>
              <p:cNvSpPr>
                <a:spLocks noGrp="1" noRot="1" noChangeAspect="1" noMove="1" noResize="1" noEditPoints="1" noAdjustHandles="1" noChangeArrowheads="1" noChangeShapeType="1" noTextEdit="1"/>
              </p:cNvSpPr>
              <p:nvPr>
                <p:ph idx="1"/>
              </p:nvPr>
            </p:nvSpPr>
            <p:spPr>
              <a:xfrm>
                <a:off x="417512" y="1524000"/>
                <a:ext cx="11353800" cy="5105400"/>
              </a:xfrm>
              <a:blipFill>
                <a:blip r:embed="rId2"/>
                <a:stretch>
                  <a:fillRect l="-698" t="-2029" b="-1909"/>
                </a:stretch>
              </a:blipFill>
            </p:spPr>
            <p:txBody>
              <a:bodyPr/>
              <a:lstStyle/>
              <a:p>
                <a:r>
                  <a:rPr lang="en-US">
                    <a:noFill/>
                  </a:rPr>
                  <a:t> </a:t>
                </a:r>
              </a:p>
            </p:txBody>
          </p:sp>
        </mc:Fallback>
      </mc:AlternateContent>
    </p:spTree>
    <p:extLst>
      <p:ext uri="{BB962C8B-B14F-4D97-AF65-F5344CB8AC3E}">
        <p14:creationId xmlns:p14="http://schemas.microsoft.com/office/powerpoint/2010/main" val="894145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972647-0C4D-A53C-DE69-0E78D5BD45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080F99-4614-9C7C-7C3F-C1A17E1C69FA}"/>
              </a:ext>
            </a:extLst>
          </p:cNvPr>
          <p:cNvSpPr>
            <a:spLocks noGrp="1"/>
          </p:cNvSpPr>
          <p:nvPr>
            <p:ph type="title"/>
          </p:nvPr>
        </p:nvSpPr>
        <p:spPr>
          <a:xfrm>
            <a:off x="209384" y="152399"/>
            <a:ext cx="10439399" cy="914401"/>
          </a:xfrm>
        </p:spPr>
        <p:txBody>
          <a:bodyPr anchor="b">
            <a:normAutofit fontScale="90000"/>
          </a:bodyPr>
          <a:lstStyle/>
          <a:p>
            <a:r>
              <a:rPr lang="en-US" sz="3100" b="1" dirty="0">
                <a:solidFill>
                  <a:srgbClr val="FFFF00"/>
                </a:solidFill>
              </a:rPr>
              <a:t>Case Study 3: </a:t>
            </a:r>
            <a:br>
              <a:rPr lang="en-US" sz="3100" b="1" dirty="0"/>
            </a:br>
            <a:r>
              <a:rPr lang="en-US" sz="3100" b="1" dirty="0"/>
              <a:t>The Option Pool Expansion Shock at </a:t>
            </a:r>
            <a:r>
              <a:rPr lang="en-US" sz="3100" b="1" dirty="0" err="1"/>
              <a:t>NovaAI</a:t>
            </a:r>
            <a:r>
              <a:rPr lang="en-US" sz="3100" b="1" dirty="0"/>
              <a:t> Robotics</a:t>
            </a:r>
            <a:endParaRPr lang="en-US" sz="3100" dirty="0"/>
          </a:p>
        </p:txBody>
      </p:sp>
      <p:sp>
        <p:nvSpPr>
          <p:cNvPr id="3" name="Content Placeholder 2">
            <a:extLst>
              <a:ext uri="{FF2B5EF4-FFF2-40B4-BE49-F238E27FC236}">
                <a16:creationId xmlns:a16="http://schemas.microsoft.com/office/drawing/2014/main" id="{78CA2613-0538-74D5-77E3-FB7C159E77A8}"/>
              </a:ext>
            </a:extLst>
          </p:cNvPr>
          <p:cNvSpPr>
            <a:spLocks noGrp="1"/>
          </p:cNvSpPr>
          <p:nvPr>
            <p:ph sz="half" idx="1"/>
          </p:nvPr>
        </p:nvSpPr>
        <p:spPr>
          <a:xfrm>
            <a:off x="141999" y="1147311"/>
            <a:ext cx="8704431" cy="380999"/>
          </a:xfrm>
        </p:spPr>
        <p:txBody>
          <a:bodyPr>
            <a:normAutofit fontScale="70000" lnSpcReduction="20000"/>
          </a:bodyPr>
          <a:lstStyle/>
          <a:p>
            <a:r>
              <a:rPr lang="en-US" dirty="0"/>
              <a:t>Table 5.4 illustrates the pre-pool conversion, pre-series and post-series A ownership %</a:t>
            </a:r>
          </a:p>
          <a:p>
            <a:endParaRPr lang="en-US" dirty="0"/>
          </a:p>
        </p:txBody>
      </p:sp>
      <p:pic>
        <p:nvPicPr>
          <p:cNvPr id="7" name="Picture 6">
            <a:extLst>
              <a:ext uri="{FF2B5EF4-FFF2-40B4-BE49-F238E27FC236}">
                <a16:creationId xmlns:a16="http://schemas.microsoft.com/office/drawing/2014/main" id="{11BB5E1C-F2B9-D232-CD8D-905EBD52207B}"/>
              </a:ext>
            </a:extLst>
          </p:cNvPr>
          <p:cNvPicPr>
            <a:picLocks noChangeAspect="1"/>
          </p:cNvPicPr>
          <p:nvPr/>
        </p:nvPicPr>
        <p:blipFill>
          <a:blip r:embed="rId2"/>
          <a:stretch>
            <a:fillRect/>
          </a:stretch>
        </p:blipFill>
        <p:spPr>
          <a:xfrm>
            <a:off x="455612" y="1608821"/>
            <a:ext cx="6477000" cy="5115170"/>
          </a:xfrm>
          <a:prstGeom prst="rect">
            <a:avLst/>
          </a:prstGeom>
          <a:solidFill>
            <a:schemeClr val="tx1"/>
          </a:solidFill>
        </p:spPr>
      </p:pic>
    </p:spTree>
    <p:extLst>
      <p:ext uri="{BB962C8B-B14F-4D97-AF65-F5344CB8AC3E}">
        <p14:creationId xmlns:p14="http://schemas.microsoft.com/office/powerpoint/2010/main" val="2948390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1D55F6-FD9B-640D-4961-053AEE8B76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7B67C8-9FFB-8FA6-92D0-738FE1BF8139}"/>
              </a:ext>
            </a:extLst>
          </p:cNvPr>
          <p:cNvSpPr>
            <a:spLocks noGrp="1"/>
          </p:cNvSpPr>
          <p:nvPr>
            <p:ph type="title"/>
          </p:nvPr>
        </p:nvSpPr>
        <p:spPr>
          <a:xfrm>
            <a:off x="531812" y="228599"/>
            <a:ext cx="9144001" cy="685800"/>
          </a:xfrm>
        </p:spPr>
        <p:txBody>
          <a:bodyPr>
            <a:normAutofit/>
          </a:bodyPr>
          <a:lstStyle/>
          <a:p>
            <a:r>
              <a:rPr lang="en-US" b="1" dirty="0"/>
              <a:t>Understanding Fundraising Stages</a:t>
            </a:r>
            <a:endParaRPr lang="en-US" dirty="0"/>
          </a:p>
        </p:txBody>
      </p:sp>
      <p:pic>
        <p:nvPicPr>
          <p:cNvPr id="5" name="Content Placeholder 4">
            <a:extLst>
              <a:ext uri="{FF2B5EF4-FFF2-40B4-BE49-F238E27FC236}">
                <a16:creationId xmlns:a16="http://schemas.microsoft.com/office/drawing/2014/main" id="{90E0F67C-E3CD-F730-21BB-ECEA6E8AF89A}"/>
              </a:ext>
            </a:extLst>
          </p:cNvPr>
          <p:cNvPicPr>
            <a:picLocks noGrp="1" noChangeAspect="1"/>
          </p:cNvPicPr>
          <p:nvPr>
            <p:ph idx="1"/>
          </p:nvPr>
        </p:nvPicPr>
        <p:blipFill>
          <a:blip r:embed="rId2"/>
          <a:stretch>
            <a:fillRect/>
          </a:stretch>
        </p:blipFill>
        <p:spPr>
          <a:xfrm>
            <a:off x="528786" y="1066800"/>
            <a:ext cx="8232626" cy="5688327"/>
          </a:xfrm>
          <a:prstGeom prst="rect">
            <a:avLst/>
          </a:prstGeom>
        </p:spPr>
      </p:pic>
    </p:spTree>
    <p:extLst>
      <p:ext uri="{BB962C8B-B14F-4D97-AF65-F5344CB8AC3E}">
        <p14:creationId xmlns:p14="http://schemas.microsoft.com/office/powerpoint/2010/main" val="2142707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555540-3041-6710-F478-CAAF49F243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1B7DEF-AA83-B950-65DF-C56978F3286E}"/>
              </a:ext>
            </a:extLst>
          </p:cNvPr>
          <p:cNvSpPr>
            <a:spLocks noGrp="1"/>
          </p:cNvSpPr>
          <p:nvPr>
            <p:ph type="title"/>
          </p:nvPr>
        </p:nvSpPr>
        <p:spPr>
          <a:xfrm>
            <a:off x="531812" y="228599"/>
            <a:ext cx="11125200" cy="685800"/>
          </a:xfrm>
        </p:spPr>
        <p:txBody>
          <a:bodyPr>
            <a:normAutofit fontScale="90000"/>
          </a:bodyPr>
          <a:lstStyle/>
          <a:p>
            <a:r>
              <a:rPr lang="en-US" b="1" dirty="0"/>
              <a:t>The Pre-Seed Stage: Turning Insight into Experiments</a:t>
            </a:r>
            <a:endParaRPr lang="en-US" dirty="0"/>
          </a:p>
        </p:txBody>
      </p:sp>
      <p:sp>
        <p:nvSpPr>
          <p:cNvPr id="3" name="Content Placeholder 2">
            <a:extLst>
              <a:ext uri="{FF2B5EF4-FFF2-40B4-BE49-F238E27FC236}">
                <a16:creationId xmlns:a16="http://schemas.microsoft.com/office/drawing/2014/main" id="{1FAD4369-D202-AC49-4A29-F5D9EAA067AC}"/>
              </a:ext>
            </a:extLst>
          </p:cNvPr>
          <p:cNvSpPr>
            <a:spLocks noGrp="1"/>
          </p:cNvSpPr>
          <p:nvPr>
            <p:ph idx="1"/>
          </p:nvPr>
        </p:nvSpPr>
        <p:spPr>
          <a:xfrm>
            <a:off x="379412" y="1295400"/>
            <a:ext cx="10668000" cy="5334001"/>
          </a:xfrm>
        </p:spPr>
        <p:txBody>
          <a:bodyPr>
            <a:normAutofit/>
          </a:bodyPr>
          <a:lstStyle/>
          <a:p>
            <a:r>
              <a:rPr lang="en-US" b="1" dirty="0"/>
              <a:t>Purpose:</a:t>
            </a:r>
            <a:r>
              <a:rPr lang="en-US" dirty="0"/>
              <a:t> Transform an idea into a prototype, proof of concept, or minimum viable product (MVP). </a:t>
            </a:r>
            <a:r>
              <a:rPr lang="en-US" b="1" dirty="0"/>
              <a:t>Primary objective:</a:t>
            </a:r>
            <a:r>
              <a:rPr lang="en-US" dirty="0"/>
              <a:t> Validate the problem, technology, and founding team's vision. </a:t>
            </a:r>
            <a:r>
              <a:rPr lang="en-US" b="1" dirty="0"/>
              <a:t>Investors focus on:</a:t>
            </a:r>
            <a:r>
              <a:rPr lang="en-US" dirty="0"/>
              <a:t> Founder quality and commitment. </a:t>
            </a:r>
          </a:p>
          <a:p>
            <a:r>
              <a:rPr lang="en-US" dirty="0"/>
              <a:t>Market insight and problem definition. </a:t>
            </a:r>
          </a:p>
          <a:p>
            <a:r>
              <a:rPr lang="en-US" dirty="0"/>
              <a:t>Technical feasibility. </a:t>
            </a:r>
          </a:p>
          <a:p>
            <a:r>
              <a:rPr lang="en-US" dirty="0"/>
              <a:t>Size of the market opportunity. </a:t>
            </a:r>
          </a:p>
          <a:p>
            <a:r>
              <a:rPr lang="en-US" dirty="0"/>
              <a:t>Early product validation. </a:t>
            </a:r>
          </a:p>
        </p:txBody>
      </p:sp>
    </p:spTree>
    <p:extLst>
      <p:ext uri="{BB962C8B-B14F-4D97-AF65-F5344CB8AC3E}">
        <p14:creationId xmlns:p14="http://schemas.microsoft.com/office/powerpoint/2010/main" val="2456653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3F7624-68D9-2B48-5554-17B42B812058}"/>
              </a:ext>
            </a:extLst>
          </p:cNvPr>
          <p:cNvSpPr>
            <a:spLocks noGrp="1"/>
          </p:cNvSpPr>
          <p:nvPr>
            <p:ph type="title"/>
          </p:nvPr>
        </p:nvSpPr>
        <p:spPr>
          <a:xfrm>
            <a:off x="531812" y="228599"/>
            <a:ext cx="11125200" cy="685800"/>
          </a:xfrm>
        </p:spPr>
        <p:txBody>
          <a:bodyPr>
            <a:normAutofit fontScale="90000"/>
          </a:bodyPr>
          <a:lstStyle/>
          <a:p>
            <a:r>
              <a:rPr lang="en-US" b="1" dirty="0"/>
              <a:t>The Pre-Seed Stage: Turning Insight into Experiments</a:t>
            </a:r>
            <a:endParaRPr lang="en-US" dirty="0"/>
          </a:p>
        </p:txBody>
      </p:sp>
      <p:sp>
        <p:nvSpPr>
          <p:cNvPr id="3" name="Content Placeholder 2">
            <a:extLst>
              <a:ext uri="{FF2B5EF4-FFF2-40B4-BE49-F238E27FC236}">
                <a16:creationId xmlns:a16="http://schemas.microsoft.com/office/drawing/2014/main" id="{35A4BC16-F0F1-F804-A17B-8E2F020E507A}"/>
              </a:ext>
            </a:extLst>
          </p:cNvPr>
          <p:cNvSpPr>
            <a:spLocks noGrp="1"/>
          </p:cNvSpPr>
          <p:nvPr>
            <p:ph idx="1"/>
          </p:nvPr>
        </p:nvSpPr>
        <p:spPr>
          <a:xfrm>
            <a:off x="379412" y="1295400"/>
            <a:ext cx="10668000" cy="5334001"/>
          </a:xfrm>
        </p:spPr>
        <p:txBody>
          <a:bodyPr>
            <a:normAutofit/>
          </a:bodyPr>
          <a:lstStyle/>
          <a:p>
            <a:r>
              <a:rPr lang="en-US" b="1" dirty="0"/>
              <a:t>Limited or no revenue is expected</a:t>
            </a:r>
            <a:r>
              <a:rPr lang="en-US" dirty="0"/>
              <a:t>—the investment is primarily based on the team's vision and execution potential. </a:t>
            </a:r>
            <a:r>
              <a:rPr lang="en-US" b="1" dirty="0"/>
              <a:t>Capital is typically used for:</a:t>
            </a:r>
            <a:r>
              <a:rPr lang="en-US" dirty="0"/>
              <a:t> Product development. </a:t>
            </a:r>
          </a:p>
          <a:p>
            <a:r>
              <a:rPr lang="en-US" dirty="0"/>
              <a:t>Building the MVP. </a:t>
            </a:r>
          </a:p>
          <a:p>
            <a:r>
              <a:rPr lang="en-US" dirty="0"/>
              <a:t>Customer discovery. </a:t>
            </a:r>
          </a:p>
          <a:p>
            <a:r>
              <a:rPr lang="en-US" dirty="0"/>
              <a:t>Initial hiring. </a:t>
            </a:r>
          </a:p>
          <a:p>
            <a:r>
              <a:rPr lang="en-US" dirty="0"/>
              <a:t>Early market validation. </a:t>
            </a:r>
          </a:p>
          <a:p>
            <a:r>
              <a:rPr lang="en-US" b="1" dirty="0"/>
              <a:t>Common financing instruments:</a:t>
            </a:r>
            <a:r>
              <a:rPr lang="en-US" dirty="0"/>
              <a:t> SAFE (Simple Agreement for Future Equity) or Convertible Note. </a:t>
            </a:r>
            <a:r>
              <a:rPr lang="en-US" b="1" dirty="0"/>
              <a:t>SAFEs are popular</a:t>
            </a:r>
            <a:r>
              <a:rPr lang="en-US" dirty="0"/>
              <a:t> because they are fast, inexpensive, and allow founders to focus on building the business rather than negotiating complex legal agreements.</a:t>
            </a:r>
          </a:p>
        </p:txBody>
      </p:sp>
    </p:spTree>
    <p:extLst>
      <p:ext uri="{BB962C8B-B14F-4D97-AF65-F5344CB8AC3E}">
        <p14:creationId xmlns:p14="http://schemas.microsoft.com/office/powerpoint/2010/main" val="1340819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90EA4F-06BE-D130-7DEE-595CE5E6BA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E76885-DBD9-ADE5-7E0D-496E9FE57911}"/>
              </a:ext>
            </a:extLst>
          </p:cNvPr>
          <p:cNvSpPr>
            <a:spLocks noGrp="1"/>
          </p:cNvSpPr>
          <p:nvPr>
            <p:ph type="title"/>
          </p:nvPr>
        </p:nvSpPr>
        <p:spPr>
          <a:xfrm>
            <a:off x="531812" y="228599"/>
            <a:ext cx="11125200" cy="685800"/>
          </a:xfrm>
        </p:spPr>
        <p:txBody>
          <a:bodyPr>
            <a:normAutofit fontScale="90000"/>
          </a:bodyPr>
          <a:lstStyle/>
          <a:p>
            <a:r>
              <a:rPr lang="en-US" b="1" dirty="0"/>
              <a:t>The Pre-Seed Stage: Turning Insight into Experiments</a:t>
            </a:r>
            <a:endParaRPr lang="en-US" dirty="0"/>
          </a:p>
        </p:txBody>
      </p:sp>
      <p:sp>
        <p:nvSpPr>
          <p:cNvPr id="3" name="Content Placeholder 2">
            <a:extLst>
              <a:ext uri="{FF2B5EF4-FFF2-40B4-BE49-F238E27FC236}">
                <a16:creationId xmlns:a16="http://schemas.microsoft.com/office/drawing/2014/main" id="{6B346290-6AE1-D64E-D858-37D23DAC6BF5}"/>
              </a:ext>
            </a:extLst>
          </p:cNvPr>
          <p:cNvSpPr>
            <a:spLocks noGrp="1"/>
          </p:cNvSpPr>
          <p:nvPr>
            <p:ph idx="1"/>
          </p:nvPr>
        </p:nvSpPr>
        <p:spPr>
          <a:xfrm>
            <a:off x="379412" y="1295400"/>
            <a:ext cx="10668000" cy="5334001"/>
          </a:xfrm>
        </p:spPr>
        <p:txBody>
          <a:bodyPr>
            <a:normAutofit fontScale="92500" lnSpcReduction="10000"/>
          </a:bodyPr>
          <a:lstStyle/>
          <a:p>
            <a:pPr marL="0" indent="0">
              <a:buNone/>
            </a:pPr>
            <a:r>
              <a:rPr lang="en-US" b="1" dirty="0"/>
              <a:t>Case Study – </a:t>
            </a:r>
            <a:r>
              <a:rPr lang="en-US" b="1" dirty="0" err="1"/>
              <a:t>Darefore</a:t>
            </a:r>
            <a:endParaRPr lang="en-US" b="1" dirty="0"/>
          </a:p>
          <a:p>
            <a:r>
              <a:rPr lang="en-US" dirty="0"/>
              <a:t>Identified an overlooked problem in sports performance: </a:t>
            </a:r>
          </a:p>
          <a:p>
            <a:pPr lvl="1"/>
            <a:r>
              <a:rPr lang="en-US" dirty="0"/>
              <a:t>Coaches relied primarily on subjective observation. </a:t>
            </a:r>
          </a:p>
          <a:p>
            <a:pPr lvl="1"/>
            <a:r>
              <a:rPr lang="en-US" dirty="0"/>
              <a:t>No technology accurately measured posture and movement in real time. </a:t>
            </a:r>
          </a:p>
          <a:p>
            <a:r>
              <a:rPr lang="en-US" dirty="0"/>
              <a:t>Developed proprietary sensor technology that created a new biomechanical data layer. </a:t>
            </a:r>
          </a:p>
          <a:p>
            <a:r>
              <a:rPr lang="en-US" dirty="0"/>
              <a:t>Raised </a:t>
            </a:r>
            <a:r>
              <a:rPr lang="en-US" b="1" dirty="0"/>
              <a:t>pre-seed funding through a SAFE</a:t>
            </a:r>
            <a:r>
              <a:rPr lang="en-US" dirty="0"/>
              <a:t> before significant commercial traction. </a:t>
            </a:r>
          </a:p>
          <a:p>
            <a:r>
              <a:rPr lang="en-US" dirty="0"/>
              <a:t>Investors backed: </a:t>
            </a:r>
          </a:p>
          <a:p>
            <a:pPr lvl="1"/>
            <a:r>
              <a:rPr lang="en-US" dirty="0"/>
              <a:t>A compelling market insight. </a:t>
            </a:r>
          </a:p>
          <a:p>
            <a:pPr lvl="1"/>
            <a:r>
              <a:rPr lang="en-US" dirty="0"/>
              <a:t>Strong technical feasibility. </a:t>
            </a:r>
          </a:p>
          <a:p>
            <a:pPr lvl="1"/>
            <a:r>
              <a:rPr lang="en-US" dirty="0"/>
              <a:t>An experienced founding team. </a:t>
            </a:r>
          </a:p>
          <a:p>
            <a:pPr marL="0" indent="0">
              <a:buNone/>
            </a:pPr>
            <a:r>
              <a:rPr lang="en-US" b="1" dirty="0">
                <a:solidFill>
                  <a:srgbClr val="FFFF00"/>
                </a:solidFill>
              </a:rPr>
              <a:t>Investor takeaway:</a:t>
            </a:r>
            <a:r>
              <a:rPr lang="en-US" dirty="0">
                <a:solidFill>
                  <a:srgbClr val="FFFF00"/>
                </a:solidFill>
              </a:rPr>
              <a:t> At the pre-seed stage, investors invest in exceptional founders with a differentiated vision and a credible path to building a transformative solution—not in </a:t>
            </a:r>
            <a:r>
              <a:rPr lang="en-US" dirty="0"/>
              <a:t>revenue.</a:t>
            </a:r>
          </a:p>
          <a:p>
            <a:endParaRPr lang="en-US" dirty="0"/>
          </a:p>
        </p:txBody>
      </p:sp>
    </p:spTree>
    <p:extLst>
      <p:ext uri="{BB962C8B-B14F-4D97-AF65-F5344CB8AC3E}">
        <p14:creationId xmlns:p14="http://schemas.microsoft.com/office/powerpoint/2010/main" val="1180875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8169A-573A-086F-C780-6E3D96A6DA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C738D4-C024-F8C3-412A-529E24F5D01D}"/>
              </a:ext>
            </a:extLst>
          </p:cNvPr>
          <p:cNvSpPr>
            <a:spLocks noGrp="1"/>
          </p:cNvSpPr>
          <p:nvPr>
            <p:ph type="title"/>
          </p:nvPr>
        </p:nvSpPr>
        <p:spPr>
          <a:xfrm>
            <a:off x="531812" y="228599"/>
            <a:ext cx="9144001" cy="685800"/>
          </a:xfrm>
        </p:spPr>
        <p:txBody>
          <a:bodyPr>
            <a:normAutofit/>
          </a:bodyPr>
          <a:lstStyle/>
          <a:p>
            <a:r>
              <a:rPr lang="en-US" dirty="0"/>
              <a:t>Seed Funding</a:t>
            </a:r>
          </a:p>
        </p:txBody>
      </p:sp>
      <p:sp>
        <p:nvSpPr>
          <p:cNvPr id="3" name="Content Placeholder 2">
            <a:extLst>
              <a:ext uri="{FF2B5EF4-FFF2-40B4-BE49-F238E27FC236}">
                <a16:creationId xmlns:a16="http://schemas.microsoft.com/office/drawing/2014/main" id="{9E72AFFB-1A65-4D45-FC19-0093CC0AFACD}"/>
              </a:ext>
            </a:extLst>
          </p:cNvPr>
          <p:cNvSpPr>
            <a:spLocks noGrp="1"/>
          </p:cNvSpPr>
          <p:nvPr>
            <p:ph idx="1"/>
          </p:nvPr>
        </p:nvSpPr>
        <p:spPr>
          <a:xfrm>
            <a:off x="379412" y="1295400"/>
            <a:ext cx="10668000" cy="5334001"/>
          </a:xfrm>
        </p:spPr>
        <p:txBody>
          <a:bodyPr>
            <a:normAutofit/>
          </a:bodyPr>
          <a:lstStyle/>
          <a:p>
            <a:r>
              <a:rPr lang="en-US" b="1" dirty="0"/>
              <a:t>Purpose:</a:t>
            </a:r>
            <a:r>
              <a:rPr lang="en-US" dirty="0"/>
              <a:t> Transition from prototype to a validated business with early customer adoption. </a:t>
            </a:r>
            <a:r>
              <a:rPr lang="en-US" b="1" dirty="0"/>
              <a:t>Primary objective:</a:t>
            </a:r>
            <a:r>
              <a:rPr lang="en-US" dirty="0"/>
              <a:t> Demonstrate product-market fit and validate commercial demand. </a:t>
            </a:r>
            <a:r>
              <a:rPr lang="en-US" b="1" dirty="0"/>
              <a:t>Investors focus on:</a:t>
            </a:r>
            <a:r>
              <a:rPr lang="en-US" dirty="0"/>
              <a:t> Customer validation. </a:t>
            </a:r>
          </a:p>
          <a:p>
            <a:r>
              <a:rPr lang="en-US" dirty="0"/>
              <a:t>Pilot programs and early users. </a:t>
            </a:r>
          </a:p>
          <a:p>
            <a:r>
              <a:rPr lang="en-US" dirty="0"/>
              <a:t>Product-market fit. </a:t>
            </a:r>
          </a:p>
          <a:p>
            <a:r>
              <a:rPr lang="en-US" dirty="0"/>
              <a:t>Initial revenue or commercial traction. </a:t>
            </a:r>
          </a:p>
          <a:p>
            <a:r>
              <a:rPr lang="en-US" dirty="0"/>
              <a:t>Repeat customer engagement. </a:t>
            </a:r>
          </a:p>
          <a:p>
            <a:r>
              <a:rPr lang="en-US" dirty="0"/>
              <a:t>Execution capability of the founding team. </a:t>
            </a:r>
          </a:p>
        </p:txBody>
      </p:sp>
    </p:spTree>
    <p:extLst>
      <p:ext uri="{BB962C8B-B14F-4D97-AF65-F5344CB8AC3E}">
        <p14:creationId xmlns:p14="http://schemas.microsoft.com/office/powerpoint/2010/main" val="3780769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Digital Blue Tunnel 16x9">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02895261.potx" id="{4CBF9558-C12D-4F51-9AA3-9D0796951DBC}" vid="{FFC159E6-A134-46E7-B1A0-C306E39FC295}"/>
    </a:ext>
  </a:extLst>
</a:theme>
</file>

<file path=ppt/theme/theme2.xml><?xml version="1.0" encoding="utf-8"?>
<a:theme xmlns:a="http://schemas.openxmlformats.org/drawingml/2006/main" name="Office Theme">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3193</TotalTime>
  <Words>4715</Words>
  <Application>Microsoft Office PowerPoint</Application>
  <PresentationFormat>Custom</PresentationFormat>
  <Paragraphs>297</Paragraphs>
  <Slides>46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46</vt:i4>
      </vt:variant>
    </vt:vector>
  </HeadingPairs>
  <TitlesOfParts>
    <vt:vector size="50" baseType="lpstr">
      <vt:lpstr>Arial</vt:lpstr>
      <vt:lpstr>Cambria Math</vt:lpstr>
      <vt:lpstr>Corbel</vt:lpstr>
      <vt:lpstr>Digital Blue Tunnel 16x9</vt:lpstr>
      <vt:lpstr>Entrepreneurial Finance and Venture Capital On-Line  July 20– Aug 1: 8:00am-11:00am   Professor Droussiotis     </vt:lpstr>
      <vt:lpstr>Fundraising Rounds Explained - Introduction</vt:lpstr>
      <vt:lpstr>Fundraising Rounds Explained - Introduction</vt:lpstr>
      <vt:lpstr>Fundraising Rounds Explained - Introduction</vt:lpstr>
      <vt:lpstr>Understanding Fundraising Stages</vt:lpstr>
      <vt:lpstr>The Pre-Seed Stage: Turning Insight into Experiments</vt:lpstr>
      <vt:lpstr>The Pre-Seed Stage: Turning Insight into Experiments</vt:lpstr>
      <vt:lpstr>The Pre-Seed Stage: Turning Insight into Experiments</vt:lpstr>
      <vt:lpstr>Seed Funding</vt:lpstr>
      <vt:lpstr>Seed Funding</vt:lpstr>
      <vt:lpstr>Seed Funding</vt:lpstr>
      <vt:lpstr>Series A: From Proof to Repeatability</vt:lpstr>
      <vt:lpstr>Series A: From Proof to Repeatability</vt:lpstr>
      <vt:lpstr>Series A: From Proof to Repeatability</vt:lpstr>
      <vt:lpstr>Growth Rounds (Series B, C &amp; Beyond):  From Scale to Market Leadership</vt:lpstr>
      <vt:lpstr>Growth Rounds (Series B, C &amp; Beyond):  From Scale to Market Leadership</vt:lpstr>
      <vt:lpstr>Growth Rounds (Series B, C &amp; Beyond):  From Scale to Market Leadership</vt:lpstr>
      <vt:lpstr>Understanding Financing Instruments </vt:lpstr>
      <vt:lpstr>Understanding Financing Instruments </vt:lpstr>
      <vt:lpstr>Understanding Financing Instruments</vt:lpstr>
      <vt:lpstr>Understanding Financing Instruments</vt:lpstr>
      <vt:lpstr>Dilution, Ownership, and Cap-Table Design</vt:lpstr>
      <vt:lpstr>Dilution, Ownership, and Cap-Table Design</vt:lpstr>
      <vt:lpstr>Dilution, Ownership, and Cap-Table Design</vt:lpstr>
      <vt:lpstr>Precision Capital Planning: When Capital Has Logic</vt:lpstr>
      <vt:lpstr>Precision Capital Planning: When Capital Has Logic</vt:lpstr>
      <vt:lpstr>Excerpt from my new book</vt:lpstr>
      <vt:lpstr>Excerpt from my new book</vt:lpstr>
      <vt:lpstr>PowerPoint Presentation</vt:lpstr>
      <vt:lpstr>Case Study 1:  How a Series A Round Reshaped the Cap Table</vt:lpstr>
      <vt:lpstr>Case Study 1:  How a Series A Round Reshaped the Cap Table</vt:lpstr>
      <vt:lpstr>Case Study 1:  Understanding Dilution: The LuminaTech Series A Example</vt:lpstr>
      <vt:lpstr>Case Study 1:  Understanding Dilution: The LuminaTech Series A Example</vt:lpstr>
      <vt:lpstr>Case Study 2:  The SAFE Conversion Chaos That Nearly Killed a Seed Round</vt:lpstr>
      <vt:lpstr>Case Study 2:  The SAFE Conversion Chaos That Nearly Killed a Seed Round</vt:lpstr>
      <vt:lpstr>Case Study 2:  The SAFE Conversion Chaos That Nearly Killed a Seed Round</vt:lpstr>
      <vt:lpstr>Case Study 2:  The SAFE Conversion Chaos That Nearly Killed a Seed Round</vt:lpstr>
      <vt:lpstr>Case Study 2:  The SAFE Conversion Chaos That Nearly Killed a Seed Round</vt:lpstr>
      <vt:lpstr>Case Study 2:  The SAFE Conversion Chaos That Nearly Killed a Seed Round</vt:lpstr>
      <vt:lpstr>Case Study 2:  The SAFE Conversion Chaos That Nearly Killed a Seed Round</vt:lpstr>
      <vt:lpstr>Case Study 2:  The SAFE Conversion Chaos That Nearly Killed a Seed Round</vt:lpstr>
      <vt:lpstr>Case Study 2:  The SAFE Conversion Chaos That Nearly Killed a Seed Round</vt:lpstr>
      <vt:lpstr>Case Study 3:  The Option Pool Expansion Shock at NovaAI Robotics</vt:lpstr>
      <vt:lpstr>Case Study 3:  The Option Pool Expansion Shock at NovaAI Robotics</vt:lpstr>
      <vt:lpstr>Case Study 3:  The Option Pool Expansion Shock at NovaAI Robotics</vt:lpstr>
      <vt:lpstr>Case Study 3:  The Option Pool Expansion Shock at NovaAI Robotics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INVESTMENTS, FINANCE &amp; CREDIT  PORTFOLIO ANALYSIS CONCEPTS Risk, Return, Time and Allocation</dc:title>
  <dc:creator>Chris Droussiotis</dc:creator>
  <cp:lastModifiedBy>Chris Droussiotis</cp:lastModifiedBy>
  <cp:revision>31</cp:revision>
  <dcterms:created xsi:type="dcterms:W3CDTF">2020-06-22T20:08:19Z</dcterms:created>
  <dcterms:modified xsi:type="dcterms:W3CDTF">2026-07-22T08:06:24Z</dcterms:modified>
</cp:coreProperties>
</file>