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9"/>
  </p:notesMasterIdLst>
  <p:sldIdLst>
    <p:sldId id="257" r:id="rId2"/>
    <p:sldId id="259" r:id="rId3"/>
    <p:sldId id="307" r:id="rId4"/>
    <p:sldId id="294" r:id="rId5"/>
    <p:sldId id="299" r:id="rId6"/>
    <p:sldId id="300" r:id="rId7"/>
    <p:sldId id="306" r:id="rId8"/>
    <p:sldId id="308" r:id="rId9"/>
    <p:sldId id="313" r:id="rId10"/>
    <p:sldId id="293" r:id="rId11"/>
    <p:sldId id="298" r:id="rId12"/>
    <p:sldId id="301" r:id="rId13"/>
    <p:sldId id="302" r:id="rId14"/>
    <p:sldId id="314" r:id="rId15"/>
    <p:sldId id="315" r:id="rId16"/>
    <p:sldId id="316" r:id="rId17"/>
    <p:sldId id="296" r:id="rId18"/>
    <p:sldId id="309" r:id="rId19"/>
    <p:sldId id="312" r:id="rId20"/>
    <p:sldId id="317" r:id="rId21"/>
    <p:sldId id="310" r:id="rId22"/>
    <p:sldId id="311" r:id="rId23"/>
    <p:sldId id="297" r:id="rId24"/>
    <p:sldId id="303" r:id="rId25"/>
    <p:sldId id="304" r:id="rId26"/>
    <p:sldId id="295" r:id="rId27"/>
    <p:sldId id="305"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kis Droussiotis" initials="CD" lastIdx="4" clrIdx="0">
    <p:extLst>
      <p:ext uri="{19B8F6BF-5375-455C-9EA6-DF929625EA0E}">
        <p15:presenceInfo xmlns:p15="http://schemas.microsoft.com/office/powerpoint/2012/main" userId="S-1-5-21-1667523570-1102243735-722112616-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BC81E3-5F3E-4410-BCF1-D610E6E9084A}" v="88" dt="2022-09-15T14:13:52.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73BC81E3-5F3E-4410-BCF1-D610E6E9084A}"/>
    <pc:docChg chg="undo custSel addSld delSld modSld sldOrd modNotesMaster">
      <pc:chgData name="Chris Droussiotis" userId="66921b89f68d3868" providerId="LiveId" clId="{73BC81E3-5F3E-4410-BCF1-D610E6E9084A}" dt="2022-09-15T14:19:02.875" v="5025" actId="14100"/>
      <pc:docMkLst>
        <pc:docMk/>
      </pc:docMkLst>
      <pc:sldChg chg="modSp mod">
        <pc:chgData name="Chris Droussiotis" userId="66921b89f68d3868" providerId="LiveId" clId="{73BC81E3-5F3E-4410-BCF1-D610E6E9084A}" dt="2022-02-03T22:02:33.734" v="3389" actId="313"/>
        <pc:sldMkLst>
          <pc:docMk/>
          <pc:sldMk cId="4043737824" sldId="257"/>
        </pc:sldMkLst>
        <pc:spChg chg="mod">
          <ac:chgData name="Chris Droussiotis" userId="66921b89f68d3868" providerId="LiveId" clId="{73BC81E3-5F3E-4410-BCF1-D610E6E9084A}" dt="2022-02-03T22:02:33.734" v="3389" actId="313"/>
          <ac:spMkLst>
            <pc:docMk/>
            <pc:sldMk cId="4043737824" sldId="257"/>
            <ac:spMk id="3" creationId="{A8E9CFF2-3777-4FF4-A759-8491175B0B7C}"/>
          </ac:spMkLst>
        </pc:spChg>
      </pc:sldChg>
      <pc:sldChg chg="modSp mod">
        <pc:chgData name="Chris Droussiotis" userId="66921b89f68d3868" providerId="LiveId" clId="{73BC81E3-5F3E-4410-BCF1-D610E6E9084A}" dt="2022-02-02T22:52:28.285" v="462" actId="20577"/>
        <pc:sldMkLst>
          <pc:docMk/>
          <pc:sldMk cId="1821527483" sldId="259"/>
        </pc:sldMkLst>
        <pc:spChg chg="mod">
          <ac:chgData name="Chris Droussiotis" userId="66921b89f68d3868" providerId="LiveId" clId="{73BC81E3-5F3E-4410-BCF1-D610E6E9084A}" dt="2022-02-02T22:40:02.133" v="50" actId="20577"/>
          <ac:spMkLst>
            <pc:docMk/>
            <pc:sldMk cId="1821527483" sldId="259"/>
            <ac:spMk id="2" creationId="{DAAB543D-B99D-4651-AD35-EB2E68C4F418}"/>
          </ac:spMkLst>
        </pc:spChg>
        <pc:spChg chg="mod">
          <ac:chgData name="Chris Droussiotis" userId="66921b89f68d3868" providerId="LiveId" clId="{73BC81E3-5F3E-4410-BCF1-D610E6E9084A}" dt="2022-02-02T22:52:28.285" v="462" actId="20577"/>
          <ac:spMkLst>
            <pc:docMk/>
            <pc:sldMk cId="1821527483" sldId="259"/>
            <ac:spMk id="3" creationId="{78FD6D55-6A6F-4D44-A15A-75C7B39EF503}"/>
          </ac:spMkLst>
        </pc:spChg>
      </pc:sldChg>
      <pc:sldChg chg="del">
        <pc:chgData name="Chris Droussiotis" userId="66921b89f68d3868" providerId="LiveId" clId="{73BC81E3-5F3E-4410-BCF1-D610E6E9084A}" dt="2022-02-02T22:42:53.371" v="175" actId="47"/>
        <pc:sldMkLst>
          <pc:docMk/>
          <pc:sldMk cId="468795861" sldId="261"/>
        </pc:sldMkLst>
      </pc:sldChg>
      <pc:sldChg chg="del">
        <pc:chgData name="Chris Droussiotis" userId="66921b89f68d3868" providerId="LiveId" clId="{73BC81E3-5F3E-4410-BCF1-D610E6E9084A}" dt="2022-02-02T22:42:55.257" v="178" actId="47"/>
        <pc:sldMkLst>
          <pc:docMk/>
          <pc:sldMk cId="2476039844" sldId="268"/>
        </pc:sldMkLst>
      </pc:sldChg>
      <pc:sldChg chg="del">
        <pc:chgData name="Chris Droussiotis" userId="66921b89f68d3868" providerId="LiveId" clId="{73BC81E3-5F3E-4410-BCF1-D610E6E9084A}" dt="2022-02-02T22:42:55.767" v="179" actId="47"/>
        <pc:sldMkLst>
          <pc:docMk/>
          <pc:sldMk cId="3919043289" sldId="269"/>
        </pc:sldMkLst>
      </pc:sldChg>
      <pc:sldChg chg="del">
        <pc:chgData name="Chris Droussiotis" userId="66921b89f68d3868" providerId="LiveId" clId="{73BC81E3-5F3E-4410-BCF1-D610E6E9084A}" dt="2022-02-02T22:42:56.277" v="180" actId="47"/>
        <pc:sldMkLst>
          <pc:docMk/>
          <pc:sldMk cId="162840488" sldId="270"/>
        </pc:sldMkLst>
      </pc:sldChg>
      <pc:sldChg chg="del">
        <pc:chgData name="Chris Droussiotis" userId="66921b89f68d3868" providerId="LiveId" clId="{73BC81E3-5F3E-4410-BCF1-D610E6E9084A}" dt="2022-02-02T22:42:56.798" v="181" actId="47"/>
        <pc:sldMkLst>
          <pc:docMk/>
          <pc:sldMk cId="3175904603" sldId="271"/>
        </pc:sldMkLst>
      </pc:sldChg>
      <pc:sldChg chg="del">
        <pc:chgData name="Chris Droussiotis" userId="66921b89f68d3868" providerId="LiveId" clId="{73BC81E3-5F3E-4410-BCF1-D610E6E9084A}" dt="2022-02-02T22:42:57.270" v="182" actId="47"/>
        <pc:sldMkLst>
          <pc:docMk/>
          <pc:sldMk cId="157854138" sldId="272"/>
        </pc:sldMkLst>
      </pc:sldChg>
      <pc:sldChg chg="del">
        <pc:chgData name="Chris Droussiotis" userId="66921b89f68d3868" providerId="LiveId" clId="{73BC81E3-5F3E-4410-BCF1-D610E6E9084A}" dt="2022-02-02T22:42:57.786" v="183" actId="47"/>
        <pc:sldMkLst>
          <pc:docMk/>
          <pc:sldMk cId="2782894321" sldId="273"/>
        </pc:sldMkLst>
      </pc:sldChg>
      <pc:sldChg chg="del">
        <pc:chgData name="Chris Droussiotis" userId="66921b89f68d3868" providerId="LiveId" clId="{73BC81E3-5F3E-4410-BCF1-D610E6E9084A}" dt="2022-02-02T22:42:58.388" v="184" actId="47"/>
        <pc:sldMkLst>
          <pc:docMk/>
          <pc:sldMk cId="2518210902" sldId="274"/>
        </pc:sldMkLst>
      </pc:sldChg>
      <pc:sldChg chg="del">
        <pc:chgData name="Chris Droussiotis" userId="66921b89f68d3868" providerId="LiveId" clId="{73BC81E3-5F3E-4410-BCF1-D610E6E9084A}" dt="2022-02-02T22:42:58.926" v="185" actId="47"/>
        <pc:sldMkLst>
          <pc:docMk/>
          <pc:sldMk cId="3758576106" sldId="275"/>
        </pc:sldMkLst>
      </pc:sldChg>
      <pc:sldChg chg="del">
        <pc:chgData name="Chris Droussiotis" userId="66921b89f68d3868" providerId="LiveId" clId="{73BC81E3-5F3E-4410-BCF1-D610E6E9084A}" dt="2022-02-02T22:42:54.677" v="177" actId="47"/>
        <pc:sldMkLst>
          <pc:docMk/>
          <pc:sldMk cId="964832427" sldId="292"/>
        </pc:sldMkLst>
      </pc:sldChg>
      <pc:sldChg chg="addSp delSp modSp mod">
        <pc:chgData name="Chris Droussiotis" userId="66921b89f68d3868" providerId="LiveId" clId="{73BC81E3-5F3E-4410-BCF1-D610E6E9084A}" dt="2022-02-03T15:09:47.665" v="1166" actId="1076"/>
        <pc:sldMkLst>
          <pc:docMk/>
          <pc:sldMk cId="1300758734" sldId="293"/>
        </pc:sldMkLst>
        <pc:spChg chg="mod">
          <ac:chgData name="Chris Droussiotis" userId="66921b89f68d3868" providerId="LiveId" clId="{73BC81E3-5F3E-4410-BCF1-D610E6E9084A}" dt="2022-02-02T22:55:17.010" v="482" actId="26606"/>
          <ac:spMkLst>
            <pc:docMk/>
            <pc:sldMk cId="1300758734" sldId="293"/>
            <ac:spMk id="2" creationId="{DAAB543D-B99D-4651-AD35-EB2E68C4F418}"/>
          </ac:spMkLst>
        </pc:spChg>
        <pc:spChg chg="del">
          <ac:chgData name="Chris Droussiotis" userId="66921b89f68d3868" providerId="LiveId" clId="{73BC81E3-5F3E-4410-BCF1-D610E6E9084A}" dt="2022-02-02T22:41:38.837" v="148" actId="478"/>
          <ac:spMkLst>
            <pc:docMk/>
            <pc:sldMk cId="1300758734" sldId="293"/>
            <ac:spMk id="3" creationId="{78FD6D55-6A6F-4D44-A15A-75C7B39EF503}"/>
          </ac:spMkLst>
        </pc:spChg>
        <pc:spChg chg="add mod">
          <ac:chgData name="Chris Droussiotis" userId="66921b89f68d3868" providerId="LiveId" clId="{73BC81E3-5F3E-4410-BCF1-D610E6E9084A}" dt="2022-02-02T22:55:39.748" v="490" actId="27636"/>
          <ac:spMkLst>
            <pc:docMk/>
            <pc:sldMk cId="1300758734" sldId="293"/>
            <ac:spMk id="6" creationId="{09120187-D4C9-4650-998D-8DC8A4E2781A}"/>
          </ac:spMkLst>
        </pc:spChg>
        <pc:picChg chg="del">
          <ac:chgData name="Chris Droussiotis" userId="66921b89f68d3868" providerId="LiveId" clId="{73BC81E3-5F3E-4410-BCF1-D610E6E9084A}" dt="2022-02-02T22:41:36.984" v="147" actId="478"/>
          <ac:picMkLst>
            <pc:docMk/>
            <pc:sldMk cId="1300758734" sldId="293"/>
            <ac:picMk id="4" creationId="{A77FD5AB-C9D6-4C05-B2DA-D8EFFDB63E2A}"/>
          </ac:picMkLst>
        </pc:picChg>
        <pc:picChg chg="add mod">
          <ac:chgData name="Chris Droussiotis" userId="66921b89f68d3868" providerId="LiveId" clId="{73BC81E3-5F3E-4410-BCF1-D610E6E9084A}" dt="2022-02-03T15:09:47.665" v="1166" actId="1076"/>
          <ac:picMkLst>
            <pc:docMk/>
            <pc:sldMk cId="1300758734" sldId="293"/>
            <ac:picMk id="7" creationId="{17FDD87B-201F-4175-92EB-705258FA1916}"/>
          </ac:picMkLst>
        </pc:picChg>
      </pc:sldChg>
      <pc:sldChg chg="addSp delSp modSp mod">
        <pc:chgData name="Chris Droussiotis" userId="66921b89f68d3868" providerId="LiveId" clId="{73BC81E3-5F3E-4410-BCF1-D610E6E9084A}" dt="2022-02-02T22:54:10.956" v="480" actId="14100"/>
        <pc:sldMkLst>
          <pc:docMk/>
          <pc:sldMk cId="2531966195" sldId="294"/>
        </pc:sldMkLst>
        <pc:spChg chg="mod">
          <ac:chgData name="Chris Droussiotis" userId="66921b89f68d3868" providerId="LiveId" clId="{73BC81E3-5F3E-4410-BCF1-D610E6E9084A}" dt="2022-02-02T22:53:24.360" v="465" actId="26606"/>
          <ac:spMkLst>
            <pc:docMk/>
            <pc:sldMk cId="2531966195" sldId="294"/>
            <ac:spMk id="2" creationId="{DAAB543D-B99D-4651-AD35-EB2E68C4F418}"/>
          </ac:spMkLst>
        </pc:spChg>
        <pc:spChg chg="del">
          <ac:chgData name="Chris Droussiotis" userId="66921b89f68d3868" providerId="LiveId" clId="{73BC81E3-5F3E-4410-BCF1-D610E6E9084A}" dt="2022-02-02T22:41:25.713" v="122" actId="478"/>
          <ac:spMkLst>
            <pc:docMk/>
            <pc:sldMk cId="2531966195" sldId="294"/>
            <ac:spMk id="3" creationId="{78FD6D55-6A6F-4D44-A15A-75C7B39EF503}"/>
          </ac:spMkLst>
        </pc:spChg>
        <pc:spChg chg="add mod">
          <ac:chgData name="Chris Droussiotis" userId="66921b89f68d3868" providerId="LiveId" clId="{73BC81E3-5F3E-4410-BCF1-D610E6E9084A}" dt="2022-02-02T22:54:10.956" v="480" actId="14100"/>
          <ac:spMkLst>
            <pc:docMk/>
            <pc:sldMk cId="2531966195" sldId="294"/>
            <ac:spMk id="6" creationId="{198774C4-D35C-4C54-B8E6-7B90C9D902E4}"/>
          </ac:spMkLst>
        </pc:spChg>
        <pc:spChg chg="del">
          <ac:chgData name="Chris Droussiotis" userId="66921b89f68d3868" providerId="LiveId" clId="{73BC81E3-5F3E-4410-BCF1-D610E6E9084A}" dt="2022-02-02T22:41:23.703" v="121" actId="478"/>
          <ac:spMkLst>
            <pc:docMk/>
            <pc:sldMk cId="2531966195" sldId="294"/>
            <ac:spMk id="7" creationId="{136F4812-BD15-4338-8BA7-84585147C6CC}"/>
          </ac:spMkLst>
        </pc:spChg>
        <pc:picChg chg="del">
          <ac:chgData name="Chris Droussiotis" userId="66921b89f68d3868" providerId="LiveId" clId="{73BC81E3-5F3E-4410-BCF1-D610E6E9084A}" dt="2022-02-02T22:41:09.526" v="97" actId="478"/>
          <ac:picMkLst>
            <pc:docMk/>
            <pc:sldMk cId="2531966195" sldId="294"/>
            <ac:picMk id="4" creationId="{71315B13-E330-47CB-BADD-16797C4A97F8}"/>
          </ac:picMkLst>
        </pc:picChg>
        <pc:picChg chg="add mod">
          <ac:chgData name="Chris Droussiotis" userId="66921b89f68d3868" providerId="LiveId" clId="{73BC81E3-5F3E-4410-BCF1-D610E6E9084A}" dt="2022-02-02T22:54:06.714" v="478" actId="1076"/>
          <ac:picMkLst>
            <pc:docMk/>
            <pc:sldMk cId="2531966195" sldId="294"/>
            <ac:picMk id="8" creationId="{E9278570-B195-4148-A82A-EEDDBD313CE6}"/>
          </ac:picMkLst>
        </pc:picChg>
        <pc:picChg chg="add mod">
          <ac:chgData name="Chris Droussiotis" userId="66921b89f68d3868" providerId="LiveId" clId="{73BC81E3-5F3E-4410-BCF1-D610E6E9084A}" dt="2022-02-02T22:54:08.962" v="479" actId="1076"/>
          <ac:picMkLst>
            <pc:docMk/>
            <pc:sldMk cId="2531966195" sldId="294"/>
            <ac:picMk id="9" creationId="{DC7EB282-DBCF-469D-8038-8CF1AF1B0A6A}"/>
          </ac:picMkLst>
        </pc:picChg>
      </pc:sldChg>
      <pc:sldChg chg="addSp delSp modSp mod ord">
        <pc:chgData name="Chris Droussiotis" userId="66921b89f68d3868" providerId="LiveId" clId="{73BC81E3-5F3E-4410-BCF1-D610E6E9084A}" dt="2022-02-03T20:15:46.708" v="3283"/>
        <pc:sldMkLst>
          <pc:docMk/>
          <pc:sldMk cId="61702746" sldId="295"/>
        </pc:sldMkLst>
        <pc:spChg chg="mod">
          <ac:chgData name="Chris Droussiotis" userId="66921b89f68d3868" providerId="LiveId" clId="{73BC81E3-5F3E-4410-BCF1-D610E6E9084A}" dt="2022-02-03T16:22:53.347" v="1990" actId="27636"/>
          <ac:spMkLst>
            <pc:docMk/>
            <pc:sldMk cId="61702746" sldId="295"/>
            <ac:spMk id="2" creationId="{DAAB543D-B99D-4651-AD35-EB2E68C4F418}"/>
          </ac:spMkLst>
        </pc:spChg>
        <pc:spChg chg="mod">
          <ac:chgData name="Chris Droussiotis" userId="66921b89f68d3868" providerId="LiveId" clId="{73BC81E3-5F3E-4410-BCF1-D610E6E9084A}" dt="2022-02-02T22:42:10.672" v="171" actId="6549"/>
          <ac:spMkLst>
            <pc:docMk/>
            <pc:sldMk cId="61702746" sldId="295"/>
            <ac:spMk id="3" creationId="{78FD6D55-6A6F-4D44-A15A-75C7B39EF503}"/>
          </ac:spMkLst>
        </pc:spChg>
        <pc:spChg chg="add mod">
          <ac:chgData name="Chris Droussiotis" userId="66921b89f68d3868" providerId="LiveId" clId="{73BC81E3-5F3E-4410-BCF1-D610E6E9084A}" dt="2022-02-03T16:22:07.062" v="1979" actId="20577"/>
          <ac:spMkLst>
            <pc:docMk/>
            <pc:sldMk cId="61702746" sldId="295"/>
            <ac:spMk id="5" creationId="{30497029-AB2D-4A91-B42B-2DA1E14E810D}"/>
          </ac:spMkLst>
        </pc:spChg>
        <pc:picChg chg="del">
          <ac:chgData name="Chris Droussiotis" userId="66921b89f68d3868" providerId="LiveId" clId="{73BC81E3-5F3E-4410-BCF1-D610E6E9084A}" dt="2022-02-02T22:42:08.150" v="170" actId="478"/>
          <ac:picMkLst>
            <pc:docMk/>
            <pc:sldMk cId="61702746" sldId="295"/>
            <ac:picMk id="4" creationId="{3318D7C4-0423-41A0-9999-B6308B6027D5}"/>
          </ac:picMkLst>
        </pc:picChg>
        <pc:picChg chg="add mod">
          <ac:chgData name="Chris Droussiotis" userId="66921b89f68d3868" providerId="LiveId" clId="{73BC81E3-5F3E-4410-BCF1-D610E6E9084A}" dt="2022-02-03T16:22:40" v="1984" actId="1076"/>
          <ac:picMkLst>
            <pc:docMk/>
            <pc:sldMk cId="61702746" sldId="295"/>
            <ac:picMk id="6" creationId="{F3524B0D-9623-4AE3-860F-7FC149B387AC}"/>
          </ac:picMkLst>
        </pc:picChg>
        <pc:picChg chg="add mod">
          <ac:chgData name="Chris Droussiotis" userId="66921b89f68d3868" providerId="LiveId" clId="{73BC81E3-5F3E-4410-BCF1-D610E6E9084A}" dt="2022-02-03T16:23:39.368" v="1995" actId="1076"/>
          <ac:picMkLst>
            <pc:docMk/>
            <pc:sldMk cId="61702746" sldId="295"/>
            <ac:picMk id="7" creationId="{3656231D-43D5-45A5-9EED-8D83B2D6E1BC}"/>
          </ac:picMkLst>
        </pc:picChg>
      </pc:sldChg>
      <pc:sldChg chg="modSp mod">
        <pc:chgData name="Chris Droussiotis" userId="66921b89f68d3868" providerId="LiveId" clId="{73BC81E3-5F3E-4410-BCF1-D610E6E9084A}" dt="2022-02-02T22:49:20.424" v="344" actId="115"/>
        <pc:sldMkLst>
          <pc:docMk/>
          <pc:sldMk cId="2314252160" sldId="296"/>
        </pc:sldMkLst>
        <pc:spChg chg="mod">
          <ac:chgData name="Chris Droussiotis" userId="66921b89f68d3868" providerId="LiveId" clId="{73BC81E3-5F3E-4410-BCF1-D610E6E9084A}" dt="2022-02-02T22:49:20.424" v="344" actId="115"/>
          <ac:spMkLst>
            <pc:docMk/>
            <pc:sldMk cId="2314252160" sldId="296"/>
            <ac:spMk id="6" creationId="{09120187-D4C9-4650-998D-8DC8A4E2781A}"/>
          </ac:spMkLst>
        </pc:spChg>
      </pc:sldChg>
      <pc:sldChg chg="del">
        <pc:chgData name="Chris Droussiotis" userId="66921b89f68d3868" providerId="LiveId" clId="{73BC81E3-5F3E-4410-BCF1-D610E6E9084A}" dt="2022-02-02T22:42:51.021" v="172" actId="47"/>
        <pc:sldMkLst>
          <pc:docMk/>
          <pc:sldMk cId="2758253935" sldId="296"/>
        </pc:sldMkLst>
      </pc:sldChg>
      <pc:sldChg chg="modSp add del mod">
        <pc:chgData name="Chris Droussiotis" userId="66921b89f68d3868" providerId="LiveId" clId="{73BC81E3-5F3E-4410-BCF1-D610E6E9084A}" dt="2022-02-03T20:15:52.681" v="3287" actId="1076"/>
        <pc:sldMkLst>
          <pc:docMk/>
          <pc:sldMk cId="553719941" sldId="297"/>
        </pc:sldMkLst>
        <pc:spChg chg="mod">
          <ac:chgData name="Chris Droussiotis" userId="66921b89f68d3868" providerId="LiveId" clId="{73BC81E3-5F3E-4410-BCF1-D610E6E9084A}" dt="2022-02-03T20:15:52.681" v="3287" actId="1076"/>
          <ac:spMkLst>
            <pc:docMk/>
            <pc:sldMk cId="553719941" sldId="297"/>
            <ac:spMk id="2" creationId="{DAAB543D-B99D-4651-AD35-EB2E68C4F418}"/>
          </ac:spMkLst>
        </pc:spChg>
        <pc:spChg chg="mod">
          <ac:chgData name="Chris Droussiotis" userId="66921b89f68d3868" providerId="LiveId" clId="{73BC81E3-5F3E-4410-BCF1-D610E6E9084A}" dt="2022-02-03T15:22:27.894" v="1831" actId="27636"/>
          <ac:spMkLst>
            <pc:docMk/>
            <pc:sldMk cId="553719941" sldId="297"/>
            <ac:spMk id="6" creationId="{198774C4-D35C-4C54-B8E6-7B90C9D902E4}"/>
          </ac:spMkLst>
        </pc:spChg>
      </pc:sldChg>
      <pc:sldChg chg="del">
        <pc:chgData name="Chris Droussiotis" userId="66921b89f68d3868" providerId="LiveId" clId="{73BC81E3-5F3E-4410-BCF1-D610E6E9084A}" dt="2022-02-02T22:42:51.768" v="173" actId="47"/>
        <pc:sldMkLst>
          <pc:docMk/>
          <pc:sldMk cId="588062506" sldId="297"/>
        </pc:sldMkLst>
      </pc:sldChg>
      <pc:sldChg chg="addSp delSp modSp new mod">
        <pc:chgData name="Chris Droussiotis" userId="66921b89f68d3868" providerId="LiveId" clId="{73BC81E3-5F3E-4410-BCF1-D610E6E9084A}" dt="2022-02-03T15:10:26.405" v="1201" actId="20577"/>
        <pc:sldMkLst>
          <pc:docMk/>
          <pc:sldMk cId="180975648" sldId="298"/>
        </pc:sldMkLst>
        <pc:spChg chg="mod">
          <ac:chgData name="Chris Droussiotis" userId="66921b89f68d3868" providerId="LiveId" clId="{73BC81E3-5F3E-4410-BCF1-D610E6E9084A}" dt="2022-02-03T15:10:26.405" v="1201" actId="20577"/>
          <ac:spMkLst>
            <pc:docMk/>
            <pc:sldMk cId="180975648" sldId="298"/>
            <ac:spMk id="2" creationId="{5DC7F38C-A117-4F82-9850-B66E8C1AB2A6}"/>
          </ac:spMkLst>
        </pc:spChg>
        <pc:spChg chg="mod">
          <ac:chgData name="Chris Droussiotis" userId="66921b89f68d3868" providerId="LiveId" clId="{73BC81E3-5F3E-4410-BCF1-D610E6E9084A}" dt="2022-02-02T22:59:30.777" v="559" actId="20577"/>
          <ac:spMkLst>
            <pc:docMk/>
            <pc:sldMk cId="180975648" sldId="298"/>
            <ac:spMk id="3" creationId="{9BB75AD2-E237-43BB-9229-84E01C86EE1A}"/>
          </ac:spMkLst>
        </pc:spChg>
        <pc:spChg chg="del mod">
          <ac:chgData name="Chris Droussiotis" userId="66921b89f68d3868" providerId="LiveId" clId="{73BC81E3-5F3E-4410-BCF1-D610E6E9084A}" dt="2022-02-02T22:57:02.259" v="496" actId="478"/>
          <ac:spMkLst>
            <pc:docMk/>
            <pc:sldMk cId="180975648" sldId="298"/>
            <ac:spMk id="4" creationId="{99B5B873-EFBD-4CA9-9668-BC2C0DC9433D}"/>
          </ac:spMkLst>
        </pc:spChg>
        <pc:picChg chg="add mod">
          <ac:chgData name="Chris Droussiotis" userId="66921b89f68d3868" providerId="LiveId" clId="{73BC81E3-5F3E-4410-BCF1-D610E6E9084A}" dt="2022-02-03T15:09:53.154" v="1169" actId="1076"/>
          <ac:picMkLst>
            <pc:docMk/>
            <pc:sldMk cId="180975648" sldId="298"/>
            <ac:picMk id="5" creationId="{26F8FB06-41B4-40F8-8D6A-2358803A5FD0}"/>
          </ac:picMkLst>
        </pc:picChg>
      </pc:sldChg>
      <pc:sldChg chg="del">
        <pc:chgData name="Chris Droussiotis" userId="66921b89f68d3868" providerId="LiveId" clId="{73BC81E3-5F3E-4410-BCF1-D610E6E9084A}" dt="2022-02-02T22:42:52.728" v="174" actId="47"/>
        <pc:sldMkLst>
          <pc:docMk/>
          <pc:sldMk cId="520477020" sldId="298"/>
        </pc:sldMkLst>
      </pc:sldChg>
      <pc:sldChg chg="del">
        <pc:chgData name="Chris Droussiotis" userId="66921b89f68d3868" providerId="LiveId" clId="{73BC81E3-5F3E-4410-BCF1-D610E6E9084A}" dt="2022-02-02T22:42:54.170" v="176" actId="47"/>
        <pc:sldMkLst>
          <pc:docMk/>
          <pc:sldMk cId="1636778113" sldId="299"/>
        </pc:sldMkLst>
      </pc:sldChg>
      <pc:sldChg chg="addSp modSp mod ord">
        <pc:chgData name="Chris Droussiotis" userId="66921b89f68d3868" providerId="LiveId" clId="{73BC81E3-5F3E-4410-BCF1-D610E6E9084A}" dt="2022-09-12T21:31:32.174" v="3598"/>
        <pc:sldMkLst>
          <pc:docMk/>
          <pc:sldMk cId="4100296564" sldId="299"/>
        </pc:sldMkLst>
        <pc:spChg chg="mod">
          <ac:chgData name="Chris Droussiotis" userId="66921b89f68d3868" providerId="LiveId" clId="{73BC81E3-5F3E-4410-BCF1-D610E6E9084A}" dt="2022-02-03T15:05:09.774" v="919" actId="1076"/>
          <ac:spMkLst>
            <pc:docMk/>
            <pc:sldMk cId="4100296564" sldId="299"/>
            <ac:spMk id="2" creationId="{DAAB543D-B99D-4651-AD35-EB2E68C4F418}"/>
          </ac:spMkLst>
        </pc:spChg>
        <pc:spChg chg="add mod">
          <ac:chgData name="Chris Droussiotis" userId="66921b89f68d3868" providerId="LiveId" clId="{73BC81E3-5F3E-4410-BCF1-D610E6E9084A}" dt="2022-02-03T15:05:13.452" v="920" actId="1076"/>
          <ac:spMkLst>
            <pc:docMk/>
            <pc:sldMk cId="4100296564" sldId="299"/>
            <ac:spMk id="3" creationId="{9DD30F21-343E-45C0-BC2E-483CC3E07F4F}"/>
          </ac:spMkLst>
        </pc:spChg>
        <pc:spChg chg="mod">
          <ac:chgData name="Chris Droussiotis" userId="66921b89f68d3868" providerId="LiveId" clId="{73BC81E3-5F3E-4410-BCF1-D610E6E9084A}" dt="2022-02-03T15:05:18.045" v="944" actId="20577"/>
          <ac:spMkLst>
            <pc:docMk/>
            <pc:sldMk cId="4100296564" sldId="299"/>
            <ac:spMk id="6" creationId="{198774C4-D35C-4C54-B8E6-7B90C9D902E4}"/>
          </ac:spMkLst>
        </pc:spChg>
        <pc:picChg chg="mod">
          <ac:chgData name="Chris Droussiotis" userId="66921b89f68d3868" providerId="LiveId" clId="{73BC81E3-5F3E-4410-BCF1-D610E6E9084A}" dt="2022-02-03T15:05:07.014" v="917" actId="1076"/>
          <ac:picMkLst>
            <pc:docMk/>
            <pc:sldMk cId="4100296564" sldId="299"/>
            <ac:picMk id="8" creationId="{E9278570-B195-4148-A82A-EEDDBD313CE6}"/>
          </ac:picMkLst>
        </pc:picChg>
        <pc:picChg chg="mod">
          <ac:chgData name="Chris Droussiotis" userId="66921b89f68d3868" providerId="LiveId" clId="{73BC81E3-5F3E-4410-BCF1-D610E6E9084A}" dt="2022-02-03T15:05:08.262" v="918" actId="1076"/>
          <ac:picMkLst>
            <pc:docMk/>
            <pc:sldMk cId="4100296564" sldId="299"/>
            <ac:picMk id="9" creationId="{DC7EB282-DBCF-469D-8038-8CF1AF1B0A6A}"/>
          </ac:picMkLst>
        </pc:picChg>
      </pc:sldChg>
      <pc:sldChg chg="addSp delSp modSp mod ord">
        <pc:chgData name="Chris Droussiotis" userId="66921b89f68d3868" providerId="LiveId" clId="{73BC81E3-5F3E-4410-BCF1-D610E6E9084A}" dt="2022-09-12T21:31:35.305" v="3600"/>
        <pc:sldMkLst>
          <pc:docMk/>
          <pc:sldMk cId="1035239976" sldId="300"/>
        </pc:sldMkLst>
        <pc:spChg chg="add del mod">
          <ac:chgData name="Chris Droussiotis" userId="66921b89f68d3868" providerId="LiveId" clId="{73BC81E3-5F3E-4410-BCF1-D610E6E9084A}" dt="2022-02-03T14:54:30.047" v="633" actId="3680"/>
          <ac:spMkLst>
            <pc:docMk/>
            <pc:sldMk cId="1035239976" sldId="300"/>
            <ac:spMk id="4" creationId="{0C9A3386-772E-4561-90AF-1020E69F1462}"/>
          </ac:spMkLst>
        </pc:spChg>
        <pc:spChg chg="del">
          <ac:chgData name="Chris Droussiotis" userId="66921b89f68d3868" providerId="LiveId" clId="{73BC81E3-5F3E-4410-BCF1-D610E6E9084A}" dt="2022-02-03T14:54:17.484" v="632" actId="478"/>
          <ac:spMkLst>
            <pc:docMk/>
            <pc:sldMk cId="1035239976" sldId="300"/>
            <ac:spMk id="6" creationId="{198774C4-D35C-4C54-B8E6-7B90C9D902E4}"/>
          </ac:spMkLst>
        </pc:spChg>
        <pc:graphicFrameChg chg="add mod ord modGraphic">
          <ac:chgData name="Chris Droussiotis" userId="66921b89f68d3868" providerId="LiveId" clId="{73BC81E3-5F3E-4410-BCF1-D610E6E9084A}" dt="2022-02-03T15:08:03.299" v="1165" actId="20577"/>
          <ac:graphicFrameMkLst>
            <pc:docMk/>
            <pc:sldMk cId="1035239976" sldId="300"/>
            <ac:graphicFrameMk id="5" creationId="{D53E0897-2213-49E4-BE56-41D2FD015BE9}"/>
          </ac:graphicFrameMkLst>
        </pc:graphicFrameChg>
        <pc:picChg chg="mod">
          <ac:chgData name="Chris Droussiotis" userId="66921b89f68d3868" providerId="LiveId" clId="{73BC81E3-5F3E-4410-BCF1-D610E6E9084A}" dt="2022-02-03T14:59:39.423" v="893" actId="1076"/>
          <ac:picMkLst>
            <pc:docMk/>
            <pc:sldMk cId="1035239976" sldId="300"/>
            <ac:picMk id="8" creationId="{E9278570-B195-4148-A82A-EEDDBD313CE6}"/>
          </ac:picMkLst>
        </pc:picChg>
        <pc:picChg chg="mod">
          <ac:chgData name="Chris Droussiotis" userId="66921b89f68d3868" providerId="LiveId" clId="{73BC81E3-5F3E-4410-BCF1-D610E6E9084A}" dt="2022-02-03T14:59:38.248" v="892" actId="1076"/>
          <ac:picMkLst>
            <pc:docMk/>
            <pc:sldMk cId="1035239976" sldId="300"/>
            <ac:picMk id="9" creationId="{DC7EB282-DBCF-469D-8038-8CF1AF1B0A6A}"/>
          </ac:picMkLst>
        </pc:picChg>
      </pc:sldChg>
      <pc:sldChg chg="addSp delSp modSp mod">
        <pc:chgData name="Chris Droussiotis" userId="66921b89f68d3868" providerId="LiveId" clId="{73BC81E3-5F3E-4410-BCF1-D610E6E9084A}" dt="2022-02-03T22:37:41.149" v="3432" actId="20577"/>
        <pc:sldMkLst>
          <pc:docMk/>
          <pc:sldMk cId="1430614834" sldId="301"/>
        </pc:sldMkLst>
        <pc:spChg chg="mod">
          <ac:chgData name="Chris Droussiotis" userId="66921b89f68d3868" providerId="LiveId" clId="{73BC81E3-5F3E-4410-BCF1-D610E6E9084A}" dt="2022-02-03T15:11:55.795" v="1247" actId="255"/>
          <ac:spMkLst>
            <pc:docMk/>
            <pc:sldMk cId="1430614834" sldId="301"/>
            <ac:spMk id="2" creationId="{DAAB543D-B99D-4651-AD35-EB2E68C4F418}"/>
          </ac:spMkLst>
        </pc:spChg>
        <pc:spChg chg="add mod">
          <ac:chgData name="Chris Droussiotis" userId="66921b89f68d3868" providerId="LiveId" clId="{73BC81E3-5F3E-4410-BCF1-D610E6E9084A}" dt="2022-02-03T15:15:10.320" v="1525" actId="1076"/>
          <ac:spMkLst>
            <pc:docMk/>
            <pc:sldMk cId="1430614834" sldId="301"/>
            <ac:spMk id="4" creationId="{E33BB7D4-69E0-425D-84BD-571B34F67130}"/>
          </ac:spMkLst>
        </pc:spChg>
        <pc:graphicFrameChg chg="mod modGraphic">
          <ac:chgData name="Chris Droussiotis" userId="66921b89f68d3868" providerId="LiveId" clId="{73BC81E3-5F3E-4410-BCF1-D610E6E9084A}" dt="2022-02-03T22:37:41.149" v="3432" actId="20577"/>
          <ac:graphicFrameMkLst>
            <pc:docMk/>
            <pc:sldMk cId="1430614834" sldId="301"/>
            <ac:graphicFrameMk id="5" creationId="{D53E0897-2213-49E4-BE56-41D2FD015BE9}"/>
          </ac:graphicFrameMkLst>
        </pc:graphicFrameChg>
        <pc:picChg chg="add mod">
          <ac:chgData name="Chris Droussiotis" userId="66921b89f68d3868" providerId="LiveId" clId="{73BC81E3-5F3E-4410-BCF1-D610E6E9084A}" dt="2022-02-03T15:15:08.179" v="1524" actId="1076"/>
          <ac:picMkLst>
            <pc:docMk/>
            <pc:sldMk cId="1430614834" sldId="301"/>
            <ac:picMk id="3" creationId="{81922606-70B3-4575-AAD3-E04C063B1A6B}"/>
          </ac:picMkLst>
        </pc:picChg>
        <pc:picChg chg="del">
          <ac:chgData name="Chris Droussiotis" userId="66921b89f68d3868" providerId="LiveId" clId="{73BC81E3-5F3E-4410-BCF1-D610E6E9084A}" dt="2022-02-03T15:11:29.208" v="1202" actId="478"/>
          <ac:picMkLst>
            <pc:docMk/>
            <pc:sldMk cId="1430614834" sldId="301"/>
            <ac:picMk id="8" creationId="{E9278570-B195-4148-A82A-EEDDBD313CE6}"/>
          </ac:picMkLst>
        </pc:picChg>
        <pc:picChg chg="del mod">
          <ac:chgData name="Chris Droussiotis" userId="66921b89f68d3868" providerId="LiveId" clId="{73BC81E3-5F3E-4410-BCF1-D610E6E9084A}" dt="2022-02-03T15:11:29.611" v="1204" actId="478"/>
          <ac:picMkLst>
            <pc:docMk/>
            <pc:sldMk cId="1430614834" sldId="301"/>
            <ac:picMk id="9" creationId="{DC7EB282-DBCF-469D-8038-8CF1AF1B0A6A}"/>
          </ac:picMkLst>
        </pc:picChg>
      </pc:sldChg>
      <pc:sldChg chg="modSp mod">
        <pc:chgData name="Chris Droussiotis" userId="66921b89f68d3868" providerId="LiveId" clId="{73BC81E3-5F3E-4410-BCF1-D610E6E9084A}" dt="2022-02-03T15:19:13.014" v="1749" actId="14100"/>
        <pc:sldMkLst>
          <pc:docMk/>
          <pc:sldMk cId="1210027059" sldId="302"/>
        </pc:sldMkLst>
        <pc:graphicFrameChg chg="mod modGraphic">
          <ac:chgData name="Chris Droussiotis" userId="66921b89f68d3868" providerId="LiveId" clId="{73BC81E3-5F3E-4410-BCF1-D610E6E9084A}" dt="2022-02-03T15:19:13.014" v="1749" actId="14100"/>
          <ac:graphicFrameMkLst>
            <pc:docMk/>
            <pc:sldMk cId="1210027059" sldId="302"/>
            <ac:graphicFrameMk id="5" creationId="{D53E0897-2213-49E4-BE56-41D2FD015BE9}"/>
          </ac:graphicFrameMkLst>
        </pc:graphicFrameChg>
      </pc:sldChg>
      <pc:sldChg chg="addSp modSp mod ord">
        <pc:chgData name="Chris Droussiotis" userId="66921b89f68d3868" providerId="LiveId" clId="{73BC81E3-5F3E-4410-BCF1-D610E6E9084A}" dt="2022-02-03T20:15:50.287" v="3285"/>
        <pc:sldMkLst>
          <pc:docMk/>
          <pc:sldMk cId="975184391" sldId="303"/>
        </pc:sldMkLst>
        <pc:spChg chg="mod">
          <ac:chgData name="Chris Droussiotis" userId="66921b89f68d3868" providerId="LiveId" clId="{73BC81E3-5F3E-4410-BCF1-D610E6E9084A}" dt="2022-02-03T15:25:20.632" v="1848" actId="27636"/>
          <ac:spMkLst>
            <pc:docMk/>
            <pc:sldMk cId="975184391" sldId="303"/>
            <ac:spMk id="2" creationId="{DAAB543D-B99D-4651-AD35-EB2E68C4F418}"/>
          </ac:spMkLst>
        </pc:spChg>
        <pc:spChg chg="mod">
          <ac:chgData name="Chris Droussiotis" userId="66921b89f68d3868" providerId="LiveId" clId="{73BC81E3-5F3E-4410-BCF1-D610E6E9084A}" dt="2022-02-03T16:14:10.674" v="1886" actId="27107"/>
          <ac:spMkLst>
            <pc:docMk/>
            <pc:sldMk cId="975184391" sldId="303"/>
            <ac:spMk id="6" creationId="{198774C4-D35C-4C54-B8E6-7B90C9D902E4}"/>
          </ac:spMkLst>
        </pc:spChg>
        <pc:picChg chg="add mod">
          <ac:chgData name="Chris Droussiotis" userId="66921b89f68d3868" providerId="LiveId" clId="{73BC81E3-5F3E-4410-BCF1-D610E6E9084A}" dt="2022-02-03T16:12:37.794" v="1882" actId="1076"/>
          <ac:picMkLst>
            <pc:docMk/>
            <pc:sldMk cId="975184391" sldId="303"/>
            <ac:picMk id="3" creationId="{DA48DBBE-5637-452B-A2A8-DB22FC32EC86}"/>
          </ac:picMkLst>
        </pc:picChg>
      </pc:sldChg>
      <pc:sldChg chg="modSp mod ord">
        <pc:chgData name="Chris Droussiotis" userId="66921b89f68d3868" providerId="LiveId" clId="{73BC81E3-5F3E-4410-BCF1-D610E6E9084A}" dt="2022-02-04T02:09:42.960" v="3434"/>
        <pc:sldMkLst>
          <pc:docMk/>
          <pc:sldMk cId="3099309459" sldId="304"/>
        </pc:sldMkLst>
        <pc:spChg chg="mod">
          <ac:chgData name="Chris Droussiotis" userId="66921b89f68d3868" providerId="LiveId" clId="{73BC81E3-5F3E-4410-BCF1-D610E6E9084A}" dt="2022-02-03T16:23:01.838" v="1992" actId="27636"/>
          <ac:spMkLst>
            <pc:docMk/>
            <pc:sldMk cId="3099309459" sldId="304"/>
            <ac:spMk id="2" creationId="{DAAB543D-B99D-4651-AD35-EB2E68C4F418}"/>
          </ac:spMkLst>
        </pc:spChg>
      </pc:sldChg>
      <pc:sldChg chg="modSp mod">
        <pc:chgData name="Chris Droussiotis" userId="66921b89f68d3868" providerId="LiveId" clId="{73BC81E3-5F3E-4410-BCF1-D610E6E9084A}" dt="2022-02-03T20:15:31.677" v="3281" actId="20577"/>
        <pc:sldMkLst>
          <pc:docMk/>
          <pc:sldMk cId="3193299955" sldId="305"/>
        </pc:sldMkLst>
        <pc:spChg chg="mod">
          <ac:chgData name="Chris Droussiotis" userId="66921b89f68d3868" providerId="LiveId" clId="{73BC81E3-5F3E-4410-BCF1-D610E6E9084A}" dt="2022-02-03T20:08:49.940" v="3102" actId="1076"/>
          <ac:spMkLst>
            <pc:docMk/>
            <pc:sldMk cId="3193299955" sldId="305"/>
            <ac:spMk id="2" creationId="{DAAB543D-B99D-4651-AD35-EB2E68C4F418}"/>
          </ac:spMkLst>
        </pc:spChg>
        <pc:spChg chg="mod">
          <ac:chgData name="Chris Droussiotis" userId="66921b89f68d3868" providerId="LiveId" clId="{73BC81E3-5F3E-4410-BCF1-D610E6E9084A}" dt="2022-02-03T20:15:31.677" v="3281" actId="20577"/>
          <ac:spMkLst>
            <pc:docMk/>
            <pc:sldMk cId="3193299955" sldId="305"/>
            <ac:spMk id="5" creationId="{30497029-AB2D-4A91-B42B-2DA1E14E810D}"/>
          </ac:spMkLst>
        </pc:spChg>
      </pc:sldChg>
      <pc:sldChg chg="addSp delSp modSp new mod ord modClrScheme chgLayout">
        <pc:chgData name="Chris Droussiotis" userId="66921b89f68d3868" providerId="LiveId" clId="{73BC81E3-5F3E-4410-BCF1-D610E6E9084A}" dt="2022-09-12T21:31:39.881" v="3602"/>
        <pc:sldMkLst>
          <pc:docMk/>
          <pc:sldMk cId="1382315063" sldId="306"/>
        </pc:sldMkLst>
        <pc:spChg chg="del">
          <ac:chgData name="Chris Droussiotis" userId="66921b89f68d3868" providerId="LiveId" clId="{73BC81E3-5F3E-4410-BCF1-D610E6E9084A}" dt="2022-02-03T21:01:04.224" v="3290" actId="26606"/>
          <ac:spMkLst>
            <pc:docMk/>
            <pc:sldMk cId="1382315063" sldId="306"/>
            <ac:spMk id="2" creationId="{40E54460-6E08-40E9-83F9-A115944BE038}"/>
          </ac:spMkLst>
        </pc:spChg>
        <pc:spChg chg="del">
          <ac:chgData name="Chris Droussiotis" userId="66921b89f68d3868" providerId="LiveId" clId="{73BC81E3-5F3E-4410-BCF1-D610E6E9084A}" dt="2022-02-03T21:01:01.410" v="3289"/>
          <ac:spMkLst>
            <pc:docMk/>
            <pc:sldMk cId="1382315063" sldId="306"/>
            <ac:spMk id="3" creationId="{4EF2F911-C8C0-4768-86CE-A1FB44149A60}"/>
          </ac:spMkLst>
        </pc:spChg>
        <pc:spChg chg="del">
          <ac:chgData name="Chris Droussiotis" userId="66921b89f68d3868" providerId="LiveId" clId="{73BC81E3-5F3E-4410-BCF1-D610E6E9084A}" dt="2022-02-03T21:01:04.224" v="3290" actId="26606"/>
          <ac:spMkLst>
            <pc:docMk/>
            <pc:sldMk cId="1382315063" sldId="306"/>
            <ac:spMk id="4" creationId="{1D823600-CBEB-4612-B68B-3BFADFE2AC16}"/>
          </ac:spMkLst>
        </pc:spChg>
        <pc:spChg chg="add del mod">
          <ac:chgData name="Chris Droussiotis" userId="66921b89f68d3868" providerId="LiveId" clId="{73BC81E3-5F3E-4410-BCF1-D610E6E9084A}" dt="2022-02-03T21:11:25.973" v="3306"/>
          <ac:spMkLst>
            <pc:docMk/>
            <pc:sldMk cId="1382315063" sldId="306"/>
            <ac:spMk id="9" creationId="{6AB69532-6ABD-460D-B9D3-E5565D1E4C86}"/>
          </ac:spMkLst>
        </pc:spChg>
        <pc:spChg chg="add mod">
          <ac:chgData name="Chris Droussiotis" userId="66921b89f68d3868" providerId="LiveId" clId="{73BC81E3-5F3E-4410-BCF1-D610E6E9084A}" dt="2022-02-03T21:11:48.686" v="3316" actId="255"/>
          <ac:spMkLst>
            <pc:docMk/>
            <pc:sldMk cId="1382315063" sldId="306"/>
            <ac:spMk id="10" creationId="{C04884F7-2A6F-423C-960B-BE1ADDC041A1}"/>
          </ac:spMkLst>
        </pc:spChg>
        <pc:picChg chg="add del mod">
          <ac:chgData name="Chris Droussiotis" userId="66921b89f68d3868" providerId="LiveId" clId="{73BC81E3-5F3E-4410-BCF1-D610E6E9084A}" dt="2022-02-03T21:11:01.532" v="3300" actId="478"/>
          <ac:picMkLst>
            <pc:docMk/>
            <pc:sldMk cId="1382315063" sldId="306"/>
            <ac:picMk id="5" creationId="{1950E3D9-C8A1-4A66-BA73-72069541C3EB}"/>
          </ac:picMkLst>
        </pc:picChg>
        <pc:picChg chg="add mod">
          <ac:chgData name="Chris Droussiotis" userId="66921b89f68d3868" providerId="LiveId" clId="{73BC81E3-5F3E-4410-BCF1-D610E6E9084A}" dt="2022-02-03T21:11:40.395" v="3314" actId="14100"/>
          <ac:picMkLst>
            <pc:docMk/>
            <pc:sldMk cId="1382315063" sldId="306"/>
            <ac:picMk id="6" creationId="{4A107CD9-A713-4612-9141-00F8A034816A}"/>
          </ac:picMkLst>
        </pc:picChg>
        <pc:picChg chg="add mod">
          <ac:chgData name="Chris Droussiotis" userId="66921b89f68d3868" providerId="LiveId" clId="{73BC81E3-5F3E-4410-BCF1-D610E6E9084A}" dt="2022-02-03T21:11:39.371" v="3312" actId="14100"/>
          <ac:picMkLst>
            <pc:docMk/>
            <pc:sldMk cId="1382315063" sldId="306"/>
            <ac:picMk id="7" creationId="{78A2803F-97E1-4008-97F8-E4C93D6A208C}"/>
          </ac:picMkLst>
        </pc:picChg>
        <pc:picChg chg="add mod">
          <ac:chgData name="Chris Droussiotis" userId="66921b89f68d3868" providerId="LiveId" clId="{73BC81E3-5F3E-4410-BCF1-D610E6E9084A}" dt="2022-02-03T21:11:57.970" v="3323" actId="14100"/>
          <ac:picMkLst>
            <pc:docMk/>
            <pc:sldMk cId="1382315063" sldId="306"/>
            <ac:picMk id="11" creationId="{AEE3FBF3-F346-442B-BA23-5CF162424A16}"/>
          </ac:picMkLst>
        </pc:picChg>
        <pc:picChg chg="add mod">
          <ac:chgData name="Chris Droussiotis" userId="66921b89f68d3868" providerId="LiveId" clId="{73BC81E3-5F3E-4410-BCF1-D610E6E9084A}" dt="2022-02-03T21:11:55.461" v="3322" actId="14100"/>
          <ac:picMkLst>
            <pc:docMk/>
            <pc:sldMk cId="1382315063" sldId="306"/>
            <ac:picMk id="12" creationId="{6492A2F1-176F-4779-9AE2-A3DC6321B297}"/>
          </ac:picMkLst>
        </pc:picChg>
      </pc:sldChg>
      <pc:sldChg chg="addSp delSp modSp new mod">
        <pc:chgData name="Chris Droussiotis" userId="66921b89f68d3868" providerId="LiveId" clId="{73BC81E3-5F3E-4410-BCF1-D610E6E9084A}" dt="2022-02-03T22:33:52.827" v="3399"/>
        <pc:sldMkLst>
          <pc:docMk/>
          <pc:sldMk cId="2499182663" sldId="307"/>
        </pc:sldMkLst>
        <pc:spChg chg="mod">
          <ac:chgData name="Chris Droussiotis" userId="66921b89f68d3868" providerId="LiveId" clId="{73BC81E3-5F3E-4410-BCF1-D610E6E9084A}" dt="2022-02-03T22:28:43.411" v="3396" actId="26606"/>
          <ac:spMkLst>
            <pc:docMk/>
            <pc:sldMk cId="2499182663" sldId="307"/>
            <ac:spMk id="2" creationId="{741EA12C-DADB-43E3-941E-55B0607D3F54}"/>
          </ac:spMkLst>
        </pc:spChg>
        <pc:spChg chg="del">
          <ac:chgData name="Chris Droussiotis" userId="66921b89f68d3868" providerId="LiveId" clId="{73BC81E3-5F3E-4410-BCF1-D610E6E9084A}" dt="2022-02-03T22:28:08.988" v="3391"/>
          <ac:spMkLst>
            <pc:docMk/>
            <pc:sldMk cId="2499182663" sldId="307"/>
            <ac:spMk id="3" creationId="{748B10E6-A5A8-4635-B6F4-8919B49E889E}"/>
          </ac:spMkLst>
        </pc:spChg>
        <pc:spChg chg="add del mod">
          <ac:chgData name="Chris Droussiotis" userId="66921b89f68d3868" providerId="LiveId" clId="{73BC81E3-5F3E-4410-BCF1-D610E6E9084A}" dt="2022-02-03T22:28:41.809" v="3395"/>
          <ac:spMkLst>
            <pc:docMk/>
            <pc:sldMk cId="2499182663" sldId="307"/>
            <ac:spMk id="6" creationId="{CBD128D9-5325-4BE1-82F1-608D2EBF2B7C}"/>
          </ac:spMkLst>
        </pc:spChg>
        <pc:spChg chg="add del mod">
          <ac:chgData name="Chris Droussiotis" userId="66921b89f68d3868" providerId="LiveId" clId="{73BC81E3-5F3E-4410-BCF1-D610E6E9084A}" dt="2022-02-03T22:33:52.827" v="3399"/>
          <ac:spMkLst>
            <pc:docMk/>
            <pc:sldMk cId="2499182663" sldId="307"/>
            <ac:spMk id="9" creationId="{39ADCE38-1ACC-4500-B3CF-7C676FA66E78}"/>
          </ac:spMkLst>
        </pc:spChg>
        <pc:picChg chg="add del mod">
          <ac:chgData name="Chris Droussiotis" userId="66921b89f68d3868" providerId="LiveId" clId="{73BC81E3-5F3E-4410-BCF1-D610E6E9084A}" dt="2022-02-03T22:28:40.132" v="3394" actId="478"/>
          <ac:picMkLst>
            <pc:docMk/>
            <pc:sldMk cId="2499182663" sldId="307"/>
            <ac:picMk id="4" creationId="{1DE4A9E4-2045-4C5B-B364-E396F041CE57}"/>
          </ac:picMkLst>
        </pc:picChg>
        <pc:picChg chg="add del mod">
          <ac:chgData name="Chris Droussiotis" userId="66921b89f68d3868" providerId="LiveId" clId="{73BC81E3-5F3E-4410-BCF1-D610E6E9084A}" dt="2022-02-03T22:33:51.178" v="3398" actId="478"/>
          <ac:picMkLst>
            <pc:docMk/>
            <pc:sldMk cId="2499182663" sldId="307"/>
            <ac:picMk id="7" creationId="{E0D337B8-6F6D-4961-83A7-A5EA50667925}"/>
          </ac:picMkLst>
        </pc:picChg>
        <pc:picChg chg="add mod">
          <ac:chgData name="Chris Droussiotis" userId="66921b89f68d3868" providerId="LiveId" clId="{73BC81E3-5F3E-4410-BCF1-D610E6E9084A}" dt="2022-02-03T22:33:52.827" v="3399"/>
          <ac:picMkLst>
            <pc:docMk/>
            <pc:sldMk cId="2499182663" sldId="307"/>
            <ac:picMk id="10" creationId="{EDA17865-BB18-4BB7-B6BF-4A20EE337AA8}"/>
          </ac:picMkLst>
        </pc:picChg>
      </pc:sldChg>
      <pc:sldChg chg="addSp delSp modSp mod">
        <pc:chgData name="Chris Droussiotis" userId="66921b89f68d3868" providerId="LiveId" clId="{73BC81E3-5F3E-4410-BCF1-D610E6E9084A}" dt="2022-09-12T21:31:21.895" v="3596" actId="255"/>
        <pc:sldMkLst>
          <pc:docMk/>
          <pc:sldMk cId="3700659540" sldId="308"/>
        </pc:sldMkLst>
        <pc:spChg chg="mod">
          <ac:chgData name="Chris Droussiotis" userId="66921b89f68d3868" providerId="LiveId" clId="{73BC81E3-5F3E-4410-BCF1-D610E6E9084A}" dt="2022-09-12T21:27:45.002" v="3456" actId="20577"/>
          <ac:spMkLst>
            <pc:docMk/>
            <pc:sldMk cId="3700659540" sldId="308"/>
            <ac:spMk id="2" creationId="{DAAB543D-B99D-4651-AD35-EB2E68C4F418}"/>
          </ac:spMkLst>
        </pc:spChg>
        <pc:spChg chg="del mod">
          <ac:chgData name="Chris Droussiotis" userId="66921b89f68d3868" providerId="LiveId" clId="{73BC81E3-5F3E-4410-BCF1-D610E6E9084A}" dt="2022-09-12T21:27:26.491" v="3438"/>
          <ac:spMkLst>
            <pc:docMk/>
            <pc:sldMk cId="3700659540" sldId="308"/>
            <ac:spMk id="6" creationId="{198774C4-D35C-4C54-B8E6-7B90C9D902E4}"/>
          </ac:spMkLst>
        </pc:spChg>
        <pc:graphicFrameChg chg="add mod modGraphic">
          <ac:chgData name="Chris Droussiotis" userId="66921b89f68d3868" providerId="LiveId" clId="{73BC81E3-5F3E-4410-BCF1-D610E6E9084A}" dt="2022-09-12T21:31:21.895" v="3596" actId="255"/>
          <ac:graphicFrameMkLst>
            <pc:docMk/>
            <pc:sldMk cId="3700659540" sldId="308"/>
            <ac:graphicFrameMk id="3" creationId="{95935B20-68AD-3329-BF11-11D7E40D304A}"/>
          </ac:graphicFrameMkLst>
        </pc:graphicFrameChg>
        <pc:picChg chg="add mod">
          <ac:chgData name="Chris Droussiotis" userId="66921b89f68d3868" providerId="LiveId" clId="{73BC81E3-5F3E-4410-BCF1-D610E6E9084A}" dt="2022-09-12T21:30:04.478" v="3471" actId="1076"/>
          <ac:picMkLst>
            <pc:docMk/>
            <pc:sldMk cId="3700659540" sldId="308"/>
            <ac:picMk id="4" creationId="{28EEFF42-B034-E9B2-E580-D5ABCDD0A2A9}"/>
          </ac:picMkLst>
        </pc:picChg>
        <pc:picChg chg="add mod">
          <ac:chgData name="Chris Droussiotis" userId="66921b89f68d3868" providerId="LiveId" clId="{73BC81E3-5F3E-4410-BCF1-D610E6E9084A}" dt="2022-09-12T21:30:06.348" v="3472" actId="1076"/>
          <ac:picMkLst>
            <pc:docMk/>
            <pc:sldMk cId="3700659540" sldId="308"/>
            <ac:picMk id="5" creationId="{86899413-F754-20D2-3B65-347B18F1A822}"/>
          </ac:picMkLst>
        </pc:picChg>
        <pc:picChg chg="del">
          <ac:chgData name="Chris Droussiotis" userId="66921b89f68d3868" providerId="LiveId" clId="{73BC81E3-5F3E-4410-BCF1-D610E6E9084A}" dt="2022-09-12T21:25:50.830" v="3435" actId="478"/>
          <ac:picMkLst>
            <pc:docMk/>
            <pc:sldMk cId="3700659540" sldId="308"/>
            <ac:picMk id="8" creationId="{E9278570-B195-4148-A82A-EEDDBD313CE6}"/>
          </ac:picMkLst>
        </pc:picChg>
        <pc:picChg chg="del">
          <ac:chgData name="Chris Droussiotis" userId="66921b89f68d3868" providerId="LiveId" clId="{73BC81E3-5F3E-4410-BCF1-D610E6E9084A}" dt="2022-09-12T21:25:52.578" v="3436" actId="478"/>
          <ac:picMkLst>
            <pc:docMk/>
            <pc:sldMk cId="3700659540" sldId="308"/>
            <ac:picMk id="9" creationId="{DC7EB282-DBCF-469D-8038-8CF1AF1B0A6A}"/>
          </ac:picMkLst>
        </pc:picChg>
      </pc:sldChg>
      <pc:sldChg chg="del">
        <pc:chgData name="Chris Droussiotis" userId="66921b89f68d3868" providerId="LiveId" clId="{73BC81E3-5F3E-4410-BCF1-D610E6E9084A}" dt="2022-09-12T21:32:04.341" v="3603"/>
        <pc:sldMkLst>
          <pc:docMk/>
          <pc:sldMk cId="915700686" sldId="309"/>
        </pc:sldMkLst>
      </pc:sldChg>
      <pc:sldChg chg="addSp delSp modSp mod">
        <pc:chgData name="Chris Droussiotis" userId="66921b89f68d3868" providerId="LiveId" clId="{73BC81E3-5F3E-4410-BCF1-D610E6E9084A}" dt="2022-09-12T21:37:19.045" v="3651" actId="20577"/>
        <pc:sldMkLst>
          <pc:docMk/>
          <pc:sldMk cId="4172219348" sldId="309"/>
        </pc:sldMkLst>
        <pc:spChg chg="mod">
          <ac:chgData name="Chris Droussiotis" userId="66921b89f68d3868" providerId="LiveId" clId="{73BC81E3-5F3E-4410-BCF1-D610E6E9084A}" dt="2022-09-12T21:32:22.856" v="3610" actId="20577"/>
          <ac:spMkLst>
            <pc:docMk/>
            <pc:sldMk cId="4172219348" sldId="309"/>
            <ac:spMk id="2" creationId="{DAAB543D-B99D-4651-AD35-EB2E68C4F418}"/>
          </ac:spMkLst>
        </pc:spChg>
        <pc:spChg chg="add del mod">
          <ac:chgData name="Chris Droussiotis" userId="66921b89f68d3868" providerId="LiveId" clId="{73BC81E3-5F3E-4410-BCF1-D610E6E9084A}" dt="2022-09-12T21:34:31.877" v="3614"/>
          <ac:spMkLst>
            <pc:docMk/>
            <pc:sldMk cId="4172219348" sldId="309"/>
            <ac:spMk id="7" creationId="{9219F0BB-B5AA-0153-7C4E-8024488B8BE0}"/>
          </ac:spMkLst>
        </pc:spChg>
        <pc:graphicFrameChg chg="del">
          <ac:chgData name="Chris Droussiotis" userId="66921b89f68d3868" providerId="LiveId" clId="{73BC81E3-5F3E-4410-BCF1-D610E6E9084A}" dt="2022-09-12T21:33:28.392" v="3611" actId="478"/>
          <ac:graphicFrameMkLst>
            <pc:docMk/>
            <pc:sldMk cId="4172219348" sldId="309"/>
            <ac:graphicFrameMk id="3" creationId="{95935B20-68AD-3329-BF11-11D7E40D304A}"/>
          </ac:graphicFrameMkLst>
        </pc:graphicFrameChg>
        <pc:graphicFrameChg chg="add del mod">
          <ac:chgData name="Chris Droussiotis" userId="66921b89f68d3868" providerId="LiveId" clId="{73BC81E3-5F3E-4410-BCF1-D610E6E9084A}" dt="2022-09-12T21:33:52.267" v="3613"/>
          <ac:graphicFrameMkLst>
            <pc:docMk/>
            <pc:sldMk cId="4172219348" sldId="309"/>
            <ac:graphicFrameMk id="8" creationId="{9E56CD63-4143-BE00-77E2-C0AD9F312D53}"/>
          </ac:graphicFrameMkLst>
        </pc:graphicFrameChg>
        <pc:graphicFrameChg chg="add mod modGraphic">
          <ac:chgData name="Chris Droussiotis" userId="66921b89f68d3868" providerId="LiveId" clId="{73BC81E3-5F3E-4410-BCF1-D610E6E9084A}" dt="2022-09-12T21:37:19.045" v="3651" actId="20577"/>
          <ac:graphicFrameMkLst>
            <pc:docMk/>
            <pc:sldMk cId="4172219348" sldId="309"/>
            <ac:graphicFrameMk id="9" creationId="{C6653CB6-0AEC-67AD-66AD-56D5B4050978}"/>
          </ac:graphicFrameMkLst>
        </pc:graphicFrameChg>
        <pc:picChg chg="mod">
          <ac:chgData name="Chris Droussiotis" userId="66921b89f68d3868" providerId="LiveId" clId="{73BC81E3-5F3E-4410-BCF1-D610E6E9084A}" dt="2022-09-12T21:35:14.740" v="3621" actId="14100"/>
          <ac:picMkLst>
            <pc:docMk/>
            <pc:sldMk cId="4172219348" sldId="309"/>
            <ac:picMk id="4" creationId="{28EEFF42-B034-E9B2-E580-D5ABCDD0A2A9}"/>
          </ac:picMkLst>
        </pc:picChg>
        <pc:picChg chg="del">
          <ac:chgData name="Chris Droussiotis" userId="66921b89f68d3868" providerId="LiveId" clId="{73BC81E3-5F3E-4410-BCF1-D610E6E9084A}" dt="2022-09-12T21:34:42.797" v="3617" actId="478"/>
          <ac:picMkLst>
            <pc:docMk/>
            <pc:sldMk cId="4172219348" sldId="309"/>
            <ac:picMk id="5" creationId="{86899413-F754-20D2-3B65-347B18F1A822}"/>
          </ac:picMkLst>
        </pc:picChg>
        <pc:picChg chg="add mod">
          <ac:chgData name="Chris Droussiotis" userId="66921b89f68d3868" providerId="LiveId" clId="{73BC81E3-5F3E-4410-BCF1-D610E6E9084A}" dt="2022-09-12T21:35:10.296" v="3620" actId="1076"/>
          <ac:picMkLst>
            <pc:docMk/>
            <pc:sldMk cId="4172219348" sldId="309"/>
            <ac:picMk id="10" creationId="{51DEEA3E-1FFA-9245-988F-1D3EF4994E2F}"/>
          </ac:picMkLst>
        </pc:picChg>
      </pc:sldChg>
      <pc:sldChg chg="addSp delSp modSp mod">
        <pc:chgData name="Chris Droussiotis" userId="66921b89f68d3868" providerId="LiveId" clId="{73BC81E3-5F3E-4410-BCF1-D610E6E9084A}" dt="2022-09-15T14:18:28.742" v="5019" actId="6549"/>
        <pc:sldMkLst>
          <pc:docMk/>
          <pc:sldMk cId="3822830722" sldId="310"/>
        </pc:sldMkLst>
        <pc:spChg chg="mod">
          <ac:chgData name="Chris Droussiotis" userId="66921b89f68d3868" providerId="LiveId" clId="{73BC81E3-5F3E-4410-BCF1-D610E6E9084A}" dt="2022-09-15T14:18:12.215" v="5014" actId="27636"/>
          <ac:spMkLst>
            <pc:docMk/>
            <pc:sldMk cId="3822830722" sldId="310"/>
            <ac:spMk id="2" creationId="{DAAB543D-B99D-4651-AD35-EB2E68C4F418}"/>
          </ac:spMkLst>
        </pc:spChg>
        <pc:spChg chg="add del mod">
          <ac:chgData name="Chris Droussiotis" userId="66921b89f68d3868" providerId="LiveId" clId="{73BC81E3-5F3E-4410-BCF1-D610E6E9084A}" dt="2022-09-12T21:36:10.159" v="3630"/>
          <ac:spMkLst>
            <pc:docMk/>
            <pc:sldMk cId="3822830722" sldId="310"/>
            <ac:spMk id="5" creationId="{CFFBF8A3-3433-E600-2B10-9FBB77DF9925}"/>
          </ac:spMkLst>
        </pc:spChg>
        <pc:spChg chg="add del mod">
          <ac:chgData name="Chris Droussiotis" userId="66921b89f68d3868" providerId="LiveId" clId="{73BC81E3-5F3E-4410-BCF1-D610E6E9084A}" dt="2022-09-12T21:37:39.168" v="3652"/>
          <ac:spMkLst>
            <pc:docMk/>
            <pc:sldMk cId="3822830722" sldId="310"/>
            <ac:spMk id="8" creationId="{AD723A8E-7ECC-15DF-CE07-ECA463FA441F}"/>
          </ac:spMkLst>
        </pc:spChg>
        <pc:graphicFrameChg chg="add del mod">
          <ac:chgData name="Chris Droussiotis" userId="66921b89f68d3868" providerId="LiveId" clId="{73BC81E3-5F3E-4410-BCF1-D610E6E9084A}" dt="2022-09-12T21:36:13.416" v="3631" actId="478"/>
          <ac:graphicFrameMkLst>
            <pc:docMk/>
            <pc:sldMk cId="3822830722" sldId="310"/>
            <ac:graphicFrameMk id="6" creationId="{CF1755B9-375C-B799-3315-708A86E910CC}"/>
          </ac:graphicFrameMkLst>
        </pc:graphicFrameChg>
        <pc:graphicFrameChg chg="del">
          <ac:chgData name="Chris Droussiotis" userId="66921b89f68d3868" providerId="LiveId" clId="{73BC81E3-5F3E-4410-BCF1-D610E6E9084A}" dt="2022-09-12T21:35:53.390" v="3622" actId="478"/>
          <ac:graphicFrameMkLst>
            <pc:docMk/>
            <pc:sldMk cId="3822830722" sldId="310"/>
            <ac:graphicFrameMk id="9" creationId="{C6653CB6-0AEC-67AD-66AD-56D5B4050978}"/>
          </ac:graphicFrameMkLst>
        </pc:graphicFrameChg>
        <pc:graphicFrameChg chg="add mod modGraphic">
          <ac:chgData name="Chris Droussiotis" userId="66921b89f68d3868" providerId="LiveId" clId="{73BC81E3-5F3E-4410-BCF1-D610E6E9084A}" dt="2022-09-15T14:18:28.742" v="5019" actId="6549"/>
          <ac:graphicFrameMkLst>
            <pc:docMk/>
            <pc:sldMk cId="3822830722" sldId="310"/>
            <ac:graphicFrameMk id="11" creationId="{2EDC8AC5-F706-9063-4DDA-0E35CB306E08}"/>
          </ac:graphicFrameMkLst>
        </pc:graphicFrameChg>
        <pc:picChg chg="mod">
          <ac:chgData name="Chris Droussiotis" userId="66921b89f68d3868" providerId="LiveId" clId="{73BC81E3-5F3E-4410-BCF1-D610E6E9084A}" dt="2022-09-15T14:18:20.472" v="5016" actId="1076"/>
          <ac:picMkLst>
            <pc:docMk/>
            <pc:sldMk cId="3822830722" sldId="310"/>
            <ac:picMk id="4" creationId="{28EEFF42-B034-E9B2-E580-D5ABCDD0A2A9}"/>
          </ac:picMkLst>
        </pc:picChg>
        <pc:picChg chg="mod">
          <ac:chgData name="Chris Droussiotis" userId="66921b89f68d3868" providerId="LiveId" clId="{73BC81E3-5F3E-4410-BCF1-D610E6E9084A}" dt="2022-09-15T14:18:21.556" v="5017" actId="1076"/>
          <ac:picMkLst>
            <pc:docMk/>
            <pc:sldMk cId="3822830722" sldId="310"/>
            <ac:picMk id="10" creationId="{51DEEA3E-1FFA-9245-988F-1D3EF4994E2F}"/>
          </ac:picMkLst>
        </pc:picChg>
      </pc:sldChg>
      <pc:sldChg chg="addSp delSp modSp mod">
        <pc:chgData name="Chris Droussiotis" userId="66921b89f68d3868" providerId="LiveId" clId="{73BC81E3-5F3E-4410-BCF1-D610E6E9084A}" dt="2022-09-15T14:19:02.875" v="5025" actId="14100"/>
        <pc:sldMkLst>
          <pc:docMk/>
          <pc:sldMk cId="1003096471" sldId="311"/>
        </pc:sldMkLst>
        <pc:spChg chg="add del mod">
          <ac:chgData name="Chris Droussiotis" userId="66921b89f68d3868" providerId="LiveId" clId="{73BC81E3-5F3E-4410-BCF1-D610E6E9084A}" dt="2022-09-12T21:38:27.269" v="3658"/>
          <ac:spMkLst>
            <pc:docMk/>
            <pc:sldMk cId="1003096471" sldId="311"/>
            <ac:spMk id="5" creationId="{1D499D21-7919-0ED8-5CD2-F1CBCE96107E}"/>
          </ac:spMkLst>
        </pc:spChg>
        <pc:graphicFrameChg chg="add mod modGraphic">
          <ac:chgData name="Chris Droussiotis" userId="66921b89f68d3868" providerId="LiveId" clId="{73BC81E3-5F3E-4410-BCF1-D610E6E9084A}" dt="2022-09-15T14:19:02.875" v="5025" actId="14100"/>
          <ac:graphicFrameMkLst>
            <pc:docMk/>
            <pc:sldMk cId="1003096471" sldId="311"/>
            <ac:graphicFrameMk id="6" creationId="{408C9A7A-0EAF-C99B-EDE5-1EBB1CBD1B8A}"/>
          </ac:graphicFrameMkLst>
        </pc:graphicFrameChg>
        <pc:graphicFrameChg chg="del modGraphic">
          <ac:chgData name="Chris Droussiotis" userId="66921b89f68d3868" providerId="LiveId" clId="{73BC81E3-5F3E-4410-BCF1-D610E6E9084A}" dt="2022-09-12T21:38:08.561" v="3657" actId="478"/>
          <ac:graphicFrameMkLst>
            <pc:docMk/>
            <pc:sldMk cId="1003096471" sldId="311"/>
            <ac:graphicFrameMk id="9" creationId="{C6653CB6-0AEC-67AD-66AD-56D5B4050978}"/>
          </ac:graphicFrameMkLst>
        </pc:graphicFrameChg>
        <pc:picChg chg="mod">
          <ac:chgData name="Chris Droussiotis" userId="66921b89f68d3868" providerId="LiveId" clId="{73BC81E3-5F3E-4410-BCF1-D610E6E9084A}" dt="2022-09-15T14:18:55.379" v="5022" actId="1076"/>
          <ac:picMkLst>
            <pc:docMk/>
            <pc:sldMk cId="1003096471" sldId="311"/>
            <ac:picMk id="4" creationId="{28EEFF42-B034-E9B2-E580-D5ABCDD0A2A9}"/>
          </ac:picMkLst>
        </pc:picChg>
        <pc:picChg chg="mod">
          <ac:chgData name="Chris Droussiotis" userId="66921b89f68d3868" providerId="LiveId" clId="{73BC81E3-5F3E-4410-BCF1-D610E6E9084A}" dt="2022-09-15T14:18:59.230" v="5024" actId="14100"/>
          <ac:picMkLst>
            <pc:docMk/>
            <pc:sldMk cId="1003096471" sldId="311"/>
            <ac:picMk id="10" creationId="{51DEEA3E-1FFA-9245-988F-1D3EF4994E2F}"/>
          </ac:picMkLst>
        </pc:picChg>
      </pc:sldChg>
      <pc:sldChg chg="addSp delSp modSp mod">
        <pc:chgData name="Chris Droussiotis" userId="66921b89f68d3868" providerId="LiveId" clId="{73BC81E3-5F3E-4410-BCF1-D610E6E9084A}" dt="2022-09-14T15:49:52.273" v="3767" actId="20577"/>
        <pc:sldMkLst>
          <pc:docMk/>
          <pc:sldMk cId="2532751954" sldId="312"/>
        </pc:sldMkLst>
        <pc:spChg chg="add mod">
          <ac:chgData name="Chris Droussiotis" userId="66921b89f68d3868" providerId="LiveId" clId="{73BC81E3-5F3E-4410-BCF1-D610E6E9084A}" dt="2022-09-14T15:49:52.273" v="3767" actId="20577"/>
          <ac:spMkLst>
            <pc:docMk/>
            <pc:sldMk cId="2532751954" sldId="312"/>
            <ac:spMk id="5" creationId="{43318F55-CCAD-41D5-AA08-F5C8DF73DD32}"/>
          </ac:spMkLst>
        </pc:spChg>
        <pc:graphicFrameChg chg="del modGraphic">
          <ac:chgData name="Chris Droussiotis" userId="66921b89f68d3868" providerId="LiveId" clId="{73BC81E3-5F3E-4410-BCF1-D610E6E9084A}" dt="2022-09-14T15:47:42.043" v="3662" actId="478"/>
          <ac:graphicFrameMkLst>
            <pc:docMk/>
            <pc:sldMk cId="2532751954" sldId="312"/>
            <ac:graphicFrameMk id="9" creationId="{C6653CB6-0AEC-67AD-66AD-56D5B4050978}"/>
          </ac:graphicFrameMkLst>
        </pc:graphicFrameChg>
      </pc:sldChg>
      <pc:sldChg chg="addSp delSp modSp mod">
        <pc:chgData name="Chris Droussiotis" userId="66921b89f68d3868" providerId="LiveId" clId="{73BC81E3-5F3E-4410-BCF1-D610E6E9084A}" dt="2022-09-14T17:36:49.246" v="4090"/>
        <pc:sldMkLst>
          <pc:docMk/>
          <pc:sldMk cId="3707702621" sldId="313"/>
        </pc:sldMkLst>
        <pc:spChg chg="mod">
          <ac:chgData name="Chris Droussiotis" userId="66921b89f68d3868" providerId="LiveId" clId="{73BC81E3-5F3E-4410-BCF1-D610E6E9084A}" dt="2022-09-14T17:30:20.366" v="3894" actId="20577"/>
          <ac:spMkLst>
            <pc:docMk/>
            <pc:sldMk cId="3707702621" sldId="313"/>
            <ac:spMk id="2" creationId="{DAAB543D-B99D-4651-AD35-EB2E68C4F418}"/>
          </ac:spMkLst>
        </pc:spChg>
        <pc:graphicFrameChg chg="mod modGraphic">
          <ac:chgData name="Chris Droussiotis" userId="66921b89f68d3868" providerId="LiveId" clId="{73BC81E3-5F3E-4410-BCF1-D610E6E9084A}" dt="2022-09-14T17:36:49.246" v="4090"/>
          <ac:graphicFrameMkLst>
            <pc:docMk/>
            <pc:sldMk cId="3707702621" sldId="313"/>
            <ac:graphicFrameMk id="5" creationId="{D53E0897-2213-49E4-BE56-41D2FD015BE9}"/>
          </ac:graphicFrameMkLst>
        </pc:graphicFrameChg>
        <pc:picChg chg="add mod">
          <ac:chgData name="Chris Droussiotis" userId="66921b89f68d3868" providerId="LiveId" clId="{73BC81E3-5F3E-4410-BCF1-D610E6E9084A}" dt="2022-09-14T15:51:06.787" v="3772" actId="14100"/>
          <ac:picMkLst>
            <pc:docMk/>
            <pc:sldMk cId="3707702621" sldId="313"/>
            <ac:picMk id="4" creationId="{7A49273B-642E-CB9B-AC23-5D18C00B5529}"/>
          </ac:picMkLst>
        </pc:picChg>
        <pc:picChg chg="add mod">
          <ac:chgData name="Chris Droussiotis" userId="66921b89f68d3868" providerId="LiveId" clId="{73BC81E3-5F3E-4410-BCF1-D610E6E9084A}" dt="2022-09-14T17:30:33.296" v="3895" actId="14100"/>
          <ac:picMkLst>
            <pc:docMk/>
            <pc:sldMk cId="3707702621" sldId="313"/>
            <ac:picMk id="7" creationId="{C7C9071A-E844-CE8F-D4B5-0BB539AE16D3}"/>
          </ac:picMkLst>
        </pc:picChg>
        <pc:picChg chg="del">
          <ac:chgData name="Chris Droussiotis" userId="66921b89f68d3868" providerId="LiveId" clId="{73BC81E3-5F3E-4410-BCF1-D610E6E9084A}" dt="2022-09-14T15:50:49.207" v="3768" actId="478"/>
          <ac:picMkLst>
            <pc:docMk/>
            <pc:sldMk cId="3707702621" sldId="313"/>
            <ac:picMk id="8" creationId="{E9278570-B195-4148-A82A-EEDDBD313CE6}"/>
          </ac:picMkLst>
        </pc:picChg>
        <pc:picChg chg="del">
          <ac:chgData name="Chris Droussiotis" userId="66921b89f68d3868" providerId="LiveId" clId="{73BC81E3-5F3E-4410-BCF1-D610E6E9084A}" dt="2022-09-14T15:50:49.984" v="3769" actId="478"/>
          <ac:picMkLst>
            <pc:docMk/>
            <pc:sldMk cId="3707702621" sldId="313"/>
            <ac:picMk id="9" creationId="{DC7EB282-DBCF-469D-8038-8CF1AF1B0A6A}"/>
          </ac:picMkLst>
        </pc:picChg>
        <pc:picChg chg="add del mod">
          <ac:chgData name="Chris Droussiotis" userId="66921b89f68d3868" providerId="LiveId" clId="{73BC81E3-5F3E-4410-BCF1-D610E6E9084A}" dt="2022-09-14T17:35:46.047" v="4083" actId="478"/>
          <ac:picMkLst>
            <pc:docMk/>
            <pc:sldMk cId="3707702621" sldId="313"/>
            <ac:picMk id="11" creationId="{966CF0C5-9728-998B-275D-6E364B516A8F}"/>
          </ac:picMkLst>
        </pc:picChg>
        <pc:picChg chg="add mod">
          <ac:chgData name="Chris Droussiotis" userId="66921b89f68d3868" providerId="LiveId" clId="{73BC81E3-5F3E-4410-BCF1-D610E6E9084A}" dt="2022-09-14T17:36:18.957" v="4088" actId="1076"/>
          <ac:picMkLst>
            <pc:docMk/>
            <pc:sldMk cId="3707702621" sldId="313"/>
            <ac:picMk id="13" creationId="{4F11CD2F-D1A9-7453-221D-C3F63CC655A1}"/>
          </ac:picMkLst>
        </pc:picChg>
      </pc:sldChg>
      <pc:sldChg chg="delSp modSp mod">
        <pc:chgData name="Chris Droussiotis" userId="66921b89f68d3868" providerId="LiveId" clId="{73BC81E3-5F3E-4410-BCF1-D610E6E9084A}" dt="2022-09-15T13:49:12.977" v="4235"/>
        <pc:sldMkLst>
          <pc:docMk/>
          <pc:sldMk cId="3529635554" sldId="314"/>
        </pc:sldMkLst>
        <pc:spChg chg="mod">
          <ac:chgData name="Chris Droussiotis" userId="66921b89f68d3868" providerId="LiveId" clId="{73BC81E3-5F3E-4410-BCF1-D610E6E9084A}" dt="2022-09-14T17:39:17.012" v="4126" actId="6549"/>
          <ac:spMkLst>
            <pc:docMk/>
            <pc:sldMk cId="3529635554" sldId="314"/>
            <ac:spMk id="2" creationId="{DAAB543D-B99D-4651-AD35-EB2E68C4F418}"/>
          </ac:spMkLst>
        </pc:spChg>
        <pc:spChg chg="del">
          <ac:chgData name="Chris Droussiotis" userId="66921b89f68d3868" providerId="LiveId" clId="{73BC81E3-5F3E-4410-BCF1-D610E6E9084A}" dt="2022-09-14T17:38:57.146" v="4091" actId="478"/>
          <ac:spMkLst>
            <pc:docMk/>
            <pc:sldMk cId="3529635554" sldId="314"/>
            <ac:spMk id="4" creationId="{E33BB7D4-69E0-425D-84BD-571B34F67130}"/>
          </ac:spMkLst>
        </pc:spChg>
        <pc:graphicFrameChg chg="mod modGraphic">
          <ac:chgData name="Chris Droussiotis" userId="66921b89f68d3868" providerId="LiveId" clId="{73BC81E3-5F3E-4410-BCF1-D610E6E9084A}" dt="2022-09-15T13:49:12.977" v="4235"/>
          <ac:graphicFrameMkLst>
            <pc:docMk/>
            <pc:sldMk cId="3529635554" sldId="314"/>
            <ac:graphicFrameMk id="5" creationId="{D53E0897-2213-49E4-BE56-41D2FD015BE9}"/>
          </ac:graphicFrameMkLst>
        </pc:graphicFrameChg>
        <pc:picChg chg="del">
          <ac:chgData name="Chris Droussiotis" userId="66921b89f68d3868" providerId="LiveId" clId="{73BC81E3-5F3E-4410-BCF1-D610E6E9084A}" dt="2022-09-14T17:38:58.376" v="4092" actId="478"/>
          <ac:picMkLst>
            <pc:docMk/>
            <pc:sldMk cId="3529635554" sldId="314"/>
            <ac:picMk id="3" creationId="{81922606-70B3-4575-AAD3-E04C063B1A6B}"/>
          </ac:picMkLst>
        </pc:picChg>
      </pc:sldChg>
      <pc:sldChg chg="modSp mod">
        <pc:chgData name="Chris Droussiotis" userId="66921b89f68d3868" providerId="LiveId" clId="{73BC81E3-5F3E-4410-BCF1-D610E6E9084A}" dt="2022-09-15T14:13:52.901" v="4954"/>
        <pc:sldMkLst>
          <pc:docMk/>
          <pc:sldMk cId="777249997" sldId="315"/>
        </pc:sldMkLst>
        <pc:spChg chg="mod">
          <ac:chgData name="Chris Droussiotis" userId="66921b89f68d3868" providerId="LiveId" clId="{73BC81E3-5F3E-4410-BCF1-D610E6E9084A}" dt="2022-09-15T14:09:34.189" v="4857" actId="14100"/>
          <ac:spMkLst>
            <pc:docMk/>
            <pc:sldMk cId="777249997" sldId="315"/>
            <ac:spMk id="2" creationId="{DAAB543D-B99D-4651-AD35-EB2E68C4F418}"/>
          </ac:spMkLst>
        </pc:spChg>
        <pc:graphicFrameChg chg="mod modGraphic">
          <ac:chgData name="Chris Droussiotis" userId="66921b89f68d3868" providerId="LiveId" clId="{73BC81E3-5F3E-4410-BCF1-D610E6E9084A}" dt="2022-09-15T14:13:52.901" v="4954"/>
          <ac:graphicFrameMkLst>
            <pc:docMk/>
            <pc:sldMk cId="777249997" sldId="315"/>
            <ac:graphicFrameMk id="5" creationId="{D53E0897-2213-49E4-BE56-41D2FD015BE9}"/>
          </ac:graphicFrameMkLst>
        </pc:graphicFrameChg>
      </pc:sldChg>
      <pc:sldChg chg="modSp mod">
        <pc:chgData name="Chris Droussiotis" userId="66921b89f68d3868" providerId="LiveId" clId="{73BC81E3-5F3E-4410-BCF1-D610E6E9084A}" dt="2022-09-15T14:13:30.126" v="4952"/>
        <pc:sldMkLst>
          <pc:docMk/>
          <pc:sldMk cId="919694215" sldId="316"/>
        </pc:sldMkLst>
        <pc:graphicFrameChg chg="mod modGraphic">
          <ac:chgData name="Chris Droussiotis" userId="66921b89f68d3868" providerId="LiveId" clId="{73BC81E3-5F3E-4410-BCF1-D610E6E9084A}" dt="2022-09-15T14:13:30.126" v="4952"/>
          <ac:graphicFrameMkLst>
            <pc:docMk/>
            <pc:sldMk cId="919694215" sldId="316"/>
            <ac:graphicFrameMk id="5" creationId="{D53E0897-2213-49E4-BE56-41D2FD015BE9}"/>
          </ac:graphicFrameMkLst>
        </pc:graphicFrameChg>
      </pc:sldChg>
      <pc:sldChg chg="addSp modSp new mod ord">
        <pc:chgData name="Chris Droussiotis" userId="66921b89f68d3868" providerId="LiveId" clId="{73BC81E3-5F3E-4410-BCF1-D610E6E9084A}" dt="2022-09-15T14:16:59.714" v="5003"/>
        <pc:sldMkLst>
          <pc:docMk/>
          <pc:sldMk cId="2188827266" sldId="317"/>
        </pc:sldMkLst>
        <pc:spChg chg="mod">
          <ac:chgData name="Chris Droussiotis" userId="66921b89f68d3868" providerId="LiveId" clId="{73BC81E3-5F3E-4410-BCF1-D610E6E9084A}" dt="2022-09-15T14:16:04.330" v="5000" actId="14100"/>
          <ac:spMkLst>
            <pc:docMk/>
            <pc:sldMk cId="2188827266" sldId="317"/>
            <ac:spMk id="2" creationId="{AA048BCC-1DDB-5D3D-8F5E-F1353C7BF69A}"/>
          </ac:spMkLst>
        </pc:spChg>
        <pc:spChg chg="add mod">
          <ac:chgData name="Chris Droussiotis" userId="66921b89f68d3868" providerId="LiveId" clId="{73BC81E3-5F3E-4410-BCF1-D610E6E9084A}" dt="2022-09-15T14:16:08.495" v="5001" actId="12"/>
          <ac:spMkLst>
            <pc:docMk/>
            <pc:sldMk cId="2188827266" sldId="317"/>
            <ac:spMk id="4" creationId="{27E15F3A-6851-D25A-6531-FF7CAE1FAD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AC52A2BA-1075-4E52-977C-616E0135D271}" type="datetimeFigureOut">
              <a:rPr lang="en-US" smtClean="0"/>
              <a:t>9/14/2022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93415323-8DCC-4C25-A52A-88E3811912DB}" type="slidenum">
              <a:rPr lang="en-US" smtClean="0"/>
              <a:t>‹#›</a:t>
            </a:fld>
            <a:endParaRPr lang="en-US"/>
          </a:p>
        </p:txBody>
      </p:sp>
    </p:spTree>
    <p:extLst>
      <p:ext uri="{BB962C8B-B14F-4D97-AF65-F5344CB8AC3E}">
        <p14:creationId xmlns:p14="http://schemas.microsoft.com/office/powerpoint/2010/main" val="1618235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9/14/2022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9/14/2022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9/14/2022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9/14/2022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9/14/2022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9/14/2022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9/14/2022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9/14/2022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9/14/2022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9/14/2022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9/14/2022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9/14/2022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t>Mergers &amp; Acquisitions</a:t>
            </a:r>
            <a:br>
              <a:rPr lang="en-US" sz="8000" dirty="0"/>
            </a:br>
            <a:endParaRPr lang="en-US" sz="28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4" y="4656965"/>
            <a:ext cx="6675823" cy="1021498"/>
          </a:xfrm>
        </p:spPr>
        <p:txBody>
          <a:bodyPr>
            <a:normAutofit fontScale="77500" lnSpcReduction="20000"/>
          </a:bodyPr>
          <a:lstStyle/>
          <a:p>
            <a:r>
              <a:rPr lang="en-US" sz="1600" dirty="0">
                <a:solidFill>
                  <a:schemeClr val="tx1">
                    <a:lumMod val="85000"/>
                    <a:lumOff val="15000"/>
                  </a:schemeClr>
                </a:solidFill>
              </a:rPr>
              <a:t>Lecture 3: CORPORATE TAKEOVER MARKET</a:t>
            </a:r>
          </a:p>
          <a:p>
            <a:endParaRPr lang="en-US" sz="1600" dirty="0">
              <a:solidFill>
                <a:schemeClr val="tx1">
                  <a:lumMod val="85000"/>
                  <a:lumOff val="15000"/>
                </a:schemeClr>
              </a:solidFill>
            </a:endParaRPr>
          </a:p>
          <a:p>
            <a:r>
              <a:rPr lang="en-US" sz="1600" dirty="0">
                <a:solidFill>
                  <a:schemeClr val="tx1">
                    <a:lumMod val="85000"/>
                    <a:lumOff val="15000"/>
                  </a:schemeClr>
                </a:solidFill>
              </a:rPr>
              <a:t>Case study 2: Facebook acquisition of WhatsApp</a:t>
            </a:r>
          </a:p>
          <a:p>
            <a:endParaRPr lang="en-US"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92FAFDF-14DD-4954-8E4C-61C061476060}"/>
              </a:ext>
            </a:extLst>
          </p:cNvPr>
          <p:cNvSpPr txBox="1"/>
          <p:nvPr/>
        </p:nvSpPr>
        <p:spPr>
          <a:xfrm>
            <a:off x="95793" y="177432"/>
            <a:ext cx="4310744" cy="461665"/>
          </a:xfrm>
          <a:prstGeom prst="rect">
            <a:avLst/>
          </a:prstGeom>
          <a:noFill/>
        </p:spPr>
        <p:txBody>
          <a:bodyPr wrap="square" rtlCol="0">
            <a:spAutoFit/>
          </a:bodyPr>
          <a:lstStyle/>
          <a:p>
            <a:r>
              <a:rPr lang="en-US" sz="2400" dirty="0">
                <a:solidFill>
                  <a:schemeClr val="bg1"/>
                </a:solidFill>
              </a:rPr>
              <a:t>Professor Chris Droussiotis</a:t>
            </a: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Hostile Takeover</a:t>
            </a:r>
          </a:p>
        </p:txBody>
      </p:sp>
      <p:sp>
        <p:nvSpPr>
          <p:cNvPr id="6" name="Content Placeholder 5">
            <a:extLst>
              <a:ext uri="{FF2B5EF4-FFF2-40B4-BE49-F238E27FC236}">
                <a16:creationId xmlns:a16="http://schemas.microsoft.com/office/drawing/2014/main" id="{09120187-D4C9-4650-998D-8DC8A4E2781A}"/>
              </a:ext>
            </a:extLst>
          </p:cNvPr>
          <p:cNvSpPr>
            <a:spLocks noGrp="1"/>
          </p:cNvSpPr>
          <p:nvPr>
            <p:ph sz="half" idx="1"/>
          </p:nvPr>
        </p:nvSpPr>
        <p:spPr>
          <a:xfrm>
            <a:off x="1097280" y="2120900"/>
            <a:ext cx="7172960" cy="3748193"/>
          </a:xfrm>
        </p:spPr>
        <p:txBody>
          <a:bodyPr>
            <a:normAutofit lnSpcReduction="10000"/>
          </a:bodyPr>
          <a:lstStyle/>
          <a:p>
            <a:pPr>
              <a:lnSpc>
                <a:spcPct val="90000"/>
              </a:lnSpc>
              <a:buFont typeface="Wingdings" panose="05000000000000000000" pitchFamily="2" charset="2"/>
              <a:buChar char="Ø"/>
            </a:pPr>
            <a:r>
              <a:rPr lang="en-US" sz="1300" dirty="0"/>
              <a:t> </a:t>
            </a:r>
            <a:r>
              <a:rPr lang="en-US" sz="2000" dirty="0"/>
              <a:t>The target company doesn’t want the acquirer to acquire it</a:t>
            </a:r>
          </a:p>
          <a:p>
            <a:pPr>
              <a:lnSpc>
                <a:spcPct val="90000"/>
              </a:lnSpc>
              <a:buFont typeface="Wingdings" panose="05000000000000000000" pitchFamily="2" charset="2"/>
              <a:buChar char="Ø"/>
            </a:pPr>
            <a:r>
              <a:rPr lang="en-US" sz="2000" dirty="0"/>
              <a:t> The takeover is without the consent of the board of directors of the target company.</a:t>
            </a:r>
          </a:p>
          <a:p>
            <a:pPr>
              <a:lnSpc>
                <a:spcPct val="90000"/>
              </a:lnSpc>
              <a:buFont typeface="Wingdings" panose="05000000000000000000" pitchFamily="2" charset="2"/>
              <a:buChar char="Ø"/>
            </a:pPr>
            <a:r>
              <a:rPr lang="en-US" sz="2000" dirty="0"/>
              <a:t> The acquirer will directly go to the shareholders of the company to acquire the shares of the target company without letting the management of the target company know about such actions.</a:t>
            </a:r>
          </a:p>
          <a:p>
            <a:pPr>
              <a:lnSpc>
                <a:spcPct val="90000"/>
              </a:lnSpc>
              <a:buFont typeface="Wingdings" panose="05000000000000000000" pitchFamily="2" charset="2"/>
              <a:buChar char="Ø"/>
            </a:pPr>
            <a:r>
              <a:rPr lang="en-US" sz="2000" dirty="0"/>
              <a:t> The target company can use several mechanisms to defend itself against a hostile takeover including:</a:t>
            </a:r>
          </a:p>
          <a:p>
            <a:pPr lvl="1">
              <a:lnSpc>
                <a:spcPct val="90000"/>
              </a:lnSpc>
              <a:buFont typeface="Wingdings" panose="05000000000000000000" pitchFamily="2" charset="2"/>
              <a:buChar char="Ø"/>
            </a:pPr>
            <a:r>
              <a:rPr lang="en-US" sz="2000" dirty="0"/>
              <a:t>Poison Pill</a:t>
            </a:r>
          </a:p>
          <a:p>
            <a:pPr lvl="1">
              <a:lnSpc>
                <a:spcPct val="90000"/>
              </a:lnSpc>
              <a:buFont typeface="Wingdings" panose="05000000000000000000" pitchFamily="2" charset="2"/>
              <a:buChar char="Ø"/>
            </a:pPr>
            <a:r>
              <a:rPr lang="en-US" sz="2000" dirty="0"/>
              <a:t> The crown jewel defense</a:t>
            </a:r>
          </a:p>
          <a:p>
            <a:pPr lvl="1">
              <a:lnSpc>
                <a:spcPct val="90000"/>
              </a:lnSpc>
              <a:buFont typeface="Wingdings" panose="05000000000000000000" pitchFamily="2" charset="2"/>
              <a:buChar char="Ø"/>
            </a:pPr>
            <a:r>
              <a:rPr lang="en-US" sz="2000" dirty="0"/>
              <a:t>Pac Man defense</a:t>
            </a:r>
          </a:p>
          <a:p>
            <a:pPr marL="0" indent="0">
              <a:lnSpc>
                <a:spcPct val="90000"/>
              </a:lnSpc>
              <a:buNone/>
            </a:pPr>
            <a:endParaRPr lang="en-US" sz="1300" dirty="0"/>
          </a:p>
        </p:txBody>
      </p:sp>
      <p:pic>
        <p:nvPicPr>
          <p:cNvPr id="7" name="Picture 6">
            <a:extLst>
              <a:ext uri="{FF2B5EF4-FFF2-40B4-BE49-F238E27FC236}">
                <a16:creationId xmlns:a16="http://schemas.microsoft.com/office/drawing/2014/main" id="{17FDD87B-201F-4175-92EB-705258FA1916}"/>
              </a:ext>
            </a:extLst>
          </p:cNvPr>
          <p:cNvPicPr>
            <a:picLocks noChangeAspect="1"/>
          </p:cNvPicPr>
          <p:nvPr/>
        </p:nvPicPr>
        <p:blipFill>
          <a:blip r:embed="rId2"/>
          <a:stretch>
            <a:fillRect/>
          </a:stretch>
        </p:blipFill>
        <p:spPr>
          <a:xfrm>
            <a:off x="8590399" y="2483394"/>
            <a:ext cx="3601601" cy="2404068"/>
          </a:xfrm>
          <a:prstGeom prst="rect">
            <a:avLst/>
          </a:prstGeom>
          <a:noFill/>
        </p:spPr>
      </p:pic>
    </p:spTree>
    <p:extLst>
      <p:ext uri="{BB962C8B-B14F-4D97-AF65-F5344CB8AC3E}">
        <p14:creationId xmlns:p14="http://schemas.microsoft.com/office/powerpoint/2010/main" val="1300758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F38C-A117-4F82-9850-B66E8C1AB2A6}"/>
              </a:ext>
            </a:extLst>
          </p:cNvPr>
          <p:cNvSpPr>
            <a:spLocks noGrp="1"/>
          </p:cNvSpPr>
          <p:nvPr>
            <p:ph type="title"/>
          </p:nvPr>
        </p:nvSpPr>
        <p:spPr/>
        <p:txBody>
          <a:bodyPr/>
          <a:lstStyle/>
          <a:p>
            <a:r>
              <a:rPr lang="en-US" dirty="0"/>
              <a:t>Hostile Takeover</a:t>
            </a:r>
            <a:br>
              <a:rPr lang="en-US" dirty="0"/>
            </a:br>
            <a:r>
              <a:rPr lang="en-US" sz="2800" dirty="0"/>
              <a:t>Kraft acquisition of Cadbury</a:t>
            </a:r>
          </a:p>
        </p:txBody>
      </p:sp>
      <p:sp>
        <p:nvSpPr>
          <p:cNvPr id="3" name="Content Placeholder 2">
            <a:extLst>
              <a:ext uri="{FF2B5EF4-FFF2-40B4-BE49-F238E27FC236}">
                <a16:creationId xmlns:a16="http://schemas.microsoft.com/office/drawing/2014/main" id="{9BB75AD2-E237-43BB-9229-84E01C86EE1A}"/>
              </a:ext>
            </a:extLst>
          </p:cNvPr>
          <p:cNvSpPr>
            <a:spLocks noGrp="1"/>
          </p:cNvSpPr>
          <p:nvPr>
            <p:ph sz="half" idx="1"/>
          </p:nvPr>
        </p:nvSpPr>
        <p:spPr>
          <a:xfrm>
            <a:off x="1097280" y="2120900"/>
            <a:ext cx="10267406" cy="3748193"/>
          </a:xfrm>
        </p:spPr>
        <p:txBody>
          <a:bodyPr>
            <a:normAutofit fontScale="92500" lnSpcReduction="10000"/>
          </a:bodyPr>
          <a:lstStyle/>
          <a:p>
            <a:pPr>
              <a:buFont typeface="Wingdings" panose="05000000000000000000" pitchFamily="2" charset="2"/>
              <a:buChar char="Ø"/>
            </a:pPr>
            <a:r>
              <a:rPr lang="en-US" dirty="0"/>
              <a:t> 2010 saw the most controversial takeover of British Cadbury by the American giant Kraft Foods.</a:t>
            </a:r>
          </a:p>
          <a:p>
            <a:pPr>
              <a:buFont typeface="Wingdings" panose="05000000000000000000" pitchFamily="2" charset="2"/>
              <a:buChar char="Ø"/>
            </a:pPr>
            <a:r>
              <a:rPr lang="en-US" dirty="0"/>
              <a:t>Kraft hopes to acquire Cadbury to expand its global influence, especially in the snack category from emerging markets such as India. </a:t>
            </a:r>
          </a:p>
          <a:p>
            <a:pPr>
              <a:buFont typeface="Wingdings" panose="05000000000000000000" pitchFamily="2" charset="2"/>
              <a:buChar char="Ø"/>
            </a:pPr>
            <a:r>
              <a:rPr lang="en-US" dirty="0"/>
              <a:t>Cadbury did not sell, posing a major challenge to Kraft’s search for Cadbury. </a:t>
            </a:r>
          </a:p>
          <a:p>
            <a:pPr>
              <a:buFont typeface="Wingdings" panose="05000000000000000000" pitchFamily="2" charset="2"/>
              <a:buChar char="Ø"/>
            </a:pPr>
            <a:r>
              <a:rPr lang="en-US" dirty="0"/>
              <a:t>UK’s takeover code, leading the UK to modify takeover rules on how foreign companies acquire British companies. </a:t>
            </a:r>
          </a:p>
          <a:p>
            <a:pPr>
              <a:buFont typeface="Wingdings" panose="05000000000000000000" pitchFamily="2" charset="2"/>
              <a:buChar char="Ø"/>
            </a:pPr>
            <a:r>
              <a:rPr lang="en-US" dirty="0"/>
              <a:t>Many people in the M&amp;A field believe that it has become too easy for foreign companies to acquire British competitors, and the process has become a bit sketchy. </a:t>
            </a:r>
          </a:p>
          <a:p>
            <a:pPr>
              <a:buFont typeface="Wingdings" panose="05000000000000000000" pitchFamily="2" charset="2"/>
              <a:buChar char="Ø"/>
            </a:pPr>
            <a:r>
              <a:rPr lang="en-US" dirty="0"/>
              <a:t>The acquisition and merger team responsible for overseeing this area reviewed the law and revised the Takeover Code in September 2011 – the law was called “Cadbury Law”</a:t>
            </a:r>
          </a:p>
        </p:txBody>
      </p:sp>
      <p:pic>
        <p:nvPicPr>
          <p:cNvPr id="5" name="Picture 4">
            <a:extLst>
              <a:ext uri="{FF2B5EF4-FFF2-40B4-BE49-F238E27FC236}">
                <a16:creationId xmlns:a16="http://schemas.microsoft.com/office/drawing/2014/main" id="{26F8FB06-41B4-40F8-8D6A-2358803A5FD0}"/>
              </a:ext>
            </a:extLst>
          </p:cNvPr>
          <p:cNvPicPr>
            <a:picLocks noChangeAspect="1"/>
          </p:cNvPicPr>
          <p:nvPr/>
        </p:nvPicPr>
        <p:blipFill>
          <a:blip r:embed="rId2"/>
          <a:stretch>
            <a:fillRect/>
          </a:stretch>
        </p:blipFill>
        <p:spPr>
          <a:xfrm>
            <a:off x="8630195" y="370323"/>
            <a:ext cx="2045364" cy="1367037"/>
          </a:xfrm>
          <a:prstGeom prst="rect">
            <a:avLst/>
          </a:prstGeom>
        </p:spPr>
      </p:pic>
    </p:spTree>
    <p:extLst>
      <p:ext uri="{BB962C8B-B14F-4D97-AF65-F5344CB8AC3E}">
        <p14:creationId xmlns:p14="http://schemas.microsoft.com/office/powerpoint/2010/main" val="180975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Hostile Takeover </a:t>
            </a:r>
            <a:br>
              <a:rPr lang="en-US" dirty="0"/>
            </a:br>
            <a:r>
              <a:rPr lang="en-US" sz="2800" dirty="0"/>
              <a:t>Kraft acquisition of Cadbury</a:t>
            </a:r>
          </a:p>
        </p:txBody>
      </p:sp>
      <p:graphicFrame>
        <p:nvGraphicFramePr>
          <p:cNvPr id="5" name="Table 6">
            <a:extLst>
              <a:ext uri="{FF2B5EF4-FFF2-40B4-BE49-F238E27FC236}">
                <a16:creationId xmlns:a16="http://schemas.microsoft.com/office/drawing/2014/main" id="{D53E0897-2213-49E4-BE56-41D2FD015BE9}"/>
              </a:ext>
            </a:extLst>
          </p:cNvPr>
          <p:cNvGraphicFramePr>
            <a:graphicFrameLocks noGrp="1"/>
          </p:cNvGraphicFramePr>
          <p:nvPr>
            <p:ph sz="half" idx="1"/>
            <p:extLst>
              <p:ext uri="{D42A27DB-BD31-4B8C-83A1-F6EECF244321}">
                <p14:modId xmlns:p14="http://schemas.microsoft.com/office/powerpoint/2010/main" val="641213229"/>
              </p:ext>
            </p:extLst>
          </p:nvPr>
        </p:nvGraphicFramePr>
        <p:xfrm>
          <a:off x="640080" y="1948254"/>
          <a:ext cx="10911840" cy="4084320"/>
        </p:xfrm>
        <a:graphic>
          <a:graphicData uri="http://schemas.openxmlformats.org/drawingml/2006/table">
            <a:tbl>
              <a:tblPr firstRow="1" bandRow="1">
                <a:tableStyleId>{5C22544A-7EE6-4342-B048-85BDC9FD1C3A}</a:tableStyleId>
              </a:tblPr>
              <a:tblGrid>
                <a:gridCol w="4889863">
                  <a:extLst>
                    <a:ext uri="{9D8B030D-6E8A-4147-A177-3AD203B41FA5}">
                      <a16:colId xmlns:a16="http://schemas.microsoft.com/office/drawing/2014/main" val="3126125648"/>
                    </a:ext>
                  </a:extLst>
                </a:gridCol>
                <a:gridCol w="6021977">
                  <a:extLst>
                    <a:ext uri="{9D8B030D-6E8A-4147-A177-3AD203B41FA5}">
                      <a16:colId xmlns:a16="http://schemas.microsoft.com/office/drawing/2014/main" val="976714393"/>
                    </a:ext>
                  </a:extLst>
                </a:gridCol>
              </a:tblGrid>
              <a:tr h="609600">
                <a:tc>
                  <a:txBody>
                    <a:bodyPr/>
                    <a:lstStyle/>
                    <a:p>
                      <a:r>
                        <a:rPr lang="en-US" dirty="0"/>
                        <a:t>BENEFITS FOR KRAFT SHAREHOLDERS</a:t>
                      </a:r>
                    </a:p>
                  </a:txBody>
                  <a:tcPr/>
                </a:tc>
                <a:tc>
                  <a:txBody>
                    <a:bodyPr/>
                    <a:lstStyle/>
                    <a:p>
                      <a:r>
                        <a:rPr lang="en-US" dirty="0"/>
                        <a:t>NOT BENEFITIAL FOR CADBURY SHAREHOLDERS</a:t>
                      </a:r>
                    </a:p>
                  </a:txBody>
                  <a:tcPr/>
                </a:tc>
                <a:extLst>
                  <a:ext uri="{0D108BD9-81ED-4DB2-BD59-A6C34878D82A}">
                    <a16:rowId xmlns:a16="http://schemas.microsoft.com/office/drawing/2014/main" val="850586542"/>
                  </a:ext>
                </a:extLst>
              </a:tr>
              <a:tr h="976358">
                <a:tc>
                  <a:txBody>
                    <a:bodyPr/>
                    <a:lstStyle/>
                    <a:p>
                      <a:r>
                        <a:rPr lang="en-US" b="1" u="sng" dirty="0"/>
                        <a:t>TIMING AND PRICE</a:t>
                      </a:r>
                      <a:r>
                        <a:rPr lang="en-US" dirty="0"/>
                        <a:t>: After recession, low price</a:t>
                      </a:r>
                    </a:p>
                  </a:txBody>
                  <a:tcPr/>
                </a:tc>
                <a:tc>
                  <a:txBody>
                    <a:bodyPr/>
                    <a:lstStyle/>
                    <a:p>
                      <a:r>
                        <a:rPr lang="en-US" b="1" u="sng" dirty="0"/>
                        <a:t>DISCOUNT PRICE: </a:t>
                      </a:r>
                      <a:r>
                        <a:rPr lang="en-US" b="0" u="none" dirty="0"/>
                        <a:t>Cadbury rejected the offer on the basis of undervalued Cadbury which was now of a lesser value. It was in fact even lower than the current Cadbury share price – £7.13 Net Value per share is lower than the 5-year  average trading </a:t>
                      </a:r>
                    </a:p>
                  </a:txBody>
                  <a:tcPr/>
                </a:tc>
                <a:extLst>
                  <a:ext uri="{0D108BD9-81ED-4DB2-BD59-A6C34878D82A}">
                    <a16:rowId xmlns:a16="http://schemas.microsoft.com/office/drawing/2014/main" val="2185375826"/>
                  </a:ext>
                </a:extLst>
              </a:tr>
              <a:tr h="976358">
                <a:tc>
                  <a:txBody>
                    <a:bodyPr/>
                    <a:lstStyle/>
                    <a:p>
                      <a:r>
                        <a:rPr lang="en-US" b="1" u="sng" dirty="0"/>
                        <a:t>GLOBAL MARKET SHARE: </a:t>
                      </a:r>
                      <a:r>
                        <a:rPr lang="en-US" dirty="0"/>
                        <a:t>the biggest cross-border acquisition this year. Such a deal clearly pushed Kraft as number 1 dealer in confectionary. A merger allowed Kraft to gain a footing in the fast-growing chewing gum category.</a:t>
                      </a:r>
                    </a:p>
                  </a:txBody>
                  <a:tcPr/>
                </a:tc>
                <a:tc>
                  <a:txBody>
                    <a:bodyPr/>
                    <a:lstStyle/>
                    <a:p>
                      <a:r>
                        <a:rPr lang="en-US" b="1" u="sng" dirty="0"/>
                        <a:t>JOB LOSSES</a:t>
                      </a:r>
                      <a:r>
                        <a:rPr lang="en-US" dirty="0"/>
                        <a:t>: The unions are worried that the jobs of hundreds would be at stake (estimated 9000plus) as Kraft would try to reduce costs to operate efficiently and pay back its debts. The company has also not given any formal assurance that it would protect 4500 UK jobs. Also it is a known fact that when a company needs to cut costs, jobs and job conditions suffer.</a:t>
                      </a:r>
                    </a:p>
                  </a:txBody>
                  <a:tcPr/>
                </a:tc>
                <a:extLst>
                  <a:ext uri="{0D108BD9-81ED-4DB2-BD59-A6C34878D82A}">
                    <a16:rowId xmlns:a16="http://schemas.microsoft.com/office/drawing/2014/main" val="1013880658"/>
                  </a:ext>
                </a:extLst>
              </a:tr>
            </a:tbl>
          </a:graphicData>
        </a:graphic>
      </p:graphicFrame>
      <p:pic>
        <p:nvPicPr>
          <p:cNvPr id="3" name="Picture 2">
            <a:extLst>
              <a:ext uri="{FF2B5EF4-FFF2-40B4-BE49-F238E27FC236}">
                <a16:creationId xmlns:a16="http://schemas.microsoft.com/office/drawing/2014/main" id="{81922606-70B3-4575-AAD3-E04C063B1A6B}"/>
              </a:ext>
            </a:extLst>
          </p:cNvPr>
          <p:cNvPicPr>
            <a:picLocks noChangeAspect="1"/>
          </p:cNvPicPr>
          <p:nvPr/>
        </p:nvPicPr>
        <p:blipFill>
          <a:blip r:embed="rId2"/>
          <a:stretch>
            <a:fillRect/>
          </a:stretch>
        </p:blipFill>
        <p:spPr>
          <a:xfrm>
            <a:off x="8810808" y="557349"/>
            <a:ext cx="2042337" cy="1365622"/>
          </a:xfrm>
          <a:prstGeom prst="rect">
            <a:avLst/>
          </a:prstGeom>
        </p:spPr>
      </p:pic>
      <p:sp>
        <p:nvSpPr>
          <p:cNvPr id="4" name="TextBox 3">
            <a:extLst>
              <a:ext uri="{FF2B5EF4-FFF2-40B4-BE49-F238E27FC236}">
                <a16:creationId xmlns:a16="http://schemas.microsoft.com/office/drawing/2014/main" id="{E33BB7D4-69E0-425D-84BD-571B34F67130}"/>
              </a:ext>
            </a:extLst>
          </p:cNvPr>
          <p:cNvSpPr txBox="1"/>
          <p:nvPr/>
        </p:nvSpPr>
        <p:spPr>
          <a:xfrm>
            <a:off x="6992982" y="610188"/>
            <a:ext cx="1515291" cy="954107"/>
          </a:xfrm>
          <a:prstGeom prst="rect">
            <a:avLst/>
          </a:prstGeom>
          <a:noFill/>
        </p:spPr>
        <p:txBody>
          <a:bodyPr wrap="square" rtlCol="0">
            <a:spAutoFit/>
          </a:bodyPr>
          <a:lstStyle/>
          <a:p>
            <a:r>
              <a:rPr lang="en-US" sz="2800" dirty="0"/>
              <a:t>$19.5 Billion</a:t>
            </a:r>
          </a:p>
        </p:txBody>
      </p:sp>
    </p:spTree>
    <p:extLst>
      <p:ext uri="{BB962C8B-B14F-4D97-AF65-F5344CB8AC3E}">
        <p14:creationId xmlns:p14="http://schemas.microsoft.com/office/powerpoint/2010/main" val="1430614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Hostile Takeover </a:t>
            </a:r>
            <a:br>
              <a:rPr lang="en-US" dirty="0"/>
            </a:br>
            <a:r>
              <a:rPr lang="en-US" sz="2800" dirty="0"/>
              <a:t>Kraft acquisition of Cadbury</a:t>
            </a:r>
          </a:p>
        </p:txBody>
      </p:sp>
      <p:graphicFrame>
        <p:nvGraphicFramePr>
          <p:cNvPr id="5" name="Table 6">
            <a:extLst>
              <a:ext uri="{FF2B5EF4-FFF2-40B4-BE49-F238E27FC236}">
                <a16:creationId xmlns:a16="http://schemas.microsoft.com/office/drawing/2014/main" id="{D53E0897-2213-49E4-BE56-41D2FD015BE9}"/>
              </a:ext>
            </a:extLst>
          </p:cNvPr>
          <p:cNvGraphicFramePr>
            <a:graphicFrameLocks noGrp="1"/>
          </p:cNvGraphicFramePr>
          <p:nvPr>
            <p:ph sz="half" idx="1"/>
            <p:extLst>
              <p:ext uri="{D42A27DB-BD31-4B8C-83A1-F6EECF244321}">
                <p14:modId xmlns:p14="http://schemas.microsoft.com/office/powerpoint/2010/main" val="2674512060"/>
              </p:ext>
            </p:extLst>
          </p:nvPr>
        </p:nvGraphicFramePr>
        <p:xfrm>
          <a:off x="640080" y="1948254"/>
          <a:ext cx="11220994" cy="3535680"/>
        </p:xfrm>
        <a:graphic>
          <a:graphicData uri="http://schemas.openxmlformats.org/drawingml/2006/table">
            <a:tbl>
              <a:tblPr firstRow="1" bandRow="1">
                <a:tableStyleId>{5C22544A-7EE6-4342-B048-85BDC9FD1C3A}</a:tableStyleId>
              </a:tblPr>
              <a:tblGrid>
                <a:gridCol w="5315963">
                  <a:extLst>
                    <a:ext uri="{9D8B030D-6E8A-4147-A177-3AD203B41FA5}">
                      <a16:colId xmlns:a16="http://schemas.microsoft.com/office/drawing/2014/main" val="3126125648"/>
                    </a:ext>
                  </a:extLst>
                </a:gridCol>
                <a:gridCol w="5905031">
                  <a:extLst>
                    <a:ext uri="{9D8B030D-6E8A-4147-A177-3AD203B41FA5}">
                      <a16:colId xmlns:a16="http://schemas.microsoft.com/office/drawing/2014/main" val="976714393"/>
                    </a:ext>
                  </a:extLst>
                </a:gridCol>
              </a:tblGrid>
              <a:tr h="609600">
                <a:tc>
                  <a:txBody>
                    <a:bodyPr/>
                    <a:lstStyle/>
                    <a:p>
                      <a:r>
                        <a:rPr lang="en-US" dirty="0"/>
                        <a:t>BENEFITS FOR KRAFT SHAREHOLDERS</a:t>
                      </a:r>
                    </a:p>
                  </a:txBody>
                  <a:tcPr/>
                </a:tc>
                <a:tc>
                  <a:txBody>
                    <a:bodyPr/>
                    <a:lstStyle/>
                    <a:p>
                      <a:r>
                        <a:rPr lang="en-US" dirty="0"/>
                        <a:t>BENEFITS FOR CADBURY SHAREHOLDERS</a:t>
                      </a:r>
                    </a:p>
                  </a:txBody>
                  <a:tcPr/>
                </a:tc>
                <a:extLst>
                  <a:ext uri="{0D108BD9-81ED-4DB2-BD59-A6C34878D82A}">
                    <a16:rowId xmlns:a16="http://schemas.microsoft.com/office/drawing/2014/main" val="850586542"/>
                  </a:ext>
                </a:extLst>
              </a:tr>
              <a:tr h="976358">
                <a:tc>
                  <a:txBody>
                    <a:bodyPr/>
                    <a:lstStyle/>
                    <a:p>
                      <a:r>
                        <a:rPr lang="en-US" b="1" u="sng" dirty="0"/>
                        <a:t>COST SAVINGS</a:t>
                      </a:r>
                      <a:r>
                        <a:rPr lang="en-US" dirty="0"/>
                        <a:t>: A combination of Kraft products like Toblerone, Oreos and Ritz crackers with Trident gum and Dairy Milk chocolates from Cadbury would result in $625 million annual pretax cost savings on annual company costs of research and development, advertising, branding and procurement.</a:t>
                      </a:r>
                    </a:p>
                  </a:txBody>
                  <a:tcPr/>
                </a:tc>
                <a:tc rowSpan="2">
                  <a:txBody>
                    <a:bodyPr/>
                    <a:lstStyle/>
                    <a:p>
                      <a:r>
                        <a:rPr lang="en-US" b="1" u="sng" dirty="0"/>
                        <a:t>GLOBAL REACH: </a:t>
                      </a:r>
                      <a:r>
                        <a:rPr lang="en-US" b="0" u="none" dirty="0"/>
                        <a:t>Cadbury would profit from Kraft’s extensive distribution network around the globe. Cadbury had been vulnerable to a takeover ever since it demerged its US soft drinks business. This high takeover bid was an attractive opportunity to do away with such a fear. A combined Kraft and Cadbury would significantly expand the global reach of both businesses and create synergies worth in the region of $625m. Since a stand-alone Cadbury “had limited opportunities for value creation,” agreement to the contract for takeover seemed like a wise decision.</a:t>
                      </a:r>
                    </a:p>
                  </a:txBody>
                  <a:tcPr/>
                </a:tc>
                <a:extLst>
                  <a:ext uri="{0D108BD9-81ED-4DB2-BD59-A6C34878D82A}">
                    <a16:rowId xmlns:a16="http://schemas.microsoft.com/office/drawing/2014/main" val="2185375826"/>
                  </a:ext>
                </a:extLst>
              </a:tr>
              <a:tr h="976358">
                <a:tc>
                  <a:txBody>
                    <a:bodyPr/>
                    <a:lstStyle/>
                    <a:p>
                      <a:r>
                        <a:rPr lang="en-US" b="1" u="sng" dirty="0"/>
                        <a:t>REVENUE SYNERGIES: </a:t>
                      </a:r>
                      <a:r>
                        <a:rPr lang="en-US" dirty="0"/>
                        <a:t>There would also be a significant level of revenue synergy ($50 billion annually) that would subsequently result in higher earnings per shar</a:t>
                      </a:r>
                    </a:p>
                  </a:txBody>
                  <a:tcPr/>
                </a:tc>
                <a:tc vMerge="1">
                  <a:txBody>
                    <a:bodyPr/>
                    <a:lstStyle/>
                    <a:p>
                      <a:endParaRPr lang="en-US" dirty="0"/>
                    </a:p>
                  </a:txBody>
                  <a:tcPr/>
                </a:tc>
                <a:extLst>
                  <a:ext uri="{0D108BD9-81ED-4DB2-BD59-A6C34878D82A}">
                    <a16:rowId xmlns:a16="http://schemas.microsoft.com/office/drawing/2014/main" val="1013880658"/>
                  </a:ext>
                </a:extLst>
              </a:tr>
            </a:tbl>
          </a:graphicData>
        </a:graphic>
      </p:graphicFrame>
      <p:pic>
        <p:nvPicPr>
          <p:cNvPr id="3" name="Picture 2">
            <a:extLst>
              <a:ext uri="{FF2B5EF4-FFF2-40B4-BE49-F238E27FC236}">
                <a16:creationId xmlns:a16="http://schemas.microsoft.com/office/drawing/2014/main" id="{81922606-70B3-4575-AAD3-E04C063B1A6B}"/>
              </a:ext>
            </a:extLst>
          </p:cNvPr>
          <p:cNvPicPr>
            <a:picLocks noChangeAspect="1"/>
          </p:cNvPicPr>
          <p:nvPr/>
        </p:nvPicPr>
        <p:blipFill>
          <a:blip r:embed="rId2"/>
          <a:stretch>
            <a:fillRect/>
          </a:stretch>
        </p:blipFill>
        <p:spPr>
          <a:xfrm>
            <a:off x="8810808" y="557349"/>
            <a:ext cx="2042337" cy="1365622"/>
          </a:xfrm>
          <a:prstGeom prst="rect">
            <a:avLst/>
          </a:prstGeom>
        </p:spPr>
      </p:pic>
      <p:sp>
        <p:nvSpPr>
          <p:cNvPr id="4" name="TextBox 3">
            <a:extLst>
              <a:ext uri="{FF2B5EF4-FFF2-40B4-BE49-F238E27FC236}">
                <a16:creationId xmlns:a16="http://schemas.microsoft.com/office/drawing/2014/main" id="{E33BB7D4-69E0-425D-84BD-571B34F67130}"/>
              </a:ext>
            </a:extLst>
          </p:cNvPr>
          <p:cNvSpPr txBox="1"/>
          <p:nvPr/>
        </p:nvSpPr>
        <p:spPr>
          <a:xfrm>
            <a:off x="6992982" y="610188"/>
            <a:ext cx="1515291" cy="954107"/>
          </a:xfrm>
          <a:prstGeom prst="rect">
            <a:avLst/>
          </a:prstGeom>
          <a:noFill/>
        </p:spPr>
        <p:txBody>
          <a:bodyPr wrap="square" rtlCol="0">
            <a:spAutoFit/>
          </a:bodyPr>
          <a:lstStyle/>
          <a:p>
            <a:r>
              <a:rPr lang="en-US" sz="2800" dirty="0"/>
              <a:t>$19.5 Billion</a:t>
            </a:r>
          </a:p>
        </p:txBody>
      </p:sp>
    </p:spTree>
    <p:extLst>
      <p:ext uri="{BB962C8B-B14F-4D97-AF65-F5344CB8AC3E}">
        <p14:creationId xmlns:p14="http://schemas.microsoft.com/office/powerpoint/2010/main" val="1210027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Hostile Takeover </a:t>
            </a:r>
            <a:br>
              <a:rPr lang="en-US" dirty="0"/>
            </a:br>
            <a:r>
              <a:rPr lang="en-US" sz="2800" dirty="0"/>
              <a:t>JetBlue acquisition of Spirit</a:t>
            </a:r>
          </a:p>
        </p:txBody>
      </p:sp>
      <p:graphicFrame>
        <p:nvGraphicFramePr>
          <p:cNvPr id="5" name="Table 6">
            <a:extLst>
              <a:ext uri="{FF2B5EF4-FFF2-40B4-BE49-F238E27FC236}">
                <a16:creationId xmlns:a16="http://schemas.microsoft.com/office/drawing/2014/main" id="{D53E0897-2213-49E4-BE56-41D2FD015BE9}"/>
              </a:ext>
            </a:extLst>
          </p:cNvPr>
          <p:cNvGraphicFramePr>
            <a:graphicFrameLocks noGrp="1"/>
          </p:cNvGraphicFramePr>
          <p:nvPr>
            <p:ph sz="half" idx="1"/>
            <p:extLst>
              <p:ext uri="{D42A27DB-BD31-4B8C-83A1-F6EECF244321}">
                <p14:modId xmlns:p14="http://schemas.microsoft.com/office/powerpoint/2010/main" val="2635540732"/>
              </p:ext>
            </p:extLst>
          </p:nvPr>
        </p:nvGraphicFramePr>
        <p:xfrm>
          <a:off x="640080" y="1948254"/>
          <a:ext cx="10911840" cy="3928143"/>
        </p:xfrm>
        <a:graphic>
          <a:graphicData uri="http://schemas.openxmlformats.org/drawingml/2006/table">
            <a:tbl>
              <a:tblPr firstRow="1" bandRow="1">
                <a:tableStyleId>{5C22544A-7EE6-4342-B048-85BDC9FD1C3A}</a:tableStyleId>
              </a:tblPr>
              <a:tblGrid>
                <a:gridCol w="4889863">
                  <a:extLst>
                    <a:ext uri="{9D8B030D-6E8A-4147-A177-3AD203B41FA5}">
                      <a16:colId xmlns:a16="http://schemas.microsoft.com/office/drawing/2014/main" val="3126125648"/>
                    </a:ext>
                  </a:extLst>
                </a:gridCol>
                <a:gridCol w="6021977">
                  <a:extLst>
                    <a:ext uri="{9D8B030D-6E8A-4147-A177-3AD203B41FA5}">
                      <a16:colId xmlns:a16="http://schemas.microsoft.com/office/drawing/2014/main" val="976714393"/>
                    </a:ext>
                  </a:extLst>
                </a:gridCol>
              </a:tblGrid>
              <a:tr h="453423">
                <a:tc>
                  <a:txBody>
                    <a:bodyPr/>
                    <a:lstStyle/>
                    <a:p>
                      <a:r>
                        <a:rPr lang="en-US" dirty="0"/>
                        <a:t>BENEFITS FOR JETBLUE SHAREHOLDERS</a:t>
                      </a:r>
                    </a:p>
                  </a:txBody>
                  <a:tcPr/>
                </a:tc>
                <a:tc>
                  <a:txBody>
                    <a:bodyPr/>
                    <a:lstStyle/>
                    <a:p>
                      <a:r>
                        <a:rPr lang="en-US" dirty="0"/>
                        <a:t>NOT BENEFITIAL FOR SPIRIT SHAREHOLDERS</a:t>
                      </a:r>
                    </a:p>
                  </a:txBody>
                  <a:tcPr/>
                </a:tc>
                <a:extLst>
                  <a:ext uri="{0D108BD9-81ED-4DB2-BD59-A6C34878D82A}">
                    <a16:rowId xmlns:a16="http://schemas.microsoft.com/office/drawing/2014/main" val="850586542"/>
                  </a:ext>
                </a:extLst>
              </a:tr>
              <a:tr h="976358">
                <a:tc>
                  <a:txBody>
                    <a:bodyPr/>
                    <a:lstStyle/>
                    <a:p>
                      <a:r>
                        <a:rPr lang="en-US" b="1" u="sng" dirty="0"/>
                        <a:t>5</a:t>
                      </a:r>
                      <a:r>
                        <a:rPr lang="en-US" b="1" u="sng" baseline="30000" dirty="0"/>
                        <a:t>th</a:t>
                      </a:r>
                      <a:r>
                        <a:rPr lang="en-US" b="1" u="sng" dirty="0"/>
                        <a:t> largest Airline in the </a:t>
                      </a:r>
                      <a:r>
                        <a:rPr lang="en-US" b="1" u="sng" dirty="0" err="1"/>
                        <a:t>US</a:t>
                      </a:r>
                      <a:r>
                        <a:rPr lang="en-US" dirty="0" err="1"/>
                        <a:t>:shareholders</a:t>
                      </a:r>
                      <a:r>
                        <a:rPr lang="en-US" dirty="0"/>
                        <a:t> would benefit From B6’s financial stability, revenue growth, and profitability; “Expected to Deliver Run-Rate Operational Synergies of $600-700 Million and to be Accretive to EPS in Year One.” Spirit Airlines N919NK Airbus A320-271neo.</a:t>
                      </a:r>
                    </a:p>
                  </a:txBody>
                  <a:tcPr/>
                </a:tc>
                <a:tc>
                  <a:txBody>
                    <a:bodyPr/>
                    <a:lstStyle/>
                    <a:p>
                      <a:r>
                        <a:rPr lang="en-US" b="1" u="sng" dirty="0"/>
                        <a:t>UNILIKELY DEAL</a:t>
                      </a:r>
                      <a:r>
                        <a:rPr lang="en-US" sz="1800" kern="1200" dirty="0">
                          <a:solidFill>
                            <a:schemeClr val="dk1"/>
                          </a:solidFill>
                          <a:latin typeface="+mn-lt"/>
                          <a:ea typeface="+mn-ea"/>
                          <a:cs typeface="+mn-cs"/>
                        </a:rPr>
                        <a:t>: completion risk to Spirit stockholders</a:t>
                      </a:r>
                    </a:p>
                  </a:txBody>
                  <a:tcPr/>
                </a:tc>
                <a:extLst>
                  <a:ext uri="{0D108BD9-81ED-4DB2-BD59-A6C34878D82A}">
                    <a16:rowId xmlns:a16="http://schemas.microsoft.com/office/drawing/2014/main" val="2185375826"/>
                  </a:ext>
                </a:extLst>
              </a:tr>
              <a:tr h="976358">
                <a:tc>
                  <a:txBody>
                    <a:bodyPr/>
                    <a:lstStyle/>
                    <a:p>
                      <a:r>
                        <a:rPr lang="en-US" b="1" u="sng" dirty="0"/>
                        <a:t>GLOBAL MARKET SHARE: </a:t>
                      </a:r>
                      <a:r>
                        <a:rPr lang="en-US" dirty="0"/>
                        <a:t>the biggest cross-border acquisition this year. Such a deal clearly pushed Kraft as number 1 dealer in confectionary. A merger allowed Kraft to gain a footing in the fast-growing chewing gum category.</a:t>
                      </a:r>
                    </a:p>
                  </a:txBody>
                  <a:tcPr/>
                </a:tc>
                <a:tc>
                  <a:txBody>
                    <a:bodyPr/>
                    <a:lstStyle/>
                    <a:p>
                      <a:r>
                        <a:rPr lang="en-US" b="1" u="sng" dirty="0"/>
                        <a:t>BUSINESS MODEL</a:t>
                      </a:r>
                      <a:r>
                        <a:rPr lang="en-US" dirty="0"/>
                        <a:t>: significantly diminished capacity on former Spirit routes, also resulting in higher prices for consumers. </a:t>
                      </a:r>
                    </a:p>
                  </a:txBody>
                  <a:tcPr/>
                </a:tc>
                <a:extLst>
                  <a:ext uri="{0D108BD9-81ED-4DB2-BD59-A6C34878D82A}">
                    <a16:rowId xmlns:a16="http://schemas.microsoft.com/office/drawing/2014/main" val="1013880658"/>
                  </a:ext>
                </a:extLst>
              </a:tr>
            </a:tbl>
          </a:graphicData>
        </a:graphic>
      </p:graphicFrame>
    </p:spTree>
    <p:extLst>
      <p:ext uri="{BB962C8B-B14F-4D97-AF65-F5344CB8AC3E}">
        <p14:creationId xmlns:p14="http://schemas.microsoft.com/office/powerpoint/2010/main" val="3529635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572878" y="286604"/>
            <a:ext cx="9320269" cy="495594"/>
          </a:xfrm>
        </p:spPr>
        <p:txBody>
          <a:bodyPr anchor="b">
            <a:normAutofit fontScale="90000"/>
          </a:bodyPr>
          <a:lstStyle/>
          <a:p>
            <a:r>
              <a:rPr lang="en-US" dirty="0"/>
              <a:t>Hostile Takeover </a:t>
            </a:r>
            <a:r>
              <a:rPr lang="en-US" sz="2800" dirty="0"/>
              <a:t>JetBlue acquisition of Spirit</a:t>
            </a:r>
          </a:p>
        </p:txBody>
      </p:sp>
      <p:graphicFrame>
        <p:nvGraphicFramePr>
          <p:cNvPr id="5" name="Table 6">
            <a:extLst>
              <a:ext uri="{FF2B5EF4-FFF2-40B4-BE49-F238E27FC236}">
                <a16:creationId xmlns:a16="http://schemas.microsoft.com/office/drawing/2014/main" id="{D53E0897-2213-49E4-BE56-41D2FD015BE9}"/>
              </a:ext>
            </a:extLst>
          </p:cNvPr>
          <p:cNvGraphicFramePr>
            <a:graphicFrameLocks noGrp="1"/>
          </p:cNvGraphicFramePr>
          <p:nvPr>
            <p:ph sz="half" idx="1"/>
            <p:extLst>
              <p:ext uri="{D42A27DB-BD31-4B8C-83A1-F6EECF244321}">
                <p14:modId xmlns:p14="http://schemas.microsoft.com/office/powerpoint/2010/main" val="3560182986"/>
              </p:ext>
            </p:extLst>
          </p:nvPr>
        </p:nvGraphicFramePr>
        <p:xfrm>
          <a:off x="572878" y="782198"/>
          <a:ext cx="11122262" cy="5574063"/>
        </p:xfrm>
        <a:graphic>
          <a:graphicData uri="http://schemas.openxmlformats.org/drawingml/2006/table">
            <a:tbl>
              <a:tblPr firstRow="1" bandRow="1">
                <a:tableStyleId>{5C22544A-7EE6-4342-B048-85BDC9FD1C3A}</a:tableStyleId>
              </a:tblPr>
              <a:tblGrid>
                <a:gridCol w="4877608">
                  <a:extLst>
                    <a:ext uri="{9D8B030D-6E8A-4147-A177-3AD203B41FA5}">
                      <a16:colId xmlns:a16="http://schemas.microsoft.com/office/drawing/2014/main" val="3126125648"/>
                    </a:ext>
                  </a:extLst>
                </a:gridCol>
                <a:gridCol w="6244654">
                  <a:extLst>
                    <a:ext uri="{9D8B030D-6E8A-4147-A177-3AD203B41FA5}">
                      <a16:colId xmlns:a16="http://schemas.microsoft.com/office/drawing/2014/main" val="976714393"/>
                    </a:ext>
                  </a:extLst>
                </a:gridCol>
              </a:tblGrid>
              <a:tr h="453423">
                <a:tc>
                  <a:txBody>
                    <a:bodyPr/>
                    <a:lstStyle/>
                    <a:p>
                      <a:r>
                        <a:rPr lang="en-US" dirty="0"/>
                        <a:t>BENEFITS FOR JETBLUE SHAREHOLDERS</a:t>
                      </a:r>
                    </a:p>
                  </a:txBody>
                  <a:tcPr/>
                </a:tc>
                <a:tc>
                  <a:txBody>
                    <a:bodyPr/>
                    <a:lstStyle/>
                    <a:p>
                      <a:r>
                        <a:rPr lang="en-US" dirty="0"/>
                        <a:t>BENEFITIAL FOR SPIRIT SHAREHOLDERS</a:t>
                      </a:r>
                    </a:p>
                  </a:txBody>
                  <a:tcPr/>
                </a:tc>
                <a:extLst>
                  <a:ext uri="{0D108BD9-81ED-4DB2-BD59-A6C34878D82A}">
                    <a16:rowId xmlns:a16="http://schemas.microsoft.com/office/drawing/2014/main" val="850586542"/>
                  </a:ext>
                </a:extLst>
              </a:tr>
              <a:tr h="976358">
                <a:tc>
                  <a:txBody>
                    <a:bodyPr/>
                    <a:lstStyle/>
                    <a:p>
                      <a:r>
                        <a:rPr lang="en-US" b="1" u="sng" dirty="0"/>
                        <a:t>Stability, Growth and Synergies</a:t>
                      </a:r>
                      <a:r>
                        <a:rPr lang="en-US" dirty="0"/>
                        <a:t>:</a:t>
                      </a:r>
                    </a:p>
                    <a:p>
                      <a:pPr marL="285750" indent="-285750">
                        <a:buFont typeface="Arial" panose="020B0604020202020204" pitchFamily="34" charset="0"/>
                        <a:buChar char="•"/>
                      </a:pPr>
                      <a:r>
                        <a:rPr lang="en-US" dirty="0"/>
                        <a:t>shareholders would benefit financial stability, revenue growth, and profitability; </a:t>
                      </a:r>
                    </a:p>
                    <a:p>
                      <a:pPr marL="285750" indent="-285750">
                        <a:buFont typeface="Arial" panose="020B0604020202020204" pitchFamily="34" charset="0"/>
                        <a:buChar char="•"/>
                      </a:pPr>
                      <a:r>
                        <a:rPr lang="en-US" dirty="0"/>
                        <a:t>150 destinations</a:t>
                      </a:r>
                    </a:p>
                  </a:txBody>
                  <a:tcPr/>
                </a:tc>
                <a:tc>
                  <a:txBody>
                    <a:bodyPr/>
                    <a:lstStyle/>
                    <a:p>
                      <a:r>
                        <a:rPr lang="en-US" b="1" u="sng" dirty="0"/>
                        <a:t>PRICE</a:t>
                      </a:r>
                      <a:r>
                        <a:rPr lang="en-US" sz="1800" kern="1200" dirty="0">
                          <a:solidFill>
                            <a:schemeClr val="dk1"/>
                          </a:solidFill>
                          <a:latin typeface="+mn-lt"/>
                          <a:ea typeface="+mn-ea"/>
                          <a:cs typeface="+mn-cs"/>
                        </a:rPr>
                        <a:t>: </a:t>
                      </a:r>
                    </a:p>
                    <a:p>
                      <a:pPr marL="285750" indent="-285750">
                        <a:buFont typeface="Arial" panose="020B0604020202020204" pitchFamily="34" charset="0"/>
                        <a:buChar char="•"/>
                      </a:pPr>
                      <a:r>
                        <a:rPr lang="en-US" sz="1800" kern="1200" dirty="0">
                          <a:solidFill>
                            <a:schemeClr val="dk1"/>
                          </a:solidFill>
                          <a:latin typeface="+mn-lt"/>
                          <a:ea typeface="+mn-ea"/>
                          <a:cs typeface="+mn-cs"/>
                        </a:rPr>
                        <a:t>A superior all-cash price of at least $33.50 per Spirit share, a premium of 51% to the implied value of the Frontier transaction as of June 28, 2022;</a:t>
                      </a:r>
                    </a:p>
                    <a:p>
                      <a:pPr marL="285750" indent="-285750">
                        <a:buFont typeface="Arial" panose="020B0604020202020204" pitchFamily="34" charset="0"/>
                        <a:buChar char="•"/>
                      </a:pPr>
                      <a:r>
                        <a:rPr lang="en-US" sz="1800" kern="1200" dirty="0">
                          <a:solidFill>
                            <a:schemeClr val="dk1"/>
                          </a:solidFill>
                          <a:latin typeface="+mn-lt"/>
                          <a:ea typeface="+mn-ea"/>
                          <a:cs typeface="+mn-cs"/>
                        </a:rPr>
                        <a:t>Accretive to EPS in Year One – after operational synergies of $600-700</a:t>
                      </a:r>
                    </a:p>
                  </a:txBody>
                  <a:tcPr/>
                </a:tc>
                <a:extLst>
                  <a:ext uri="{0D108BD9-81ED-4DB2-BD59-A6C34878D82A}">
                    <a16:rowId xmlns:a16="http://schemas.microsoft.com/office/drawing/2014/main" val="2185375826"/>
                  </a:ext>
                </a:extLst>
              </a:tr>
              <a:tr h="976358">
                <a:tc>
                  <a:txBody>
                    <a:bodyPr/>
                    <a:lstStyle/>
                    <a:p>
                      <a:r>
                        <a:rPr lang="en-US" b="1" u="sng" dirty="0"/>
                        <a:t>MARKET SHARE: </a:t>
                      </a:r>
                    </a:p>
                    <a:p>
                      <a:pPr marL="285750" indent="-285750">
                        <a:buFont typeface="Arial" panose="020B0604020202020204" pitchFamily="34" charset="0"/>
                        <a:buChar char="•"/>
                      </a:pPr>
                      <a:r>
                        <a:rPr lang="en-US" dirty="0"/>
                        <a:t>The combination of the two airlines would position it as “the most compelling national low-fare challenger to the four large dominant US carriers by accelerating the reach of its “JetBlue Effect” – combination of low fares and quality.</a:t>
                      </a:r>
                    </a:p>
                    <a:p>
                      <a:pPr marL="285750" indent="-285750">
                        <a:buFont typeface="Arial" panose="020B0604020202020204" pitchFamily="34" charset="0"/>
                        <a:buChar char="•"/>
                      </a:pPr>
                      <a:r>
                        <a:rPr lang="en-US" dirty="0"/>
                        <a:t>The combined airline will create the fifth-largest airline in the United States.</a:t>
                      </a:r>
                    </a:p>
                  </a:txBody>
                  <a:tcPr/>
                </a:tc>
                <a:tc>
                  <a:txBody>
                    <a:bodyPr/>
                    <a:lstStyle/>
                    <a:p>
                      <a:r>
                        <a:rPr lang="en-US" b="1" u="sng" dirty="0"/>
                        <a:t>FREE MONEY:</a:t>
                      </a:r>
                    </a:p>
                    <a:p>
                      <a:pPr marL="28575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Shareholders will receive $2.50 per share owned right away (13% more than Frontier’s </a:t>
                      </a:r>
                      <a:r>
                        <a:rPr lang="en-US" sz="1800" kern="1200" dirty="0" err="1">
                          <a:solidFill>
                            <a:schemeClr val="dk1"/>
                          </a:solidFill>
                          <a:latin typeface="+mn-lt"/>
                          <a:ea typeface="+mn-ea"/>
                          <a:cs typeface="+mn-cs"/>
                        </a:rPr>
                        <a:t>prepaymen</a:t>
                      </a:r>
                      <a:r>
                        <a:rPr lang="en-US" sz="1800" kern="1200" dirty="0">
                          <a:solidFill>
                            <a:schemeClr val="dk1"/>
                          </a:solidFill>
                          <a:latin typeface="+mn-lt"/>
                          <a:ea typeface="+mn-ea"/>
                          <a:cs typeface="+mn-cs"/>
                        </a:rPr>
                        <a:t>), and then beginning in January of 2023, another $.10/share every month the deal does not close up to $34.15/share if not closed by July of 2024.</a:t>
                      </a:r>
                    </a:p>
                    <a:p>
                      <a:pPr marL="28575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Spirit shareholders would receive more cash in the unlikely event a JetBlue deal is terminated ($4.30 per share assuming the ticking fee is paid in full) than they would receive if the Frontier transaction is consummated ($4.13 per share).</a:t>
                      </a:r>
                    </a:p>
                    <a:p>
                      <a:endParaRPr lang="en-US" b="1" u="sng" dirty="0"/>
                    </a:p>
                  </a:txBody>
                  <a:tcPr/>
                </a:tc>
                <a:extLst>
                  <a:ext uri="{0D108BD9-81ED-4DB2-BD59-A6C34878D82A}">
                    <a16:rowId xmlns:a16="http://schemas.microsoft.com/office/drawing/2014/main" val="1013880658"/>
                  </a:ext>
                </a:extLst>
              </a:tr>
            </a:tbl>
          </a:graphicData>
        </a:graphic>
      </p:graphicFrame>
    </p:spTree>
    <p:extLst>
      <p:ext uri="{BB962C8B-B14F-4D97-AF65-F5344CB8AC3E}">
        <p14:creationId xmlns:p14="http://schemas.microsoft.com/office/powerpoint/2010/main" val="777249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572878" y="286604"/>
            <a:ext cx="9320269" cy="495594"/>
          </a:xfrm>
        </p:spPr>
        <p:txBody>
          <a:bodyPr anchor="b">
            <a:normAutofit fontScale="90000"/>
          </a:bodyPr>
          <a:lstStyle/>
          <a:p>
            <a:r>
              <a:rPr lang="en-US" dirty="0"/>
              <a:t>Hostile Takeover </a:t>
            </a:r>
            <a:r>
              <a:rPr lang="en-US" sz="2800" dirty="0"/>
              <a:t>JetBlue acquisition of Spirit</a:t>
            </a:r>
          </a:p>
        </p:txBody>
      </p:sp>
      <p:graphicFrame>
        <p:nvGraphicFramePr>
          <p:cNvPr id="5" name="Table 6">
            <a:extLst>
              <a:ext uri="{FF2B5EF4-FFF2-40B4-BE49-F238E27FC236}">
                <a16:creationId xmlns:a16="http://schemas.microsoft.com/office/drawing/2014/main" id="{D53E0897-2213-49E4-BE56-41D2FD015BE9}"/>
              </a:ext>
            </a:extLst>
          </p:cNvPr>
          <p:cNvGraphicFramePr>
            <a:graphicFrameLocks noGrp="1"/>
          </p:cNvGraphicFramePr>
          <p:nvPr>
            <p:ph sz="half" idx="1"/>
            <p:extLst>
              <p:ext uri="{D42A27DB-BD31-4B8C-83A1-F6EECF244321}">
                <p14:modId xmlns:p14="http://schemas.microsoft.com/office/powerpoint/2010/main" val="1332668077"/>
              </p:ext>
            </p:extLst>
          </p:nvPr>
        </p:nvGraphicFramePr>
        <p:xfrm>
          <a:off x="572878" y="782198"/>
          <a:ext cx="11122262" cy="4607254"/>
        </p:xfrm>
        <a:graphic>
          <a:graphicData uri="http://schemas.openxmlformats.org/drawingml/2006/table">
            <a:tbl>
              <a:tblPr firstRow="1" bandRow="1">
                <a:tableStyleId>{5C22544A-7EE6-4342-B048-85BDC9FD1C3A}</a:tableStyleId>
              </a:tblPr>
              <a:tblGrid>
                <a:gridCol w="4877608">
                  <a:extLst>
                    <a:ext uri="{9D8B030D-6E8A-4147-A177-3AD203B41FA5}">
                      <a16:colId xmlns:a16="http://schemas.microsoft.com/office/drawing/2014/main" val="3126125648"/>
                    </a:ext>
                  </a:extLst>
                </a:gridCol>
                <a:gridCol w="6244654">
                  <a:extLst>
                    <a:ext uri="{9D8B030D-6E8A-4147-A177-3AD203B41FA5}">
                      <a16:colId xmlns:a16="http://schemas.microsoft.com/office/drawing/2014/main" val="976714393"/>
                    </a:ext>
                  </a:extLst>
                </a:gridCol>
              </a:tblGrid>
              <a:tr h="583894">
                <a:tc>
                  <a:txBody>
                    <a:bodyPr/>
                    <a:lstStyle/>
                    <a:p>
                      <a:r>
                        <a:rPr lang="en-US" dirty="0"/>
                        <a:t>BENEFITS FOR JETBLUE SHAREHOLDERS</a:t>
                      </a:r>
                    </a:p>
                  </a:txBody>
                  <a:tcPr/>
                </a:tc>
                <a:tc>
                  <a:txBody>
                    <a:bodyPr/>
                    <a:lstStyle/>
                    <a:p>
                      <a:r>
                        <a:rPr lang="en-US" dirty="0"/>
                        <a:t>BENEFITIAL FOR SPIRIT SHAREHOLDERS</a:t>
                      </a:r>
                    </a:p>
                  </a:txBody>
                  <a:tcPr/>
                </a:tc>
                <a:extLst>
                  <a:ext uri="{0D108BD9-81ED-4DB2-BD59-A6C34878D82A}">
                    <a16:rowId xmlns:a16="http://schemas.microsoft.com/office/drawing/2014/main" val="850586542"/>
                  </a:ext>
                </a:extLst>
              </a:tr>
              <a:tr h="976358">
                <a:tc>
                  <a:txBody>
                    <a:bodyPr/>
                    <a:lstStyle/>
                    <a:p>
                      <a:endParaRPr lang="en-US" dirty="0"/>
                    </a:p>
                  </a:txBody>
                  <a:tcPr/>
                </a:tc>
                <a:tc>
                  <a:txBody>
                    <a:bodyPr/>
                    <a:lstStyle/>
                    <a:p>
                      <a:r>
                        <a:rPr lang="en-US" b="1" u="sng" dirty="0"/>
                        <a:t>IF THE DEAL DOES NOT GO THROUGH</a:t>
                      </a:r>
                      <a:r>
                        <a:rPr lang="en-US" sz="1800" kern="1200" dirty="0">
                          <a:solidFill>
                            <a:schemeClr val="dk1"/>
                          </a:solidFill>
                          <a:latin typeface="+mn-lt"/>
                          <a:ea typeface="+mn-ea"/>
                          <a:cs typeface="+mn-cs"/>
                        </a:rPr>
                        <a:t>: </a:t>
                      </a:r>
                    </a:p>
                    <a:p>
                      <a:pPr marL="285750" indent="-285750">
                        <a:buFont typeface="Arial" panose="020B0604020202020204" pitchFamily="34" charset="0"/>
                        <a:buChar char="•"/>
                      </a:pPr>
                      <a:r>
                        <a:rPr lang="en-US" sz="1800" kern="1200" dirty="0">
                          <a:solidFill>
                            <a:schemeClr val="dk1"/>
                          </a:solidFill>
                          <a:latin typeface="+mn-lt"/>
                          <a:ea typeface="+mn-ea"/>
                          <a:cs typeface="+mn-cs"/>
                        </a:rPr>
                        <a:t>If the deal is not approved, Spirit is in a position to try another merger. Depending on the market position of competitors at that point in the future, Spirit may find itself as the lead in that deal as Frontier was in the proposed merger. Spirit was already one of the fastest growing airlines in the US with more than a hundred new A320s on order, it could continue to grow, strengthen and improve its stand-alone position without any adverse effect on travelers.</a:t>
                      </a:r>
                    </a:p>
                  </a:txBody>
                  <a:tcPr/>
                </a:tc>
                <a:extLst>
                  <a:ext uri="{0D108BD9-81ED-4DB2-BD59-A6C34878D82A}">
                    <a16:rowId xmlns:a16="http://schemas.microsoft.com/office/drawing/2014/main" val="2185375826"/>
                  </a:ext>
                </a:extLst>
              </a:tr>
              <a:tr h="976358">
                <a:tc>
                  <a:txBody>
                    <a:bodyPr/>
                    <a:lstStyle/>
                    <a:p>
                      <a:endParaRPr lang="en-US" dirty="0"/>
                    </a:p>
                  </a:txBody>
                  <a:tcPr/>
                </a:tc>
                <a:tc>
                  <a:txBody>
                    <a:bodyPr/>
                    <a:lstStyle/>
                    <a:p>
                      <a:r>
                        <a:rPr lang="en-US" b="1" u="sng" dirty="0"/>
                        <a:t>BUSINESS MODEL</a:t>
                      </a:r>
                      <a:r>
                        <a:rPr lang="en-US" dirty="0"/>
                        <a:t>: </a:t>
                      </a:r>
                    </a:p>
                    <a:p>
                      <a:pPr marL="285750" indent="-285750">
                        <a:buFont typeface="Arial" panose="020B0604020202020204" pitchFamily="34" charset="0"/>
                        <a:buChar char="•"/>
                      </a:pPr>
                      <a:r>
                        <a:rPr lang="en-US" dirty="0"/>
                        <a:t>significantly diminished capacity on former Spirit routes, also resulting in higher prices for consumers. </a:t>
                      </a:r>
                    </a:p>
                    <a:p>
                      <a:endParaRPr lang="en-US" dirty="0"/>
                    </a:p>
                  </a:txBody>
                  <a:tcPr/>
                </a:tc>
                <a:extLst>
                  <a:ext uri="{0D108BD9-81ED-4DB2-BD59-A6C34878D82A}">
                    <a16:rowId xmlns:a16="http://schemas.microsoft.com/office/drawing/2014/main" val="1013880658"/>
                  </a:ext>
                </a:extLst>
              </a:tr>
            </a:tbl>
          </a:graphicData>
        </a:graphic>
      </p:graphicFrame>
    </p:spTree>
    <p:extLst>
      <p:ext uri="{BB962C8B-B14F-4D97-AF65-F5344CB8AC3E}">
        <p14:creationId xmlns:p14="http://schemas.microsoft.com/office/powerpoint/2010/main" val="919694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304801" y="286604"/>
            <a:ext cx="11504022" cy="1098060"/>
          </a:xfrm>
        </p:spPr>
        <p:txBody>
          <a:bodyPr anchor="b">
            <a:normAutofit/>
          </a:bodyPr>
          <a:lstStyle/>
          <a:p>
            <a:r>
              <a:rPr lang="en-US" dirty="0"/>
              <a:t>Hostile Takeover</a:t>
            </a:r>
          </a:p>
        </p:txBody>
      </p:sp>
      <p:sp>
        <p:nvSpPr>
          <p:cNvPr id="6" name="Content Placeholder 5">
            <a:extLst>
              <a:ext uri="{FF2B5EF4-FFF2-40B4-BE49-F238E27FC236}">
                <a16:creationId xmlns:a16="http://schemas.microsoft.com/office/drawing/2014/main" id="{09120187-D4C9-4650-998D-8DC8A4E2781A}"/>
              </a:ext>
            </a:extLst>
          </p:cNvPr>
          <p:cNvSpPr>
            <a:spLocks noGrp="1"/>
          </p:cNvSpPr>
          <p:nvPr>
            <p:ph sz="half" idx="1"/>
          </p:nvPr>
        </p:nvSpPr>
        <p:spPr>
          <a:xfrm>
            <a:off x="1097279" y="2120900"/>
            <a:ext cx="10128069" cy="3748193"/>
          </a:xfrm>
        </p:spPr>
        <p:txBody>
          <a:bodyPr>
            <a:normAutofit/>
          </a:bodyPr>
          <a:lstStyle/>
          <a:p>
            <a:pPr>
              <a:buFont typeface="Wingdings" panose="05000000000000000000" pitchFamily="2" charset="2"/>
              <a:buChar char="Ø"/>
            </a:pPr>
            <a:r>
              <a:rPr lang="en-US" sz="2400" dirty="0"/>
              <a:t> An acquirer may proceed with the hostile takeover using any of the following strategies:</a:t>
            </a:r>
          </a:p>
          <a:p>
            <a:pPr lvl="1">
              <a:buFont typeface="Wingdings" panose="05000000000000000000" pitchFamily="2" charset="2"/>
              <a:buChar char="Ø"/>
            </a:pPr>
            <a:r>
              <a:rPr lang="en-US" sz="2200" b="1" u="sng" dirty="0"/>
              <a:t>Tender Offer: In </a:t>
            </a:r>
            <a:r>
              <a:rPr lang="en-US" sz="2200" dirty="0"/>
              <a:t>a tender offer</a:t>
            </a:r>
            <a:r>
              <a:rPr lang="en-US" sz="2400" dirty="0"/>
              <a:t>, the acquirer company makes a public offer to purchase shares from the shareholders of the target company at a price more than the current market price.</a:t>
            </a:r>
          </a:p>
          <a:p>
            <a:pPr lvl="1">
              <a:buFont typeface="Wingdings" panose="05000000000000000000" pitchFamily="2" charset="2"/>
              <a:buChar char="Ø"/>
            </a:pPr>
            <a:r>
              <a:rPr lang="en-US" sz="2200" b="1" u="sng" dirty="0"/>
              <a:t>Proxy Fight:</a:t>
            </a:r>
            <a:r>
              <a:rPr lang="en-US" sz="2200" dirty="0"/>
              <a:t> In proxy fights</a:t>
            </a:r>
            <a:r>
              <a:rPr lang="en-US" sz="2400" dirty="0"/>
              <a:t>, the acquirer company makes the shareholders of the target company agreed to use their proxy votes in a way that is in favor of the acquirer company so that they could make the desired changes in the target company or in its management.</a:t>
            </a:r>
          </a:p>
        </p:txBody>
      </p:sp>
    </p:spTree>
    <p:extLst>
      <p:ext uri="{BB962C8B-B14F-4D97-AF65-F5344CB8AC3E}">
        <p14:creationId xmlns:p14="http://schemas.microsoft.com/office/powerpoint/2010/main" val="2314252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Hostile Takeover – Case Study</a:t>
            </a:r>
          </a:p>
        </p:txBody>
      </p:sp>
      <p:pic>
        <p:nvPicPr>
          <p:cNvPr id="4" name="Picture 3">
            <a:extLst>
              <a:ext uri="{FF2B5EF4-FFF2-40B4-BE49-F238E27FC236}">
                <a16:creationId xmlns:a16="http://schemas.microsoft.com/office/drawing/2014/main" id="{28EEFF42-B034-E9B2-E580-D5ABCDD0A2A9}"/>
              </a:ext>
            </a:extLst>
          </p:cNvPr>
          <p:cNvPicPr>
            <a:picLocks noChangeAspect="1"/>
          </p:cNvPicPr>
          <p:nvPr/>
        </p:nvPicPr>
        <p:blipFill>
          <a:blip r:embed="rId2"/>
          <a:stretch>
            <a:fillRect/>
          </a:stretch>
        </p:blipFill>
        <p:spPr>
          <a:xfrm>
            <a:off x="7649877" y="2132974"/>
            <a:ext cx="3152782" cy="1579710"/>
          </a:xfrm>
          <a:prstGeom prst="rect">
            <a:avLst/>
          </a:prstGeom>
        </p:spPr>
      </p:pic>
      <p:graphicFrame>
        <p:nvGraphicFramePr>
          <p:cNvPr id="9" name="Content Placeholder 8">
            <a:extLst>
              <a:ext uri="{FF2B5EF4-FFF2-40B4-BE49-F238E27FC236}">
                <a16:creationId xmlns:a16="http://schemas.microsoft.com/office/drawing/2014/main" id="{C6653CB6-0AEC-67AD-66AD-56D5B4050978}"/>
              </a:ext>
            </a:extLst>
          </p:cNvPr>
          <p:cNvGraphicFramePr>
            <a:graphicFrameLocks noGrp="1"/>
          </p:cNvGraphicFramePr>
          <p:nvPr>
            <p:ph sz="half" idx="1"/>
            <p:extLst>
              <p:ext uri="{D42A27DB-BD31-4B8C-83A1-F6EECF244321}">
                <p14:modId xmlns:p14="http://schemas.microsoft.com/office/powerpoint/2010/main" val="194954035"/>
              </p:ext>
            </p:extLst>
          </p:nvPr>
        </p:nvGraphicFramePr>
        <p:xfrm>
          <a:off x="1229166" y="2132974"/>
          <a:ext cx="6207220" cy="3885010"/>
        </p:xfrm>
        <a:graphic>
          <a:graphicData uri="http://schemas.openxmlformats.org/drawingml/2006/table">
            <a:tbl>
              <a:tblPr firstRow="1" firstCol="1" bandRow="1">
                <a:tableStyleId>{5C22544A-7EE6-4342-B048-85BDC9FD1C3A}</a:tableStyleId>
              </a:tblPr>
              <a:tblGrid>
                <a:gridCol w="806084">
                  <a:extLst>
                    <a:ext uri="{9D8B030D-6E8A-4147-A177-3AD203B41FA5}">
                      <a16:colId xmlns:a16="http://schemas.microsoft.com/office/drawing/2014/main" val="1620016206"/>
                    </a:ext>
                  </a:extLst>
                </a:gridCol>
                <a:gridCol w="5401136">
                  <a:extLst>
                    <a:ext uri="{9D8B030D-6E8A-4147-A177-3AD203B41FA5}">
                      <a16:colId xmlns:a16="http://schemas.microsoft.com/office/drawing/2014/main" val="3574691491"/>
                    </a:ext>
                  </a:extLst>
                </a:gridCol>
              </a:tblGrid>
              <a:tr h="837651">
                <a:tc>
                  <a:txBody>
                    <a:bodyPr/>
                    <a:lstStyle/>
                    <a:p>
                      <a:pPr marL="0" marR="0">
                        <a:lnSpc>
                          <a:spcPct val="107000"/>
                        </a:lnSpc>
                        <a:spcBef>
                          <a:spcPts val="0"/>
                        </a:spcBef>
                        <a:spcAft>
                          <a:spcPts val="0"/>
                        </a:spcAft>
                      </a:pPr>
                      <a:r>
                        <a:rPr lang="en-US" sz="1000">
                          <a:effectLst/>
                        </a:rPr>
                        <a:t>April 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540" marR="60540" marT="0" marB="0"/>
                </a:tc>
                <a:tc>
                  <a:txBody>
                    <a:bodyPr/>
                    <a:lstStyle/>
                    <a:p>
                      <a:pPr marL="0" marR="0">
                        <a:lnSpc>
                          <a:spcPct val="107000"/>
                        </a:lnSpc>
                        <a:spcBef>
                          <a:spcPts val="0"/>
                        </a:spcBef>
                        <a:spcAft>
                          <a:spcPts val="0"/>
                        </a:spcAft>
                      </a:pPr>
                      <a:r>
                        <a:rPr lang="en-US" sz="1000">
                          <a:effectLst/>
                        </a:rPr>
                        <a:t>JetBlue officially made an unsolicited offer of $33 per share in cash earlier this week, beating a near $25 per share cash-and-stock bid from Frontier made in February (ULCC.O).</a:t>
                      </a:r>
                    </a:p>
                    <a:p>
                      <a:pPr marL="0" marR="0">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540" marR="60540" marT="0" marB="0"/>
                </a:tc>
                <a:extLst>
                  <a:ext uri="{0D108BD9-81ED-4DB2-BD59-A6C34878D82A}">
                    <a16:rowId xmlns:a16="http://schemas.microsoft.com/office/drawing/2014/main" val="1762680972"/>
                  </a:ext>
                </a:extLst>
              </a:tr>
              <a:tr h="1261802">
                <a:tc>
                  <a:txBody>
                    <a:bodyPr/>
                    <a:lstStyle/>
                    <a:p>
                      <a:pPr marL="0" marR="0">
                        <a:lnSpc>
                          <a:spcPct val="107000"/>
                        </a:lnSpc>
                        <a:spcBef>
                          <a:spcPts val="0"/>
                        </a:spcBef>
                        <a:spcAft>
                          <a:spcPts val="0"/>
                        </a:spcAft>
                      </a:pPr>
                      <a:r>
                        <a:rPr lang="en-US" sz="1000">
                          <a:effectLst/>
                        </a:rPr>
                        <a:t>Apr 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540" marR="60540" marT="0" marB="0"/>
                </a:tc>
                <a:tc>
                  <a:txBody>
                    <a:bodyPr/>
                    <a:lstStyle/>
                    <a:p>
                      <a:pPr marL="0" marR="0">
                        <a:lnSpc>
                          <a:spcPct val="107000"/>
                        </a:lnSpc>
                        <a:spcBef>
                          <a:spcPts val="0"/>
                        </a:spcBef>
                        <a:spcAft>
                          <a:spcPts val="0"/>
                        </a:spcAft>
                      </a:pPr>
                      <a:r>
                        <a:rPr lang="en-US" sz="1000">
                          <a:effectLst/>
                        </a:rPr>
                        <a:t>JetBlue CEO in a letter to Spirit Chairman H. McIntyre Gardner and CEO Christie: “While we would unquestionably prefer to negotiate a transaction with you, if you continue to refuse to constructively engage with us so that we can deliver this value to your stockholders, we are actively considering all other options available to us,” </a:t>
                      </a:r>
                    </a:p>
                    <a:p>
                      <a:pPr marL="0" marR="0">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540" marR="60540" marT="0" marB="0"/>
                </a:tc>
                <a:extLst>
                  <a:ext uri="{0D108BD9-81ED-4DB2-BD59-A6C34878D82A}">
                    <a16:rowId xmlns:a16="http://schemas.microsoft.com/office/drawing/2014/main" val="977152829"/>
                  </a:ext>
                </a:extLst>
              </a:tr>
              <a:tr h="1685954">
                <a:tc>
                  <a:txBody>
                    <a:bodyPr/>
                    <a:lstStyle/>
                    <a:p>
                      <a:pPr marL="0" marR="0">
                        <a:lnSpc>
                          <a:spcPct val="107000"/>
                        </a:lnSpc>
                        <a:spcBef>
                          <a:spcPts val="0"/>
                        </a:spcBef>
                        <a:spcAft>
                          <a:spcPts val="0"/>
                        </a:spcAft>
                      </a:pPr>
                      <a:r>
                        <a:rPr lang="en-US" sz="1000">
                          <a:effectLst/>
                        </a:rPr>
                        <a:t>May 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540" marR="60540" marT="0" marB="0"/>
                </a:tc>
                <a:tc>
                  <a:txBody>
                    <a:bodyPr/>
                    <a:lstStyle/>
                    <a:p>
                      <a:pPr marL="0" marR="0">
                        <a:lnSpc>
                          <a:spcPct val="107000"/>
                        </a:lnSpc>
                        <a:spcBef>
                          <a:spcPts val="0"/>
                        </a:spcBef>
                        <a:spcAft>
                          <a:spcPts val="0"/>
                        </a:spcAft>
                      </a:pPr>
                      <a:r>
                        <a:rPr lang="en-US" sz="1000" dirty="0">
                          <a:effectLst/>
                        </a:rPr>
                        <a:t>Spirit Board rejects JetBlue deal: “Frontier deal had a better chance of passing muster with regulators and would be better for investors in the long run”. Also, the Justice Department is suing JetBlue and American Airlines, seeking to unwind a partnership between those two airlines. A trial is scheduled to begin this fall.</a:t>
                      </a:r>
                    </a:p>
                    <a:p>
                      <a:pPr marL="0" marR="0">
                        <a:lnSpc>
                          <a:spcPct val="107000"/>
                        </a:lnSpc>
                        <a:spcBef>
                          <a:spcPts val="0"/>
                        </a:spcBef>
                        <a:spcAft>
                          <a:spcPts val="0"/>
                        </a:spcAft>
                      </a:pPr>
                      <a:r>
                        <a:rPr lang="en-US" sz="1000" dirty="0">
                          <a:effectLst/>
                        </a:rPr>
                        <a:t> </a:t>
                      </a:r>
                    </a:p>
                    <a:p>
                      <a:pPr marL="0" marR="0">
                        <a:lnSpc>
                          <a:spcPct val="107000"/>
                        </a:lnSpc>
                        <a:spcBef>
                          <a:spcPts val="0"/>
                        </a:spcBef>
                        <a:spcAft>
                          <a:spcPts val="0"/>
                        </a:spcAft>
                      </a:pPr>
                      <a:r>
                        <a:rPr lang="en-US" sz="1000" dirty="0">
                          <a:effectLst/>
                        </a:rPr>
                        <a:t>CEO of Spirit sends a letter to JetBlue’s CEO. </a:t>
                      </a:r>
                    </a:p>
                    <a:p>
                      <a:pPr marL="0" marR="0">
                        <a:lnSpc>
                          <a:spcPct val="107000"/>
                        </a:lnSpc>
                        <a:spcBef>
                          <a:spcPts val="0"/>
                        </a:spcBef>
                        <a:spcAft>
                          <a:spcPts val="0"/>
                        </a:spcAft>
                      </a:pPr>
                      <a:endParaRPr lang="en-US" sz="1000" dirty="0">
                        <a:effectLst/>
                      </a:endParaRPr>
                    </a:p>
                    <a:p>
                      <a:pPr marL="0" marR="0">
                        <a:lnSpc>
                          <a:spcPct val="107000"/>
                        </a:lnSpc>
                        <a:spcBef>
                          <a:spcPts val="0"/>
                        </a:spcBef>
                        <a:spcAft>
                          <a:spcPts val="0"/>
                        </a:spcAft>
                      </a:pPr>
                      <a:r>
                        <a:rPr lang="en-US" sz="1000" dirty="0">
                          <a:effectLst/>
                        </a:rPr>
                        <a:t>JetBlue had accused Spirit’s board of not looking out for shareholders’ best interests in spurning JetBlue’s offer, while Spirit and Frontier suggested that JetBlue was merely trying to spoil their deal and fend off a potential new rival.</a:t>
                      </a:r>
                    </a:p>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540" marR="60540" marT="0" marB="0"/>
                </a:tc>
                <a:extLst>
                  <a:ext uri="{0D108BD9-81ED-4DB2-BD59-A6C34878D82A}">
                    <a16:rowId xmlns:a16="http://schemas.microsoft.com/office/drawing/2014/main" val="1936468349"/>
                  </a:ext>
                </a:extLst>
              </a:tr>
            </a:tbl>
          </a:graphicData>
        </a:graphic>
      </p:graphicFrame>
      <p:pic>
        <p:nvPicPr>
          <p:cNvPr id="10" name="Picture 9">
            <a:extLst>
              <a:ext uri="{FF2B5EF4-FFF2-40B4-BE49-F238E27FC236}">
                <a16:creationId xmlns:a16="http://schemas.microsoft.com/office/drawing/2014/main" id="{51DEEA3E-1FFA-9245-988F-1D3EF4994E2F}"/>
              </a:ext>
            </a:extLst>
          </p:cNvPr>
          <p:cNvPicPr>
            <a:picLocks noChangeAspect="1"/>
          </p:cNvPicPr>
          <p:nvPr/>
        </p:nvPicPr>
        <p:blipFill>
          <a:blip r:embed="rId3"/>
          <a:stretch>
            <a:fillRect/>
          </a:stretch>
        </p:blipFill>
        <p:spPr>
          <a:xfrm>
            <a:off x="7649877" y="3910672"/>
            <a:ext cx="3577647" cy="2007709"/>
          </a:xfrm>
          <a:prstGeom prst="rect">
            <a:avLst/>
          </a:prstGeom>
        </p:spPr>
      </p:pic>
    </p:spTree>
    <p:extLst>
      <p:ext uri="{BB962C8B-B14F-4D97-AF65-F5344CB8AC3E}">
        <p14:creationId xmlns:p14="http://schemas.microsoft.com/office/powerpoint/2010/main" val="4172219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Hostile Takeover – Case Study</a:t>
            </a:r>
          </a:p>
        </p:txBody>
      </p:sp>
      <p:pic>
        <p:nvPicPr>
          <p:cNvPr id="4" name="Picture 3">
            <a:extLst>
              <a:ext uri="{FF2B5EF4-FFF2-40B4-BE49-F238E27FC236}">
                <a16:creationId xmlns:a16="http://schemas.microsoft.com/office/drawing/2014/main" id="{28EEFF42-B034-E9B2-E580-D5ABCDD0A2A9}"/>
              </a:ext>
            </a:extLst>
          </p:cNvPr>
          <p:cNvPicPr>
            <a:picLocks noChangeAspect="1"/>
          </p:cNvPicPr>
          <p:nvPr/>
        </p:nvPicPr>
        <p:blipFill>
          <a:blip r:embed="rId2"/>
          <a:stretch>
            <a:fillRect/>
          </a:stretch>
        </p:blipFill>
        <p:spPr>
          <a:xfrm>
            <a:off x="7649877" y="2132974"/>
            <a:ext cx="3152782" cy="1579710"/>
          </a:xfrm>
          <a:prstGeom prst="rect">
            <a:avLst/>
          </a:prstGeom>
        </p:spPr>
      </p:pic>
      <p:pic>
        <p:nvPicPr>
          <p:cNvPr id="10" name="Picture 9">
            <a:extLst>
              <a:ext uri="{FF2B5EF4-FFF2-40B4-BE49-F238E27FC236}">
                <a16:creationId xmlns:a16="http://schemas.microsoft.com/office/drawing/2014/main" id="{51DEEA3E-1FFA-9245-988F-1D3EF4994E2F}"/>
              </a:ext>
            </a:extLst>
          </p:cNvPr>
          <p:cNvPicPr>
            <a:picLocks noChangeAspect="1"/>
          </p:cNvPicPr>
          <p:nvPr/>
        </p:nvPicPr>
        <p:blipFill>
          <a:blip r:embed="rId3"/>
          <a:stretch>
            <a:fillRect/>
          </a:stretch>
        </p:blipFill>
        <p:spPr>
          <a:xfrm>
            <a:off x="7649877" y="3910672"/>
            <a:ext cx="3577647" cy="2007709"/>
          </a:xfrm>
          <a:prstGeom prst="rect">
            <a:avLst/>
          </a:prstGeom>
        </p:spPr>
      </p:pic>
      <p:sp>
        <p:nvSpPr>
          <p:cNvPr id="5" name="Content Placeholder 4">
            <a:extLst>
              <a:ext uri="{FF2B5EF4-FFF2-40B4-BE49-F238E27FC236}">
                <a16:creationId xmlns:a16="http://schemas.microsoft.com/office/drawing/2014/main" id="{43318F55-CCAD-41D5-AA08-F5C8DF73DD32}"/>
              </a:ext>
            </a:extLst>
          </p:cNvPr>
          <p:cNvSpPr>
            <a:spLocks noGrp="1"/>
          </p:cNvSpPr>
          <p:nvPr>
            <p:ph sz="half" idx="1"/>
          </p:nvPr>
        </p:nvSpPr>
        <p:spPr/>
        <p:txBody>
          <a:bodyPr>
            <a:normAutofit fontScale="55000" lnSpcReduction="20000"/>
          </a:bodyPr>
          <a:lstStyle/>
          <a:p>
            <a:r>
              <a:rPr lang="en-US" dirty="0"/>
              <a:t>The May 2 Letter to JetBlue</a:t>
            </a:r>
          </a:p>
          <a:p>
            <a:pPr marL="0" marR="0">
              <a:spcBef>
                <a:spcPts val="0"/>
              </a:spcBef>
              <a:spcAft>
                <a:spcPts val="2625"/>
              </a:spcAft>
            </a:pPr>
            <a:r>
              <a:rPr lang="en-US" dirty="0"/>
              <a:t> </a:t>
            </a:r>
            <a:r>
              <a:rPr lang="en-US" sz="1800" i="1" dirty="0">
                <a:solidFill>
                  <a:srgbClr val="373737"/>
                </a:solidFill>
                <a:effectLst/>
                <a:latin typeface="Montserrat" panose="00000500000000000000" pitchFamily="2" charset="0"/>
                <a:ea typeface="Times New Roman" panose="02020603050405020304" pitchFamily="18" charset="0"/>
              </a:rPr>
              <a:t>May 2, 2022</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2625"/>
              </a:spcAft>
            </a:pPr>
            <a:r>
              <a:rPr lang="en-US" sz="1800" i="1" dirty="0">
                <a:solidFill>
                  <a:srgbClr val="373737"/>
                </a:solidFill>
                <a:effectLst/>
                <a:latin typeface="Montserrat" panose="00000500000000000000" pitchFamily="2" charset="0"/>
                <a:ea typeface="Times New Roman" panose="02020603050405020304" pitchFamily="18" charset="0"/>
              </a:rPr>
              <a:t>Robin Hayes</a:t>
            </a:r>
            <a:br>
              <a:rPr lang="en-US" sz="1800" i="1" dirty="0">
                <a:solidFill>
                  <a:srgbClr val="373737"/>
                </a:solidFill>
                <a:effectLst/>
                <a:latin typeface="Montserrat" panose="00000500000000000000" pitchFamily="2" charset="0"/>
                <a:ea typeface="Times New Roman" panose="02020603050405020304" pitchFamily="18" charset="0"/>
              </a:rPr>
            </a:br>
            <a:r>
              <a:rPr lang="en-US" sz="1800" i="1" dirty="0">
                <a:solidFill>
                  <a:srgbClr val="373737"/>
                </a:solidFill>
                <a:effectLst/>
                <a:latin typeface="Montserrat" panose="00000500000000000000" pitchFamily="2" charset="0"/>
                <a:ea typeface="Times New Roman" panose="02020603050405020304" pitchFamily="18" charset="0"/>
              </a:rPr>
              <a:t>Chief Executive Officer</a:t>
            </a:r>
            <a:br>
              <a:rPr lang="en-US" sz="1800" i="1" dirty="0">
                <a:solidFill>
                  <a:srgbClr val="373737"/>
                </a:solidFill>
                <a:effectLst/>
                <a:latin typeface="Montserrat" panose="00000500000000000000" pitchFamily="2" charset="0"/>
                <a:ea typeface="Times New Roman" panose="02020603050405020304" pitchFamily="18" charset="0"/>
              </a:rPr>
            </a:br>
            <a:r>
              <a:rPr lang="en-US" sz="1800" i="1" dirty="0">
                <a:solidFill>
                  <a:srgbClr val="373737"/>
                </a:solidFill>
                <a:effectLst/>
                <a:latin typeface="Montserrat" panose="00000500000000000000" pitchFamily="2" charset="0"/>
                <a:ea typeface="Times New Roman" panose="02020603050405020304" pitchFamily="18" charset="0"/>
              </a:rPr>
              <a:t>JetBlue Airways Corporation</a:t>
            </a:r>
            <a:br>
              <a:rPr lang="en-US" sz="1800" i="1" dirty="0">
                <a:solidFill>
                  <a:srgbClr val="373737"/>
                </a:solidFill>
                <a:effectLst/>
                <a:latin typeface="Montserrat" panose="00000500000000000000" pitchFamily="2" charset="0"/>
                <a:ea typeface="Times New Roman" panose="02020603050405020304" pitchFamily="18" charset="0"/>
              </a:rPr>
            </a:br>
            <a:r>
              <a:rPr lang="en-US" sz="1800" i="1" dirty="0">
                <a:solidFill>
                  <a:srgbClr val="373737"/>
                </a:solidFill>
                <a:effectLst/>
                <a:latin typeface="Montserrat" panose="00000500000000000000" pitchFamily="2" charset="0"/>
                <a:ea typeface="Times New Roman" panose="02020603050405020304" pitchFamily="18" charset="0"/>
              </a:rPr>
              <a:t>27-01 Queens Plaza North</a:t>
            </a:r>
            <a:br>
              <a:rPr lang="en-US" sz="1800" i="1" dirty="0">
                <a:solidFill>
                  <a:srgbClr val="373737"/>
                </a:solidFill>
                <a:effectLst/>
                <a:latin typeface="Montserrat" panose="00000500000000000000" pitchFamily="2" charset="0"/>
                <a:ea typeface="Times New Roman" panose="02020603050405020304" pitchFamily="18" charset="0"/>
              </a:rPr>
            </a:br>
            <a:r>
              <a:rPr lang="en-US" sz="1800" i="1" dirty="0">
                <a:solidFill>
                  <a:srgbClr val="373737"/>
                </a:solidFill>
                <a:effectLst/>
                <a:latin typeface="Montserrat" panose="00000500000000000000" pitchFamily="2" charset="0"/>
                <a:ea typeface="Times New Roman" panose="02020603050405020304" pitchFamily="18" charset="0"/>
              </a:rPr>
              <a:t>Long Island City, NY  11101</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2625"/>
              </a:spcAft>
            </a:pPr>
            <a:r>
              <a:rPr lang="en-US" sz="1800" i="1" dirty="0">
                <a:solidFill>
                  <a:srgbClr val="373737"/>
                </a:solidFill>
                <a:effectLst/>
                <a:latin typeface="Montserrat" panose="00000500000000000000" pitchFamily="2" charset="0"/>
                <a:ea typeface="Times New Roman" panose="02020603050405020304" pitchFamily="18" charset="0"/>
              </a:rPr>
              <a:t>Dear Mr. Hayes: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2625"/>
              </a:spcAft>
            </a:pPr>
            <a:r>
              <a:rPr lang="en-US" sz="1800" i="1" dirty="0">
                <a:solidFill>
                  <a:srgbClr val="373737"/>
                </a:solidFill>
                <a:effectLst/>
                <a:latin typeface="Montserrat" panose="00000500000000000000" pitchFamily="2" charset="0"/>
                <a:ea typeface="Times New Roman" panose="02020603050405020304" pitchFamily="18" charset="0"/>
              </a:rPr>
              <a:t>We have reviewed JetBlue's updated proposal dated April 29, 2022, with Spirit's Board of Directors and its legal and financial advisors.  Our Board has unanimously determined that JetBlue's proposal does not constitute a "Superior Proposal" under Spirit's existing merger agreement with Frontier.</a:t>
            </a:r>
          </a:p>
          <a:p>
            <a:pPr marL="0" marR="0">
              <a:spcBef>
                <a:spcPts val="0"/>
              </a:spcBef>
              <a:spcAft>
                <a:spcPts val="2625"/>
              </a:spcAft>
            </a:pPr>
            <a:r>
              <a:rPr lang="en-US" sz="1800" i="1" dirty="0">
                <a:solidFill>
                  <a:srgbClr val="373737"/>
                </a:solidFill>
                <a:latin typeface="Montserrat" panose="00000500000000000000" pitchFamily="2"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53275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287383" y="791700"/>
            <a:ext cx="11773989" cy="702305"/>
          </a:xfrm>
        </p:spPr>
        <p:txBody>
          <a:bodyPr>
            <a:normAutofit fontScale="90000"/>
          </a:bodyPr>
          <a:lstStyle/>
          <a:p>
            <a:r>
              <a:rPr lang="en-US" dirty="0"/>
              <a:t>Understanding Takeover Tactics</a:t>
            </a:r>
          </a:p>
        </p:txBody>
      </p:sp>
      <p:sp>
        <p:nvSpPr>
          <p:cNvPr id="3" name="Content Placeholder 2">
            <a:extLst>
              <a:ext uri="{FF2B5EF4-FFF2-40B4-BE49-F238E27FC236}">
                <a16:creationId xmlns:a16="http://schemas.microsoft.com/office/drawing/2014/main" id="{78FD6D55-6A6F-4D44-A15A-75C7B39EF503}"/>
              </a:ext>
            </a:extLst>
          </p:cNvPr>
          <p:cNvSpPr>
            <a:spLocks noGrp="1"/>
          </p:cNvSpPr>
          <p:nvPr>
            <p:ph idx="1"/>
          </p:nvPr>
        </p:nvSpPr>
        <p:spPr>
          <a:xfrm>
            <a:off x="1097280" y="2108201"/>
            <a:ext cx="10877006" cy="3760891"/>
          </a:xfrm>
        </p:spPr>
        <p:txBody>
          <a:bodyPr>
            <a:normAutofit/>
          </a:bodyPr>
          <a:lstStyle/>
          <a:p>
            <a:pPr>
              <a:buFont typeface="Wingdings" panose="05000000000000000000" pitchFamily="2" charset="2"/>
              <a:buChar char="Ø"/>
            </a:pPr>
            <a:r>
              <a:rPr lang="en-US" sz="2800" dirty="0"/>
              <a:t>Friendly Takeovers</a:t>
            </a:r>
            <a:endParaRPr lang="en-US" sz="2400" dirty="0">
              <a:solidFill>
                <a:srgbClr val="FF0000"/>
              </a:solidFill>
            </a:endParaRPr>
          </a:p>
          <a:p>
            <a:pPr>
              <a:buFont typeface="Wingdings" panose="05000000000000000000" pitchFamily="2" charset="2"/>
              <a:buChar char="Ø"/>
            </a:pPr>
            <a:r>
              <a:rPr lang="en-US" sz="2800" dirty="0"/>
              <a:t>Hostile Takeovers</a:t>
            </a:r>
          </a:p>
          <a:p>
            <a:pPr>
              <a:buFont typeface="Wingdings" panose="05000000000000000000" pitchFamily="2" charset="2"/>
              <a:buChar char="Ø"/>
            </a:pPr>
            <a:r>
              <a:rPr lang="en-US" sz="2800" dirty="0">
                <a:solidFill>
                  <a:schemeClr val="tx1"/>
                </a:solidFill>
              </a:rPr>
              <a:t>Reverse Takeovers</a:t>
            </a:r>
          </a:p>
          <a:p>
            <a:pPr>
              <a:buFont typeface="Wingdings" panose="05000000000000000000" pitchFamily="2" charset="2"/>
              <a:buChar char="Ø"/>
            </a:pPr>
            <a:r>
              <a:rPr lang="en-US" sz="2800" dirty="0">
                <a:solidFill>
                  <a:schemeClr val="tx1"/>
                </a:solidFill>
              </a:rPr>
              <a:t>Backflip Takeover</a:t>
            </a:r>
          </a:p>
          <a:p>
            <a:pPr>
              <a:buFont typeface="Wingdings" panose="05000000000000000000" pitchFamily="2" charset="2"/>
              <a:buChar char="Ø"/>
            </a:pPr>
            <a:endParaRPr lang="en-US" sz="2600" dirty="0">
              <a:solidFill>
                <a:schemeClr val="tx1"/>
              </a:solidFill>
            </a:endParaRPr>
          </a:p>
          <a:p>
            <a:pPr lvl="1">
              <a:buFont typeface="Wingdings" panose="05000000000000000000" pitchFamily="2" charset="2"/>
              <a:buChar char="Ø"/>
            </a:pPr>
            <a:endParaRPr lang="en-US" sz="2600" dirty="0"/>
          </a:p>
          <a:p>
            <a:pPr>
              <a:buFont typeface="Wingdings" panose="05000000000000000000" pitchFamily="2" charset="2"/>
              <a:buChar char="Ø"/>
            </a:pPr>
            <a:endParaRPr lang="en-US" sz="2800" dirty="0"/>
          </a:p>
          <a:p>
            <a:endParaRPr lang="en-US" sz="2800" dirty="0"/>
          </a:p>
        </p:txBody>
      </p:sp>
    </p:spTree>
    <p:extLst>
      <p:ext uri="{BB962C8B-B14F-4D97-AF65-F5344CB8AC3E}">
        <p14:creationId xmlns:p14="http://schemas.microsoft.com/office/powerpoint/2010/main" val="1821527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8BCC-1DDB-5D3D-8F5E-F1353C7BF69A}"/>
              </a:ext>
            </a:extLst>
          </p:cNvPr>
          <p:cNvSpPr>
            <a:spLocks noGrp="1"/>
          </p:cNvSpPr>
          <p:nvPr>
            <p:ph type="title"/>
          </p:nvPr>
        </p:nvSpPr>
        <p:spPr>
          <a:xfrm>
            <a:off x="451692" y="286603"/>
            <a:ext cx="10703988" cy="1450757"/>
          </a:xfrm>
        </p:spPr>
        <p:txBody>
          <a:bodyPr/>
          <a:lstStyle/>
          <a:p>
            <a:r>
              <a:rPr lang="en-US" dirty="0"/>
              <a:t>JETBLUE </a:t>
            </a:r>
            <a:br>
              <a:rPr lang="en-US" dirty="0"/>
            </a:br>
            <a:r>
              <a:rPr lang="en-US" dirty="0"/>
              <a:t>Letter to SPIRIT shareholder</a:t>
            </a:r>
          </a:p>
        </p:txBody>
      </p:sp>
      <p:sp>
        <p:nvSpPr>
          <p:cNvPr id="4" name="TextBox 3">
            <a:extLst>
              <a:ext uri="{FF2B5EF4-FFF2-40B4-BE49-F238E27FC236}">
                <a16:creationId xmlns:a16="http://schemas.microsoft.com/office/drawing/2014/main" id="{27E15F3A-6851-D25A-6531-FF7CAE1FADA2}"/>
              </a:ext>
            </a:extLst>
          </p:cNvPr>
          <p:cNvSpPr txBox="1"/>
          <p:nvPr/>
        </p:nvSpPr>
        <p:spPr>
          <a:xfrm>
            <a:off x="661011" y="2005070"/>
            <a:ext cx="11116019" cy="4801314"/>
          </a:xfrm>
          <a:prstGeom prst="rect">
            <a:avLst/>
          </a:prstGeom>
          <a:noFill/>
        </p:spPr>
        <p:txBody>
          <a:bodyPr wrap="square">
            <a:spAutoFit/>
          </a:bodyPr>
          <a:lstStyle/>
          <a:p>
            <a:pPr marL="285750" indent="-285750">
              <a:buFont typeface="Arial" panose="020B0604020202020204" pitchFamily="34" charset="0"/>
              <a:buChar char="•"/>
            </a:pPr>
            <a:r>
              <a:rPr lang="en-US" dirty="0"/>
              <a:t>Multiple Spirit directors have significant ties to Frontier’s controlling shareholder, Bill Franke, resulting in a conflicted Spirit Board more focused on securing an inferior transaction with Frontier than maximizing value for its own shareholders.</a:t>
            </a:r>
          </a:p>
          <a:p>
            <a:pPr marL="285750" indent="-285750">
              <a:buFont typeface="Arial" panose="020B0604020202020204" pitchFamily="34" charset="0"/>
              <a:buChar char="•"/>
            </a:pPr>
            <a:r>
              <a:rPr lang="en-US" dirty="0"/>
              <a:t>While negotiating for eight months with Frontier, Spirit’s Board never seriously considered any alternatives, resulting in an original merger agreement with Frontier that was clearly suboptimal, with a low premium, no reverse break-up fee, and no divestiture commitment. Frontier has improved its offer twice only because we launched our “vote no” campaign.</a:t>
            </a:r>
          </a:p>
          <a:p>
            <a:pPr marL="285750" indent="-285750">
              <a:buFont typeface="Arial" panose="020B0604020202020204" pitchFamily="34" charset="0"/>
              <a:buChar char="•"/>
            </a:pPr>
            <a:r>
              <a:rPr lang="en-US" dirty="0"/>
              <a:t>The Spirit Board consistently ignored or refused to engage with JetBlue until faced with certain defeat on the original shareholder meeting date and then, in an attempt to avoid the widespread perception of its poor corporate governance, pretended to engage with JetBlue.</a:t>
            </a:r>
          </a:p>
          <a:p>
            <a:pPr marL="285750" indent="-285750">
              <a:buFont typeface="Arial" panose="020B0604020202020204" pitchFamily="34" charset="0"/>
              <a:buChar char="•"/>
            </a:pPr>
            <a:r>
              <a:rPr lang="en-US" dirty="0"/>
              <a:t>The Spirit Board continues to forgo any engagement or good faith negotiation with JetBlue, publicly rejecting our latest proposal in less than a day without ever discussing the amended terms.</a:t>
            </a:r>
          </a:p>
          <a:p>
            <a:pPr marL="285750" indent="-285750">
              <a:buFont typeface="Arial" panose="020B0604020202020204" pitchFamily="34" charset="0"/>
              <a:buChar char="•"/>
            </a:pPr>
            <a:r>
              <a:rPr lang="en-US" dirty="0"/>
              <a:t>Don’t let the Spirit Board’s allegiances to Frontier’s controlling shareholder keep you from the most value creating opportunity. This is the time to make your voice heard and deliver a clear message to the entrenched Spirit Board that you want the superior JetBlue transaction.</a:t>
            </a:r>
          </a:p>
          <a:p>
            <a:endParaRPr lang="en-US" dirty="0"/>
          </a:p>
          <a:p>
            <a:r>
              <a:rPr lang="en-US" dirty="0"/>
              <a:t>Vote AGAINST the Frontier transaction today.</a:t>
            </a:r>
          </a:p>
        </p:txBody>
      </p:sp>
    </p:spTree>
    <p:extLst>
      <p:ext uri="{BB962C8B-B14F-4D97-AF65-F5344CB8AC3E}">
        <p14:creationId xmlns:p14="http://schemas.microsoft.com/office/powerpoint/2010/main" val="2188827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9655183" cy="726949"/>
          </a:xfrm>
        </p:spPr>
        <p:txBody>
          <a:bodyPr anchor="b">
            <a:normAutofit fontScale="90000"/>
          </a:bodyPr>
          <a:lstStyle/>
          <a:p>
            <a:r>
              <a:rPr lang="en-US" dirty="0"/>
              <a:t>Hostile Takeover – Case Study</a:t>
            </a:r>
          </a:p>
        </p:txBody>
      </p:sp>
      <p:pic>
        <p:nvPicPr>
          <p:cNvPr id="4" name="Picture 3">
            <a:extLst>
              <a:ext uri="{FF2B5EF4-FFF2-40B4-BE49-F238E27FC236}">
                <a16:creationId xmlns:a16="http://schemas.microsoft.com/office/drawing/2014/main" id="{28EEFF42-B034-E9B2-E580-D5ABCDD0A2A9}"/>
              </a:ext>
            </a:extLst>
          </p:cNvPr>
          <p:cNvPicPr>
            <a:picLocks noChangeAspect="1"/>
          </p:cNvPicPr>
          <p:nvPr/>
        </p:nvPicPr>
        <p:blipFill>
          <a:blip r:embed="rId2"/>
          <a:stretch>
            <a:fillRect/>
          </a:stretch>
        </p:blipFill>
        <p:spPr>
          <a:xfrm>
            <a:off x="8878973" y="1983737"/>
            <a:ext cx="3152782" cy="1579710"/>
          </a:xfrm>
          <a:prstGeom prst="rect">
            <a:avLst/>
          </a:prstGeom>
        </p:spPr>
      </p:pic>
      <p:pic>
        <p:nvPicPr>
          <p:cNvPr id="10" name="Picture 9">
            <a:extLst>
              <a:ext uri="{FF2B5EF4-FFF2-40B4-BE49-F238E27FC236}">
                <a16:creationId xmlns:a16="http://schemas.microsoft.com/office/drawing/2014/main" id="{51DEEA3E-1FFA-9245-988F-1D3EF4994E2F}"/>
              </a:ext>
            </a:extLst>
          </p:cNvPr>
          <p:cNvPicPr>
            <a:picLocks noChangeAspect="1"/>
          </p:cNvPicPr>
          <p:nvPr/>
        </p:nvPicPr>
        <p:blipFill>
          <a:blip r:embed="rId3"/>
          <a:stretch>
            <a:fillRect/>
          </a:stretch>
        </p:blipFill>
        <p:spPr>
          <a:xfrm>
            <a:off x="8890142" y="3652124"/>
            <a:ext cx="3141613" cy="1763015"/>
          </a:xfrm>
          <a:prstGeom prst="rect">
            <a:avLst/>
          </a:prstGeom>
        </p:spPr>
      </p:pic>
      <p:graphicFrame>
        <p:nvGraphicFramePr>
          <p:cNvPr id="11" name="Content Placeholder 10">
            <a:extLst>
              <a:ext uri="{FF2B5EF4-FFF2-40B4-BE49-F238E27FC236}">
                <a16:creationId xmlns:a16="http://schemas.microsoft.com/office/drawing/2014/main" id="{2EDC8AC5-F706-9063-4DDA-0E35CB306E08}"/>
              </a:ext>
            </a:extLst>
          </p:cNvPr>
          <p:cNvGraphicFramePr>
            <a:graphicFrameLocks noGrp="1"/>
          </p:cNvGraphicFramePr>
          <p:nvPr>
            <p:ph sz="half" idx="1"/>
            <p:extLst>
              <p:ext uri="{D42A27DB-BD31-4B8C-83A1-F6EECF244321}">
                <p14:modId xmlns:p14="http://schemas.microsoft.com/office/powerpoint/2010/main" val="1171386329"/>
              </p:ext>
            </p:extLst>
          </p:nvPr>
        </p:nvGraphicFramePr>
        <p:xfrm>
          <a:off x="253388" y="1983737"/>
          <a:ext cx="8505022" cy="4190556"/>
        </p:xfrm>
        <a:graphic>
          <a:graphicData uri="http://schemas.openxmlformats.org/drawingml/2006/table">
            <a:tbl>
              <a:tblPr firstRow="1" firstCol="1" bandRow="1">
                <a:tableStyleId>{5C22544A-7EE6-4342-B048-85BDC9FD1C3A}</a:tableStyleId>
              </a:tblPr>
              <a:tblGrid>
                <a:gridCol w="1104483">
                  <a:extLst>
                    <a:ext uri="{9D8B030D-6E8A-4147-A177-3AD203B41FA5}">
                      <a16:colId xmlns:a16="http://schemas.microsoft.com/office/drawing/2014/main" val="3860485980"/>
                    </a:ext>
                  </a:extLst>
                </a:gridCol>
                <a:gridCol w="7400539">
                  <a:extLst>
                    <a:ext uri="{9D8B030D-6E8A-4147-A177-3AD203B41FA5}">
                      <a16:colId xmlns:a16="http://schemas.microsoft.com/office/drawing/2014/main" val="559179128"/>
                    </a:ext>
                  </a:extLst>
                </a:gridCol>
              </a:tblGrid>
              <a:tr h="272387">
                <a:tc>
                  <a:txBody>
                    <a:bodyPr/>
                    <a:lstStyle/>
                    <a:p>
                      <a:pPr marL="0" marR="0">
                        <a:lnSpc>
                          <a:spcPct val="107000"/>
                        </a:lnSpc>
                        <a:spcBef>
                          <a:spcPts val="0"/>
                        </a:spcBef>
                        <a:spcAft>
                          <a:spcPts val="0"/>
                        </a:spcAft>
                      </a:pPr>
                      <a:r>
                        <a:rPr lang="en-US" sz="900">
                          <a:effectLst/>
                        </a:rPr>
                        <a:t>May 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245" marR="53245" marT="0" marB="0"/>
                </a:tc>
                <a:tc>
                  <a:txBody>
                    <a:bodyPr/>
                    <a:lstStyle/>
                    <a:p>
                      <a:pPr marL="0" marR="0">
                        <a:lnSpc>
                          <a:spcPct val="107000"/>
                        </a:lnSpc>
                        <a:spcBef>
                          <a:spcPts val="0"/>
                        </a:spcBef>
                        <a:spcAft>
                          <a:spcPts val="0"/>
                        </a:spcAft>
                      </a:pPr>
                      <a:r>
                        <a:rPr lang="en-US" sz="900">
                          <a:effectLst/>
                        </a:rPr>
                        <a:t>Uncertainty of any deal</a:t>
                      </a:r>
                    </a:p>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245" marR="53245" marT="0" marB="0"/>
                </a:tc>
                <a:extLst>
                  <a:ext uri="{0D108BD9-81ED-4DB2-BD59-A6C34878D82A}">
                    <a16:rowId xmlns:a16="http://schemas.microsoft.com/office/drawing/2014/main" val="1478904232"/>
                  </a:ext>
                </a:extLst>
              </a:tr>
              <a:tr h="3475701">
                <a:tc>
                  <a:txBody>
                    <a:bodyPr/>
                    <a:lstStyle/>
                    <a:p>
                      <a:pPr marL="0" marR="0">
                        <a:lnSpc>
                          <a:spcPct val="107000"/>
                        </a:lnSpc>
                        <a:spcBef>
                          <a:spcPts val="0"/>
                        </a:spcBef>
                        <a:spcAft>
                          <a:spcPts val="0"/>
                        </a:spcAft>
                      </a:pPr>
                      <a:r>
                        <a:rPr lang="en-US" sz="900">
                          <a:effectLst/>
                        </a:rPr>
                        <a:t>May 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245" marR="53245" marT="0" marB="0"/>
                </a:tc>
                <a:tc>
                  <a:txBody>
                    <a:bodyPr/>
                    <a:lstStyle/>
                    <a:p>
                      <a:pPr marL="0" marR="0">
                        <a:lnSpc>
                          <a:spcPct val="107000"/>
                        </a:lnSpc>
                        <a:spcBef>
                          <a:spcPts val="0"/>
                        </a:spcBef>
                        <a:spcAft>
                          <a:spcPts val="0"/>
                        </a:spcAft>
                      </a:pPr>
                      <a:r>
                        <a:rPr lang="en-US" sz="1200" dirty="0">
                          <a:effectLst/>
                        </a:rPr>
                        <a:t>JetBlue made an official tender offer (Filed an SEC TO) valued at $3.2 billion and said it was willing to pay more if Spirit cooperated with an acquisition.</a:t>
                      </a:r>
                    </a:p>
                    <a:p>
                      <a:pPr marL="0" marR="0">
                        <a:lnSpc>
                          <a:spcPct val="107000"/>
                        </a:lnSpc>
                        <a:spcBef>
                          <a:spcPts val="0"/>
                        </a:spcBef>
                        <a:spcAft>
                          <a:spcPts val="0"/>
                        </a:spcAft>
                      </a:pPr>
                      <a:r>
                        <a:rPr lang="en-US" sz="1200" dirty="0">
                          <a:effectLst/>
                        </a:rPr>
                        <a:t> </a:t>
                      </a:r>
                    </a:p>
                    <a:p>
                      <a:pPr marL="0" marR="0" algn="r">
                        <a:lnSpc>
                          <a:spcPct val="107000"/>
                        </a:lnSpc>
                        <a:spcBef>
                          <a:spcPts val="0"/>
                        </a:spcBef>
                        <a:spcAft>
                          <a:spcPts val="0"/>
                        </a:spcAft>
                      </a:pPr>
                      <a:r>
                        <a:rPr lang="en-US" sz="1200" dirty="0">
                          <a:effectLst/>
                        </a:rPr>
                        <a:t>Note: Sundown Acquisition Corp. (SPV)</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JetBlue said Monday that it was taking its offer to acquire Spirit Airlines directly to that carrier’s shareholders, after Spirit’s board rejected a takeover proposal and decided to stick with its plan to merge with Frontier Airlines.</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In a statement, JetBlue said it was offering $30 a share to buy all of Spirit’s outstanding stock, a move known as a tender offer. That share price, setting the total purchase price at more than $3.2 billion, was slightly less than it originally offered to Spirit.</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After JetBlue announced its tender offer, Spirit said its board would review the proposal and share its position with shareholders </a:t>
                      </a:r>
                      <a:r>
                        <a:rPr lang="en-US" sz="1200" u="sng" dirty="0">
                          <a:effectLst/>
                        </a:rPr>
                        <a:t>within 10 business days</a:t>
                      </a:r>
                      <a:r>
                        <a:rPr lang="en-US" sz="1200" dirty="0">
                          <a:effectLst/>
                        </a:rPr>
                        <a:t>. The airline encouraged shareholders to take no action on JetBlue’s tender offer until that review is concluded.</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JetBlue said it had filed a “vote no” proxy statement calling for Spirit shareholders to reject the Frontier merger. JetBlue said that its all-cash offer was currently worth 60 percent more than Frontier’s cash-and-stock proposal. Frontier’s share price has fallen by about a third since it announced its merger with Spirit, reducing the value of its bid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245" marR="53245" marT="0" marB="0"/>
                </a:tc>
                <a:extLst>
                  <a:ext uri="{0D108BD9-81ED-4DB2-BD59-A6C34878D82A}">
                    <a16:rowId xmlns:a16="http://schemas.microsoft.com/office/drawing/2014/main" val="1655316387"/>
                  </a:ext>
                </a:extLst>
              </a:tr>
            </a:tbl>
          </a:graphicData>
        </a:graphic>
      </p:graphicFrame>
    </p:spTree>
    <p:extLst>
      <p:ext uri="{BB962C8B-B14F-4D97-AF65-F5344CB8AC3E}">
        <p14:creationId xmlns:p14="http://schemas.microsoft.com/office/powerpoint/2010/main" val="3822830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Hostile Takeover – Case Study</a:t>
            </a:r>
          </a:p>
        </p:txBody>
      </p:sp>
      <p:pic>
        <p:nvPicPr>
          <p:cNvPr id="4" name="Picture 3">
            <a:extLst>
              <a:ext uri="{FF2B5EF4-FFF2-40B4-BE49-F238E27FC236}">
                <a16:creationId xmlns:a16="http://schemas.microsoft.com/office/drawing/2014/main" id="{28EEFF42-B034-E9B2-E580-D5ABCDD0A2A9}"/>
              </a:ext>
            </a:extLst>
          </p:cNvPr>
          <p:cNvPicPr>
            <a:picLocks noChangeAspect="1"/>
          </p:cNvPicPr>
          <p:nvPr/>
        </p:nvPicPr>
        <p:blipFill>
          <a:blip r:embed="rId2"/>
          <a:stretch>
            <a:fillRect/>
          </a:stretch>
        </p:blipFill>
        <p:spPr>
          <a:xfrm>
            <a:off x="8894783" y="2030540"/>
            <a:ext cx="3152782" cy="1579710"/>
          </a:xfrm>
          <a:prstGeom prst="rect">
            <a:avLst/>
          </a:prstGeom>
        </p:spPr>
      </p:pic>
      <p:pic>
        <p:nvPicPr>
          <p:cNvPr id="10" name="Picture 9">
            <a:extLst>
              <a:ext uri="{FF2B5EF4-FFF2-40B4-BE49-F238E27FC236}">
                <a16:creationId xmlns:a16="http://schemas.microsoft.com/office/drawing/2014/main" id="{51DEEA3E-1FFA-9245-988F-1D3EF4994E2F}"/>
              </a:ext>
            </a:extLst>
          </p:cNvPr>
          <p:cNvPicPr>
            <a:picLocks noChangeAspect="1"/>
          </p:cNvPicPr>
          <p:nvPr/>
        </p:nvPicPr>
        <p:blipFill>
          <a:blip r:embed="rId3"/>
          <a:stretch>
            <a:fillRect/>
          </a:stretch>
        </p:blipFill>
        <p:spPr>
          <a:xfrm>
            <a:off x="8894783" y="3830228"/>
            <a:ext cx="3152782" cy="1769283"/>
          </a:xfrm>
          <a:prstGeom prst="rect">
            <a:avLst/>
          </a:prstGeom>
        </p:spPr>
      </p:pic>
      <p:graphicFrame>
        <p:nvGraphicFramePr>
          <p:cNvPr id="6" name="Content Placeholder 5">
            <a:extLst>
              <a:ext uri="{FF2B5EF4-FFF2-40B4-BE49-F238E27FC236}">
                <a16:creationId xmlns:a16="http://schemas.microsoft.com/office/drawing/2014/main" id="{408C9A7A-0EAF-C99B-EDE5-1EBB1CBD1B8A}"/>
              </a:ext>
            </a:extLst>
          </p:cNvPr>
          <p:cNvGraphicFramePr>
            <a:graphicFrameLocks noGrp="1"/>
          </p:cNvGraphicFramePr>
          <p:nvPr>
            <p:ph sz="half" idx="1"/>
            <p:extLst>
              <p:ext uri="{D42A27DB-BD31-4B8C-83A1-F6EECF244321}">
                <p14:modId xmlns:p14="http://schemas.microsoft.com/office/powerpoint/2010/main" val="1857237938"/>
              </p:ext>
            </p:extLst>
          </p:nvPr>
        </p:nvGraphicFramePr>
        <p:xfrm>
          <a:off x="506776" y="2030540"/>
          <a:ext cx="8240617" cy="3775349"/>
        </p:xfrm>
        <a:graphic>
          <a:graphicData uri="http://schemas.openxmlformats.org/drawingml/2006/table">
            <a:tbl>
              <a:tblPr firstRow="1" firstCol="1" bandRow="1">
                <a:tableStyleId>{5C22544A-7EE6-4342-B048-85BDC9FD1C3A}</a:tableStyleId>
              </a:tblPr>
              <a:tblGrid>
                <a:gridCol w="1070145">
                  <a:extLst>
                    <a:ext uri="{9D8B030D-6E8A-4147-A177-3AD203B41FA5}">
                      <a16:colId xmlns:a16="http://schemas.microsoft.com/office/drawing/2014/main" val="3559396425"/>
                    </a:ext>
                  </a:extLst>
                </a:gridCol>
                <a:gridCol w="7170472">
                  <a:extLst>
                    <a:ext uri="{9D8B030D-6E8A-4147-A177-3AD203B41FA5}">
                      <a16:colId xmlns:a16="http://schemas.microsoft.com/office/drawing/2014/main" val="4155978658"/>
                    </a:ext>
                  </a:extLst>
                </a:gridCol>
              </a:tblGrid>
              <a:tr h="3775349">
                <a:tc>
                  <a:txBody>
                    <a:bodyPr/>
                    <a:lstStyle/>
                    <a:p>
                      <a:pPr marL="0" marR="0">
                        <a:lnSpc>
                          <a:spcPct val="107000"/>
                        </a:lnSpc>
                        <a:spcBef>
                          <a:spcPts val="0"/>
                        </a:spcBef>
                        <a:spcAft>
                          <a:spcPts val="0"/>
                        </a:spcAft>
                      </a:pPr>
                      <a:r>
                        <a:rPr lang="en-US" sz="1000">
                          <a:effectLst/>
                        </a:rPr>
                        <a:t>June 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540" marR="60540" marT="0" marB="0"/>
                </a:tc>
                <a:tc>
                  <a:txBody>
                    <a:bodyPr/>
                    <a:lstStyle/>
                    <a:p>
                      <a:pPr marL="0" marR="0">
                        <a:lnSpc>
                          <a:spcPct val="107000"/>
                        </a:lnSpc>
                        <a:spcBef>
                          <a:spcPts val="0"/>
                        </a:spcBef>
                        <a:spcAft>
                          <a:spcPts val="0"/>
                        </a:spcAft>
                      </a:pPr>
                      <a:r>
                        <a:rPr lang="en-US" sz="1000" dirty="0">
                          <a:effectLst/>
                        </a:rPr>
                        <a:t>Sp</a:t>
                      </a:r>
                      <a:r>
                        <a:rPr lang="en-US" sz="1400" dirty="0">
                          <a:effectLst/>
                        </a:rPr>
                        <a:t>irit Airlines, Inc. ("Spirit" or the "Company") (NYSE: SAVE) today reaffirmed its commitment to its merger agreement with Frontier Group Holdings Inc. (“Frontier”) (NASDAQ: ULCC), parent company of Frontier Airlines, Inc., and commented on the most recent revised offer from JetBlue Airways Corporation ("JetBlue") (NASDAQ: JBLU) received on June 27, 2022.</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Spirit has scheduled the Special Meeting of Stockholders (the “Special Meeting”) to approve the proposed merger with Frontier for Thursday, June 30, 2022, at 9:00 a.m., Eastern Time. All stockholders of record as of the close of business on May 6, 2022, are entitled to vote at the Special Meeting.</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The Spirit Board of Directors strongly recommends you vote FOR the merger on the WHITE proxy card today. If you have already voted, remember that a proxy vote can be changed. For more information on how to vote for the merger, please call the Company’s proxy solicitor, Okapi Partners.</a:t>
                      </a:r>
                    </a:p>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540" marR="60540" marT="0" marB="0"/>
                </a:tc>
                <a:extLst>
                  <a:ext uri="{0D108BD9-81ED-4DB2-BD59-A6C34878D82A}">
                    <a16:rowId xmlns:a16="http://schemas.microsoft.com/office/drawing/2014/main" val="336157802"/>
                  </a:ext>
                </a:extLst>
              </a:tr>
            </a:tbl>
          </a:graphicData>
        </a:graphic>
      </p:graphicFrame>
    </p:spTree>
    <p:extLst>
      <p:ext uri="{BB962C8B-B14F-4D97-AF65-F5344CB8AC3E}">
        <p14:creationId xmlns:p14="http://schemas.microsoft.com/office/powerpoint/2010/main" val="1003096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547861"/>
            <a:ext cx="11695611" cy="1028391"/>
          </a:xfrm>
        </p:spPr>
        <p:txBody>
          <a:bodyPr anchor="b">
            <a:normAutofit/>
          </a:bodyPr>
          <a:lstStyle/>
          <a:p>
            <a:r>
              <a:rPr lang="en-US" dirty="0"/>
              <a:t>Reverse Takeover</a:t>
            </a:r>
          </a:p>
        </p:txBody>
      </p:sp>
      <p:sp>
        <p:nvSpPr>
          <p:cNvPr id="6" name="Content Placeholder 5">
            <a:extLst>
              <a:ext uri="{FF2B5EF4-FFF2-40B4-BE49-F238E27FC236}">
                <a16:creationId xmlns:a16="http://schemas.microsoft.com/office/drawing/2014/main" id="{198774C4-D35C-4C54-B8E6-7B90C9D902E4}"/>
              </a:ext>
            </a:extLst>
          </p:cNvPr>
          <p:cNvSpPr>
            <a:spLocks noGrp="1"/>
          </p:cNvSpPr>
          <p:nvPr>
            <p:ph sz="half" idx="1"/>
          </p:nvPr>
        </p:nvSpPr>
        <p:spPr>
          <a:xfrm>
            <a:off x="1097280" y="2120900"/>
            <a:ext cx="10119360" cy="3748193"/>
          </a:xfrm>
        </p:spPr>
        <p:txBody>
          <a:bodyPr>
            <a:normAutofit fontScale="92500"/>
          </a:bodyPr>
          <a:lstStyle/>
          <a:p>
            <a:pPr>
              <a:buFont typeface="Wingdings" panose="05000000000000000000" pitchFamily="2" charset="2"/>
              <a:buChar char="Ø"/>
            </a:pPr>
            <a:r>
              <a:rPr lang="en-US" sz="2400" dirty="0"/>
              <a:t> A reverse takeover (RTO) is a process whereby private companies can become publicly traded companies without going through an initial public offering (IPO). </a:t>
            </a:r>
          </a:p>
          <a:p>
            <a:pPr>
              <a:buFont typeface="Wingdings" panose="05000000000000000000" pitchFamily="2" charset="2"/>
              <a:buChar char="Ø"/>
            </a:pPr>
            <a:r>
              <a:rPr lang="en-US" sz="2400" dirty="0"/>
              <a:t> A private company buys enough shares to control a publicly-traded company.</a:t>
            </a:r>
          </a:p>
          <a:p>
            <a:pPr>
              <a:buFont typeface="Wingdings" panose="05000000000000000000" pitchFamily="2" charset="2"/>
              <a:buChar char="Ø"/>
            </a:pPr>
            <a:r>
              <a:rPr lang="en-US" sz="2400" dirty="0"/>
              <a:t>An RTO is also sometimes referred to as a reverse merger or a reverse IPO.</a:t>
            </a:r>
          </a:p>
          <a:p>
            <a:pPr>
              <a:buFont typeface="Wingdings" panose="05000000000000000000" pitchFamily="2" charset="2"/>
              <a:buChar char="Ø"/>
            </a:pPr>
            <a:r>
              <a:rPr lang="en-US" sz="2400" dirty="0"/>
              <a:t>A reverse merger is an attractive strategic option for managers of private companies to gain public company status.</a:t>
            </a:r>
          </a:p>
          <a:p>
            <a:pPr>
              <a:buFont typeface="Wingdings" panose="05000000000000000000" pitchFamily="2" charset="2"/>
              <a:buChar char="Ø"/>
            </a:pPr>
            <a:r>
              <a:rPr lang="en-US" sz="2400" dirty="0"/>
              <a:t>It is a less time-consuming and less costly alternative to the conventional initial public offerings (IPOs).</a:t>
            </a:r>
          </a:p>
        </p:txBody>
      </p:sp>
    </p:spTree>
    <p:extLst>
      <p:ext uri="{BB962C8B-B14F-4D97-AF65-F5344CB8AC3E}">
        <p14:creationId xmlns:p14="http://schemas.microsoft.com/office/powerpoint/2010/main" val="553719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175658" y="287383"/>
            <a:ext cx="6522719" cy="1215719"/>
          </a:xfrm>
        </p:spPr>
        <p:txBody>
          <a:bodyPr anchor="b">
            <a:normAutofit/>
          </a:bodyPr>
          <a:lstStyle/>
          <a:p>
            <a:r>
              <a:rPr lang="en-US" dirty="0"/>
              <a:t>Reverse Takeover</a:t>
            </a:r>
            <a:br>
              <a:rPr lang="en-US" dirty="0"/>
            </a:br>
            <a:r>
              <a:rPr lang="en-US" sz="3100" dirty="0"/>
              <a:t>Burger King</a:t>
            </a:r>
          </a:p>
        </p:txBody>
      </p:sp>
      <p:sp>
        <p:nvSpPr>
          <p:cNvPr id="6" name="Content Placeholder 5">
            <a:extLst>
              <a:ext uri="{FF2B5EF4-FFF2-40B4-BE49-F238E27FC236}">
                <a16:creationId xmlns:a16="http://schemas.microsoft.com/office/drawing/2014/main" id="{198774C4-D35C-4C54-B8E6-7B90C9D902E4}"/>
              </a:ext>
            </a:extLst>
          </p:cNvPr>
          <p:cNvSpPr>
            <a:spLocks noGrp="1"/>
          </p:cNvSpPr>
          <p:nvPr>
            <p:ph sz="half" idx="1"/>
          </p:nvPr>
        </p:nvSpPr>
        <p:spPr>
          <a:xfrm>
            <a:off x="1097280" y="2120900"/>
            <a:ext cx="10119360" cy="3748193"/>
          </a:xfrm>
        </p:spPr>
        <p:txBody>
          <a:bodyPr>
            <a:normAutofit lnSpcReduction="10000"/>
          </a:bodyPr>
          <a:lstStyle/>
          <a:p>
            <a:pPr>
              <a:buFont typeface="Wingdings" panose="05000000000000000000" pitchFamily="2" charset="2"/>
              <a:buChar char="Ø"/>
            </a:pPr>
            <a:r>
              <a:rPr lang="en-US" sz="2400" dirty="0"/>
              <a:t> June 2012: The Miami-based company’s return to the stock market comes less than two years after it was taken private in a $3.26 billion sale to Brazilian investment fund 3G Capital Management LLC and at a time when restaurants are struggling to make gains against fast-food leader McDonald’s Corp.</a:t>
            </a:r>
          </a:p>
          <a:p>
            <a:pPr>
              <a:buFont typeface="Wingdings" panose="05000000000000000000" pitchFamily="2" charset="2"/>
              <a:buChar char="Ø"/>
            </a:pPr>
            <a:r>
              <a:rPr lang="en-US" sz="2400" dirty="0"/>
              <a:t>Burger King debuted at $14.50</a:t>
            </a:r>
          </a:p>
          <a:p>
            <a:pPr>
              <a:buFont typeface="Wingdings" panose="05000000000000000000" pitchFamily="2" charset="2"/>
              <a:buChar char="Ø"/>
            </a:pPr>
            <a:r>
              <a:rPr lang="en-US" sz="2400" dirty="0"/>
              <a:t>Burger King were taken private just 18 months before they decided to go public to initiate growth. They merged with Justice Holdings, an investment company based in London.</a:t>
            </a:r>
          </a:p>
        </p:txBody>
      </p:sp>
      <p:pic>
        <p:nvPicPr>
          <p:cNvPr id="3" name="Picture 2">
            <a:extLst>
              <a:ext uri="{FF2B5EF4-FFF2-40B4-BE49-F238E27FC236}">
                <a16:creationId xmlns:a16="http://schemas.microsoft.com/office/drawing/2014/main" id="{DA48DBBE-5637-452B-A2A8-DB22FC32EC86}"/>
              </a:ext>
            </a:extLst>
          </p:cNvPr>
          <p:cNvPicPr>
            <a:picLocks noChangeAspect="1"/>
          </p:cNvPicPr>
          <p:nvPr/>
        </p:nvPicPr>
        <p:blipFill>
          <a:blip r:embed="rId2"/>
          <a:stretch>
            <a:fillRect/>
          </a:stretch>
        </p:blipFill>
        <p:spPr>
          <a:xfrm>
            <a:off x="9019812" y="185005"/>
            <a:ext cx="2196828" cy="1318097"/>
          </a:xfrm>
          <a:prstGeom prst="rect">
            <a:avLst/>
          </a:prstGeom>
        </p:spPr>
      </p:pic>
    </p:spTree>
    <p:extLst>
      <p:ext uri="{BB962C8B-B14F-4D97-AF65-F5344CB8AC3E}">
        <p14:creationId xmlns:p14="http://schemas.microsoft.com/office/powerpoint/2010/main" val="975184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870857"/>
            <a:ext cx="10058400" cy="866503"/>
          </a:xfrm>
        </p:spPr>
        <p:txBody>
          <a:bodyPr anchor="b">
            <a:normAutofit fontScale="90000"/>
          </a:bodyPr>
          <a:lstStyle/>
          <a:p>
            <a:r>
              <a:rPr lang="en-US" dirty="0"/>
              <a:t>Backflip Merger</a:t>
            </a:r>
            <a:br>
              <a:rPr lang="en-US" dirty="0"/>
            </a:br>
            <a:endParaRPr lang="en-US" sz="3100" dirty="0"/>
          </a:p>
        </p:txBody>
      </p:sp>
      <p:sp>
        <p:nvSpPr>
          <p:cNvPr id="3" name="Content Placeholder 2">
            <a:extLst>
              <a:ext uri="{FF2B5EF4-FFF2-40B4-BE49-F238E27FC236}">
                <a16:creationId xmlns:a16="http://schemas.microsoft.com/office/drawing/2014/main" id="{78FD6D55-6A6F-4D44-A15A-75C7B39EF503}"/>
              </a:ext>
            </a:extLst>
          </p:cNvPr>
          <p:cNvSpPr>
            <a:spLocks noGrp="1"/>
          </p:cNvSpPr>
          <p:nvPr>
            <p:ph sz="half" idx="1"/>
          </p:nvPr>
        </p:nvSpPr>
        <p:spPr>
          <a:xfrm>
            <a:off x="1097280" y="2120900"/>
            <a:ext cx="4639736" cy="3748193"/>
          </a:xfrm>
        </p:spPr>
        <p:txBody>
          <a:bodyPr>
            <a:normAutofit/>
          </a:bodyPr>
          <a:lstStyle/>
          <a:p>
            <a:pPr lvl="1">
              <a:buFont typeface="Wingdings" panose="05000000000000000000" pitchFamily="2" charset="2"/>
              <a:buChar char="Ø"/>
            </a:pPr>
            <a:endParaRPr lang="en-US" sz="1900" dirty="0"/>
          </a:p>
          <a:p>
            <a:pPr>
              <a:buFont typeface="Wingdings" panose="05000000000000000000" pitchFamily="2" charset="2"/>
              <a:buChar char="Ø"/>
            </a:pPr>
            <a:endParaRPr lang="en-US" dirty="0"/>
          </a:p>
          <a:p>
            <a:endParaRPr lang="en-US" dirty="0"/>
          </a:p>
        </p:txBody>
      </p:sp>
      <p:sp>
        <p:nvSpPr>
          <p:cNvPr id="5" name="Content Placeholder 5">
            <a:extLst>
              <a:ext uri="{FF2B5EF4-FFF2-40B4-BE49-F238E27FC236}">
                <a16:creationId xmlns:a16="http://schemas.microsoft.com/office/drawing/2014/main" id="{30497029-AB2D-4A91-B42B-2DA1E14E810D}"/>
              </a:ext>
            </a:extLst>
          </p:cNvPr>
          <p:cNvSpPr txBox="1">
            <a:spLocks/>
          </p:cNvSpPr>
          <p:nvPr/>
        </p:nvSpPr>
        <p:spPr>
          <a:xfrm>
            <a:off x="1097280" y="2120900"/>
            <a:ext cx="10119360" cy="3748193"/>
          </a:xfrm>
          <a:prstGeom prst="rect">
            <a:avLst/>
          </a:prstGeom>
        </p:spPr>
        <p:txBody>
          <a:bodyPr vert="horz" lIns="0" tIns="45720" rIns="0" bIns="45720" rtlCol="0">
            <a:normAutofit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sz="2400" dirty="0"/>
              <a:t>BA backflip takeover is a type of takeover that occurs when an acquirer becomes a subsidiary of the company it purchased.</a:t>
            </a:r>
          </a:p>
          <a:p>
            <a:pPr>
              <a:buFont typeface="Wingdings" panose="05000000000000000000" pitchFamily="2" charset="2"/>
              <a:buChar char="Ø"/>
            </a:pPr>
            <a:r>
              <a:rPr lang="en-US" sz="2400" dirty="0"/>
              <a:t> Upon completion of the deal, the two entities join forces and retain the name of the company that was bought.</a:t>
            </a:r>
          </a:p>
          <a:p>
            <a:pPr>
              <a:buFont typeface="Wingdings" panose="05000000000000000000" pitchFamily="2" charset="2"/>
              <a:buChar char="Ø"/>
            </a:pPr>
            <a:r>
              <a:rPr lang="en-US" sz="2400" dirty="0"/>
              <a:t>A backflip takeover is usually pursued by companies that want to expand and simultaneously revamp their image.</a:t>
            </a:r>
          </a:p>
          <a:p>
            <a:pPr>
              <a:buFont typeface="Wingdings" panose="05000000000000000000" pitchFamily="2" charset="2"/>
              <a:buChar char="Ø"/>
            </a:pPr>
            <a:r>
              <a:rPr lang="en-US" sz="2400" dirty="0"/>
              <a:t>The acquired company usually benefits from the vast financial resources of the acquiring company, helping it grow.</a:t>
            </a:r>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3099309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Backflip Merger</a:t>
            </a:r>
            <a:br>
              <a:rPr lang="en-US" dirty="0"/>
            </a:br>
            <a:r>
              <a:rPr lang="en-US" sz="3100" dirty="0"/>
              <a:t>SBC Communications acquisition of AT&amp;T</a:t>
            </a:r>
          </a:p>
        </p:txBody>
      </p:sp>
      <p:sp>
        <p:nvSpPr>
          <p:cNvPr id="3" name="Content Placeholder 2">
            <a:extLst>
              <a:ext uri="{FF2B5EF4-FFF2-40B4-BE49-F238E27FC236}">
                <a16:creationId xmlns:a16="http://schemas.microsoft.com/office/drawing/2014/main" id="{78FD6D55-6A6F-4D44-A15A-75C7B39EF503}"/>
              </a:ext>
            </a:extLst>
          </p:cNvPr>
          <p:cNvSpPr>
            <a:spLocks noGrp="1"/>
          </p:cNvSpPr>
          <p:nvPr>
            <p:ph sz="half" idx="1"/>
          </p:nvPr>
        </p:nvSpPr>
        <p:spPr>
          <a:xfrm>
            <a:off x="1097280" y="2120900"/>
            <a:ext cx="4639736" cy="3748193"/>
          </a:xfrm>
        </p:spPr>
        <p:txBody>
          <a:bodyPr>
            <a:normAutofit/>
          </a:bodyPr>
          <a:lstStyle/>
          <a:p>
            <a:pPr lvl="1">
              <a:buFont typeface="Wingdings" panose="05000000000000000000" pitchFamily="2" charset="2"/>
              <a:buChar char="Ø"/>
            </a:pPr>
            <a:endParaRPr lang="en-US" sz="1900" dirty="0"/>
          </a:p>
          <a:p>
            <a:pPr>
              <a:buFont typeface="Wingdings" panose="05000000000000000000" pitchFamily="2" charset="2"/>
              <a:buChar char="Ø"/>
            </a:pPr>
            <a:endParaRPr lang="en-US" dirty="0"/>
          </a:p>
          <a:p>
            <a:endParaRPr lang="en-US" dirty="0"/>
          </a:p>
        </p:txBody>
      </p:sp>
      <p:sp>
        <p:nvSpPr>
          <p:cNvPr id="5" name="Content Placeholder 5">
            <a:extLst>
              <a:ext uri="{FF2B5EF4-FFF2-40B4-BE49-F238E27FC236}">
                <a16:creationId xmlns:a16="http://schemas.microsoft.com/office/drawing/2014/main" id="{30497029-AB2D-4A91-B42B-2DA1E14E810D}"/>
              </a:ext>
            </a:extLst>
          </p:cNvPr>
          <p:cNvSpPr txBox="1">
            <a:spLocks/>
          </p:cNvSpPr>
          <p:nvPr/>
        </p:nvSpPr>
        <p:spPr>
          <a:xfrm>
            <a:off x="1097280" y="2120900"/>
            <a:ext cx="10119360" cy="3748193"/>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sz="2400" dirty="0"/>
              <a:t>In 2005, SBC Communications purchased AT&amp;T for $16 billion and retained the AT&amp;T name, while the SBC name was absorbed into the overall company. SBC did this because AT&amp;T was and is one of the most popular brand names in the world and has one of the longest histories of a telephone company.</a:t>
            </a:r>
          </a:p>
          <a:p>
            <a:pPr>
              <a:buFont typeface="Wingdings" panose="05000000000000000000" pitchFamily="2" charset="2"/>
              <a:buChar char="Ø"/>
            </a:pPr>
            <a:r>
              <a:rPr lang="en-US" sz="2400" dirty="0"/>
              <a:t>SBC bought AT&amp;T because the merger allowed SBC to grow significantly, accessing AT&amp;T's large network and customer base, allowing other subsidiaries of SBC to expand beyond their regional areas of the business to become a truly national player.</a:t>
            </a:r>
          </a:p>
          <a:p>
            <a:pPr>
              <a:buFont typeface="Wingdings" panose="05000000000000000000" pitchFamily="2" charset="2"/>
              <a:buChar char="Ø"/>
            </a:pPr>
            <a:r>
              <a:rPr lang="en-US" sz="2400" dirty="0"/>
              <a:t>With this merger, SBC became the largest provider of data and phone services to corporate entities in America, and AT&amp;T lived on through the merger in a business that it was otherwise struggling in.</a:t>
            </a:r>
          </a:p>
          <a:p>
            <a:pPr>
              <a:buFont typeface="Wingdings" panose="05000000000000000000" pitchFamily="2" charset="2"/>
              <a:buChar char="Ø"/>
            </a:pPr>
            <a:endParaRPr lang="en-US" sz="2400" dirty="0"/>
          </a:p>
          <a:p>
            <a:pPr>
              <a:buFont typeface="Wingdings" panose="05000000000000000000" pitchFamily="2" charset="2"/>
              <a:buChar char="Ø"/>
            </a:pPr>
            <a:endParaRPr lang="en-US" sz="2400" dirty="0"/>
          </a:p>
        </p:txBody>
      </p:sp>
      <p:pic>
        <p:nvPicPr>
          <p:cNvPr id="6" name="Picture 5">
            <a:extLst>
              <a:ext uri="{FF2B5EF4-FFF2-40B4-BE49-F238E27FC236}">
                <a16:creationId xmlns:a16="http://schemas.microsoft.com/office/drawing/2014/main" id="{F3524B0D-9623-4AE3-860F-7FC149B387AC}"/>
              </a:ext>
            </a:extLst>
          </p:cNvPr>
          <p:cNvPicPr>
            <a:picLocks noChangeAspect="1"/>
          </p:cNvPicPr>
          <p:nvPr/>
        </p:nvPicPr>
        <p:blipFill>
          <a:blip r:embed="rId2"/>
          <a:stretch>
            <a:fillRect/>
          </a:stretch>
        </p:blipFill>
        <p:spPr>
          <a:xfrm>
            <a:off x="9688832" y="286603"/>
            <a:ext cx="1194706" cy="1194706"/>
          </a:xfrm>
          <a:prstGeom prst="rect">
            <a:avLst/>
          </a:prstGeom>
        </p:spPr>
      </p:pic>
      <p:pic>
        <p:nvPicPr>
          <p:cNvPr id="7" name="Picture 6">
            <a:extLst>
              <a:ext uri="{FF2B5EF4-FFF2-40B4-BE49-F238E27FC236}">
                <a16:creationId xmlns:a16="http://schemas.microsoft.com/office/drawing/2014/main" id="{3656231D-43D5-45A5-9EED-8D83B2D6E1BC}"/>
              </a:ext>
            </a:extLst>
          </p:cNvPr>
          <p:cNvPicPr>
            <a:picLocks noChangeAspect="1"/>
          </p:cNvPicPr>
          <p:nvPr/>
        </p:nvPicPr>
        <p:blipFill>
          <a:blip r:embed="rId3"/>
          <a:stretch>
            <a:fillRect/>
          </a:stretch>
        </p:blipFill>
        <p:spPr>
          <a:xfrm>
            <a:off x="7950654" y="215537"/>
            <a:ext cx="1323975" cy="866775"/>
          </a:xfrm>
          <a:prstGeom prst="rect">
            <a:avLst/>
          </a:prstGeom>
        </p:spPr>
      </p:pic>
    </p:spTree>
    <p:extLst>
      <p:ext uri="{BB962C8B-B14F-4D97-AF65-F5344CB8AC3E}">
        <p14:creationId xmlns:p14="http://schemas.microsoft.com/office/powerpoint/2010/main" val="61702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707816" y="474497"/>
            <a:ext cx="10058400" cy="1358537"/>
          </a:xfrm>
        </p:spPr>
        <p:txBody>
          <a:bodyPr anchor="b">
            <a:normAutofit fontScale="90000"/>
          </a:bodyPr>
          <a:lstStyle/>
          <a:p>
            <a:r>
              <a:rPr lang="en-US" dirty="0"/>
              <a:t>Antitakeover Defenses – </a:t>
            </a:r>
            <a:br>
              <a:rPr lang="en-US" dirty="0"/>
            </a:br>
            <a:r>
              <a:rPr lang="en-US" sz="3100" dirty="0"/>
              <a:t>Poison Pills and Shark Repellent Concepts</a:t>
            </a:r>
            <a:br>
              <a:rPr lang="en-US" dirty="0"/>
            </a:br>
            <a:endParaRPr lang="en-US" sz="3100" dirty="0"/>
          </a:p>
        </p:txBody>
      </p:sp>
      <p:sp>
        <p:nvSpPr>
          <p:cNvPr id="3" name="Content Placeholder 2">
            <a:extLst>
              <a:ext uri="{FF2B5EF4-FFF2-40B4-BE49-F238E27FC236}">
                <a16:creationId xmlns:a16="http://schemas.microsoft.com/office/drawing/2014/main" id="{78FD6D55-6A6F-4D44-A15A-75C7B39EF503}"/>
              </a:ext>
            </a:extLst>
          </p:cNvPr>
          <p:cNvSpPr>
            <a:spLocks noGrp="1"/>
          </p:cNvSpPr>
          <p:nvPr>
            <p:ph sz="half" idx="1"/>
          </p:nvPr>
        </p:nvSpPr>
        <p:spPr>
          <a:xfrm>
            <a:off x="1097280" y="2120900"/>
            <a:ext cx="4639736" cy="3748193"/>
          </a:xfrm>
        </p:spPr>
        <p:txBody>
          <a:bodyPr>
            <a:normAutofit/>
          </a:bodyPr>
          <a:lstStyle/>
          <a:p>
            <a:pPr lvl="1">
              <a:buFont typeface="Wingdings" panose="05000000000000000000" pitchFamily="2" charset="2"/>
              <a:buChar char="Ø"/>
            </a:pPr>
            <a:endParaRPr lang="en-US" sz="1900" dirty="0"/>
          </a:p>
          <a:p>
            <a:pPr>
              <a:buFont typeface="Wingdings" panose="05000000000000000000" pitchFamily="2" charset="2"/>
              <a:buChar char="Ø"/>
            </a:pPr>
            <a:endParaRPr lang="en-US" dirty="0"/>
          </a:p>
          <a:p>
            <a:endParaRPr lang="en-US" dirty="0"/>
          </a:p>
        </p:txBody>
      </p:sp>
      <p:sp>
        <p:nvSpPr>
          <p:cNvPr id="5" name="Content Placeholder 5">
            <a:extLst>
              <a:ext uri="{FF2B5EF4-FFF2-40B4-BE49-F238E27FC236}">
                <a16:creationId xmlns:a16="http://schemas.microsoft.com/office/drawing/2014/main" id="{30497029-AB2D-4A91-B42B-2DA1E14E810D}"/>
              </a:ext>
            </a:extLst>
          </p:cNvPr>
          <p:cNvSpPr txBox="1">
            <a:spLocks/>
          </p:cNvSpPr>
          <p:nvPr/>
        </p:nvSpPr>
        <p:spPr>
          <a:xfrm>
            <a:off x="461553" y="1976845"/>
            <a:ext cx="11477897" cy="4180114"/>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sz="2400" b="1" u="sng" dirty="0"/>
              <a:t> Shareholders’ Rights Plans </a:t>
            </a:r>
            <a:r>
              <a:rPr lang="en-US" sz="2400" dirty="0"/>
              <a:t>– Give existing shareholders the opportunity to buy additional stock at a discounted price – making the takeover more expensive (from increased shares) – </a:t>
            </a:r>
            <a:r>
              <a:rPr lang="en-US" sz="2400" dirty="0">
                <a:solidFill>
                  <a:srgbClr val="FF0000"/>
                </a:solidFill>
              </a:rPr>
              <a:t>Papa John’s (PZZA) – MBO by ousted founder John </a:t>
            </a:r>
            <a:r>
              <a:rPr lang="en-US" sz="2400" dirty="0" err="1">
                <a:solidFill>
                  <a:srgbClr val="FF0000"/>
                </a:solidFill>
              </a:rPr>
              <a:t>Schnatter</a:t>
            </a:r>
            <a:r>
              <a:rPr lang="en-US" sz="2400" dirty="0">
                <a:solidFill>
                  <a:srgbClr val="FF0000"/>
                </a:solidFill>
              </a:rPr>
              <a:t>.</a:t>
            </a:r>
            <a:endParaRPr lang="en-US" sz="2400" dirty="0"/>
          </a:p>
          <a:p>
            <a:pPr>
              <a:buFont typeface="Wingdings" panose="05000000000000000000" pitchFamily="2" charset="2"/>
              <a:buChar char="Ø"/>
            </a:pPr>
            <a:r>
              <a:rPr lang="en-US" sz="2400" dirty="0"/>
              <a:t> </a:t>
            </a:r>
            <a:r>
              <a:rPr lang="en-US" sz="2400" b="1" u="sng" dirty="0"/>
              <a:t>Voting Rights Plans </a:t>
            </a:r>
            <a:r>
              <a:rPr lang="en-US" sz="2400" dirty="0"/>
              <a:t>– a clause that the board of directors adds to its charter to regulate the voting rights of shareholders who own a predetermined percentage of the company's stock (i.e., 20%, or supermajority vote) – </a:t>
            </a:r>
            <a:r>
              <a:rPr lang="en-US" sz="2400" dirty="0">
                <a:solidFill>
                  <a:srgbClr val="FF0000"/>
                </a:solidFill>
              </a:rPr>
              <a:t>Avon Products</a:t>
            </a:r>
          </a:p>
          <a:p>
            <a:pPr>
              <a:buFont typeface="Wingdings" panose="05000000000000000000" pitchFamily="2" charset="2"/>
              <a:buChar char="Ø"/>
            </a:pPr>
            <a:r>
              <a:rPr lang="en-US" sz="2400" dirty="0"/>
              <a:t> </a:t>
            </a:r>
            <a:r>
              <a:rPr lang="en-US" sz="2400" b="1" u="sng" dirty="0"/>
              <a:t>Staggered Board if Directors and Proxy Fights</a:t>
            </a:r>
            <a:r>
              <a:rPr lang="en-US" sz="2400" dirty="0"/>
              <a:t>– time consuming tactic to vote out the entire board of directors making the proxy fight a challenge for the prospective raider (staggered – directors elected at different times)</a:t>
            </a:r>
          </a:p>
          <a:p>
            <a:pPr>
              <a:buFont typeface="Wingdings" panose="05000000000000000000" pitchFamily="2" charset="2"/>
              <a:buChar char="Ø"/>
            </a:pPr>
            <a:r>
              <a:rPr lang="en-US" sz="2400" dirty="0"/>
              <a:t> </a:t>
            </a:r>
            <a:r>
              <a:rPr lang="en-US" sz="2400" b="1" u="sng" dirty="0"/>
              <a:t>White-Knight </a:t>
            </a:r>
            <a:r>
              <a:rPr lang="en-US" sz="2400" dirty="0"/>
              <a:t>– A strategy that enables a company's management to thwart a hostile bidder by selling the company to a bidder they find more friendly. </a:t>
            </a:r>
            <a:r>
              <a:rPr lang="en-US" sz="2400" dirty="0">
                <a:solidFill>
                  <a:srgbClr val="FF0000"/>
                </a:solidFill>
              </a:rPr>
              <a:t>Walt Disney defended hostile bid by Saul Steinberg by Sid Bass and JPM and Bear Stearns</a:t>
            </a:r>
          </a:p>
          <a:p>
            <a:pPr>
              <a:buFont typeface="Wingdings" panose="05000000000000000000" pitchFamily="2" charset="2"/>
              <a:buChar char="Ø"/>
            </a:pPr>
            <a:r>
              <a:rPr lang="en-US" sz="2400" dirty="0"/>
              <a:t> </a:t>
            </a:r>
            <a:r>
              <a:rPr lang="en-US" sz="2400" b="1" u="sng" dirty="0"/>
              <a:t>Pac-Man Defense </a:t>
            </a:r>
            <a:r>
              <a:rPr lang="en-US" sz="2400" dirty="0"/>
              <a:t>– Acquiring the Acquirer – </a:t>
            </a:r>
            <a:r>
              <a:rPr lang="en-US" sz="2400" dirty="0">
                <a:solidFill>
                  <a:srgbClr val="FF0000"/>
                </a:solidFill>
              </a:rPr>
              <a:t>Porsche / Volkswagen (Porsche accumulation of VW backfired)</a:t>
            </a:r>
          </a:p>
        </p:txBody>
      </p:sp>
    </p:spTree>
    <p:extLst>
      <p:ext uri="{BB962C8B-B14F-4D97-AF65-F5344CB8AC3E}">
        <p14:creationId xmlns:p14="http://schemas.microsoft.com/office/powerpoint/2010/main" val="319329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A12C-DADB-43E3-941E-55B0607D3F54}"/>
              </a:ext>
            </a:extLst>
          </p:cNvPr>
          <p:cNvSpPr>
            <a:spLocks noGrp="1"/>
          </p:cNvSpPr>
          <p:nvPr>
            <p:ph type="title"/>
          </p:nvPr>
        </p:nvSpPr>
        <p:spPr>
          <a:xfrm>
            <a:off x="1097280" y="286603"/>
            <a:ext cx="10058400" cy="1450757"/>
          </a:xfrm>
        </p:spPr>
        <p:txBody>
          <a:bodyPr anchor="b">
            <a:normAutofit/>
          </a:bodyPr>
          <a:lstStyle/>
          <a:p>
            <a:r>
              <a:rPr lang="en-US" dirty="0"/>
              <a:t>Understanding Takeover Tactics</a:t>
            </a:r>
          </a:p>
        </p:txBody>
      </p:sp>
      <p:pic>
        <p:nvPicPr>
          <p:cNvPr id="10" name="Content Placeholder 9">
            <a:extLst>
              <a:ext uri="{FF2B5EF4-FFF2-40B4-BE49-F238E27FC236}">
                <a16:creationId xmlns:a16="http://schemas.microsoft.com/office/drawing/2014/main" id="{EDA17865-BB18-4BB7-B6BF-4A20EE337AA8}"/>
              </a:ext>
            </a:extLst>
          </p:cNvPr>
          <p:cNvPicPr>
            <a:picLocks noGrp="1" noChangeAspect="1"/>
          </p:cNvPicPr>
          <p:nvPr>
            <p:ph idx="1"/>
          </p:nvPr>
        </p:nvPicPr>
        <p:blipFill>
          <a:blip r:embed="rId2"/>
          <a:stretch>
            <a:fillRect/>
          </a:stretch>
        </p:blipFill>
        <p:spPr>
          <a:xfrm>
            <a:off x="1684338" y="2480469"/>
            <a:ext cx="8883650" cy="3016250"/>
          </a:xfrm>
          <a:prstGeom prst="rect">
            <a:avLst/>
          </a:prstGeom>
        </p:spPr>
      </p:pic>
    </p:spTree>
    <p:extLst>
      <p:ext uri="{BB962C8B-B14F-4D97-AF65-F5344CB8AC3E}">
        <p14:creationId xmlns:p14="http://schemas.microsoft.com/office/powerpoint/2010/main" val="249918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Friendly Takeover</a:t>
            </a:r>
          </a:p>
        </p:txBody>
      </p:sp>
      <p:sp>
        <p:nvSpPr>
          <p:cNvPr id="6" name="Content Placeholder 5">
            <a:extLst>
              <a:ext uri="{FF2B5EF4-FFF2-40B4-BE49-F238E27FC236}">
                <a16:creationId xmlns:a16="http://schemas.microsoft.com/office/drawing/2014/main" id="{198774C4-D35C-4C54-B8E6-7B90C9D902E4}"/>
              </a:ext>
            </a:extLst>
          </p:cNvPr>
          <p:cNvSpPr>
            <a:spLocks noGrp="1"/>
          </p:cNvSpPr>
          <p:nvPr>
            <p:ph sz="half" idx="1"/>
          </p:nvPr>
        </p:nvSpPr>
        <p:spPr>
          <a:xfrm>
            <a:off x="1097279" y="2120900"/>
            <a:ext cx="8331199" cy="3748193"/>
          </a:xfrm>
        </p:spPr>
        <p:txBody>
          <a:bodyPr>
            <a:noAutofit/>
          </a:bodyPr>
          <a:lstStyle/>
          <a:p>
            <a:pPr>
              <a:lnSpc>
                <a:spcPct val="90000"/>
              </a:lnSpc>
              <a:buFont typeface="Wingdings" panose="05000000000000000000" pitchFamily="2" charset="2"/>
              <a:buChar char="Ø"/>
            </a:pPr>
            <a:r>
              <a:rPr lang="en-US" sz="2400" dirty="0"/>
              <a:t>Target company agrees to the acquisition offer in a peaceful manner subject to approvals by:</a:t>
            </a:r>
          </a:p>
          <a:p>
            <a:pPr lvl="1">
              <a:lnSpc>
                <a:spcPct val="90000"/>
              </a:lnSpc>
              <a:buFont typeface="Wingdings" panose="05000000000000000000" pitchFamily="2" charset="2"/>
              <a:buChar char="Ø"/>
            </a:pPr>
            <a:r>
              <a:rPr lang="en-US" sz="2400" dirty="0"/>
              <a:t> Shareholders</a:t>
            </a:r>
          </a:p>
          <a:p>
            <a:pPr lvl="1">
              <a:lnSpc>
                <a:spcPct val="90000"/>
              </a:lnSpc>
              <a:buFont typeface="Wingdings" panose="05000000000000000000" pitchFamily="2" charset="2"/>
              <a:buChar char="Ø"/>
            </a:pPr>
            <a:r>
              <a:rPr lang="en-US" sz="2400" dirty="0"/>
              <a:t>Regulators (check if the deal complies with the antitrust laws)</a:t>
            </a:r>
          </a:p>
          <a:p>
            <a:pPr>
              <a:lnSpc>
                <a:spcPct val="90000"/>
              </a:lnSpc>
              <a:buFont typeface="Wingdings" panose="05000000000000000000" pitchFamily="2" charset="2"/>
              <a:buChar char="Ø"/>
            </a:pPr>
            <a:r>
              <a:rPr lang="en-US" sz="2400" dirty="0"/>
              <a:t>  Both the acquirer and target company takes part in designing the structure of the deal to their mutual satisfaction.</a:t>
            </a:r>
          </a:p>
          <a:p>
            <a:pPr>
              <a:lnSpc>
                <a:spcPct val="90000"/>
              </a:lnSpc>
              <a:buFont typeface="Wingdings" panose="05000000000000000000" pitchFamily="2" charset="2"/>
              <a:buChar char="Ø"/>
            </a:pPr>
            <a:r>
              <a:rPr lang="en-US" sz="2400" dirty="0"/>
              <a:t> Better price per share is another advantage of a friendly takeover.</a:t>
            </a:r>
          </a:p>
        </p:txBody>
      </p:sp>
      <p:pic>
        <p:nvPicPr>
          <p:cNvPr id="8" name="Picture 7">
            <a:extLst>
              <a:ext uri="{FF2B5EF4-FFF2-40B4-BE49-F238E27FC236}">
                <a16:creationId xmlns:a16="http://schemas.microsoft.com/office/drawing/2014/main" id="{E9278570-B195-4148-A82A-EEDDBD313CE6}"/>
              </a:ext>
            </a:extLst>
          </p:cNvPr>
          <p:cNvPicPr>
            <a:picLocks noChangeAspect="1"/>
          </p:cNvPicPr>
          <p:nvPr/>
        </p:nvPicPr>
        <p:blipFill>
          <a:blip r:embed="rId2"/>
          <a:stretch>
            <a:fillRect/>
          </a:stretch>
        </p:blipFill>
        <p:spPr>
          <a:xfrm>
            <a:off x="9238139" y="1892986"/>
            <a:ext cx="2953861" cy="1840963"/>
          </a:xfrm>
          <a:prstGeom prst="rect">
            <a:avLst/>
          </a:prstGeom>
          <a:noFill/>
        </p:spPr>
      </p:pic>
      <p:pic>
        <p:nvPicPr>
          <p:cNvPr id="9" name="Picture 8">
            <a:extLst>
              <a:ext uri="{FF2B5EF4-FFF2-40B4-BE49-F238E27FC236}">
                <a16:creationId xmlns:a16="http://schemas.microsoft.com/office/drawing/2014/main" id="{DC7EB282-DBCF-469D-8038-8CF1AF1B0A6A}"/>
              </a:ext>
            </a:extLst>
          </p:cNvPr>
          <p:cNvPicPr>
            <a:picLocks noChangeAspect="1"/>
          </p:cNvPicPr>
          <p:nvPr/>
        </p:nvPicPr>
        <p:blipFill>
          <a:blip r:embed="rId3"/>
          <a:stretch>
            <a:fillRect/>
          </a:stretch>
        </p:blipFill>
        <p:spPr>
          <a:xfrm>
            <a:off x="9738677" y="3725968"/>
            <a:ext cx="2143125" cy="2143125"/>
          </a:xfrm>
          <a:prstGeom prst="rect">
            <a:avLst/>
          </a:prstGeom>
        </p:spPr>
      </p:pic>
    </p:spTree>
    <p:extLst>
      <p:ext uri="{BB962C8B-B14F-4D97-AF65-F5344CB8AC3E}">
        <p14:creationId xmlns:p14="http://schemas.microsoft.com/office/powerpoint/2010/main" val="2531966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158240" y="263528"/>
            <a:ext cx="10058400" cy="1450757"/>
          </a:xfrm>
        </p:spPr>
        <p:txBody>
          <a:bodyPr anchor="b">
            <a:normAutofit/>
          </a:bodyPr>
          <a:lstStyle/>
          <a:p>
            <a:r>
              <a:rPr lang="en-US" dirty="0"/>
              <a:t>Friendly Takeover </a:t>
            </a:r>
            <a:br>
              <a:rPr lang="en-US" dirty="0"/>
            </a:br>
            <a:r>
              <a:rPr lang="en-US" sz="2800" dirty="0"/>
              <a:t>Facebook acquiring WhatsApp</a:t>
            </a:r>
          </a:p>
        </p:txBody>
      </p:sp>
      <p:sp>
        <p:nvSpPr>
          <p:cNvPr id="6" name="Content Placeholder 5">
            <a:extLst>
              <a:ext uri="{FF2B5EF4-FFF2-40B4-BE49-F238E27FC236}">
                <a16:creationId xmlns:a16="http://schemas.microsoft.com/office/drawing/2014/main" id="{198774C4-D35C-4C54-B8E6-7B90C9D902E4}"/>
              </a:ext>
            </a:extLst>
          </p:cNvPr>
          <p:cNvSpPr>
            <a:spLocks noGrp="1"/>
          </p:cNvSpPr>
          <p:nvPr>
            <p:ph sz="half" idx="1"/>
          </p:nvPr>
        </p:nvSpPr>
        <p:spPr>
          <a:xfrm>
            <a:off x="1097279" y="2120900"/>
            <a:ext cx="9945190" cy="3748193"/>
          </a:xfrm>
        </p:spPr>
        <p:txBody>
          <a:bodyPr>
            <a:noAutofit/>
          </a:bodyPr>
          <a:lstStyle/>
          <a:p>
            <a:pPr>
              <a:lnSpc>
                <a:spcPct val="90000"/>
              </a:lnSpc>
              <a:buFont typeface="Wingdings" panose="05000000000000000000" pitchFamily="2" charset="2"/>
              <a:buChar char="Ø"/>
            </a:pPr>
            <a:r>
              <a:rPr lang="en-US" sz="2400" dirty="0"/>
              <a:t>Facebook purchased WhatsApp in February 2014 for an approximate total of $16 billion, broken down into:</a:t>
            </a:r>
          </a:p>
          <a:p>
            <a:pPr>
              <a:lnSpc>
                <a:spcPct val="90000"/>
              </a:lnSpc>
              <a:buFont typeface="Wingdings" panose="05000000000000000000" pitchFamily="2" charset="2"/>
              <a:buChar char="Ø"/>
            </a:pPr>
            <a:r>
              <a:rPr lang="en-US" sz="2400" dirty="0"/>
              <a:t> $4 billion in cash and about $12 billion in Facebook shares.</a:t>
            </a:r>
          </a:p>
          <a:p>
            <a:pPr>
              <a:lnSpc>
                <a:spcPct val="90000"/>
              </a:lnSpc>
              <a:buFont typeface="Wingdings" panose="05000000000000000000" pitchFamily="2" charset="2"/>
              <a:buChar char="Ø"/>
            </a:pPr>
            <a:r>
              <a:rPr lang="en-US" sz="2400" dirty="0"/>
              <a:t>As part of the deal, WhatsApp's founders and employees with an additional $3 billion in restricted stock units.</a:t>
            </a:r>
          </a:p>
          <a:p>
            <a:pPr>
              <a:lnSpc>
                <a:spcPct val="90000"/>
              </a:lnSpc>
              <a:buFont typeface="Wingdings" panose="05000000000000000000" pitchFamily="2" charset="2"/>
              <a:buChar char="Ø"/>
            </a:pPr>
            <a:r>
              <a:rPr lang="en-US" sz="2400" dirty="0"/>
              <a:t>The acquisition price was staggering for an app that made little money and was largely popular outside the United States.</a:t>
            </a:r>
          </a:p>
        </p:txBody>
      </p:sp>
      <p:pic>
        <p:nvPicPr>
          <p:cNvPr id="8" name="Picture 7">
            <a:extLst>
              <a:ext uri="{FF2B5EF4-FFF2-40B4-BE49-F238E27FC236}">
                <a16:creationId xmlns:a16="http://schemas.microsoft.com/office/drawing/2014/main" id="{E9278570-B195-4148-A82A-EEDDBD313CE6}"/>
              </a:ext>
            </a:extLst>
          </p:cNvPr>
          <p:cNvPicPr>
            <a:picLocks noChangeAspect="1"/>
          </p:cNvPicPr>
          <p:nvPr/>
        </p:nvPicPr>
        <p:blipFill>
          <a:blip r:embed="rId2"/>
          <a:stretch>
            <a:fillRect/>
          </a:stretch>
        </p:blipFill>
        <p:spPr>
          <a:xfrm>
            <a:off x="7053944" y="563051"/>
            <a:ext cx="1881051" cy="1172345"/>
          </a:xfrm>
          <a:prstGeom prst="rect">
            <a:avLst/>
          </a:prstGeom>
          <a:noFill/>
        </p:spPr>
      </p:pic>
      <p:pic>
        <p:nvPicPr>
          <p:cNvPr id="9" name="Picture 8">
            <a:extLst>
              <a:ext uri="{FF2B5EF4-FFF2-40B4-BE49-F238E27FC236}">
                <a16:creationId xmlns:a16="http://schemas.microsoft.com/office/drawing/2014/main" id="{DC7EB282-DBCF-469D-8038-8CF1AF1B0A6A}"/>
              </a:ext>
            </a:extLst>
          </p:cNvPr>
          <p:cNvPicPr>
            <a:picLocks noChangeAspect="1"/>
          </p:cNvPicPr>
          <p:nvPr/>
        </p:nvPicPr>
        <p:blipFill>
          <a:blip r:embed="rId3"/>
          <a:stretch>
            <a:fillRect/>
          </a:stretch>
        </p:blipFill>
        <p:spPr>
          <a:xfrm>
            <a:off x="8971484" y="507487"/>
            <a:ext cx="1283471" cy="1283471"/>
          </a:xfrm>
          <a:prstGeom prst="rect">
            <a:avLst/>
          </a:prstGeom>
        </p:spPr>
      </p:pic>
      <p:sp>
        <p:nvSpPr>
          <p:cNvPr id="3" name="TextBox 2">
            <a:extLst>
              <a:ext uri="{FF2B5EF4-FFF2-40B4-BE49-F238E27FC236}">
                <a16:creationId xmlns:a16="http://schemas.microsoft.com/office/drawing/2014/main" id="{9DD30F21-343E-45C0-BC2E-483CC3E07F4F}"/>
              </a:ext>
            </a:extLst>
          </p:cNvPr>
          <p:cNvSpPr txBox="1"/>
          <p:nvPr/>
        </p:nvSpPr>
        <p:spPr>
          <a:xfrm>
            <a:off x="7820296" y="39471"/>
            <a:ext cx="2934790" cy="646331"/>
          </a:xfrm>
          <a:prstGeom prst="rect">
            <a:avLst/>
          </a:prstGeom>
          <a:noFill/>
        </p:spPr>
        <p:txBody>
          <a:bodyPr wrap="square" rtlCol="0">
            <a:spAutoFit/>
          </a:bodyPr>
          <a:lstStyle/>
          <a:p>
            <a:r>
              <a:rPr lang="en-US" sz="3600" dirty="0"/>
              <a:t>$19 Billion</a:t>
            </a:r>
          </a:p>
        </p:txBody>
      </p:sp>
    </p:spTree>
    <p:extLst>
      <p:ext uri="{BB962C8B-B14F-4D97-AF65-F5344CB8AC3E}">
        <p14:creationId xmlns:p14="http://schemas.microsoft.com/office/powerpoint/2010/main" val="410029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Friendly Takeover </a:t>
            </a:r>
            <a:br>
              <a:rPr lang="en-US" dirty="0"/>
            </a:br>
            <a:r>
              <a:rPr lang="en-US" sz="2800" dirty="0"/>
              <a:t>Facebook acquiring WhatsApp</a:t>
            </a:r>
          </a:p>
        </p:txBody>
      </p:sp>
      <p:pic>
        <p:nvPicPr>
          <p:cNvPr id="8" name="Picture 7">
            <a:extLst>
              <a:ext uri="{FF2B5EF4-FFF2-40B4-BE49-F238E27FC236}">
                <a16:creationId xmlns:a16="http://schemas.microsoft.com/office/drawing/2014/main" id="{E9278570-B195-4148-A82A-EEDDBD313CE6}"/>
              </a:ext>
            </a:extLst>
          </p:cNvPr>
          <p:cNvPicPr>
            <a:picLocks noChangeAspect="1"/>
          </p:cNvPicPr>
          <p:nvPr/>
        </p:nvPicPr>
        <p:blipFill>
          <a:blip r:embed="rId2"/>
          <a:stretch>
            <a:fillRect/>
          </a:stretch>
        </p:blipFill>
        <p:spPr>
          <a:xfrm>
            <a:off x="6538483" y="373730"/>
            <a:ext cx="2048170" cy="1276501"/>
          </a:xfrm>
          <a:prstGeom prst="rect">
            <a:avLst/>
          </a:prstGeom>
          <a:noFill/>
        </p:spPr>
      </p:pic>
      <p:pic>
        <p:nvPicPr>
          <p:cNvPr id="9" name="Picture 8">
            <a:extLst>
              <a:ext uri="{FF2B5EF4-FFF2-40B4-BE49-F238E27FC236}">
                <a16:creationId xmlns:a16="http://schemas.microsoft.com/office/drawing/2014/main" id="{DC7EB282-DBCF-469D-8038-8CF1AF1B0A6A}"/>
              </a:ext>
            </a:extLst>
          </p:cNvPr>
          <p:cNvPicPr>
            <a:picLocks noChangeAspect="1"/>
          </p:cNvPicPr>
          <p:nvPr/>
        </p:nvPicPr>
        <p:blipFill>
          <a:blip r:embed="rId3"/>
          <a:stretch>
            <a:fillRect/>
          </a:stretch>
        </p:blipFill>
        <p:spPr>
          <a:xfrm>
            <a:off x="8508276" y="268619"/>
            <a:ext cx="1450757" cy="1450757"/>
          </a:xfrm>
          <a:prstGeom prst="rect">
            <a:avLst/>
          </a:prstGeom>
        </p:spPr>
      </p:pic>
      <p:graphicFrame>
        <p:nvGraphicFramePr>
          <p:cNvPr id="5" name="Table 6">
            <a:extLst>
              <a:ext uri="{FF2B5EF4-FFF2-40B4-BE49-F238E27FC236}">
                <a16:creationId xmlns:a16="http://schemas.microsoft.com/office/drawing/2014/main" id="{D53E0897-2213-49E4-BE56-41D2FD015BE9}"/>
              </a:ext>
            </a:extLst>
          </p:cNvPr>
          <p:cNvGraphicFramePr>
            <a:graphicFrameLocks noGrp="1"/>
          </p:cNvGraphicFramePr>
          <p:nvPr>
            <p:ph sz="half" idx="1"/>
            <p:extLst>
              <p:ext uri="{D42A27DB-BD31-4B8C-83A1-F6EECF244321}">
                <p14:modId xmlns:p14="http://schemas.microsoft.com/office/powerpoint/2010/main" val="2647150134"/>
              </p:ext>
            </p:extLst>
          </p:nvPr>
        </p:nvGraphicFramePr>
        <p:xfrm>
          <a:off x="618308" y="2159726"/>
          <a:ext cx="10929258" cy="4084320"/>
        </p:xfrm>
        <a:graphic>
          <a:graphicData uri="http://schemas.openxmlformats.org/drawingml/2006/table">
            <a:tbl>
              <a:tblPr firstRow="1" bandRow="1">
                <a:tableStyleId>{5C22544A-7EE6-4342-B048-85BDC9FD1C3A}</a:tableStyleId>
              </a:tblPr>
              <a:tblGrid>
                <a:gridCol w="5186919">
                  <a:extLst>
                    <a:ext uri="{9D8B030D-6E8A-4147-A177-3AD203B41FA5}">
                      <a16:colId xmlns:a16="http://schemas.microsoft.com/office/drawing/2014/main" val="3126125648"/>
                    </a:ext>
                  </a:extLst>
                </a:gridCol>
                <a:gridCol w="5742339">
                  <a:extLst>
                    <a:ext uri="{9D8B030D-6E8A-4147-A177-3AD203B41FA5}">
                      <a16:colId xmlns:a16="http://schemas.microsoft.com/office/drawing/2014/main" val="976714393"/>
                    </a:ext>
                  </a:extLst>
                </a:gridCol>
              </a:tblGrid>
              <a:tr h="609600">
                <a:tc>
                  <a:txBody>
                    <a:bodyPr/>
                    <a:lstStyle/>
                    <a:p>
                      <a:r>
                        <a:rPr lang="en-US" dirty="0"/>
                        <a:t>BENEFITS FOR FACEBOOK SHAREHOLDERS</a:t>
                      </a:r>
                    </a:p>
                  </a:txBody>
                  <a:tcPr/>
                </a:tc>
                <a:tc>
                  <a:txBody>
                    <a:bodyPr/>
                    <a:lstStyle/>
                    <a:p>
                      <a:r>
                        <a:rPr lang="en-US" dirty="0"/>
                        <a:t>BENEFITS FOR WHATSAPP SHAREHOLDERS</a:t>
                      </a:r>
                    </a:p>
                  </a:txBody>
                  <a:tcPr/>
                </a:tc>
                <a:extLst>
                  <a:ext uri="{0D108BD9-81ED-4DB2-BD59-A6C34878D82A}">
                    <a16:rowId xmlns:a16="http://schemas.microsoft.com/office/drawing/2014/main" val="850586542"/>
                  </a:ext>
                </a:extLst>
              </a:tr>
              <a:tr h="976358">
                <a:tc>
                  <a:txBody>
                    <a:bodyPr/>
                    <a:lstStyle/>
                    <a:p>
                      <a:r>
                        <a:rPr lang="en-US" b="1" u="sng" dirty="0"/>
                        <a:t>BUYING THE TREND AND MARKET PENETRATION</a:t>
                      </a:r>
                      <a:r>
                        <a:rPr lang="en-US" dirty="0"/>
                        <a:t>: WhatsApp was heavily outpacing Facebook Messenger on mobile in certain areas</a:t>
                      </a:r>
                    </a:p>
                  </a:txBody>
                  <a:tcPr/>
                </a:tc>
                <a:tc>
                  <a:txBody>
                    <a:bodyPr/>
                    <a:lstStyle/>
                    <a:p>
                      <a:r>
                        <a:rPr lang="en-US" b="1" u="sng" dirty="0"/>
                        <a:t>PREMIUM PRICE</a:t>
                      </a:r>
                      <a:r>
                        <a:rPr lang="en-US" dirty="0"/>
                        <a:t>: $19 Billion represent 950 x 2013 Revenue ($20 million)</a:t>
                      </a:r>
                    </a:p>
                    <a:p>
                      <a:r>
                        <a:rPr lang="en-US" dirty="0"/>
                        <a:t>Sequa Cap invested: $58mm – taking a 3.5billion (60x)</a:t>
                      </a:r>
                    </a:p>
                    <a:p>
                      <a:r>
                        <a:rPr lang="en-US" dirty="0"/>
                        <a:t>Founder: Takes $3 billion Tax Free</a:t>
                      </a:r>
                    </a:p>
                  </a:txBody>
                  <a:tcPr/>
                </a:tc>
                <a:extLst>
                  <a:ext uri="{0D108BD9-81ED-4DB2-BD59-A6C34878D82A}">
                    <a16:rowId xmlns:a16="http://schemas.microsoft.com/office/drawing/2014/main" val="2185375826"/>
                  </a:ext>
                </a:extLst>
              </a:tr>
              <a:tr h="976358">
                <a:tc>
                  <a:txBody>
                    <a:bodyPr/>
                    <a:lstStyle/>
                    <a:p>
                      <a:r>
                        <a:rPr lang="en-US" b="1" u="sng" dirty="0"/>
                        <a:t>DEFENSIVE ACQUISITION: </a:t>
                      </a:r>
                      <a:r>
                        <a:rPr lang="en-US" dirty="0"/>
                        <a:t>WhatsApp’s rise came at a crucial moment — just as Facebook was fully realizing its ambitions as a mobile-first company and making messaging a core service. WhatsApp was quickly demonstrating that it could compete with Facebook on its most important battleground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GROWTH OPPORTUNITY: </a:t>
                      </a:r>
                      <a:r>
                        <a:rPr lang="en-US" dirty="0"/>
                        <a:t>WhatsApp — which lacked the market reach of Facebook — was drawing from the same pool of limited attention. And with the rise of other messaging apps like WeChat, Kik, Line, and Viber, which all showed promising signs of growth (especially in markets like Asia), Facebook saw both vulnerability and opportunity in WhatsApp.</a:t>
                      </a:r>
                    </a:p>
                    <a:p>
                      <a:endParaRPr lang="en-US" dirty="0"/>
                    </a:p>
                  </a:txBody>
                  <a:tcPr/>
                </a:tc>
                <a:extLst>
                  <a:ext uri="{0D108BD9-81ED-4DB2-BD59-A6C34878D82A}">
                    <a16:rowId xmlns:a16="http://schemas.microsoft.com/office/drawing/2014/main" val="1013880658"/>
                  </a:ext>
                </a:extLst>
              </a:tr>
            </a:tbl>
          </a:graphicData>
        </a:graphic>
      </p:graphicFrame>
    </p:spTree>
    <p:extLst>
      <p:ext uri="{BB962C8B-B14F-4D97-AF65-F5344CB8AC3E}">
        <p14:creationId xmlns:p14="http://schemas.microsoft.com/office/powerpoint/2010/main" val="103523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04884F7-2A6F-423C-960B-BE1ADDC041A1}"/>
              </a:ext>
            </a:extLst>
          </p:cNvPr>
          <p:cNvSpPr>
            <a:spLocks noGrp="1"/>
          </p:cNvSpPr>
          <p:nvPr>
            <p:ph type="title"/>
          </p:nvPr>
        </p:nvSpPr>
        <p:spPr>
          <a:xfrm>
            <a:off x="396467" y="314009"/>
            <a:ext cx="10058400" cy="1450757"/>
          </a:xfrm>
        </p:spPr>
        <p:txBody>
          <a:bodyPr>
            <a:normAutofit/>
          </a:bodyPr>
          <a:lstStyle/>
          <a:p>
            <a:r>
              <a:rPr lang="en-US" sz="4000" dirty="0"/>
              <a:t>Facebook Acquiring WhatsApp</a:t>
            </a:r>
          </a:p>
        </p:txBody>
      </p:sp>
      <p:pic>
        <p:nvPicPr>
          <p:cNvPr id="6" name="Picture 5">
            <a:extLst>
              <a:ext uri="{FF2B5EF4-FFF2-40B4-BE49-F238E27FC236}">
                <a16:creationId xmlns:a16="http://schemas.microsoft.com/office/drawing/2014/main" id="{4A107CD9-A713-4612-9141-00F8A034816A}"/>
              </a:ext>
            </a:extLst>
          </p:cNvPr>
          <p:cNvPicPr>
            <a:picLocks noChangeAspect="1"/>
          </p:cNvPicPr>
          <p:nvPr/>
        </p:nvPicPr>
        <p:blipFill>
          <a:blip r:embed="rId2"/>
          <a:stretch>
            <a:fillRect/>
          </a:stretch>
        </p:blipFill>
        <p:spPr>
          <a:xfrm>
            <a:off x="9931166" y="371846"/>
            <a:ext cx="1781863" cy="1113664"/>
          </a:xfrm>
          <a:prstGeom prst="rect">
            <a:avLst/>
          </a:prstGeom>
        </p:spPr>
      </p:pic>
      <p:pic>
        <p:nvPicPr>
          <p:cNvPr id="7" name="Picture 6">
            <a:extLst>
              <a:ext uri="{FF2B5EF4-FFF2-40B4-BE49-F238E27FC236}">
                <a16:creationId xmlns:a16="http://schemas.microsoft.com/office/drawing/2014/main" id="{78A2803F-97E1-4008-97F8-E4C93D6A208C}"/>
              </a:ext>
            </a:extLst>
          </p:cNvPr>
          <p:cNvPicPr>
            <a:picLocks noChangeAspect="1"/>
          </p:cNvPicPr>
          <p:nvPr/>
        </p:nvPicPr>
        <p:blipFill>
          <a:blip r:embed="rId3"/>
          <a:stretch>
            <a:fillRect/>
          </a:stretch>
        </p:blipFill>
        <p:spPr>
          <a:xfrm>
            <a:off x="8792982" y="371845"/>
            <a:ext cx="1335087" cy="1335087"/>
          </a:xfrm>
          <a:prstGeom prst="rect">
            <a:avLst/>
          </a:prstGeom>
        </p:spPr>
      </p:pic>
      <p:pic>
        <p:nvPicPr>
          <p:cNvPr id="11" name="Content Placeholder 10">
            <a:extLst>
              <a:ext uri="{FF2B5EF4-FFF2-40B4-BE49-F238E27FC236}">
                <a16:creationId xmlns:a16="http://schemas.microsoft.com/office/drawing/2014/main" id="{AEE3FBF3-F346-442B-BA23-5CF162424A16}"/>
              </a:ext>
            </a:extLst>
          </p:cNvPr>
          <p:cNvPicPr>
            <a:picLocks noGrp="1" noChangeAspect="1"/>
          </p:cNvPicPr>
          <p:nvPr>
            <p:ph idx="1"/>
          </p:nvPr>
        </p:nvPicPr>
        <p:blipFill>
          <a:blip r:embed="rId4"/>
          <a:stretch>
            <a:fillRect/>
          </a:stretch>
        </p:blipFill>
        <p:spPr>
          <a:xfrm>
            <a:off x="309381" y="2269431"/>
            <a:ext cx="6089244" cy="3547895"/>
          </a:xfrm>
          <a:prstGeom prst="rect">
            <a:avLst/>
          </a:prstGeom>
        </p:spPr>
      </p:pic>
      <p:pic>
        <p:nvPicPr>
          <p:cNvPr id="12" name="Picture 11">
            <a:extLst>
              <a:ext uri="{FF2B5EF4-FFF2-40B4-BE49-F238E27FC236}">
                <a16:creationId xmlns:a16="http://schemas.microsoft.com/office/drawing/2014/main" id="{6492A2F1-176F-4779-9AE2-A3DC6321B297}"/>
              </a:ext>
            </a:extLst>
          </p:cNvPr>
          <p:cNvPicPr>
            <a:picLocks noChangeAspect="1"/>
          </p:cNvPicPr>
          <p:nvPr/>
        </p:nvPicPr>
        <p:blipFill>
          <a:blip r:embed="rId5"/>
          <a:stretch>
            <a:fillRect/>
          </a:stretch>
        </p:blipFill>
        <p:spPr>
          <a:xfrm>
            <a:off x="6597649" y="2230165"/>
            <a:ext cx="5176339" cy="3659705"/>
          </a:xfrm>
          <a:prstGeom prst="rect">
            <a:avLst/>
          </a:prstGeom>
        </p:spPr>
      </p:pic>
    </p:spTree>
    <p:extLst>
      <p:ext uri="{BB962C8B-B14F-4D97-AF65-F5344CB8AC3E}">
        <p14:creationId xmlns:p14="http://schemas.microsoft.com/office/powerpoint/2010/main" val="1382315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Friendly Takeover – Case Study</a:t>
            </a:r>
          </a:p>
        </p:txBody>
      </p:sp>
      <p:graphicFrame>
        <p:nvGraphicFramePr>
          <p:cNvPr id="3" name="Content Placeholder 2">
            <a:extLst>
              <a:ext uri="{FF2B5EF4-FFF2-40B4-BE49-F238E27FC236}">
                <a16:creationId xmlns:a16="http://schemas.microsoft.com/office/drawing/2014/main" id="{95935B20-68AD-3329-BF11-11D7E40D304A}"/>
              </a:ext>
            </a:extLst>
          </p:cNvPr>
          <p:cNvGraphicFramePr>
            <a:graphicFrameLocks noGrp="1"/>
          </p:cNvGraphicFramePr>
          <p:nvPr>
            <p:ph sz="half" idx="1"/>
            <p:extLst>
              <p:ext uri="{D42A27DB-BD31-4B8C-83A1-F6EECF244321}">
                <p14:modId xmlns:p14="http://schemas.microsoft.com/office/powerpoint/2010/main" val="2282620140"/>
              </p:ext>
            </p:extLst>
          </p:nvPr>
        </p:nvGraphicFramePr>
        <p:xfrm>
          <a:off x="1224139" y="2013714"/>
          <a:ext cx="6046993" cy="4393153"/>
        </p:xfrm>
        <a:graphic>
          <a:graphicData uri="http://schemas.openxmlformats.org/drawingml/2006/table">
            <a:tbl>
              <a:tblPr firstRow="1" firstCol="1" bandRow="1">
                <a:tableStyleId>{5C22544A-7EE6-4342-B048-85BDC9FD1C3A}</a:tableStyleId>
              </a:tblPr>
              <a:tblGrid>
                <a:gridCol w="785275">
                  <a:extLst>
                    <a:ext uri="{9D8B030D-6E8A-4147-A177-3AD203B41FA5}">
                      <a16:colId xmlns:a16="http://schemas.microsoft.com/office/drawing/2014/main" val="1570854141"/>
                    </a:ext>
                  </a:extLst>
                </a:gridCol>
                <a:gridCol w="5261718">
                  <a:extLst>
                    <a:ext uri="{9D8B030D-6E8A-4147-A177-3AD203B41FA5}">
                      <a16:colId xmlns:a16="http://schemas.microsoft.com/office/drawing/2014/main" val="3370705443"/>
                    </a:ext>
                  </a:extLst>
                </a:gridCol>
              </a:tblGrid>
              <a:tr h="753333">
                <a:tc>
                  <a:txBody>
                    <a:bodyPr/>
                    <a:lstStyle/>
                    <a:p>
                      <a:pPr marL="0" marR="0">
                        <a:lnSpc>
                          <a:spcPct val="107000"/>
                        </a:lnSpc>
                        <a:spcBef>
                          <a:spcPts val="0"/>
                        </a:spcBef>
                        <a:spcAft>
                          <a:spcPts val="0"/>
                        </a:spcAft>
                      </a:pPr>
                      <a:r>
                        <a:rPr lang="en-US" sz="1100">
                          <a:effectLst/>
                        </a:rPr>
                        <a:t>Feb 7,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Frontier Airlines offered to buy Spirit for $2.9 billion or $25.83 per share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3645814"/>
                  </a:ext>
                </a:extLst>
              </a:tr>
              <a:tr h="3457483">
                <a:tc>
                  <a:txBody>
                    <a:bodyPr/>
                    <a:lstStyle/>
                    <a:p>
                      <a:pPr marL="0" marR="0">
                        <a:lnSpc>
                          <a:spcPct val="107000"/>
                        </a:lnSpc>
                        <a:spcBef>
                          <a:spcPts val="0"/>
                        </a:spcBef>
                        <a:spcAft>
                          <a:spcPts val="0"/>
                        </a:spcAft>
                      </a:pPr>
                      <a:r>
                        <a:rPr lang="en-US" sz="1100" dirty="0">
                          <a:effectLst/>
                        </a:rPr>
                        <a:t>Feb 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Spirit Board Agreed to the Merger. The two companies are closely linked and had been discussing a combination for years. Subject to shareholder vote, Spirit entered into a merger agreement with Frontier.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Under which Spirit and Frontier would combine in a stock and cash transaction. Under the terms of the merger agreement, Spirit equity holders would receive 1.9126 shares of Frontier plus $2.13 in cash for each existing Spirit share they own.</a:t>
                      </a:r>
                    </a:p>
                    <a:p>
                      <a:pPr marL="0" marR="0">
                        <a:lnSpc>
                          <a:spcPct val="107000"/>
                        </a:lnSpc>
                        <a:spcBef>
                          <a:spcPts val="0"/>
                        </a:spcBef>
                        <a:spcAft>
                          <a:spcPts val="0"/>
                        </a:spcAft>
                      </a:pPr>
                      <a:endParaRPr lang="en-US" sz="1600" dirty="0">
                        <a:effectLst/>
                      </a:endParaRPr>
                    </a:p>
                    <a:p>
                      <a:pPr marL="0" marR="0">
                        <a:lnSpc>
                          <a:spcPct val="107000"/>
                        </a:lnSpc>
                        <a:spcBef>
                          <a:spcPts val="0"/>
                        </a:spcBef>
                        <a:spcAft>
                          <a:spcPts val="0"/>
                        </a:spcAft>
                      </a:pPr>
                      <a:r>
                        <a:rPr lang="en-US" sz="1600" dirty="0">
                          <a:effectLst/>
                        </a:rPr>
                        <a:t>Later, shareholders did not approve the merger – instead, they went with the JetBlue Hostile takeover </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3619879"/>
                  </a:ext>
                </a:extLst>
              </a:tr>
            </a:tbl>
          </a:graphicData>
        </a:graphic>
      </p:graphicFrame>
      <p:pic>
        <p:nvPicPr>
          <p:cNvPr id="4" name="Picture 3">
            <a:extLst>
              <a:ext uri="{FF2B5EF4-FFF2-40B4-BE49-F238E27FC236}">
                <a16:creationId xmlns:a16="http://schemas.microsoft.com/office/drawing/2014/main" id="{28EEFF42-B034-E9B2-E580-D5ABCDD0A2A9}"/>
              </a:ext>
            </a:extLst>
          </p:cNvPr>
          <p:cNvPicPr>
            <a:picLocks noChangeAspect="1"/>
          </p:cNvPicPr>
          <p:nvPr/>
        </p:nvPicPr>
        <p:blipFill>
          <a:blip r:embed="rId2"/>
          <a:stretch>
            <a:fillRect/>
          </a:stretch>
        </p:blipFill>
        <p:spPr>
          <a:xfrm>
            <a:off x="7649877" y="2132974"/>
            <a:ext cx="2895418" cy="1450757"/>
          </a:xfrm>
          <a:prstGeom prst="rect">
            <a:avLst/>
          </a:prstGeom>
        </p:spPr>
      </p:pic>
      <p:pic>
        <p:nvPicPr>
          <p:cNvPr id="5" name="Picture 4">
            <a:extLst>
              <a:ext uri="{FF2B5EF4-FFF2-40B4-BE49-F238E27FC236}">
                <a16:creationId xmlns:a16="http://schemas.microsoft.com/office/drawing/2014/main" id="{86899413-F754-20D2-3B65-347B18F1A822}"/>
              </a:ext>
            </a:extLst>
          </p:cNvPr>
          <p:cNvPicPr>
            <a:picLocks noChangeAspect="1"/>
          </p:cNvPicPr>
          <p:nvPr/>
        </p:nvPicPr>
        <p:blipFill>
          <a:blip r:embed="rId3"/>
          <a:stretch>
            <a:fillRect/>
          </a:stretch>
        </p:blipFill>
        <p:spPr>
          <a:xfrm>
            <a:off x="7668488" y="3735242"/>
            <a:ext cx="2959366" cy="2183139"/>
          </a:xfrm>
          <a:prstGeom prst="rect">
            <a:avLst/>
          </a:prstGeom>
        </p:spPr>
      </p:pic>
    </p:spTree>
    <p:extLst>
      <p:ext uri="{BB962C8B-B14F-4D97-AF65-F5344CB8AC3E}">
        <p14:creationId xmlns:p14="http://schemas.microsoft.com/office/powerpoint/2010/main" val="3700659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a:xfrm>
            <a:off x="1097280" y="286603"/>
            <a:ext cx="10058400" cy="1450757"/>
          </a:xfrm>
        </p:spPr>
        <p:txBody>
          <a:bodyPr anchor="b">
            <a:normAutofit/>
          </a:bodyPr>
          <a:lstStyle/>
          <a:p>
            <a:r>
              <a:rPr lang="en-US" dirty="0"/>
              <a:t>Friendly Takeover </a:t>
            </a:r>
            <a:br>
              <a:rPr lang="en-US" dirty="0"/>
            </a:br>
            <a:r>
              <a:rPr lang="en-US" sz="2800" dirty="0"/>
              <a:t>Merger of Frontier &amp; Spirit</a:t>
            </a:r>
          </a:p>
        </p:txBody>
      </p:sp>
      <p:graphicFrame>
        <p:nvGraphicFramePr>
          <p:cNvPr id="5" name="Table 6">
            <a:extLst>
              <a:ext uri="{FF2B5EF4-FFF2-40B4-BE49-F238E27FC236}">
                <a16:creationId xmlns:a16="http://schemas.microsoft.com/office/drawing/2014/main" id="{D53E0897-2213-49E4-BE56-41D2FD015BE9}"/>
              </a:ext>
            </a:extLst>
          </p:cNvPr>
          <p:cNvGraphicFramePr>
            <a:graphicFrameLocks noGrp="1"/>
          </p:cNvGraphicFramePr>
          <p:nvPr>
            <p:ph sz="half" idx="1"/>
            <p:extLst>
              <p:ext uri="{D42A27DB-BD31-4B8C-83A1-F6EECF244321}">
                <p14:modId xmlns:p14="http://schemas.microsoft.com/office/powerpoint/2010/main" val="1630007943"/>
              </p:ext>
            </p:extLst>
          </p:nvPr>
        </p:nvGraphicFramePr>
        <p:xfrm>
          <a:off x="618308" y="2159726"/>
          <a:ext cx="10929258" cy="4084320"/>
        </p:xfrm>
        <a:graphic>
          <a:graphicData uri="http://schemas.openxmlformats.org/drawingml/2006/table">
            <a:tbl>
              <a:tblPr firstRow="1" bandRow="1">
                <a:tableStyleId>{5C22544A-7EE6-4342-B048-85BDC9FD1C3A}</a:tableStyleId>
              </a:tblPr>
              <a:tblGrid>
                <a:gridCol w="5186919">
                  <a:extLst>
                    <a:ext uri="{9D8B030D-6E8A-4147-A177-3AD203B41FA5}">
                      <a16:colId xmlns:a16="http://schemas.microsoft.com/office/drawing/2014/main" val="3126125648"/>
                    </a:ext>
                  </a:extLst>
                </a:gridCol>
                <a:gridCol w="5742339">
                  <a:extLst>
                    <a:ext uri="{9D8B030D-6E8A-4147-A177-3AD203B41FA5}">
                      <a16:colId xmlns:a16="http://schemas.microsoft.com/office/drawing/2014/main" val="976714393"/>
                    </a:ext>
                  </a:extLst>
                </a:gridCol>
              </a:tblGrid>
              <a:tr h="609600">
                <a:tc>
                  <a:txBody>
                    <a:bodyPr/>
                    <a:lstStyle/>
                    <a:p>
                      <a:r>
                        <a:rPr lang="en-US" dirty="0"/>
                        <a:t>BENEFITS FOR FRONTIER SHAREHOLDERS</a:t>
                      </a:r>
                    </a:p>
                  </a:txBody>
                  <a:tcPr/>
                </a:tc>
                <a:tc>
                  <a:txBody>
                    <a:bodyPr/>
                    <a:lstStyle/>
                    <a:p>
                      <a:r>
                        <a:rPr lang="en-US" dirty="0"/>
                        <a:t>BENEFITS FOR SPIRIT SHAREHOLDERS</a:t>
                      </a:r>
                    </a:p>
                  </a:txBody>
                  <a:tcPr/>
                </a:tc>
                <a:extLst>
                  <a:ext uri="{0D108BD9-81ED-4DB2-BD59-A6C34878D82A}">
                    <a16:rowId xmlns:a16="http://schemas.microsoft.com/office/drawing/2014/main" val="850586542"/>
                  </a:ext>
                </a:extLst>
              </a:tr>
              <a:tr h="976358">
                <a:tc>
                  <a:txBody>
                    <a:bodyPr/>
                    <a:lstStyle/>
                    <a:p>
                      <a:r>
                        <a:rPr lang="en-US" b="1" u="sng" dirty="0"/>
                        <a:t>BUYING MARKET PENETRATION</a:t>
                      </a:r>
                      <a:r>
                        <a:rPr lang="en-US" dirty="0"/>
                        <a:t>: 5</a:t>
                      </a:r>
                      <a:r>
                        <a:rPr lang="en-US" baseline="30000" dirty="0"/>
                        <a:t>th</a:t>
                      </a:r>
                      <a:r>
                        <a:rPr lang="en-US" dirty="0"/>
                        <a:t> largest Airline</a:t>
                      </a:r>
                    </a:p>
                    <a:p>
                      <a:endParaRPr lang="en-US" dirty="0"/>
                    </a:p>
                    <a:p>
                      <a:endParaRPr lang="en-US" dirty="0"/>
                    </a:p>
                    <a:p>
                      <a:endParaRPr lang="en-US" dirty="0"/>
                    </a:p>
                    <a:p>
                      <a:endParaRPr lang="en-US" dirty="0"/>
                    </a:p>
                  </a:txBody>
                  <a:tcPr/>
                </a:tc>
                <a:tc>
                  <a:txBody>
                    <a:bodyPr/>
                    <a:lstStyle/>
                    <a:p>
                      <a:r>
                        <a:rPr lang="en-US" b="1" u="sng" dirty="0"/>
                        <a:t>PREMIUM PRICE</a:t>
                      </a:r>
                      <a:r>
                        <a:rPr lang="en-US" dirty="0"/>
                        <a:t>: All in $25 per share acquisition – relatively low multiple / cash and stock</a:t>
                      </a:r>
                    </a:p>
                  </a:txBody>
                  <a:tcPr/>
                </a:tc>
                <a:extLst>
                  <a:ext uri="{0D108BD9-81ED-4DB2-BD59-A6C34878D82A}">
                    <a16:rowId xmlns:a16="http://schemas.microsoft.com/office/drawing/2014/main" val="2185375826"/>
                  </a:ext>
                </a:extLst>
              </a:tr>
              <a:tr h="976358">
                <a:tc>
                  <a:txBody>
                    <a:bodyPr/>
                    <a:lstStyle/>
                    <a:p>
                      <a:r>
                        <a:rPr lang="en-US" b="1" u="sng" dirty="0"/>
                        <a:t>ACQUISITION BENEFITS:</a:t>
                      </a:r>
                      <a:r>
                        <a:rPr lang="en-US" b="1" u="none" dirty="0"/>
                        <a:t> </a:t>
                      </a:r>
                      <a:r>
                        <a:rPr lang="en-US" sz="1800" b="0" i="0" kern="1200" dirty="0">
                          <a:solidFill>
                            <a:schemeClr val="dk1"/>
                          </a:solidFill>
                          <a:effectLst/>
                          <a:latin typeface="+mn-lt"/>
                          <a:ea typeface="+mn-ea"/>
                          <a:cs typeface="+mn-cs"/>
                        </a:rPr>
                        <a:t>Scale, depth, relevance and capabilities required to compete more effectively, expand investment in improved technology products and services and create the ability to better respond to the competitive challenges and cyclical business conditions of the airline industry;</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SYNERGIES / JOBS: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a:solidFill>
                            <a:schemeClr val="dk1"/>
                          </a:solidFill>
                          <a:effectLst/>
                          <a:latin typeface="+mn-lt"/>
                          <a:ea typeface="+mn-ea"/>
                          <a:cs typeface="+mn-cs"/>
                        </a:rPr>
                        <a:t>$500 million in net annual synergies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a:solidFill>
                            <a:schemeClr val="dk1"/>
                          </a:solidFill>
                          <a:effectLst/>
                          <a:latin typeface="+mn-lt"/>
                          <a:ea typeface="+mn-ea"/>
                          <a:cs typeface="+mn-cs"/>
                        </a:rPr>
                        <a:t>10,000 direct jobs and thousands of additional jobs at the companies’ business partners by 2026.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a:solidFill>
                            <a:schemeClr val="dk1"/>
                          </a:solidFill>
                          <a:effectLst/>
                          <a:latin typeface="+mn-lt"/>
                          <a:ea typeface="+mn-ea"/>
                          <a:cs typeface="+mn-cs"/>
                        </a:rPr>
                        <a:t>the delivery of $1 billion in annual consumer savings,</a:t>
                      </a:r>
                      <a:endParaRPr lang="en-US" dirty="0"/>
                    </a:p>
                  </a:txBody>
                  <a:tcPr/>
                </a:tc>
                <a:extLst>
                  <a:ext uri="{0D108BD9-81ED-4DB2-BD59-A6C34878D82A}">
                    <a16:rowId xmlns:a16="http://schemas.microsoft.com/office/drawing/2014/main" val="1013880658"/>
                  </a:ext>
                </a:extLst>
              </a:tr>
            </a:tbl>
          </a:graphicData>
        </a:graphic>
      </p:graphicFrame>
      <p:pic>
        <p:nvPicPr>
          <p:cNvPr id="4" name="Picture 3">
            <a:extLst>
              <a:ext uri="{FF2B5EF4-FFF2-40B4-BE49-F238E27FC236}">
                <a16:creationId xmlns:a16="http://schemas.microsoft.com/office/drawing/2014/main" id="{7A49273B-642E-CB9B-AC23-5D18C00B5529}"/>
              </a:ext>
            </a:extLst>
          </p:cNvPr>
          <p:cNvPicPr>
            <a:picLocks noChangeAspect="1"/>
          </p:cNvPicPr>
          <p:nvPr/>
        </p:nvPicPr>
        <p:blipFill>
          <a:blip r:embed="rId2"/>
          <a:stretch>
            <a:fillRect/>
          </a:stretch>
        </p:blipFill>
        <p:spPr>
          <a:xfrm>
            <a:off x="6476874" y="821813"/>
            <a:ext cx="1827677" cy="915763"/>
          </a:xfrm>
          <a:prstGeom prst="rect">
            <a:avLst/>
          </a:prstGeom>
        </p:spPr>
      </p:pic>
      <p:pic>
        <p:nvPicPr>
          <p:cNvPr id="7" name="Picture 6">
            <a:extLst>
              <a:ext uri="{FF2B5EF4-FFF2-40B4-BE49-F238E27FC236}">
                <a16:creationId xmlns:a16="http://schemas.microsoft.com/office/drawing/2014/main" id="{C7C9071A-E844-CE8F-D4B5-0BB539AE16D3}"/>
              </a:ext>
            </a:extLst>
          </p:cNvPr>
          <p:cNvPicPr>
            <a:picLocks noChangeAspect="1"/>
          </p:cNvPicPr>
          <p:nvPr/>
        </p:nvPicPr>
        <p:blipFill>
          <a:blip r:embed="rId3"/>
          <a:stretch>
            <a:fillRect/>
          </a:stretch>
        </p:blipFill>
        <p:spPr>
          <a:xfrm>
            <a:off x="8432537" y="835190"/>
            <a:ext cx="1827677" cy="923498"/>
          </a:xfrm>
          <a:prstGeom prst="rect">
            <a:avLst/>
          </a:prstGeom>
        </p:spPr>
      </p:pic>
      <p:pic>
        <p:nvPicPr>
          <p:cNvPr id="13" name="Picture 12">
            <a:extLst>
              <a:ext uri="{FF2B5EF4-FFF2-40B4-BE49-F238E27FC236}">
                <a16:creationId xmlns:a16="http://schemas.microsoft.com/office/drawing/2014/main" id="{4F11CD2F-D1A9-7453-221D-C3F63CC655A1}"/>
              </a:ext>
            </a:extLst>
          </p:cNvPr>
          <p:cNvPicPr>
            <a:picLocks noChangeAspect="1"/>
          </p:cNvPicPr>
          <p:nvPr/>
        </p:nvPicPr>
        <p:blipFill>
          <a:blip r:embed="rId4"/>
          <a:stretch>
            <a:fillRect/>
          </a:stretch>
        </p:blipFill>
        <p:spPr>
          <a:xfrm>
            <a:off x="829363" y="3220857"/>
            <a:ext cx="3086100" cy="755650"/>
          </a:xfrm>
          <a:prstGeom prst="rect">
            <a:avLst/>
          </a:prstGeom>
        </p:spPr>
      </p:pic>
    </p:spTree>
    <p:extLst>
      <p:ext uri="{BB962C8B-B14F-4D97-AF65-F5344CB8AC3E}">
        <p14:creationId xmlns:p14="http://schemas.microsoft.com/office/powerpoint/2010/main" val="3707702621"/>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{68EDE6BD-EBA4-426D-88DA-B0D35B5EA65D}tf56160789_win32</Template>
  <TotalTime>3092</TotalTime>
  <Words>3478</Words>
  <Application>Microsoft Office PowerPoint</Application>
  <PresentationFormat>Widescreen</PresentationFormat>
  <Paragraphs>201</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Bookman Old Style</vt:lpstr>
      <vt:lpstr>Calibri</vt:lpstr>
      <vt:lpstr>Franklin Gothic Book</vt:lpstr>
      <vt:lpstr>Montserrat</vt:lpstr>
      <vt:lpstr>Times New Roman</vt:lpstr>
      <vt:lpstr>Wingdings</vt:lpstr>
      <vt:lpstr>1_RetrospectVTI</vt:lpstr>
      <vt:lpstr>Mergers &amp; Acquisitions </vt:lpstr>
      <vt:lpstr>Understanding Takeover Tactics</vt:lpstr>
      <vt:lpstr>Understanding Takeover Tactics</vt:lpstr>
      <vt:lpstr>Friendly Takeover</vt:lpstr>
      <vt:lpstr>Friendly Takeover  Facebook acquiring WhatsApp</vt:lpstr>
      <vt:lpstr>Friendly Takeover  Facebook acquiring WhatsApp</vt:lpstr>
      <vt:lpstr>Facebook Acquiring WhatsApp</vt:lpstr>
      <vt:lpstr>Friendly Takeover – Case Study</vt:lpstr>
      <vt:lpstr>Friendly Takeover  Merger of Frontier &amp; Spirit</vt:lpstr>
      <vt:lpstr>Hostile Takeover</vt:lpstr>
      <vt:lpstr>Hostile Takeover Kraft acquisition of Cadbury</vt:lpstr>
      <vt:lpstr>Hostile Takeover  Kraft acquisition of Cadbury</vt:lpstr>
      <vt:lpstr>Hostile Takeover  Kraft acquisition of Cadbury</vt:lpstr>
      <vt:lpstr>Hostile Takeover  JetBlue acquisition of Spirit</vt:lpstr>
      <vt:lpstr>Hostile Takeover JetBlue acquisition of Spirit</vt:lpstr>
      <vt:lpstr>Hostile Takeover JetBlue acquisition of Spirit</vt:lpstr>
      <vt:lpstr>Hostile Takeover</vt:lpstr>
      <vt:lpstr>Hostile Takeover – Case Study</vt:lpstr>
      <vt:lpstr>Hostile Takeover – Case Study</vt:lpstr>
      <vt:lpstr>JETBLUE  Letter to SPIRIT shareholder</vt:lpstr>
      <vt:lpstr>Hostile Takeover – Case Study</vt:lpstr>
      <vt:lpstr>Hostile Takeover – Case Study</vt:lpstr>
      <vt:lpstr>Reverse Takeover</vt:lpstr>
      <vt:lpstr>Reverse Takeover Burger King</vt:lpstr>
      <vt:lpstr>Backflip Merger </vt:lpstr>
      <vt:lpstr>Backflip Merger SBC Communications acquisition of AT&amp;T</vt:lpstr>
      <vt:lpstr>Antitakeover Defenses –  Poison Pills and Shark Repellent Concepts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Mergers &amp; Acquisitions </dc:title>
  <dc:creator>Chris Droussiotis</dc:creator>
  <cp:lastModifiedBy>Chris Droussiotis</cp:lastModifiedBy>
  <cp:revision>3</cp:revision>
  <cp:lastPrinted>2022-02-03T22:37:54Z</cp:lastPrinted>
  <dcterms:created xsi:type="dcterms:W3CDTF">2022-01-20T05:53:57Z</dcterms:created>
  <dcterms:modified xsi:type="dcterms:W3CDTF">2022-09-15T14:19:11Z</dcterms:modified>
</cp:coreProperties>
</file>