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65" r:id="rId2"/>
    <p:sldId id="459" r:id="rId3"/>
    <p:sldId id="460" r:id="rId4"/>
    <p:sldId id="461" r:id="rId5"/>
    <p:sldId id="475" r:id="rId6"/>
    <p:sldId id="472" r:id="rId7"/>
    <p:sldId id="473" r:id="rId8"/>
    <p:sldId id="474" r:id="rId9"/>
    <p:sldId id="462" r:id="rId10"/>
    <p:sldId id="468" r:id="rId11"/>
    <p:sldId id="463" r:id="rId12"/>
    <p:sldId id="464" r:id="rId13"/>
    <p:sldId id="469" r:id="rId14"/>
    <p:sldId id="465" r:id="rId15"/>
    <p:sldId id="466" r:id="rId16"/>
    <p:sldId id="470" r:id="rId17"/>
    <p:sldId id="471" r:id="rId18"/>
    <p:sldId id="467" r:id="rId19"/>
  </p:sldIdLst>
  <p:sldSz cx="12188825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1" autoAdjust="0"/>
    <p:restoredTop sz="94974" autoAdjust="0"/>
  </p:normalViewPr>
  <p:slideViewPr>
    <p:cSldViewPr showGuides="1">
      <p:cViewPr varScale="1">
        <p:scale>
          <a:sx n="62" d="100"/>
          <a:sy n="62" d="100"/>
        </p:scale>
        <p:origin x="972" y="26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12/29/2025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12/29/2025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Instructor Talking Points (Under the Table)</a:t>
            </a:r>
          </a:p>
          <a:p>
            <a:r>
              <a:rPr lang="en-US" b="1" dirty="0"/>
              <a:t>Pre-Shock:</a:t>
            </a:r>
            <a:endParaRPr lang="en-US" dirty="0"/>
          </a:p>
          <a:p>
            <a:pPr lvl="1"/>
            <a:r>
              <a:rPr lang="en-US" dirty="0"/>
              <a:t>Bank appears </a:t>
            </a:r>
            <a:r>
              <a:rPr lang="en-US" i="1" dirty="0"/>
              <a:t>well capitalized</a:t>
            </a:r>
            <a:endParaRPr lang="en-US" dirty="0"/>
          </a:p>
          <a:p>
            <a:pPr lvl="1"/>
            <a:r>
              <a:rPr lang="en-US" dirty="0"/>
              <a:t>Asset quality looks sound</a:t>
            </a:r>
          </a:p>
          <a:p>
            <a:pPr lvl="1"/>
            <a:r>
              <a:rPr lang="en-US" dirty="0"/>
              <a:t>Liquidity assumed to be stable</a:t>
            </a:r>
          </a:p>
          <a:p>
            <a:r>
              <a:rPr lang="en-US" b="1" dirty="0"/>
              <a:t>Post-Shock:</a:t>
            </a:r>
            <a:endParaRPr lang="en-US" dirty="0"/>
          </a:p>
          <a:p>
            <a:pPr lvl="1"/>
            <a:r>
              <a:rPr lang="en-US" dirty="0"/>
              <a:t>Capital eroded </a:t>
            </a:r>
            <a:r>
              <a:rPr lang="en-US" i="1" dirty="0"/>
              <a:t>economically</a:t>
            </a:r>
            <a:r>
              <a:rPr lang="en-US" dirty="0"/>
              <a:t>, not immediately regulatorily</a:t>
            </a:r>
          </a:p>
          <a:p>
            <a:pPr lvl="1"/>
            <a:r>
              <a:rPr lang="en-US" dirty="0"/>
              <a:t>Liquidity collapses due to confidence shock</a:t>
            </a:r>
          </a:p>
          <a:p>
            <a:pPr lvl="1"/>
            <a:r>
              <a:rPr lang="en-US" dirty="0"/>
              <a:t>Market risk overwhelms all other CAMELS components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49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 — Capital Adequacy</a:t>
            </a:r>
          </a:p>
          <a:p>
            <a:r>
              <a:rPr lang="en-US" b="1" dirty="0"/>
              <a:t>JPM:</a:t>
            </a:r>
            <a:r>
              <a:rPr lang="en-US" dirty="0"/>
              <a:t> Strong equity base, diversified RWAs, buffers above regulatory minimums</a:t>
            </a:r>
          </a:p>
          <a:p>
            <a:r>
              <a:rPr lang="en-US" b="1" dirty="0"/>
              <a:t>SVB:</a:t>
            </a:r>
            <a:r>
              <a:rPr lang="en-US" dirty="0"/>
              <a:t> Adequate capital </a:t>
            </a:r>
            <a:r>
              <a:rPr lang="en-US" i="1" dirty="0"/>
              <a:t>on paper</a:t>
            </a:r>
            <a:r>
              <a:rPr lang="en-US" dirty="0"/>
              <a:t>, but vulnerable once unrealized losses surfaced</a:t>
            </a:r>
          </a:p>
          <a:p>
            <a:r>
              <a:rPr lang="en-US" dirty="0"/>
              <a:t>📌 </a:t>
            </a:r>
            <a:r>
              <a:rPr lang="en-US" i="1" dirty="0"/>
              <a:t>Capital adequacy must be evaluated economically, not just regulatorily.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A — Asset Quality</a:t>
            </a:r>
          </a:p>
          <a:p>
            <a:r>
              <a:rPr lang="en-US" b="1" dirty="0"/>
              <a:t>JPM:</a:t>
            </a:r>
            <a:r>
              <a:rPr lang="en-US" dirty="0"/>
              <a:t> Broad loan book, strong underwriting, diversified credit exposure</a:t>
            </a:r>
          </a:p>
          <a:p>
            <a:r>
              <a:rPr lang="en-US" b="1" dirty="0"/>
              <a:t>SVB:</a:t>
            </a:r>
            <a:r>
              <a:rPr lang="en-US" dirty="0"/>
              <a:t> Credit quality acceptable — loans were </a:t>
            </a:r>
            <a:r>
              <a:rPr lang="en-US" b="1" dirty="0"/>
              <a:t>not</a:t>
            </a:r>
            <a:r>
              <a:rPr lang="en-US" dirty="0"/>
              <a:t> the failure driver</a:t>
            </a:r>
          </a:p>
          <a:p>
            <a:r>
              <a:rPr lang="en-US" dirty="0"/>
              <a:t>📌 </a:t>
            </a:r>
            <a:r>
              <a:rPr lang="en-US" i="1" dirty="0"/>
              <a:t>SVB did not fail due to bad loans.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M — Management</a:t>
            </a:r>
          </a:p>
          <a:p>
            <a:r>
              <a:rPr lang="en-US" b="1" dirty="0"/>
              <a:t>JPM:</a:t>
            </a:r>
            <a:r>
              <a:rPr lang="en-US" dirty="0"/>
              <a:t> Strong risk governance, hedging discipline, stress testing culture</a:t>
            </a:r>
          </a:p>
          <a:p>
            <a:r>
              <a:rPr lang="en-US" b="1" dirty="0"/>
              <a:t>SVB:</a:t>
            </a:r>
            <a:r>
              <a:rPr lang="en-US" dirty="0"/>
              <a:t> Mismanagement of interest rate risk and deposit concentration</a:t>
            </a:r>
          </a:p>
          <a:p>
            <a:r>
              <a:rPr lang="en-US" dirty="0"/>
              <a:t>📌 </a:t>
            </a:r>
            <a:r>
              <a:rPr lang="en-US" i="1" dirty="0"/>
              <a:t>Poor risk oversight can overwhelm otherwise sound assets.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E — Earnings</a:t>
            </a:r>
          </a:p>
          <a:p>
            <a:r>
              <a:rPr lang="en-US" b="1" dirty="0"/>
              <a:t>JPM:</a:t>
            </a:r>
            <a:r>
              <a:rPr lang="en-US" dirty="0"/>
              <a:t> Stable, diversified revenue streams (NIM, fees, trading)</a:t>
            </a:r>
          </a:p>
          <a:p>
            <a:r>
              <a:rPr lang="en-US" b="1" dirty="0"/>
              <a:t>SVB:</a:t>
            </a:r>
            <a:r>
              <a:rPr lang="en-US" dirty="0"/>
              <a:t> Earnings sensitive to rate and funding environment</a:t>
            </a:r>
          </a:p>
          <a:p>
            <a:r>
              <a:rPr lang="en-US" dirty="0"/>
              <a:t>📌 </a:t>
            </a:r>
            <a:r>
              <a:rPr lang="en-US" i="1" dirty="0"/>
              <a:t>Earnings volatility signals hidden balance-sheet risk.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L — Liquidity</a:t>
            </a:r>
          </a:p>
          <a:p>
            <a:r>
              <a:rPr lang="en-US" b="1" dirty="0"/>
              <a:t>JPM:</a:t>
            </a:r>
            <a:r>
              <a:rPr lang="en-US" dirty="0"/>
              <a:t> Deep liquidity buffers, stable deposit franchise</a:t>
            </a:r>
          </a:p>
          <a:p>
            <a:r>
              <a:rPr lang="en-US" b="1" dirty="0"/>
              <a:t>SVB:</a:t>
            </a:r>
            <a:r>
              <a:rPr lang="en-US" dirty="0"/>
              <a:t> Highly unstable, uninsured, correlated deposit base</a:t>
            </a:r>
          </a:p>
          <a:p>
            <a:r>
              <a:rPr lang="en-US" dirty="0"/>
              <a:t>📌 </a:t>
            </a:r>
            <a:r>
              <a:rPr lang="en-US" b="1" dirty="0"/>
              <a:t>Primary failure factor for SVB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S — Sensitivity to Market Risk</a:t>
            </a:r>
          </a:p>
          <a:p>
            <a:r>
              <a:rPr lang="en-US" b="1" dirty="0"/>
              <a:t>JPM:</a:t>
            </a:r>
            <a:r>
              <a:rPr lang="en-US" dirty="0"/>
              <a:t> Actively managed interest rate and spread risk</a:t>
            </a:r>
          </a:p>
          <a:p>
            <a:r>
              <a:rPr lang="en-US" b="1" dirty="0"/>
              <a:t>SVB:</a:t>
            </a:r>
            <a:r>
              <a:rPr lang="en-US" dirty="0"/>
              <a:t> Large duration exposure to rising rates, limited hedging</a:t>
            </a:r>
          </a:p>
          <a:p>
            <a:r>
              <a:rPr lang="en-US" dirty="0"/>
              <a:t>📌 </a:t>
            </a:r>
            <a:r>
              <a:rPr lang="en-US" i="1" dirty="0"/>
              <a:t>Interest rate risk became existential.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8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4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62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3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7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67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6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5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21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5366" y="918715"/>
            <a:ext cx="5369612" cy="162232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Credit Risk Portfolio Management 1</a:t>
            </a:r>
            <a:b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4200" dirty="0">
              <a:solidFill>
                <a:srgbClr val="EBEBE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8FECF-67C0-4E2F-88CA-A22E86A869CF}"/>
              </a:ext>
            </a:extLst>
          </p:cNvPr>
          <p:cNvSpPr txBox="1"/>
          <p:nvPr/>
        </p:nvSpPr>
        <p:spPr>
          <a:xfrm>
            <a:off x="2055812" y="5556591"/>
            <a:ext cx="4321905" cy="953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Chapter 3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“Credit Risk Management &amp; Analysis”</a:t>
            </a: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9617D043-1A7C-AE2E-0D68-E6463EA001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315" r="26092" b="-2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AF4DF4-8FCF-5F65-61EC-F64E577A57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66" y="4378744"/>
            <a:ext cx="1800446" cy="2240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A4FE89-7A14-1E4D-23EB-1AFCF52DA3FC}"/>
              </a:ext>
            </a:extLst>
          </p:cNvPr>
          <p:cNvSpPr txBox="1"/>
          <p:nvPr/>
        </p:nvSpPr>
        <p:spPr>
          <a:xfrm>
            <a:off x="255366" y="27419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LECTURE #3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14AB8-A8FD-AA6B-AF8F-B70FD2BAF168}"/>
              </a:ext>
            </a:extLst>
          </p:cNvPr>
          <p:cNvSpPr txBox="1"/>
          <p:nvPr/>
        </p:nvSpPr>
        <p:spPr>
          <a:xfrm>
            <a:off x="268573" y="2962960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CAMELS, ACL, EL &amp; LGD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5C734-DB49-E97A-9781-70B6F5D1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2" y="452718"/>
            <a:ext cx="10172869" cy="1400530"/>
          </a:xfrm>
        </p:spPr>
        <p:txBody>
          <a:bodyPr/>
          <a:lstStyle/>
          <a:p>
            <a:r>
              <a:rPr lang="en-US" dirty="0"/>
              <a:t>Worked Example: Expected Loss (EL)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2E9D3-C25B-16FD-F1BE-E99679EA12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2813" y="1676400"/>
                <a:ext cx="5257800" cy="419548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Expected Loss Formula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EL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1" smtClean="0"/>
                      <m:t>L</m:t>
                    </m:r>
                    <m:r>
                      <m:rPr>
                        <m:nor/>
                      </m:rPr>
                      <a:rPr lang="en-US" i="1"/>
                      <m:t>GD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i="1"/>
                      <m:t>EAD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LGD =  DR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b="0" i="1" smtClean="0"/>
                      <m:t> (1 − </m:t>
                    </m:r>
                    <m:r>
                      <m:rPr>
                        <m:nor/>
                      </m:rPr>
                      <a:rPr lang="en-US" b="0" i="1" smtClean="0"/>
                      <m:t>RR</m:t>
                    </m:r>
                    <m:r>
                      <m:rPr>
                        <m:nor/>
                      </m:rPr>
                      <a:rPr lang="en-US" b="0" i="1" smtClean="0"/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Example: Commercial Term Loan</a:t>
                </a:r>
              </a:p>
              <a:p>
                <a:r>
                  <a:rPr lang="en-US" dirty="0"/>
                  <a:t>Exposure at Default (EAD): </a:t>
                </a:r>
                <a:r>
                  <a:rPr lang="en-US" b="1" dirty="0"/>
                  <a:t>$10,000,000</a:t>
                </a:r>
                <a:endParaRPr lang="en-US" dirty="0"/>
              </a:p>
              <a:p>
                <a:r>
                  <a:rPr lang="en-US" dirty="0"/>
                  <a:t>Default Rate (DR): </a:t>
                </a:r>
                <a:r>
                  <a:rPr lang="en-US" b="1" dirty="0"/>
                  <a:t>2.0%</a:t>
                </a:r>
              </a:p>
              <a:p>
                <a:r>
                  <a:rPr lang="en-US" dirty="0"/>
                  <a:t>Recovery Rate (RR): </a:t>
                </a:r>
                <a:r>
                  <a:rPr lang="en-US" b="1" dirty="0"/>
                  <a:t>70%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Calculation</a:t>
                </a:r>
              </a:p>
              <a:p>
                <a:r>
                  <a:rPr lang="en-US" b="1" dirty="0"/>
                  <a:t>LGD = 2.0%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/>
                  <a:t> ( 1- 70%) = 0.6%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EL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𝟎𝟎𝟎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EL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𝟎𝟎𝟎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2E9D3-C25B-16FD-F1BE-E99679EA12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2813" y="1676400"/>
                <a:ext cx="5257800" cy="4195481"/>
              </a:xfrm>
              <a:blipFill>
                <a:blip r:embed="rId2"/>
                <a:stretch>
                  <a:fillRect l="-464" t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CE84192-2CF8-2465-F8A1-B87650698939}"/>
              </a:ext>
            </a:extLst>
          </p:cNvPr>
          <p:cNvSpPr txBox="1"/>
          <p:nvPr/>
        </p:nvSpPr>
        <p:spPr>
          <a:xfrm>
            <a:off x="6416645" y="1676400"/>
            <a:ext cx="609279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Interpretation</a:t>
            </a:r>
          </a:p>
          <a:p>
            <a:pPr>
              <a:buNone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$60,000 is the </a:t>
            </a:r>
            <a:r>
              <a:rPr lang="en-US" sz="1600" b="1" dirty="0"/>
              <a:t>statistical annual loss expectation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EL is </a:t>
            </a:r>
            <a:r>
              <a:rPr lang="en-US" sz="1600" b="1" dirty="0"/>
              <a:t>not a worst-case loss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Banks price loans to cover: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Expected loss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Cost of capital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Operating costs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Profit margin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BFC74-AC47-4551-2406-117741BB787E}"/>
              </a:ext>
            </a:extLst>
          </p:cNvPr>
          <p:cNvSpPr txBox="1"/>
          <p:nvPr/>
        </p:nvSpPr>
        <p:spPr>
          <a:xfrm>
            <a:off x="5256212" y="5486400"/>
            <a:ext cx="6256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Expected loss is predictable at the portfolio level, not the individual loan level.</a:t>
            </a:r>
          </a:p>
        </p:txBody>
      </p:sp>
    </p:spTree>
    <p:extLst>
      <p:ext uri="{BB962C8B-B14F-4D97-AF65-F5344CB8AC3E}">
        <p14:creationId xmlns:p14="http://schemas.microsoft.com/office/powerpoint/2010/main" val="8414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8E3D-DE5F-A687-F774-97E5023F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Theory Basics: </a:t>
            </a:r>
            <a:br>
              <a:rPr lang="en-US" dirty="0"/>
            </a:br>
            <a:r>
              <a:rPr lang="en-US" sz="2800" dirty="0"/>
              <a:t>Why Diversification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EA601-545C-82D2-EA3A-972B660C9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812" y="2057400"/>
            <a:ext cx="594360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Value at Risk (</a:t>
            </a:r>
            <a:r>
              <a:rPr lang="en-US" b="1" dirty="0" err="1"/>
              <a:t>VaR</a:t>
            </a:r>
            <a:r>
              <a:rPr lang="en-US" b="1" dirty="0"/>
              <a:t>)</a:t>
            </a:r>
            <a:endParaRPr lang="en-US" dirty="0"/>
          </a:p>
          <a:p>
            <a:r>
              <a:rPr lang="en-US" dirty="0"/>
              <a:t>Maximum expected loss over a time horizon</a:t>
            </a:r>
          </a:p>
          <a:p>
            <a:r>
              <a:rPr lang="en-US" dirty="0"/>
              <a:t>Used for credit portfolios and trading books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Normal Distribution Assumption</a:t>
            </a:r>
            <a:endParaRPr lang="en-US" dirty="0"/>
          </a:p>
          <a:p>
            <a:r>
              <a:rPr lang="en-US" dirty="0"/>
              <a:t>Losses assumed to cluster around a mean</a:t>
            </a:r>
          </a:p>
          <a:p>
            <a:r>
              <a:rPr lang="en-US" dirty="0"/>
              <a:t>Underestimates tail risk in crises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8909DF-4D7C-653A-F575-DB45F5FB902E}"/>
              </a:ext>
            </a:extLst>
          </p:cNvPr>
          <p:cNvSpPr txBox="1">
            <a:spLocks/>
          </p:cNvSpPr>
          <p:nvPr/>
        </p:nvSpPr>
        <p:spPr>
          <a:xfrm>
            <a:off x="227012" y="2057400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9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7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524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/>
              <a:t>Portfolio Risk Concepts</a:t>
            </a:r>
            <a:endParaRPr lang="en-US" dirty="0"/>
          </a:p>
          <a:p>
            <a:r>
              <a:rPr lang="en-US" dirty="0"/>
              <a:t>Individual loan risk ≠ portfolio risk</a:t>
            </a:r>
          </a:p>
          <a:p>
            <a:r>
              <a:rPr lang="en-US" dirty="0"/>
              <a:t>Correlation drives portfolio losses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Capital Asset Pricing Model (CAPM)</a:t>
            </a:r>
            <a:endParaRPr lang="en-US" dirty="0"/>
          </a:p>
          <a:p>
            <a:r>
              <a:rPr lang="en-US" dirty="0"/>
              <a:t>Risk = systematic + idiosyncratic</a:t>
            </a:r>
          </a:p>
          <a:p>
            <a:r>
              <a:rPr lang="en-US" dirty="0"/>
              <a:t>Only systematic risk is priced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138D1-2DEE-49F4-F33C-B5FF06B8E5DA}"/>
              </a:ext>
            </a:extLst>
          </p:cNvPr>
          <p:cNvSpPr txBox="1"/>
          <p:nvPr/>
        </p:nvSpPr>
        <p:spPr>
          <a:xfrm>
            <a:off x="2132012" y="5791200"/>
            <a:ext cx="685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Credit portfolios behave </a:t>
            </a:r>
            <a:r>
              <a:rPr lang="en-US" sz="2000" b="1" dirty="0">
                <a:solidFill>
                  <a:srgbClr val="FF0000"/>
                </a:solidFill>
              </a:rPr>
              <a:t>non-linearly</a:t>
            </a:r>
            <a:r>
              <a:rPr lang="en-US" sz="2000" dirty="0">
                <a:solidFill>
                  <a:srgbClr val="FF0000"/>
                </a:solidFill>
              </a:rPr>
              <a:t> in stress periods</a:t>
            </a:r>
          </a:p>
        </p:txBody>
      </p:sp>
    </p:spTree>
    <p:extLst>
      <p:ext uri="{BB962C8B-B14F-4D97-AF65-F5344CB8AC3E}">
        <p14:creationId xmlns:p14="http://schemas.microsoft.com/office/powerpoint/2010/main" val="11528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47EC7-132A-B203-EFC9-906052B0A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76" y="381000"/>
            <a:ext cx="9402274" cy="1400530"/>
          </a:xfrm>
        </p:spPr>
        <p:txBody>
          <a:bodyPr/>
          <a:lstStyle/>
          <a:p>
            <a:r>
              <a:rPr lang="en-US" dirty="0"/>
              <a:t>Exposure &amp; Credit 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2A27D-3ABE-F91C-3974-33DB690AA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812" y="1987617"/>
            <a:ext cx="571500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External Ratings</a:t>
            </a:r>
            <a:endParaRPr lang="en-US" dirty="0"/>
          </a:p>
          <a:p>
            <a:r>
              <a:rPr lang="en-US" dirty="0"/>
              <a:t>Moody’s, S&amp;P, Fitch</a:t>
            </a:r>
          </a:p>
          <a:p>
            <a:r>
              <a:rPr lang="en-US" dirty="0"/>
              <a:t>Used for capital markets and benchmarking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Why Ratings Matter</a:t>
            </a:r>
            <a:endParaRPr lang="en-US" dirty="0"/>
          </a:p>
          <a:p>
            <a:r>
              <a:rPr lang="en-US" dirty="0"/>
              <a:t>Pricing</a:t>
            </a:r>
          </a:p>
          <a:p>
            <a:r>
              <a:rPr lang="en-US" dirty="0"/>
              <a:t>Capital allocation</a:t>
            </a:r>
          </a:p>
          <a:p>
            <a:r>
              <a:rPr lang="en-US" dirty="0"/>
              <a:t>Portfolio limits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B2547A-440D-A33D-DDAD-A7DE3E25E72E}"/>
              </a:ext>
            </a:extLst>
          </p:cNvPr>
          <p:cNvSpPr txBox="1">
            <a:spLocks/>
          </p:cNvSpPr>
          <p:nvPr/>
        </p:nvSpPr>
        <p:spPr>
          <a:xfrm>
            <a:off x="808608" y="2030931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9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7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524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/>
              <a:t>Exposure Measurement</a:t>
            </a:r>
            <a:endParaRPr lang="en-US" dirty="0"/>
          </a:p>
          <a:p>
            <a:r>
              <a:rPr lang="en-US" dirty="0"/>
              <a:t>Loan balances</a:t>
            </a:r>
          </a:p>
          <a:p>
            <a:r>
              <a:rPr lang="en-US" dirty="0"/>
              <a:t>Undrawn commitments</a:t>
            </a:r>
          </a:p>
          <a:p>
            <a:r>
              <a:rPr lang="en-US" dirty="0"/>
              <a:t>Counterparty netting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Internal Credit Ratings</a:t>
            </a:r>
            <a:endParaRPr lang="en-US" dirty="0"/>
          </a:p>
          <a:p>
            <a:r>
              <a:rPr lang="en-US" dirty="0"/>
              <a:t>Borrower-specific risk grades</a:t>
            </a:r>
          </a:p>
          <a:p>
            <a:r>
              <a:rPr lang="en-US" dirty="0"/>
              <a:t>Map to PD estimates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2D61-F583-A053-3A33-91649409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229356"/>
            <a:ext cx="9402274" cy="1400530"/>
          </a:xfrm>
        </p:spPr>
        <p:txBody>
          <a:bodyPr/>
          <a:lstStyle/>
          <a:p>
            <a:r>
              <a:rPr lang="en-US" dirty="0"/>
              <a:t>Credit Rating Migration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46C03-8DFE-2AC2-23EF-1EA3CC3C8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" y="1331259"/>
            <a:ext cx="5736017" cy="419548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Is a Migration Matrix?</a:t>
            </a:r>
          </a:p>
          <a:p>
            <a:r>
              <a:rPr lang="en-US" dirty="0"/>
              <a:t>Tracks how borrowers </a:t>
            </a:r>
            <a:r>
              <a:rPr lang="en-US" b="1" dirty="0"/>
              <a:t>move between credit ratings</a:t>
            </a:r>
            <a:r>
              <a:rPr lang="en-US" dirty="0"/>
              <a:t> over time</a:t>
            </a:r>
          </a:p>
          <a:p>
            <a:r>
              <a:rPr lang="en-US" dirty="0"/>
              <a:t>Used to estimate:</a:t>
            </a:r>
          </a:p>
          <a:p>
            <a:pPr lvl="1"/>
            <a:r>
              <a:rPr lang="en-US" dirty="0"/>
              <a:t>Default probabilities</a:t>
            </a:r>
          </a:p>
          <a:p>
            <a:pPr lvl="1"/>
            <a:r>
              <a:rPr lang="en-US" dirty="0"/>
              <a:t>Portfolio risk</a:t>
            </a:r>
          </a:p>
          <a:p>
            <a:pPr lvl="1"/>
            <a:r>
              <a:rPr lang="en-US" dirty="0"/>
              <a:t>Capital and reserve requirements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ED12DE-E48E-3462-4A4A-976D35EEE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36446"/>
              </p:ext>
            </p:extLst>
          </p:nvPr>
        </p:nvGraphicFramePr>
        <p:xfrm>
          <a:off x="608012" y="4785672"/>
          <a:ext cx="812588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val="40149486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val="2847118192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val="869167245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val="2805449561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val="4161256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From / 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BBB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2654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A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7180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BBB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00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BB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2228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B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75%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28969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A2EC15-F860-5A4F-A17E-6CC490B21E7F}"/>
              </a:ext>
            </a:extLst>
          </p:cNvPr>
          <p:cNvSpPr txBox="1"/>
          <p:nvPr/>
        </p:nvSpPr>
        <p:spPr>
          <a:xfrm>
            <a:off x="7686186" y="1331259"/>
            <a:ext cx="4191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Why Migration Matters</a:t>
            </a:r>
          </a:p>
          <a:p>
            <a:pPr>
              <a:buNone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Credit risk evolves over time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Downgrades increase: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Probability of Default (OD)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Capital requirements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Reserve needs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Correlations spike during downturn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E7515-E7A2-E116-40A2-C0CFFB2DD2BC}"/>
              </a:ext>
            </a:extLst>
          </p:cNvPr>
          <p:cNvSpPr txBox="1"/>
          <p:nvPr/>
        </p:nvSpPr>
        <p:spPr>
          <a:xfrm>
            <a:off x="9358617" y="4974108"/>
            <a:ext cx="21917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Most losses come from rating migration, not immediate default.</a:t>
            </a:r>
          </a:p>
        </p:txBody>
      </p:sp>
    </p:spTree>
    <p:extLst>
      <p:ext uri="{BB962C8B-B14F-4D97-AF65-F5344CB8AC3E}">
        <p14:creationId xmlns:p14="http://schemas.microsoft.com/office/powerpoint/2010/main" val="20168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ED27-1186-8638-3BC0-29C7630D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54" y="129862"/>
            <a:ext cx="9402274" cy="1400530"/>
          </a:xfrm>
        </p:spPr>
        <p:txBody>
          <a:bodyPr/>
          <a:lstStyle/>
          <a:p>
            <a:r>
              <a:rPr lang="en-US" dirty="0"/>
              <a:t>The “5 Cs” of Commercial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76B10-A995-39C6-DAB1-B94A3ADF7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45" y="1524000"/>
            <a:ext cx="5257801" cy="41954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Character</a:t>
            </a:r>
            <a:endParaRPr lang="en-US" dirty="0"/>
          </a:p>
          <a:p>
            <a:r>
              <a:rPr lang="en-US" dirty="0"/>
              <a:t>Management integrity and track record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Capacity</a:t>
            </a:r>
            <a:endParaRPr lang="en-US" dirty="0"/>
          </a:p>
          <a:p>
            <a:r>
              <a:rPr lang="en-US" dirty="0"/>
              <a:t>Cash flow to service debt</a:t>
            </a:r>
          </a:p>
          <a:p>
            <a:r>
              <a:rPr lang="en-US" dirty="0"/>
              <a:t>DSCR and free cash flow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Capital</a:t>
            </a:r>
            <a:endParaRPr lang="en-US" dirty="0"/>
          </a:p>
          <a:p>
            <a:r>
              <a:rPr lang="en-US" dirty="0"/>
              <a:t>Borrower’s equity at risk</a:t>
            </a:r>
          </a:p>
          <a:p>
            <a:r>
              <a:rPr lang="en-US" dirty="0"/>
              <a:t>Financial leverage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E019D2-1CD0-F799-9A4C-F1200381CFFE}"/>
              </a:ext>
            </a:extLst>
          </p:cNvPr>
          <p:cNvSpPr txBox="1">
            <a:spLocks/>
          </p:cNvSpPr>
          <p:nvPr/>
        </p:nvSpPr>
        <p:spPr>
          <a:xfrm>
            <a:off x="6323012" y="1559268"/>
            <a:ext cx="4419600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9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7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524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/>
              <a:t>Collateral</a:t>
            </a:r>
            <a:endParaRPr lang="en-US" dirty="0"/>
          </a:p>
          <a:p>
            <a:r>
              <a:rPr lang="en-US" dirty="0"/>
              <a:t>Asset backing the loan</a:t>
            </a:r>
          </a:p>
          <a:p>
            <a:r>
              <a:rPr lang="en-US" dirty="0"/>
              <a:t>Recovery value and liquidation risk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Conditions</a:t>
            </a:r>
            <a:endParaRPr lang="en-US" dirty="0"/>
          </a:p>
          <a:p>
            <a:r>
              <a:rPr lang="en-US" dirty="0"/>
              <a:t>Industry, economic, and regulatory environment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84E5D-FD3F-3733-C832-0541F7BD145E}"/>
              </a:ext>
            </a:extLst>
          </p:cNvPr>
          <p:cNvSpPr txBox="1"/>
          <p:nvPr/>
        </p:nvSpPr>
        <p:spPr>
          <a:xfrm>
            <a:off x="1903412" y="6027873"/>
            <a:ext cx="7968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5 Cs bridge </a:t>
            </a:r>
            <a:r>
              <a:rPr lang="en-US" sz="2000" b="1" dirty="0">
                <a:solidFill>
                  <a:srgbClr val="FF0000"/>
                </a:solidFill>
              </a:rPr>
              <a:t>qualitative judgment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b="1" dirty="0">
                <a:solidFill>
                  <a:srgbClr val="FF0000"/>
                </a:solidFill>
              </a:rPr>
              <a:t>quantitative models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6EB1E-FAF6-CCF4-95B7-C8D9414E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152400"/>
            <a:ext cx="9715669" cy="1400530"/>
          </a:xfrm>
        </p:spPr>
        <p:txBody>
          <a:bodyPr/>
          <a:lstStyle/>
          <a:p>
            <a:r>
              <a:rPr lang="en-US" dirty="0"/>
              <a:t>Reserves &amp; Allowance for Credit Losses (ACL)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CCB0-B952-EBE9-C088-C068905B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981200"/>
            <a:ext cx="894421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Purpose of Credit Reserves</a:t>
            </a:r>
            <a:endParaRPr lang="en-US" dirty="0"/>
          </a:p>
          <a:p>
            <a:r>
              <a:rPr lang="en-US" dirty="0"/>
              <a:t>Absorb </a:t>
            </a:r>
            <a:r>
              <a:rPr lang="en-US" b="1" dirty="0"/>
              <a:t>expected credit losses</a:t>
            </a:r>
            <a:endParaRPr lang="en-US" dirty="0"/>
          </a:p>
          <a:p>
            <a:r>
              <a:rPr lang="en-US" dirty="0"/>
              <a:t>Protect capital from earnings volatility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Allowance for Credit Losses (ACL)</a:t>
            </a:r>
            <a:endParaRPr lang="en-US" dirty="0"/>
          </a:p>
          <a:p>
            <a:r>
              <a:rPr lang="en-US" dirty="0"/>
              <a:t>Required under CECL</a:t>
            </a:r>
          </a:p>
          <a:p>
            <a:r>
              <a:rPr lang="en-US" dirty="0"/>
              <a:t>Forward-looking loss estimates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A8C69F-47CA-B4EB-F44D-933F511CFA3B}"/>
              </a:ext>
            </a:extLst>
          </p:cNvPr>
          <p:cNvSpPr txBox="1">
            <a:spLocks/>
          </p:cNvSpPr>
          <p:nvPr/>
        </p:nvSpPr>
        <p:spPr>
          <a:xfrm>
            <a:off x="6246813" y="1981200"/>
            <a:ext cx="5257800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9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7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524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/>
              <a:t>Key Drivers</a:t>
            </a:r>
            <a:endParaRPr lang="en-US" dirty="0"/>
          </a:p>
          <a:p>
            <a:r>
              <a:rPr lang="en-US" dirty="0"/>
              <a:t>Loan portfolio composition</a:t>
            </a:r>
          </a:p>
          <a:p>
            <a:r>
              <a:rPr lang="en-US" dirty="0"/>
              <a:t>Economic forecasts</a:t>
            </a:r>
          </a:p>
          <a:p>
            <a:r>
              <a:rPr lang="en-US" dirty="0"/>
              <a:t>Historical loss experience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Why It Matters</a:t>
            </a:r>
            <a:endParaRPr lang="en-US" dirty="0"/>
          </a:p>
          <a:p>
            <a:r>
              <a:rPr lang="en-US" dirty="0"/>
              <a:t>Reserves reduce reported earnings</a:t>
            </a:r>
          </a:p>
          <a:p>
            <a:r>
              <a:rPr lang="en-US" dirty="0"/>
              <a:t>Under-reserving creates systemic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9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DF17-7597-656C-56B7-2D61CAD1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62" y="228600"/>
            <a:ext cx="9402274" cy="1400530"/>
          </a:xfrm>
        </p:spPr>
        <p:txBody>
          <a:bodyPr/>
          <a:lstStyle/>
          <a:p>
            <a:r>
              <a:rPr lang="en-US" dirty="0"/>
              <a:t>JPMorgan vs Silicon Valley Bank: </a:t>
            </a:r>
            <a:r>
              <a:rPr lang="en-US" sz="2800" dirty="0"/>
              <a:t>Portfolio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8372E-9DCE-EE24-F3D0-8979A9C7B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2052919"/>
            <a:ext cx="4457987" cy="419548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JPMorgan Chase </a:t>
            </a:r>
          </a:p>
          <a:p>
            <a:pPr marL="0" indent="0">
              <a:buNone/>
            </a:pPr>
            <a:r>
              <a:rPr lang="en-US" b="1" dirty="0"/>
              <a:t>(Diversified Universal Bank)</a:t>
            </a:r>
          </a:p>
          <a:p>
            <a:r>
              <a:rPr lang="en-US" dirty="0"/>
              <a:t>Broad loan portfolio:</a:t>
            </a:r>
          </a:p>
          <a:p>
            <a:pPr lvl="1"/>
            <a:r>
              <a:rPr lang="en-US" dirty="0"/>
              <a:t>Consumer, C&amp;I, CRE, capital markets</a:t>
            </a:r>
          </a:p>
          <a:p>
            <a:r>
              <a:rPr lang="en-US" dirty="0"/>
              <a:t>Large, diversified deposit base</a:t>
            </a:r>
          </a:p>
          <a:p>
            <a:r>
              <a:rPr lang="en-US" dirty="0"/>
              <a:t>Active risk management and hedging</a:t>
            </a:r>
          </a:p>
          <a:p>
            <a:r>
              <a:rPr lang="en-US" dirty="0"/>
              <a:t>Strong capital and liquidity buffers</a:t>
            </a:r>
          </a:p>
          <a:p>
            <a:r>
              <a:rPr lang="en-US" dirty="0"/>
              <a:t>Limited concentration risk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CB828-C0AA-ED7D-BC9C-355FA84C0377}"/>
              </a:ext>
            </a:extLst>
          </p:cNvPr>
          <p:cNvSpPr txBox="1"/>
          <p:nvPr/>
        </p:nvSpPr>
        <p:spPr>
          <a:xfrm>
            <a:off x="6117689" y="2052919"/>
            <a:ext cx="4853523" cy="41947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457063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</a:pPr>
            <a:r>
              <a:rPr lang="en-US" sz="1999" b="1" dirty="0">
                <a:latin typeface="+mj-lt"/>
                <a:ea typeface="+mj-ea"/>
                <a:cs typeface="+mj-cs"/>
              </a:rPr>
              <a:t>Silicon Valley Bank </a:t>
            </a:r>
          </a:p>
          <a:p>
            <a:pPr defTabSz="457063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</a:pPr>
            <a:r>
              <a:rPr lang="en-US" sz="1999" b="1" dirty="0">
                <a:latin typeface="+mj-lt"/>
                <a:ea typeface="+mj-ea"/>
                <a:cs typeface="+mj-cs"/>
              </a:rPr>
              <a:t>(Concentrated Business Model)</a:t>
            </a:r>
          </a:p>
          <a:p>
            <a:pPr marL="342900" indent="-342900" defTabSz="457063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999" dirty="0">
                <a:latin typeface="+mj-lt"/>
                <a:ea typeface="+mj-ea"/>
                <a:cs typeface="+mj-cs"/>
              </a:rPr>
              <a:t>Highly concentrated client base:</a:t>
            </a:r>
          </a:p>
          <a:p>
            <a:pPr marL="800100" lvl="1" indent="-342900" defTabSz="457063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999" dirty="0">
                <a:latin typeface="+mj-lt"/>
                <a:ea typeface="+mj-ea"/>
                <a:cs typeface="+mj-cs"/>
              </a:rPr>
              <a:t>VC funds and tech startups</a:t>
            </a:r>
          </a:p>
          <a:p>
            <a:pPr marL="342900" indent="-342900" defTabSz="457063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999" dirty="0">
                <a:latin typeface="+mj-lt"/>
                <a:ea typeface="+mj-ea"/>
                <a:cs typeface="+mj-cs"/>
              </a:rPr>
              <a:t>Deposits largely uninsured</a:t>
            </a:r>
          </a:p>
          <a:p>
            <a:pPr marL="342900" indent="-342900" defTabSz="457063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999" dirty="0">
                <a:latin typeface="+mj-lt"/>
                <a:ea typeface="+mj-ea"/>
                <a:cs typeface="+mj-cs"/>
              </a:rPr>
              <a:t>Heavy exposure to:</a:t>
            </a:r>
          </a:p>
          <a:p>
            <a:pPr marL="800100" lvl="1" indent="-342900" defTabSz="457063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999" dirty="0">
                <a:latin typeface="+mj-lt"/>
                <a:ea typeface="+mj-ea"/>
                <a:cs typeface="+mj-cs"/>
              </a:rPr>
              <a:t>Long-duration fixed-income securities</a:t>
            </a:r>
          </a:p>
          <a:p>
            <a:pPr marL="342900" indent="-342900" defTabSz="457063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999" dirty="0">
                <a:latin typeface="+mj-lt"/>
                <a:ea typeface="+mj-ea"/>
                <a:cs typeface="+mj-cs"/>
              </a:rPr>
              <a:t>Significant interest rate risk</a:t>
            </a:r>
          </a:p>
          <a:p>
            <a:pPr marL="342900" indent="-342900" defTabSz="457063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999" dirty="0">
                <a:latin typeface="+mj-lt"/>
                <a:ea typeface="+mj-ea"/>
                <a:cs typeface="+mj-cs"/>
              </a:rPr>
              <a:t>Limited diversification</a:t>
            </a:r>
          </a:p>
        </p:txBody>
      </p:sp>
    </p:spTree>
    <p:extLst>
      <p:ext uri="{BB962C8B-B14F-4D97-AF65-F5344CB8AC3E}">
        <p14:creationId xmlns:p14="http://schemas.microsoft.com/office/powerpoint/2010/main" val="40567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CCD8-1DB1-C5B8-5739-3E8E3350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JPMorgan vs Silicon Valley Bank: </a:t>
            </a:r>
            <a:r>
              <a:rPr lang="en-US" sz="2800" dirty="0"/>
              <a:t>Portfolio Comparison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EB6B7D6-BBA9-B7E2-4A1E-F0795F71A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142220"/>
              </p:ext>
            </p:extLst>
          </p:nvPr>
        </p:nvGraphicFramePr>
        <p:xfrm>
          <a:off x="1103313" y="2052638"/>
          <a:ext cx="8943975" cy="249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325">
                  <a:extLst>
                    <a:ext uri="{9D8B030D-6E8A-4147-A177-3AD203B41FA5}">
                      <a16:colId xmlns:a16="http://schemas.microsoft.com/office/drawing/2014/main" val="709338195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4113262382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1682372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Dimension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JPMorgan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SVB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386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Diversification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3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Deposit Stability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Strong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Weak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4099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Interest Rate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Actively managed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Underestimated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293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Liquidity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621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Failure Trigger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Credit + market discipline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Liquidity shock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427958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790CA4A-5848-74E3-7ADD-0327DBACC711}"/>
              </a:ext>
            </a:extLst>
          </p:cNvPr>
          <p:cNvSpPr txBox="1"/>
          <p:nvPr/>
        </p:nvSpPr>
        <p:spPr>
          <a:xfrm>
            <a:off x="989012" y="5029200"/>
            <a:ext cx="9058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SVB failed due to </a:t>
            </a:r>
            <a:r>
              <a:rPr lang="en-US" b="1" dirty="0"/>
              <a:t>concentration and liquidity risk</a:t>
            </a:r>
            <a:r>
              <a:rPr lang="en-US" dirty="0"/>
              <a:t>, not traditional credit defaults — highlighting why </a:t>
            </a:r>
            <a:r>
              <a:rPr lang="en-US" b="1" dirty="0"/>
              <a:t>portfolio construction matters as much as underwriting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89F73-1042-877E-2D9E-E6261004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Portfolio Management: </a:t>
            </a:r>
            <a:r>
              <a:rPr lang="en-US" sz="3200" dirty="0"/>
              <a:t>Putting It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11626-1B7E-4959-6B42-71673D79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006" y="2514600"/>
            <a:ext cx="8944211" cy="4195481"/>
          </a:xfrm>
        </p:spPr>
        <p:txBody>
          <a:bodyPr>
            <a:normAutofit/>
          </a:bodyPr>
          <a:lstStyle/>
          <a:p>
            <a:r>
              <a:rPr lang="en-US" sz="2800" dirty="0"/>
              <a:t>Individual loan risk feeds portfolio risk</a:t>
            </a:r>
          </a:p>
          <a:p>
            <a:r>
              <a:rPr lang="en-US" sz="2800" dirty="0"/>
              <a:t>Correlation rises during downturns</a:t>
            </a:r>
          </a:p>
          <a:p>
            <a:r>
              <a:rPr lang="en-US" sz="2800" dirty="0"/>
              <a:t>Reserves, capital, and liquidity are interconnected</a:t>
            </a:r>
          </a:p>
          <a:p>
            <a:r>
              <a:rPr lang="en-US" sz="2800" dirty="0"/>
              <a:t>Poor underwriting compounds systemic risk</a:t>
            </a:r>
          </a:p>
        </p:txBody>
      </p:sp>
    </p:spTree>
    <p:extLst>
      <p:ext uri="{BB962C8B-B14F-4D97-AF65-F5344CB8AC3E}">
        <p14:creationId xmlns:p14="http://schemas.microsoft.com/office/powerpoint/2010/main" val="23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8D3B-7A80-15C0-C4CB-CA1AAA42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E117B-BB48-40CE-3589-6579CF53A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how banks organize </a:t>
            </a:r>
            <a:r>
              <a:rPr lang="en-US" b="1" dirty="0"/>
              <a:t>credit activities across business units</a:t>
            </a:r>
            <a:endParaRPr lang="en-US" dirty="0"/>
          </a:p>
          <a:p>
            <a:r>
              <a:rPr lang="en-US" dirty="0"/>
              <a:t>Learn how regulators assess bank safety using </a:t>
            </a:r>
            <a:r>
              <a:rPr lang="en-US" b="1" dirty="0"/>
              <a:t>CAMELS</a:t>
            </a:r>
            <a:endParaRPr lang="en-US" dirty="0"/>
          </a:p>
          <a:p>
            <a:r>
              <a:rPr lang="en-US" dirty="0"/>
              <a:t>Apply </a:t>
            </a:r>
            <a:r>
              <a:rPr lang="en-US" b="1" dirty="0"/>
              <a:t>core credit risk metrics</a:t>
            </a:r>
            <a:r>
              <a:rPr lang="en-US" dirty="0"/>
              <a:t> (EL, PD/DR, LGD)</a:t>
            </a:r>
          </a:p>
          <a:p>
            <a:r>
              <a:rPr lang="en-US" dirty="0"/>
              <a:t>Introduce </a:t>
            </a:r>
            <a:r>
              <a:rPr lang="en-US" b="1" dirty="0"/>
              <a:t>portfolio risk concepts</a:t>
            </a:r>
            <a:r>
              <a:rPr lang="en-US" dirty="0"/>
              <a:t> used in credit management</a:t>
            </a:r>
          </a:p>
          <a:p>
            <a:r>
              <a:rPr lang="en-US" dirty="0"/>
              <a:t>Understand borrower evaluation, exposure measurement, and reserves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1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2B7D-4037-C3A9-51D9-24D9E78E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Units &amp; Credit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D73E2-17F3-13CE-CEEC-53127C96A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12" y="1613696"/>
            <a:ext cx="4534187" cy="363060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Major Bank Units</a:t>
            </a:r>
            <a:endParaRPr lang="en-US" u="sng" dirty="0"/>
          </a:p>
          <a:p>
            <a:r>
              <a:rPr lang="en-US" dirty="0"/>
              <a:t>Retail / Consumer Banking</a:t>
            </a:r>
          </a:p>
          <a:p>
            <a:r>
              <a:rPr lang="en-US" dirty="0"/>
              <a:t>Commercial &amp; Industrial (C&amp;I) Banking</a:t>
            </a:r>
          </a:p>
          <a:p>
            <a:r>
              <a:rPr lang="en-US" dirty="0"/>
              <a:t>Commercial Real Estate (CRE)</a:t>
            </a:r>
          </a:p>
          <a:p>
            <a:r>
              <a:rPr lang="en-US" dirty="0"/>
              <a:t>Investment Banking &amp; Capital Markets</a:t>
            </a:r>
          </a:p>
          <a:p>
            <a:r>
              <a:rPr lang="en-US" dirty="0"/>
              <a:t>Private Credit / Direct Lending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887FE4-BBC4-C28B-4A15-123E4BCBA920}"/>
              </a:ext>
            </a:extLst>
          </p:cNvPr>
          <p:cNvSpPr txBox="1"/>
          <p:nvPr/>
        </p:nvSpPr>
        <p:spPr>
          <a:xfrm>
            <a:off x="5561012" y="1613695"/>
            <a:ext cx="4953000" cy="3630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063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</a:pPr>
            <a:r>
              <a:rPr lang="en-US" sz="1999" b="1" u="sng" dirty="0">
                <a:latin typeface="+mj-lt"/>
                <a:ea typeface="+mj-ea"/>
                <a:cs typeface="+mj-cs"/>
              </a:rPr>
              <a:t>Key Credit Products</a:t>
            </a:r>
          </a:p>
          <a:p>
            <a:pPr marL="342900" indent="-342900" defTabSz="457063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999" dirty="0">
                <a:latin typeface="+mj-lt"/>
                <a:ea typeface="+mj-ea"/>
                <a:cs typeface="+mj-cs"/>
              </a:rPr>
              <a:t>Mortgages and consumer installment loans</a:t>
            </a:r>
          </a:p>
          <a:p>
            <a:pPr marL="342900" indent="-342900" defTabSz="457063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999" dirty="0">
                <a:latin typeface="+mj-lt"/>
                <a:ea typeface="+mj-ea"/>
                <a:cs typeface="+mj-cs"/>
              </a:rPr>
              <a:t>Credit cards</a:t>
            </a:r>
          </a:p>
          <a:p>
            <a:pPr marL="342900" indent="-342900" defTabSz="457063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999" dirty="0">
                <a:latin typeface="+mj-lt"/>
                <a:ea typeface="+mj-ea"/>
                <a:cs typeface="+mj-cs"/>
              </a:rPr>
              <a:t>Leveraged loans and syndicated loans</a:t>
            </a:r>
          </a:p>
          <a:p>
            <a:pPr marL="342900" indent="-342900" defTabSz="457063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999" dirty="0">
                <a:latin typeface="+mj-lt"/>
                <a:ea typeface="+mj-ea"/>
                <a:cs typeface="+mj-cs"/>
              </a:rPr>
              <a:t>Term loans and revolvers</a:t>
            </a:r>
          </a:p>
          <a:p>
            <a:pPr marL="342900" indent="-342900" defTabSz="457063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999" dirty="0">
                <a:latin typeface="+mj-lt"/>
                <a:ea typeface="+mj-ea"/>
                <a:cs typeface="+mj-cs"/>
              </a:rPr>
              <a:t>Structured credit (CLO tranches)</a:t>
            </a:r>
          </a:p>
          <a:p>
            <a:pPr marL="342900" indent="-342900" defTabSz="457063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endParaRPr lang="en-US" sz="1999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4A03D5-104A-DE7A-4FF3-65A966255041}"/>
              </a:ext>
            </a:extLst>
          </p:cNvPr>
          <p:cNvSpPr txBox="1"/>
          <p:nvPr/>
        </p:nvSpPr>
        <p:spPr>
          <a:xfrm>
            <a:off x="530224" y="5715000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Credit risk varies by product, borrower type, and economic sensitivity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Portfolio diversification starts with product mix</a:t>
            </a:r>
          </a:p>
        </p:txBody>
      </p:sp>
    </p:spTree>
    <p:extLst>
      <p:ext uri="{BB962C8B-B14F-4D97-AF65-F5344CB8AC3E}">
        <p14:creationId xmlns:p14="http://schemas.microsoft.com/office/powerpoint/2010/main" val="320786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2118-470B-8130-B2F7-FCAE1B4A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CAMELS Bank Rating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8A838-F55B-914F-EB2B-384E43B0C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676400"/>
            <a:ext cx="3848387" cy="41954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dirty="0"/>
              <a:t>C</a:t>
            </a:r>
            <a:r>
              <a:rPr lang="en-US" sz="3300" b="1" dirty="0"/>
              <a:t> </a:t>
            </a:r>
            <a:r>
              <a:rPr lang="en-US" b="1" dirty="0"/>
              <a:t>— Capital Adequacy</a:t>
            </a:r>
            <a:endParaRPr lang="en-US" dirty="0"/>
          </a:p>
          <a:p>
            <a:r>
              <a:rPr lang="en-US" dirty="0"/>
              <a:t>Ability to absorb losses</a:t>
            </a:r>
          </a:p>
          <a:p>
            <a:r>
              <a:rPr lang="en-US" dirty="0"/>
              <a:t>CET1, Tier 1 capital, leverage ratios</a:t>
            </a:r>
          </a:p>
          <a:p>
            <a:pPr marL="0" indent="0">
              <a:buNone/>
            </a:pPr>
            <a:r>
              <a:rPr lang="en-US" sz="3100" b="1" dirty="0"/>
              <a:t>A</a:t>
            </a:r>
            <a:r>
              <a:rPr lang="en-US" sz="3300" b="1" dirty="0"/>
              <a:t> </a:t>
            </a:r>
            <a:r>
              <a:rPr lang="en-US" b="1" dirty="0"/>
              <a:t>— Asset Quality</a:t>
            </a:r>
            <a:endParaRPr lang="en-US" dirty="0"/>
          </a:p>
          <a:p>
            <a:r>
              <a:rPr lang="en-US" dirty="0"/>
              <a:t>Credit quality of loans and securities</a:t>
            </a:r>
          </a:p>
          <a:p>
            <a:r>
              <a:rPr lang="en-US" dirty="0"/>
              <a:t>Non-performing loans (NPLs), charge-offs</a:t>
            </a:r>
          </a:p>
          <a:p>
            <a:pPr marL="0" indent="0">
              <a:buNone/>
            </a:pPr>
            <a:r>
              <a:rPr lang="en-US" sz="3100" b="1" dirty="0"/>
              <a:t>M </a:t>
            </a:r>
            <a:r>
              <a:rPr lang="en-US" b="1" dirty="0"/>
              <a:t>— Management</a:t>
            </a:r>
            <a:endParaRPr lang="en-US" dirty="0"/>
          </a:p>
          <a:p>
            <a:r>
              <a:rPr lang="en-US" dirty="0"/>
              <a:t>Risk governance and underwriting discipline</a:t>
            </a:r>
          </a:p>
          <a:p>
            <a:r>
              <a:rPr lang="en-US" dirty="0"/>
              <a:t>Internal controls and credit culture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BEDCD5-20A4-67D9-47B1-562FDC026DA2}"/>
              </a:ext>
            </a:extLst>
          </p:cNvPr>
          <p:cNvSpPr txBox="1">
            <a:spLocks/>
          </p:cNvSpPr>
          <p:nvPr/>
        </p:nvSpPr>
        <p:spPr>
          <a:xfrm>
            <a:off x="6063146" y="1600200"/>
            <a:ext cx="3848387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9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7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524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600" b="1" dirty="0"/>
              <a:t>E </a:t>
            </a:r>
            <a:r>
              <a:rPr lang="en-US" b="1" dirty="0"/>
              <a:t>— Earnings</a:t>
            </a:r>
            <a:endParaRPr lang="en-US" dirty="0"/>
          </a:p>
          <a:p>
            <a:r>
              <a:rPr lang="en-US" dirty="0"/>
              <a:t>Profitability and sustainability</a:t>
            </a:r>
          </a:p>
          <a:p>
            <a:r>
              <a:rPr lang="en-US" dirty="0"/>
              <a:t>Net interest margin (NIM), ROA, ROE</a:t>
            </a:r>
          </a:p>
          <a:p>
            <a:pPr marL="0" indent="0">
              <a:buFont typeface="Wingdings 3" charset="2"/>
              <a:buNone/>
            </a:pPr>
            <a:r>
              <a:rPr lang="en-US" sz="2600" b="1" dirty="0"/>
              <a:t>L </a:t>
            </a:r>
            <a:r>
              <a:rPr lang="en-US" b="1" dirty="0"/>
              <a:t>— Liquidity</a:t>
            </a:r>
            <a:endParaRPr lang="en-US" dirty="0"/>
          </a:p>
          <a:p>
            <a:r>
              <a:rPr lang="en-US" dirty="0"/>
              <a:t>Ability to meet funding needs</a:t>
            </a:r>
          </a:p>
          <a:p>
            <a:r>
              <a:rPr lang="en-US" dirty="0"/>
              <a:t>Deposit stability, liquidity buffers</a:t>
            </a:r>
          </a:p>
          <a:p>
            <a:pPr marL="0" indent="0">
              <a:buFont typeface="Wingdings 3" charset="2"/>
              <a:buNone/>
            </a:pPr>
            <a:r>
              <a:rPr lang="en-US" sz="2600" b="1" dirty="0"/>
              <a:t>S </a:t>
            </a:r>
            <a:r>
              <a:rPr lang="en-US" b="1" dirty="0"/>
              <a:t>— Sensitivity to Market Risk</a:t>
            </a:r>
            <a:endParaRPr lang="en-US" dirty="0"/>
          </a:p>
          <a:p>
            <a:r>
              <a:rPr lang="en-US" dirty="0"/>
              <a:t>Interest rate risk, credit spread risk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A587E-1E9C-51ED-D901-C5E4D1FCF0FA}"/>
              </a:ext>
            </a:extLst>
          </p:cNvPr>
          <p:cNvSpPr txBox="1"/>
          <p:nvPr/>
        </p:nvSpPr>
        <p:spPr>
          <a:xfrm>
            <a:off x="881546" y="5641048"/>
            <a:ext cx="9104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CAMELS links </a:t>
            </a:r>
            <a:r>
              <a:rPr lang="en-US" sz="2400" b="1" dirty="0">
                <a:solidFill>
                  <a:srgbClr val="FF0000"/>
                </a:solidFill>
              </a:rPr>
              <a:t>micro credit decisions</a:t>
            </a:r>
            <a:r>
              <a:rPr lang="en-US" sz="2400" dirty="0">
                <a:solidFill>
                  <a:srgbClr val="FF0000"/>
                </a:solidFill>
              </a:rPr>
              <a:t> to </a:t>
            </a:r>
            <a:r>
              <a:rPr lang="en-US" sz="2400" b="1" dirty="0">
                <a:solidFill>
                  <a:srgbClr val="FF0000"/>
                </a:solidFill>
              </a:rPr>
              <a:t>systemic stability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5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67578-8CA4-4A4C-97DC-4FCA41DB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228600"/>
            <a:ext cx="10668000" cy="1071282"/>
          </a:xfrm>
        </p:spPr>
        <p:txBody>
          <a:bodyPr/>
          <a:lstStyle/>
          <a:p>
            <a:r>
              <a:rPr lang="en-US" sz="3600" dirty="0"/>
              <a:t>Its all about Allowance for Credit Losses calculated based on CAMELS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CA2104-A1C2-4563-2637-5D7B99808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5370" y="1936679"/>
            <a:ext cx="6835804" cy="3852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BE90E-09B7-CF22-9627-7DB9690D0BEF}"/>
              </a:ext>
            </a:extLst>
          </p:cNvPr>
          <p:cNvSpPr txBox="1"/>
          <p:nvPr/>
        </p:nvSpPr>
        <p:spPr>
          <a:xfrm>
            <a:off x="277651" y="1912706"/>
            <a:ext cx="47158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the ACL Is (Big Picture)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ACL</a:t>
            </a:r>
            <a:r>
              <a:rPr lang="en-US" dirty="0"/>
              <a:t> is a </a:t>
            </a:r>
            <a:r>
              <a:rPr lang="en-US" b="1" dirty="0"/>
              <a:t>balance-sheet reserve</a:t>
            </a:r>
            <a:r>
              <a:rPr lang="en-US" dirty="0"/>
              <a:t> for </a:t>
            </a:r>
            <a:r>
              <a:rPr lang="en-US" b="1" dirty="0"/>
              <a:t>expected credit losses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Under </a:t>
            </a:r>
            <a:r>
              <a:rPr lang="en-US" b="1" dirty="0"/>
              <a:t>CECL</a:t>
            </a:r>
            <a:r>
              <a:rPr lang="en-US" dirty="0"/>
              <a:t>, banks must estimate </a:t>
            </a:r>
            <a:r>
              <a:rPr lang="en-US" b="1" dirty="0"/>
              <a:t>lifetime expected losses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Losses are recognized </a:t>
            </a:r>
            <a:r>
              <a:rPr lang="en-US" b="1" dirty="0"/>
              <a:t>before defaults occur</a:t>
            </a:r>
            <a:r>
              <a:rPr lang="en-US" dirty="0"/>
              <a:t> (forward-looking)</a:t>
            </a:r>
          </a:p>
          <a:p>
            <a:endParaRPr lang="en-US" b="1" dirty="0"/>
          </a:p>
          <a:p>
            <a:r>
              <a:rPr lang="en-US" b="1" dirty="0"/>
              <a:t>Accounting effect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Balance Sheet: ACL (contra-asset) increases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Income Statement: Provision expense increases (earnings ↓)</a:t>
            </a:r>
          </a:p>
        </p:txBody>
      </p:sp>
    </p:spTree>
    <p:extLst>
      <p:ext uri="{BB962C8B-B14F-4D97-AF65-F5344CB8AC3E}">
        <p14:creationId xmlns:p14="http://schemas.microsoft.com/office/powerpoint/2010/main" val="30851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B5D9-8E42-EA48-B02A-D929E153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123079"/>
            <a:ext cx="9402274" cy="1400530"/>
          </a:xfrm>
        </p:spPr>
        <p:txBody>
          <a:bodyPr/>
          <a:lstStyle/>
          <a:p>
            <a:r>
              <a:rPr lang="en-US" dirty="0"/>
              <a:t>CAMELS Scoring Mini-Case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754F-E7D5-0995-BCF8-09FE239C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127760"/>
            <a:ext cx="8944211" cy="1752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Case Overview</a:t>
            </a:r>
          </a:p>
          <a:p>
            <a:r>
              <a:rPr lang="en-US" dirty="0"/>
              <a:t>Two U.S. banks with very different outcomes:</a:t>
            </a:r>
          </a:p>
          <a:p>
            <a:pPr lvl="1"/>
            <a:r>
              <a:rPr lang="en-US" b="1" dirty="0"/>
              <a:t>JPMorgan Chase</a:t>
            </a:r>
            <a:r>
              <a:rPr lang="en-US" dirty="0"/>
              <a:t> — diversified, systemically important bank</a:t>
            </a:r>
          </a:p>
          <a:p>
            <a:pPr lvl="1"/>
            <a:r>
              <a:rPr lang="en-US" b="1" dirty="0"/>
              <a:t>Silicon Valley Bank (SVB)</a:t>
            </a:r>
            <a:r>
              <a:rPr lang="en-US" dirty="0"/>
              <a:t> — niche, high-growth, VC-focused bank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F53539-0F03-676C-6BF1-BF4ABF89B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348247"/>
              </p:ext>
            </p:extLst>
          </p:nvPr>
        </p:nvGraphicFramePr>
        <p:xfrm>
          <a:off x="1005872" y="3052679"/>
          <a:ext cx="778250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106">
                  <a:extLst>
                    <a:ext uri="{9D8B030D-6E8A-4147-A177-3AD203B41FA5}">
                      <a16:colId xmlns:a16="http://schemas.microsoft.com/office/drawing/2014/main" val="3024219090"/>
                    </a:ext>
                  </a:extLst>
                </a:gridCol>
                <a:gridCol w="2130232">
                  <a:extLst>
                    <a:ext uri="{9D8B030D-6E8A-4147-A177-3AD203B41FA5}">
                      <a16:colId xmlns:a16="http://schemas.microsoft.com/office/drawing/2014/main" val="3888436242"/>
                    </a:ext>
                  </a:extLst>
                </a:gridCol>
                <a:gridCol w="2594169">
                  <a:extLst>
                    <a:ext uri="{9D8B030D-6E8A-4147-A177-3AD203B41FA5}">
                      <a16:colId xmlns:a16="http://schemas.microsoft.com/office/drawing/2014/main" val="806117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CAMELS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JPMorgan Chase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Silicon Valley Bank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98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Capital Adequacy (C)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1–2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3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029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Asset Quality (A)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2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2–3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833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Management (M)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1–2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3–4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135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Earnings (E)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1–2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3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164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Liquidity (L)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15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Sensitivity to Market 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89953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C88C100-F7D3-F256-7BCC-7E412BB5A8A4}"/>
              </a:ext>
            </a:extLst>
          </p:cNvPr>
          <p:cNvSpPr txBox="1"/>
          <p:nvPr/>
        </p:nvSpPr>
        <p:spPr>
          <a:xfrm>
            <a:off x="989012" y="5867400"/>
            <a:ext cx="624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CAMELS Scoring Framework</a:t>
            </a:r>
          </a:p>
          <a:p>
            <a:pPr>
              <a:buNone/>
            </a:pPr>
            <a:r>
              <a:rPr lang="en-US" i="1" dirty="0"/>
              <a:t>(1 = Strong, 5 = Critically Weak)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1240-017B-5AD1-1BFA-D36709080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38" y="157787"/>
            <a:ext cx="9402274" cy="1400530"/>
          </a:xfrm>
        </p:spPr>
        <p:txBody>
          <a:bodyPr/>
          <a:lstStyle/>
          <a:p>
            <a:r>
              <a:rPr lang="en-US" dirty="0"/>
              <a:t>CAMELS Comparison: </a:t>
            </a:r>
            <a:br>
              <a:rPr lang="en-US" dirty="0"/>
            </a:br>
            <a:r>
              <a:rPr lang="en-US" sz="3600" dirty="0"/>
              <a:t>Pre- vs Post-Rate Shock for SPV Bank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6B249A-72D4-5D94-4155-08E83F657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312878"/>
              </p:ext>
            </p:extLst>
          </p:nvPr>
        </p:nvGraphicFramePr>
        <p:xfrm>
          <a:off x="760962" y="1600200"/>
          <a:ext cx="11048448" cy="502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112">
                  <a:extLst>
                    <a:ext uri="{9D8B030D-6E8A-4147-A177-3AD203B41FA5}">
                      <a16:colId xmlns:a16="http://schemas.microsoft.com/office/drawing/2014/main" val="1810056884"/>
                    </a:ext>
                  </a:extLst>
                </a:gridCol>
                <a:gridCol w="2762112">
                  <a:extLst>
                    <a:ext uri="{9D8B030D-6E8A-4147-A177-3AD203B41FA5}">
                      <a16:colId xmlns:a16="http://schemas.microsoft.com/office/drawing/2014/main" val="238861068"/>
                    </a:ext>
                  </a:extLst>
                </a:gridCol>
                <a:gridCol w="2762112">
                  <a:extLst>
                    <a:ext uri="{9D8B030D-6E8A-4147-A177-3AD203B41FA5}">
                      <a16:colId xmlns:a16="http://schemas.microsoft.com/office/drawing/2014/main" val="2543938544"/>
                    </a:ext>
                  </a:extLst>
                </a:gridCol>
                <a:gridCol w="2762112">
                  <a:extLst>
                    <a:ext uri="{9D8B030D-6E8A-4147-A177-3AD203B41FA5}">
                      <a16:colId xmlns:a16="http://schemas.microsoft.com/office/drawing/2014/main" val="930400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CAMELS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Pre-Rate Shock</a:t>
                      </a:r>
                      <a:r>
                        <a:rPr lang="en-US"/>
                        <a:t>(Low-Rate Environment)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Post-Rate Shock</a:t>
                      </a:r>
                      <a:r>
                        <a:rPr lang="en-US"/>
                        <a:t>(Rapid Rate Increases)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What Changed?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750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C – Capital Adequacy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Unrealized losses reduced </a:t>
                      </a:r>
                      <a:r>
                        <a:rPr lang="en-US" i="1"/>
                        <a:t>economic</a:t>
                      </a:r>
                      <a:r>
                        <a:rPr lang="en-US"/>
                        <a:t> capital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0785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A – Asset Quality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2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/>
                        <a:t>2–3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Credit quality stable; valuation deteriorated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57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M – Management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3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/>
                        <a:t>4–5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Failure to hedge and manage duration risk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8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E – Earnings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2–3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NIM pressure, losses from asset sales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023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L – Liquidity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2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Deposit flight and forced asset liquidation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492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S – Sensitivity to Market Risk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2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Duration and interest rate risk fully realized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5343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C9861E-49EC-7F06-E026-7658E9F88B38}"/>
              </a:ext>
            </a:extLst>
          </p:cNvPr>
          <p:cNvSpPr txBox="1"/>
          <p:nvPr/>
        </p:nvSpPr>
        <p:spPr>
          <a:xfrm>
            <a:off x="9447212" y="230632"/>
            <a:ext cx="2506175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CAMELS scores can deteriorate </a:t>
            </a:r>
            <a:r>
              <a:rPr lang="en-US" sz="1400" b="1" dirty="0"/>
              <a:t>non-linearly</a:t>
            </a:r>
            <a:r>
              <a:rPr lang="en-US" sz="1400" dirty="0"/>
              <a:t> when interest rates move rapidly.</a:t>
            </a:r>
          </a:p>
        </p:txBody>
      </p:sp>
    </p:spTree>
    <p:extLst>
      <p:ext uri="{BB962C8B-B14F-4D97-AF65-F5344CB8AC3E}">
        <p14:creationId xmlns:p14="http://schemas.microsoft.com/office/powerpoint/2010/main" val="103676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8C0A-8C63-8248-F1C5-C43D6538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95" y="304800"/>
            <a:ext cx="10368217" cy="1400530"/>
          </a:xfrm>
        </p:spPr>
        <p:txBody>
          <a:bodyPr/>
          <a:lstStyle/>
          <a:p>
            <a:r>
              <a:rPr lang="en-US" dirty="0"/>
              <a:t>Why CAMELS Failed to “Warn” in Advance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9A004-E128-D59D-77B7-CAC07419A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2052919"/>
            <a:ext cx="4229387" cy="4195481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Why Pre-Shock CAMELS Looked Acceptable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Capital ratios met regulatory minimums</a:t>
            </a:r>
          </a:p>
          <a:p>
            <a:r>
              <a:rPr lang="en-US" dirty="0"/>
              <a:t>HTM accounting masked unrealized losses</a:t>
            </a:r>
          </a:p>
          <a:p>
            <a:r>
              <a:rPr lang="en-US" dirty="0"/>
              <a:t>Asset quality metrics focused on defaults, not duration</a:t>
            </a:r>
          </a:p>
          <a:p>
            <a:r>
              <a:rPr lang="en-US" dirty="0"/>
              <a:t>Liquidity assumed deposits were “sticky”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696580-57D0-3ED8-C7A6-E4DD7F6A4816}"/>
              </a:ext>
            </a:extLst>
          </p:cNvPr>
          <p:cNvSpPr txBox="1">
            <a:spLocks/>
          </p:cNvSpPr>
          <p:nvPr/>
        </p:nvSpPr>
        <p:spPr>
          <a:xfrm>
            <a:off x="6170612" y="2133600"/>
            <a:ext cx="4842428" cy="41954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9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7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524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None/>
            </a:pPr>
            <a:r>
              <a:rPr lang="en-US" b="1" dirty="0"/>
              <a:t>What the Rate Shock Revealed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r>
              <a:rPr lang="en-US" dirty="0"/>
              <a:t>Liquidity is confidence-based, not contractual</a:t>
            </a:r>
          </a:p>
          <a:p>
            <a:r>
              <a:rPr lang="en-US" dirty="0"/>
              <a:t>Interest rate risk is a credit risk amplifier</a:t>
            </a:r>
          </a:p>
          <a:p>
            <a:r>
              <a:rPr lang="en-US" dirty="0"/>
              <a:t>Concentration risk accelerates systemic failure</a:t>
            </a:r>
          </a:p>
          <a:p>
            <a:r>
              <a:rPr lang="en-US" dirty="0"/>
              <a:t>CAMELS must be forward-looking, not static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1AAC-0A81-30D1-F2EE-648DA827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Basics: Core Risk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674B-C2EB-216E-6D06-8B1D4B068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4101" y="1987616"/>
            <a:ext cx="561151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Loss Given Default (LGD)</a:t>
            </a:r>
            <a:endParaRPr lang="en-US" sz="1800" dirty="0"/>
          </a:p>
          <a:p>
            <a:r>
              <a:rPr lang="en-US" sz="1800" dirty="0"/>
              <a:t>Percentage of exposure lost after default</a:t>
            </a:r>
          </a:p>
          <a:p>
            <a:pPr marL="457063" lvl="1" indent="0">
              <a:buNone/>
            </a:pPr>
            <a:r>
              <a:rPr lang="en-US" sz="1600" b="1" dirty="0"/>
              <a:t>LGD = DR (1 – Recovery Rate)</a:t>
            </a:r>
          </a:p>
          <a:p>
            <a:r>
              <a:rPr lang="en-US" sz="1800" dirty="0"/>
              <a:t>Depends on collateral, seniority, recovery process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Exposure at Default (EAD)</a:t>
            </a:r>
            <a:endParaRPr lang="en-US" sz="1800" dirty="0"/>
          </a:p>
          <a:p>
            <a:r>
              <a:rPr lang="en-US" sz="1800" dirty="0"/>
              <a:t>Amount outstanding at time of default</a:t>
            </a:r>
          </a:p>
          <a:p>
            <a:r>
              <a:rPr lang="en-US" sz="1800" dirty="0"/>
              <a:t>Especially important for revolvers and credit lines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8D89127-4AEB-C331-F615-5AD58695B1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213" y="1987617"/>
                <a:ext cx="5715000" cy="41954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797" indent="-342797" algn="l" defTabSz="457063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999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727" indent="-285664" algn="l" defTabSz="457063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799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2657" indent="-228531" algn="l" defTabSz="457063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599720" indent="-228531" algn="l" defTabSz="457063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6783" indent="-228531" algn="l" defTabSz="457063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05248" indent="-228531" algn="l" defTabSz="457063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0908" indent="-228531" algn="l" defTabSz="457063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7971" indent="-228531" algn="l" defTabSz="457063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5034" indent="-228531" algn="l" defTabSz="457063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:r>
                  <a:rPr lang="en-US" sz="1800" b="1" dirty="0"/>
                  <a:t>Expected Loss (EL)</a:t>
                </a:r>
                <a:endParaRPr lang="en-US" sz="18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/>
                      <m:t>EL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i="1"/>
                      <m:t>LGD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1800" i="1"/>
                      <m:t>EAD</m:t>
                    </m:r>
                  </m:oMath>
                </a14:m>
                <a:endParaRPr lang="en-US" sz="1800" dirty="0"/>
              </a:p>
              <a:p>
                <a:pPr marL="0" indent="0">
                  <a:buFont typeface="Wingdings 3" charset="2"/>
                  <a:buNone/>
                </a:pPr>
                <a:endParaRPr lang="en-US" sz="1800" b="1" dirty="0"/>
              </a:p>
              <a:p>
                <a:pPr marL="0" indent="0">
                  <a:buFont typeface="Wingdings 3" charset="2"/>
                  <a:buNone/>
                </a:pPr>
                <a:r>
                  <a:rPr lang="en-US" sz="1800" b="1" dirty="0"/>
                  <a:t>Probability of Default (PD) / Default Rate (DR)</a:t>
                </a:r>
                <a:endParaRPr lang="en-US" sz="1800" dirty="0"/>
              </a:p>
              <a:p>
                <a:r>
                  <a:rPr lang="en-US" sz="1800" dirty="0"/>
                  <a:t>Likelihood borrower fails to meet obligations</a:t>
                </a:r>
              </a:p>
              <a:p>
                <a:r>
                  <a:rPr lang="en-US" sz="1800" dirty="0"/>
                  <a:t>Driven by financial health and economic conditions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8D89127-4AEB-C331-F615-5AD58695B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3" y="1987617"/>
                <a:ext cx="5715000" cy="4195481"/>
              </a:xfrm>
              <a:prstGeom prst="rect">
                <a:avLst/>
              </a:prstGeom>
              <a:blipFill>
                <a:blip r:embed="rId3"/>
                <a:stretch>
                  <a:fillRect l="-961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010478C-01F7-B345-991D-62082D5E6090}"/>
              </a:ext>
            </a:extLst>
          </p:cNvPr>
          <p:cNvSpPr txBox="1"/>
          <p:nvPr/>
        </p:nvSpPr>
        <p:spPr>
          <a:xfrm>
            <a:off x="1903412" y="5782987"/>
            <a:ext cx="737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Banks price loans to cover </a:t>
            </a:r>
            <a:r>
              <a:rPr lang="en-US" sz="2000" b="1" dirty="0">
                <a:solidFill>
                  <a:srgbClr val="FF0000"/>
                </a:solidFill>
              </a:rPr>
              <a:t>expected loss + capital cost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3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5398</TotalTime>
  <Words>1611</Words>
  <Application>Microsoft Office PowerPoint</Application>
  <PresentationFormat>Custom</PresentationFormat>
  <Paragraphs>363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Cambria Math</vt:lpstr>
      <vt:lpstr>Century Gothic</vt:lpstr>
      <vt:lpstr>Corbel</vt:lpstr>
      <vt:lpstr>Wingdings</vt:lpstr>
      <vt:lpstr>Wingdings 3</vt:lpstr>
      <vt:lpstr>Ion</vt:lpstr>
      <vt:lpstr>Credit Risk Portfolio Management 1 </vt:lpstr>
      <vt:lpstr>Lecture Objectives</vt:lpstr>
      <vt:lpstr>Bank Units &amp; Credit Products</vt:lpstr>
      <vt:lpstr>CAMELS Bank Rating Framework</vt:lpstr>
      <vt:lpstr>Its all about Allowance for Credit Losses calculated based on CAMELS</vt:lpstr>
      <vt:lpstr>CAMELS Scoring Mini-Case</vt:lpstr>
      <vt:lpstr>CAMELS Comparison:  Pre- vs Post-Rate Shock for SPV Bank</vt:lpstr>
      <vt:lpstr>Why CAMELS Failed to “Warn” in Advance</vt:lpstr>
      <vt:lpstr>Credit Basics: Core Risk Metrics</vt:lpstr>
      <vt:lpstr>Worked Example: Expected Loss (EL)</vt:lpstr>
      <vt:lpstr>Portfolio Theory Basics:  Why Diversification Matters</vt:lpstr>
      <vt:lpstr>Exposure &amp; Credit Rating Systems</vt:lpstr>
      <vt:lpstr>Credit Rating Migration Matrix</vt:lpstr>
      <vt:lpstr>The “5 Cs” of Commercial Credit</vt:lpstr>
      <vt:lpstr>Reserves &amp; Allowance for Credit Losses (ACL)</vt:lpstr>
      <vt:lpstr>JPMorgan vs Silicon Valley Bank: Portfolio Comparison</vt:lpstr>
      <vt:lpstr>JPMorgan vs Silicon Valley Bank: Portfolio Comparison</vt:lpstr>
      <vt:lpstr>Credit Portfolio Management: Putting It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Debt Markets: issuing Corporate Bonds 144As Private Placements</dc:title>
  <dc:creator>Chris Droussiotis</dc:creator>
  <cp:lastModifiedBy>Chris Droussiotis</cp:lastModifiedBy>
  <cp:revision>41</cp:revision>
  <dcterms:created xsi:type="dcterms:W3CDTF">2020-05-26T21:09:41Z</dcterms:created>
  <dcterms:modified xsi:type="dcterms:W3CDTF">2025-12-30T02:07:53Z</dcterms:modified>
</cp:coreProperties>
</file>