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65" r:id="rId2"/>
    <p:sldId id="642" r:id="rId3"/>
    <p:sldId id="665" r:id="rId4"/>
    <p:sldId id="640" r:id="rId5"/>
    <p:sldId id="664" r:id="rId6"/>
    <p:sldId id="644" r:id="rId7"/>
    <p:sldId id="666" r:id="rId8"/>
    <p:sldId id="667" r:id="rId9"/>
    <p:sldId id="668" r:id="rId10"/>
    <p:sldId id="646" r:id="rId11"/>
    <p:sldId id="645" r:id="rId12"/>
    <p:sldId id="669" r:id="rId13"/>
    <p:sldId id="670" r:id="rId14"/>
    <p:sldId id="648" r:id="rId15"/>
    <p:sldId id="671" r:id="rId16"/>
    <p:sldId id="672" r:id="rId17"/>
    <p:sldId id="673" r:id="rId18"/>
    <p:sldId id="674" r:id="rId19"/>
    <p:sldId id="675" r:id="rId20"/>
    <p:sldId id="650" r:id="rId21"/>
    <p:sldId id="676" r:id="rId22"/>
    <p:sldId id="677" r:id="rId23"/>
    <p:sldId id="678" r:id="rId24"/>
    <p:sldId id="649" r:id="rId25"/>
    <p:sldId id="679" r:id="rId26"/>
    <p:sldId id="680" r:id="rId27"/>
    <p:sldId id="681" r:id="rId28"/>
    <p:sldId id="682" r:id="rId29"/>
    <p:sldId id="651" r:id="rId30"/>
    <p:sldId id="683" r:id="rId31"/>
    <p:sldId id="684" r:id="rId32"/>
    <p:sldId id="685" r:id="rId33"/>
    <p:sldId id="652" r:id="rId34"/>
    <p:sldId id="686" r:id="rId35"/>
    <p:sldId id="687" r:id="rId36"/>
    <p:sldId id="688" r:id="rId37"/>
    <p:sldId id="653" r:id="rId38"/>
    <p:sldId id="689" r:id="rId39"/>
    <p:sldId id="690" r:id="rId40"/>
    <p:sldId id="655" r:id="rId41"/>
    <p:sldId id="691" r:id="rId42"/>
    <p:sldId id="692" r:id="rId43"/>
    <p:sldId id="658" r:id="rId44"/>
    <p:sldId id="659" r:id="rId45"/>
    <p:sldId id="693" r:id="rId46"/>
    <p:sldId id="663" r:id="rId47"/>
    <p:sldId id="694" r:id="rId48"/>
    <p:sldId id="695" r:id="rId49"/>
    <p:sldId id="697" r:id="rId50"/>
    <p:sldId id="696" r:id="rId51"/>
    <p:sldId id="698" r:id="rId52"/>
    <p:sldId id="699" r:id="rId53"/>
  </p:sldIdLst>
  <p:sldSz cx="12188825" cy="6858000"/>
  <p:notesSz cx="6858000" cy="9144000"/>
  <p:custDataLst>
    <p:tags r:id="rId5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1" autoAdjust="0"/>
    <p:restoredTop sz="94629" autoAdjust="0"/>
  </p:normalViewPr>
  <p:slideViewPr>
    <p:cSldViewPr showGuides="1">
      <p:cViewPr varScale="1">
        <p:scale>
          <a:sx n="76" d="100"/>
          <a:sy n="76" d="100"/>
        </p:scale>
        <p:origin x="126" y="16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7/22/2026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7/22/2026</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7/22/2026</a:t>
            </a:fld>
            <a:endParaRPr dirty="0"/>
          </a:p>
        </p:txBody>
      </p:sp>
      <p:sp>
        <p:nvSpPr>
          <p:cNvPr id="9" name="Slide Number Placeholder 8"/>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dirty="0"/>
          </a:p>
        </p:txBody>
      </p:sp>
      <p:sp>
        <p:nvSpPr>
          <p:cNvPr id="3" name="Date Placeholder 2"/>
          <p:cNvSpPr>
            <a:spLocks noGrp="1"/>
          </p:cNvSpPr>
          <p:nvPr>
            <p:ph type="dt" sz="half" idx="10"/>
          </p:nvPr>
        </p:nvSpPr>
        <p:spPr/>
        <p:txBody>
          <a:bodyPr/>
          <a:lstStyle/>
          <a:p>
            <a:fld id="{03F41C87-7AD9-4845-A077-840E4A0F3F06}" type="datetimeFigureOut">
              <a:rPr lang="en-US"/>
              <a:t>7/22/2026</a:t>
            </a:fld>
            <a:endParaRPr dirty="0"/>
          </a:p>
        </p:txBody>
      </p:sp>
      <p:sp>
        <p:nvSpPr>
          <p:cNvPr id="5" name="Slide Number Placeholder 4"/>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dirty="0"/>
          </a:p>
        </p:txBody>
      </p:sp>
      <p:sp>
        <p:nvSpPr>
          <p:cNvPr id="2" name="Date Placeholder 1"/>
          <p:cNvSpPr>
            <a:spLocks noGrp="1"/>
          </p:cNvSpPr>
          <p:nvPr>
            <p:ph type="dt" sz="half" idx="10"/>
          </p:nvPr>
        </p:nvSpPr>
        <p:spPr/>
        <p:txBody>
          <a:bodyPr/>
          <a:lstStyle/>
          <a:p>
            <a:fld id="{03F41C87-7AD9-4845-A077-840E4A0F3F06}" type="datetimeFigureOut">
              <a:rPr lang="en-US"/>
              <a:t>7/22/2026</a:t>
            </a:fld>
            <a:endParaRPr dirty="0"/>
          </a:p>
        </p:txBody>
      </p:sp>
      <p:sp>
        <p:nvSpPr>
          <p:cNvPr id="4" name="Slide Number Placeholder 3"/>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pPr/>
              <a:t>‹#›</a:t>
            </a:fld>
            <a:endParaRPr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7/22/2026</a:t>
            </a:fld>
            <a:endParaRPr lang="en-US" dirty="0"/>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3212" y="4800600"/>
            <a:ext cx="11277600" cy="3505200"/>
          </a:xfrm>
        </p:spPr>
        <p:txBody>
          <a:bodyPr>
            <a:normAutofit fontScale="90000"/>
          </a:bodyPr>
          <a:lstStyle/>
          <a:p>
            <a:r>
              <a:rPr lang="en-US" sz="4000" b="1" dirty="0"/>
              <a:t>Entrepreneurial Finance and Venture Capital</a:t>
            </a:r>
            <a:br>
              <a:rPr lang="en-US" sz="2700" dirty="0"/>
            </a:br>
            <a:r>
              <a:rPr lang="en-US" sz="2700" b="1" dirty="0"/>
              <a:t>On-Line</a:t>
            </a:r>
            <a:br>
              <a:rPr lang="en-US" sz="2700" dirty="0"/>
            </a:br>
            <a:br>
              <a:rPr lang="en-US" sz="2700" dirty="0"/>
            </a:br>
            <a:r>
              <a:rPr lang="en-US" sz="2700" b="1" dirty="0"/>
              <a:t>July 20– Aug 1: 8:00am-11:00am</a:t>
            </a:r>
            <a:br>
              <a:rPr lang="en-US" sz="2700" b="1" dirty="0"/>
            </a:br>
            <a:br>
              <a:rPr lang="en-US" sz="2700" b="1" dirty="0"/>
            </a:br>
            <a:br>
              <a:rPr lang="en-US" sz="2700" b="1" dirty="0"/>
            </a:br>
            <a:r>
              <a:rPr lang="en-US" sz="2700" b="1" dirty="0"/>
              <a:t>Professor Droussiotis</a:t>
            </a:r>
            <a:br>
              <a:rPr lang="en-US" sz="2700" b="1" dirty="0"/>
            </a:br>
            <a:br>
              <a:rPr lang="en-US" dirty="0"/>
            </a:br>
            <a:br>
              <a:rPr lang="en-US" sz="5300" dirty="0"/>
            </a:br>
            <a:br>
              <a:rPr lang="en-US" dirty="0"/>
            </a:br>
            <a:br>
              <a:rPr lang="en-US" dirty="0"/>
            </a:br>
            <a:endParaRPr lang="en-US" dirty="0"/>
          </a:p>
        </p:txBody>
      </p:sp>
      <p:sp>
        <p:nvSpPr>
          <p:cNvPr id="2" name="TextBox 1">
            <a:extLst>
              <a:ext uri="{FF2B5EF4-FFF2-40B4-BE49-F238E27FC236}">
                <a16:creationId xmlns:a16="http://schemas.microsoft.com/office/drawing/2014/main" id="{F279560D-4708-FCD9-3ACA-91C71AAC6EB1}"/>
              </a:ext>
            </a:extLst>
          </p:cNvPr>
          <p:cNvSpPr txBox="1"/>
          <p:nvPr/>
        </p:nvSpPr>
        <p:spPr>
          <a:xfrm>
            <a:off x="684212" y="609600"/>
            <a:ext cx="9144000" cy="954107"/>
          </a:xfrm>
          <a:prstGeom prst="rect">
            <a:avLst/>
          </a:prstGeom>
          <a:noFill/>
        </p:spPr>
        <p:txBody>
          <a:bodyPr wrap="square" rtlCol="0">
            <a:spAutoFit/>
          </a:bodyPr>
          <a:lstStyle/>
          <a:p>
            <a:r>
              <a:rPr lang="en-US" sz="2800" b="1" dirty="0">
                <a:solidFill>
                  <a:srgbClr val="FFFF00"/>
                </a:solidFill>
              </a:rPr>
              <a:t>LECTURE 3 – FUNDRAISING</a:t>
            </a:r>
          </a:p>
          <a:p>
            <a:r>
              <a:rPr lang="en-US" sz="2800" b="1" dirty="0">
                <a:solidFill>
                  <a:srgbClr val="FFFF00"/>
                </a:solidFill>
              </a:rPr>
              <a:t>Chapter 4</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C0F99-2905-EEE0-1441-71A54C40A457}"/>
              </a:ext>
            </a:extLst>
          </p:cNvPr>
          <p:cNvSpPr>
            <a:spLocks noGrp="1"/>
          </p:cNvSpPr>
          <p:nvPr>
            <p:ph type="title"/>
          </p:nvPr>
        </p:nvSpPr>
        <p:spPr>
          <a:xfrm>
            <a:off x="379412" y="228600"/>
            <a:ext cx="9144001" cy="609600"/>
          </a:xfrm>
        </p:spPr>
        <p:txBody>
          <a:bodyPr/>
          <a:lstStyle/>
          <a:p>
            <a:r>
              <a:rPr lang="en-US" dirty="0"/>
              <a:t>Excerpt from my new book</a:t>
            </a:r>
          </a:p>
        </p:txBody>
      </p:sp>
      <p:sp>
        <p:nvSpPr>
          <p:cNvPr id="3" name="Content Placeholder 2">
            <a:extLst>
              <a:ext uri="{FF2B5EF4-FFF2-40B4-BE49-F238E27FC236}">
                <a16:creationId xmlns:a16="http://schemas.microsoft.com/office/drawing/2014/main" id="{6ADECB5E-2876-115B-41EC-C3794C89F154}"/>
              </a:ext>
            </a:extLst>
          </p:cNvPr>
          <p:cNvSpPr>
            <a:spLocks noGrp="1"/>
          </p:cNvSpPr>
          <p:nvPr>
            <p:ph idx="1"/>
          </p:nvPr>
        </p:nvSpPr>
        <p:spPr>
          <a:xfrm>
            <a:off x="227012" y="990600"/>
            <a:ext cx="9677400" cy="5867400"/>
          </a:xfrm>
        </p:spPr>
        <p:txBody>
          <a:bodyPr>
            <a:normAutofit fontScale="92500"/>
          </a:bodyPr>
          <a:lstStyle/>
          <a:p>
            <a:r>
              <a:rPr lang="en-US" i="1" dirty="0"/>
              <a:t>I have reviewed hundreds of startups at their earliest stages—before the pitch deck was polished, before the metrics were impressive, and often before the founders fully realized what investors look for. If there is one lesson that has stayed with me, it is this: founders reveal themselves long before they step into a pitch meeting. They reveal themselves in their preparation, their clarity of thought, their operational discipline, and the way they approach the earliest decisions that shape their company.</a:t>
            </a:r>
            <a:endParaRPr lang="en-US" dirty="0"/>
          </a:p>
          <a:p>
            <a:r>
              <a:rPr lang="en-US" i="1" dirty="0"/>
              <a:t>I remember working with a talented team building a logistics automation platform. Their product was strong, but what struck me even more was their strategic clarity. Before writing a single line of code, they spoke with more than fifty warehouse operators, mapped workflows, pressure-tested assumptions, and refined their problem statement repeatedly. When they finally built their Minimum Viable Product (MVP), it felt inevitable because it was grounded in real customer truth. Investors sensed that clarity immediately. Their early traction was still modest, but the depth of their insight made the company stand out. It created a “Field of Dreams” effect: if you build it, they will come. Not because of blind faith, but because their preparation made the path to adoption unmistakably clear. Strategic clarity, I’ve learned, often matters more than early revenue.</a:t>
            </a:r>
            <a:endParaRPr lang="en-US" dirty="0"/>
          </a:p>
        </p:txBody>
      </p:sp>
      <p:pic>
        <p:nvPicPr>
          <p:cNvPr id="5" name="Picture 4">
            <a:extLst>
              <a:ext uri="{FF2B5EF4-FFF2-40B4-BE49-F238E27FC236}">
                <a16:creationId xmlns:a16="http://schemas.microsoft.com/office/drawing/2014/main" id="{700B7DAC-C775-AAD6-C2AC-E6B7875A2605}"/>
              </a:ext>
            </a:extLst>
          </p:cNvPr>
          <p:cNvPicPr>
            <a:picLocks noChangeAspect="1"/>
          </p:cNvPicPr>
          <p:nvPr/>
        </p:nvPicPr>
        <p:blipFill>
          <a:blip r:embed="rId2"/>
          <a:stretch>
            <a:fillRect/>
          </a:stretch>
        </p:blipFill>
        <p:spPr>
          <a:xfrm>
            <a:off x="10062460" y="964474"/>
            <a:ext cx="1932599" cy="2895851"/>
          </a:xfrm>
          <a:prstGeom prst="rect">
            <a:avLst/>
          </a:prstGeom>
        </p:spPr>
      </p:pic>
    </p:spTree>
    <p:extLst>
      <p:ext uri="{BB962C8B-B14F-4D97-AF65-F5344CB8AC3E}">
        <p14:creationId xmlns:p14="http://schemas.microsoft.com/office/powerpoint/2010/main" val="217483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C6C8C-1F03-155B-DE00-AC212E489B69}"/>
              </a:ext>
            </a:extLst>
          </p:cNvPr>
          <p:cNvSpPr>
            <a:spLocks noGrp="1"/>
          </p:cNvSpPr>
          <p:nvPr>
            <p:ph type="title"/>
          </p:nvPr>
        </p:nvSpPr>
        <p:spPr>
          <a:xfrm>
            <a:off x="1522413" y="381000"/>
            <a:ext cx="9144001" cy="685800"/>
          </a:xfrm>
        </p:spPr>
        <p:txBody>
          <a:bodyPr/>
          <a:lstStyle/>
          <a:p>
            <a:r>
              <a:rPr lang="en-US" dirty="0"/>
              <a:t>Operational Readiness &amp; Team Assessment</a:t>
            </a:r>
          </a:p>
        </p:txBody>
      </p:sp>
      <p:sp>
        <p:nvSpPr>
          <p:cNvPr id="3" name="Content Placeholder 2">
            <a:extLst>
              <a:ext uri="{FF2B5EF4-FFF2-40B4-BE49-F238E27FC236}">
                <a16:creationId xmlns:a16="http://schemas.microsoft.com/office/drawing/2014/main" id="{10146913-57BC-91AB-5C13-9C0990871F41}"/>
              </a:ext>
            </a:extLst>
          </p:cNvPr>
          <p:cNvSpPr>
            <a:spLocks noGrp="1"/>
          </p:cNvSpPr>
          <p:nvPr>
            <p:ph idx="1"/>
          </p:nvPr>
        </p:nvSpPr>
        <p:spPr>
          <a:xfrm>
            <a:off x="912812" y="1447800"/>
            <a:ext cx="9134391" cy="4114801"/>
          </a:xfrm>
        </p:spPr>
        <p:txBody>
          <a:bodyPr>
            <a:normAutofit/>
          </a:bodyPr>
          <a:lstStyle/>
          <a:p>
            <a:r>
              <a:rPr lang="en-US" b="1" dirty="0"/>
              <a:t>Investors invest in execution, not just ideas</a:t>
            </a:r>
            <a:r>
              <a:rPr lang="en-US" dirty="0"/>
              <a:t>—they evaluate whether the team can successfully deliver the business plan. </a:t>
            </a:r>
          </a:p>
          <a:p>
            <a:r>
              <a:rPr lang="en-US" b="1" dirty="0"/>
              <a:t>Define clear roles and responsibilities</a:t>
            </a:r>
            <a:r>
              <a:rPr lang="en-US" dirty="0"/>
              <a:t> across the leadership team with accountability for key business functions. </a:t>
            </a:r>
          </a:p>
          <a:p>
            <a:r>
              <a:rPr lang="en-US" b="1" dirty="0"/>
              <a:t>Recognize talent gaps</a:t>
            </a:r>
            <a:r>
              <a:rPr lang="en-US" dirty="0"/>
              <a:t> and identify critical future hires (e.g., engineering, sales, regulatory, finance). </a:t>
            </a:r>
          </a:p>
          <a:p>
            <a:r>
              <a:rPr lang="en-US" b="1" dirty="0"/>
              <a:t>Build repeatable operational processes</a:t>
            </a:r>
            <a:r>
              <a:rPr lang="en-US" dirty="0"/>
              <a:t> including financial reporting, product roadmaps, KPI tracking, customer onboarding, and management cadence. </a:t>
            </a:r>
          </a:p>
        </p:txBody>
      </p:sp>
    </p:spTree>
    <p:extLst>
      <p:ext uri="{BB962C8B-B14F-4D97-AF65-F5344CB8AC3E}">
        <p14:creationId xmlns:p14="http://schemas.microsoft.com/office/powerpoint/2010/main" val="209778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B8B7E-5DB6-C4FC-F184-C400B3C2DE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AB895-FD66-F8E4-5B90-0F443EF09B0E}"/>
              </a:ext>
            </a:extLst>
          </p:cNvPr>
          <p:cNvSpPr>
            <a:spLocks noGrp="1"/>
          </p:cNvSpPr>
          <p:nvPr>
            <p:ph type="title"/>
          </p:nvPr>
        </p:nvSpPr>
        <p:spPr>
          <a:xfrm>
            <a:off x="1522413" y="381000"/>
            <a:ext cx="9144001" cy="685800"/>
          </a:xfrm>
        </p:spPr>
        <p:txBody>
          <a:bodyPr/>
          <a:lstStyle/>
          <a:p>
            <a:r>
              <a:rPr lang="en-US" dirty="0"/>
              <a:t>Operational Readiness &amp; Team Assessment</a:t>
            </a:r>
          </a:p>
        </p:txBody>
      </p:sp>
      <p:sp>
        <p:nvSpPr>
          <p:cNvPr id="3" name="Content Placeholder 2">
            <a:extLst>
              <a:ext uri="{FF2B5EF4-FFF2-40B4-BE49-F238E27FC236}">
                <a16:creationId xmlns:a16="http://schemas.microsoft.com/office/drawing/2014/main" id="{099D5B10-A1C9-FAD5-8DAC-0707AA060344}"/>
              </a:ext>
            </a:extLst>
          </p:cNvPr>
          <p:cNvSpPr>
            <a:spLocks noGrp="1"/>
          </p:cNvSpPr>
          <p:nvPr>
            <p:ph idx="1"/>
          </p:nvPr>
        </p:nvSpPr>
        <p:spPr>
          <a:xfrm>
            <a:off x="912812" y="1447800"/>
            <a:ext cx="9134391" cy="4114801"/>
          </a:xfrm>
        </p:spPr>
        <p:txBody>
          <a:bodyPr>
            <a:normAutofit/>
          </a:bodyPr>
          <a:lstStyle/>
          <a:p>
            <a:r>
              <a:rPr lang="en-US" b="1" dirty="0"/>
              <a:t>Develop a strong company culture</a:t>
            </a:r>
            <a:r>
              <a:rPr lang="en-US" dirty="0"/>
              <a:t> that promotes accountability, collaboration, transparency, and rapid execution. </a:t>
            </a:r>
          </a:p>
          <a:p>
            <a:r>
              <a:rPr lang="en-US" b="1" dirty="0"/>
              <a:t>Establish scalable infrastructure</a:t>
            </a:r>
            <a:r>
              <a:rPr lang="en-US" dirty="0"/>
              <a:t> such as CRM systems, sales pipelines, customer support workflows, product version control, and governance processes. </a:t>
            </a:r>
          </a:p>
          <a:p>
            <a:r>
              <a:rPr lang="en-US" b="1" dirty="0"/>
              <a:t>Demonstrate disciplined decision-making</a:t>
            </a:r>
            <a:r>
              <a:rPr lang="en-US" dirty="0"/>
              <a:t> by showing how priorities, resources, and customer feedback are evaluated. </a:t>
            </a:r>
            <a:r>
              <a:rPr lang="en-US" b="1" dirty="0"/>
              <a:t>Operational maturity reduces execution risk</a:t>
            </a:r>
            <a:r>
              <a:rPr lang="en-US" dirty="0"/>
              <a:t> and increases investor confidence that capital will be deployed effectively.</a:t>
            </a:r>
          </a:p>
        </p:txBody>
      </p:sp>
    </p:spTree>
    <p:extLst>
      <p:ext uri="{BB962C8B-B14F-4D97-AF65-F5344CB8AC3E}">
        <p14:creationId xmlns:p14="http://schemas.microsoft.com/office/powerpoint/2010/main" val="33268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82BB8-1F01-591B-F30A-DF0AADFA1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47C7F6-D1DB-8AB5-41BB-400D252FF673}"/>
              </a:ext>
            </a:extLst>
          </p:cNvPr>
          <p:cNvSpPr>
            <a:spLocks noGrp="1"/>
          </p:cNvSpPr>
          <p:nvPr>
            <p:ph type="title"/>
          </p:nvPr>
        </p:nvSpPr>
        <p:spPr>
          <a:xfrm>
            <a:off x="1522413" y="381000"/>
            <a:ext cx="9144001" cy="685800"/>
          </a:xfrm>
        </p:spPr>
        <p:txBody>
          <a:bodyPr/>
          <a:lstStyle/>
          <a:p>
            <a:r>
              <a:rPr lang="en-US" dirty="0"/>
              <a:t>Operational Readiness &amp; Team Assessment</a:t>
            </a:r>
          </a:p>
        </p:txBody>
      </p:sp>
      <p:sp>
        <p:nvSpPr>
          <p:cNvPr id="3" name="Content Placeholder 2">
            <a:extLst>
              <a:ext uri="{FF2B5EF4-FFF2-40B4-BE49-F238E27FC236}">
                <a16:creationId xmlns:a16="http://schemas.microsoft.com/office/drawing/2014/main" id="{E48E5F57-D1DE-CA60-3F7E-E7692AE2B0AD}"/>
              </a:ext>
            </a:extLst>
          </p:cNvPr>
          <p:cNvSpPr>
            <a:spLocks noGrp="1"/>
          </p:cNvSpPr>
          <p:nvPr>
            <p:ph idx="1"/>
          </p:nvPr>
        </p:nvSpPr>
        <p:spPr>
          <a:xfrm>
            <a:off x="912812" y="1447800"/>
            <a:ext cx="10287000" cy="5105400"/>
          </a:xfrm>
        </p:spPr>
        <p:txBody>
          <a:bodyPr>
            <a:normAutofit lnSpcReduction="10000"/>
          </a:bodyPr>
          <a:lstStyle/>
          <a:p>
            <a:pPr marL="0" indent="0">
              <a:buNone/>
            </a:pPr>
            <a:r>
              <a:rPr lang="en-US" b="1" dirty="0"/>
              <a:t>Case Study Example – Threedium</a:t>
            </a:r>
          </a:p>
          <a:p>
            <a:r>
              <a:rPr lang="en-US" dirty="0"/>
              <a:t>Clearly defined leadership responsibilities: </a:t>
            </a:r>
          </a:p>
          <a:p>
            <a:pPr lvl="1"/>
            <a:r>
              <a:rPr lang="en-US" b="1" dirty="0"/>
              <a:t>Co-founder 1:</a:t>
            </a:r>
            <a:r>
              <a:rPr lang="en-US" dirty="0"/>
              <a:t> Product &amp; Engineering </a:t>
            </a:r>
          </a:p>
          <a:p>
            <a:pPr lvl="1"/>
            <a:r>
              <a:rPr lang="en-US" b="1" dirty="0"/>
              <a:t>Co-founder 2:</a:t>
            </a:r>
            <a:r>
              <a:rPr lang="en-US" dirty="0"/>
              <a:t> Enterprise Sales </a:t>
            </a:r>
          </a:p>
          <a:p>
            <a:pPr lvl="1"/>
            <a:r>
              <a:rPr lang="en-US" b="1" dirty="0"/>
              <a:t>Co-founder 3:</a:t>
            </a:r>
            <a:r>
              <a:rPr lang="en-US" dirty="0"/>
              <a:t> Strategic Partnerships </a:t>
            </a:r>
          </a:p>
          <a:p>
            <a:r>
              <a:rPr lang="en-US" dirty="0"/>
              <a:t>Built a culture of rapid execution and strong investor responsiveness. </a:t>
            </a:r>
          </a:p>
          <a:p>
            <a:r>
              <a:rPr lang="en-US" dirty="0"/>
              <a:t>Developed early operational systems and governance that supported scalable growth. </a:t>
            </a:r>
          </a:p>
          <a:p>
            <a:r>
              <a:rPr lang="en-US" b="1" dirty="0"/>
              <a:t>Result:</a:t>
            </a:r>
            <a:r>
              <a:rPr lang="en-US" dirty="0"/>
              <a:t> Investors viewed the company as operationally disciplined and capable of executing its growth strategy. </a:t>
            </a:r>
          </a:p>
          <a:p>
            <a:pPr marL="0" indent="0">
              <a:buNone/>
            </a:pPr>
            <a:r>
              <a:rPr lang="en-US" b="1" dirty="0">
                <a:solidFill>
                  <a:srgbClr val="FFFF00"/>
                </a:solidFill>
              </a:rPr>
              <a:t>Investor Perspective:</a:t>
            </a:r>
            <a:r>
              <a:rPr lang="en-US" dirty="0">
                <a:solidFill>
                  <a:srgbClr val="FFFF00"/>
                </a:solidFill>
              </a:rPr>
              <a:t> </a:t>
            </a:r>
            <a:r>
              <a:rPr lang="en-US" i="1" dirty="0">
                <a:solidFill>
                  <a:srgbClr val="FFFF00"/>
                </a:solidFill>
              </a:rPr>
              <a:t>Great founders don't just build innovative products—they build teams, systems, and processes that can consistently execute and scale.</a:t>
            </a:r>
            <a:endParaRPr lang="en-US" dirty="0">
              <a:solidFill>
                <a:srgbClr val="FFFF00"/>
              </a:solidFill>
            </a:endParaRPr>
          </a:p>
          <a:p>
            <a:endParaRPr lang="en-US" dirty="0"/>
          </a:p>
        </p:txBody>
      </p:sp>
    </p:spTree>
    <p:extLst>
      <p:ext uri="{BB962C8B-B14F-4D97-AF65-F5344CB8AC3E}">
        <p14:creationId xmlns:p14="http://schemas.microsoft.com/office/powerpoint/2010/main" val="228442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09A81-4BD6-02F2-218A-328CAD60EBE1}"/>
              </a:ext>
            </a:extLst>
          </p:cNvPr>
          <p:cNvSpPr>
            <a:spLocks noGrp="1"/>
          </p:cNvSpPr>
          <p:nvPr>
            <p:ph type="title"/>
          </p:nvPr>
        </p:nvSpPr>
        <p:spPr>
          <a:xfrm>
            <a:off x="1522413" y="381000"/>
            <a:ext cx="9144001" cy="838200"/>
          </a:xfrm>
        </p:spPr>
        <p:txBody>
          <a:bodyPr>
            <a:normAutofit fontScale="90000"/>
          </a:bodyPr>
          <a:lstStyle/>
          <a:p>
            <a:r>
              <a:rPr lang="en-US" dirty="0"/>
              <a:t>Performance Metrics &amp; Early Traction</a:t>
            </a:r>
            <a:br>
              <a:rPr lang="en-US" dirty="0"/>
            </a:br>
            <a:endParaRPr lang="en-US" dirty="0"/>
          </a:p>
        </p:txBody>
      </p:sp>
      <p:sp>
        <p:nvSpPr>
          <p:cNvPr id="3" name="Content Placeholder 2">
            <a:extLst>
              <a:ext uri="{FF2B5EF4-FFF2-40B4-BE49-F238E27FC236}">
                <a16:creationId xmlns:a16="http://schemas.microsoft.com/office/drawing/2014/main" id="{8FA74978-DEDE-8121-AA42-AF59D5D03DA3}"/>
              </a:ext>
            </a:extLst>
          </p:cNvPr>
          <p:cNvSpPr>
            <a:spLocks noGrp="1"/>
          </p:cNvSpPr>
          <p:nvPr>
            <p:ph idx="1"/>
          </p:nvPr>
        </p:nvSpPr>
        <p:spPr>
          <a:xfrm>
            <a:off x="684212" y="1371599"/>
            <a:ext cx="9134391" cy="4114801"/>
          </a:xfrm>
        </p:spPr>
        <p:txBody>
          <a:bodyPr>
            <a:normAutofit/>
          </a:bodyPr>
          <a:lstStyle/>
          <a:p>
            <a:r>
              <a:rPr lang="en-US" b="1" dirty="0"/>
              <a:t>Traction validates the business</a:t>
            </a:r>
            <a:r>
              <a:rPr lang="en-US" dirty="0"/>
              <a:t>—it demonstrates that customers are adopting the product and the strategy is working. </a:t>
            </a:r>
            <a:r>
              <a:rPr lang="en-US" b="1" dirty="0"/>
              <a:t>Investors look beyond revenue</a:t>
            </a:r>
            <a:r>
              <a:rPr lang="en-US" dirty="0"/>
              <a:t> to evidence such as pilots, user growth, customer engagement, LOIs, retention, and repeat usage. </a:t>
            </a:r>
          </a:p>
          <a:p>
            <a:r>
              <a:rPr lang="en-US" b="1" dirty="0"/>
              <a:t>Measure the right KPIs</a:t>
            </a:r>
            <a:r>
              <a:rPr lang="en-US" dirty="0"/>
              <a:t> including customer acquisition, activation, engagement, retention, conversion, churn, and recurring revenue. </a:t>
            </a:r>
          </a:p>
          <a:p>
            <a:r>
              <a:rPr lang="en-US" b="1" dirty="0"/>
              <a:t>Explain the drivers of growth</a:t>
            </a:r>
            <a:r>
              <a:rPr lang="en-US" dirty="0"/>
              <a:t> by linking performance improvements to product enhancements, pricing changes, marketing, or sales initiatives. </a:t>
            </a:r>
          </a:p>
        </p:txBody>
      </p:sp>
    </p:spTree>
    <p:extLst>
      <p:ext uri="{BB962C8B-B14F-4D97-AF65-F5344CB8AC3E}">
        <p14:creationId xmlns:p14="http://schemas.microsoft.com/office/powerpoint/2010/main" val="53807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F95AD-EF39-41A2-6AA7-3EB2784D2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74A3C-8471-C00D-F738-A6BAA48D684B}"/>
              </a:ext>
            </a:extLst>
          </p:cNvPr>
          <p:cNvSpPr>
            <a:spLocks noGrp="1"/>
          </p:cNvSpPr>
          <p:nvPr>
            <p:ph type="title"/>
          </p:nvPr>
        </p:nvSpPr>
        <p:spPr>
          <a:xfrm>
            <a:off x="1522413" y="381000"/>
            <a:ext cx="9144001" cy="838200"/>
          </a:xfrm>
        </p:spPr>
        <p:txBody>
          <a:bodyPr>
            <a:normAutofit fontScale="90000"/>
          </a:bodyPr>
          <a:lstStyle/>
          <a:p>
            <a:r>
              <a:rPr lang="en-US" dirty="0"/>
              <a:t>Performance Metrics &amp; Early Traction</a:t>
            </a:r>
            <a:br>
              <a:rPr lang="en-US" dirty="0"/>
            </a:br>
            <a:endParaRPr lang="en-US" dirty="0"/>
          </a:p>
        </p:txBody>
      </p:sp>
      <p:sp>
        <p:nvSpPr>
          <p:cNvPr id="3" name="Content Placeholder 2">
            <a:extLst>
              <a:ext uri="{FF2B5EF4-FFF2-40B4-BE49-F238E27FC236}">
                <a16:creationId xmlns:a16="http://schemas.microsoft.com/office/drawing/2014/main" id="{BC1FEB88-5246-1668-AD67-7B537DE8865C}"/>
              </a:ext>
            </a:extLst>
          </p:cNvPr>
          <p:cNvSpPr>
            <a:spLocks noGrp="1"/>
          </p:cNvSpPr>
          <p:nvPr>
            <p:ph idx="1"/>
          </p:nvPr>
        </p:nvSpPr>
        <p:spPr>
          <a:xfrm>
            <a:off x="684212" y="1066800"/>
            <a:ext cx="9134391" cy="4114801"/>
          </a:xfrm>
        </p:spPr>
        <p:txBody>
          <a:bodyPr>
            <a:normAutofit/>
          </a:bodyPr>
          <a:lstStyle/>
          <a:p>
            <a:r>
              <a:rPr lang="en-US" b="1" dirty="0"/>
              <a:t>Focus on customer quality, not just quantity</a:t>
            </a:r>
            <a:r>
              <a:rPr lang="en-US" dirty="0"/>
              <a:t>—strategic customers and enterprise pilots often carry more weight than many small users. </a:t>
            </a:r>
          </a:p>
          <a:p>
            <a:r>
              <a:rPr lang="en-US" b="1" dirty="0"/>
              <a:t>Demonstrate repeatable customer acquisition</a:t>
            </a:r>
            <a:r>
              <a:rPr lang="en-US" dirty="0"/>
              <a:t> beyond founders' personal networks through scalable marketing and sales channels. </a:t>
            </a:r>
          </a:p>
          <a:p>
            <a:r>
              <a:rPr lang="en-US" b="1" dirty="0"/>
              <a:t>For deep-tech, biotech, and hardware startups</a:t>
            </a:r>
            <a:r>
              <a:rPr lang="en-US" dirty="0"/>
              <a:t>, highlight technical milestones, patents, regulatory approvals, and successful field testing. </a:t>
            </a:r>
          </a:p>
          <a:p>
            <a:r>
              <a:rPr lang="en-US" b="1" dirty="0"/>
              <a:t>Strong traction reduces investor risk</a:t>
            </a:r>
            <a:r>
              <a:rPr lang="en-US" dirty="0"/>
              <a:t> by replacing assumptions with measurable customer validation.</a:t>
            </a:r>
          </a:p>
        </p:txBody>
      </p:sp>
    </p:spTree>
    <p:extLst>
      <p:ext uri="{BB962C8B-B14F-4D97-AF65-F5344CB8AC3E}">
        <p14:creationId xmlns:p14="http://schemas.microsoft.com/office/powerpoint/2010/main" val="404505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8178F-D8B1-C4E4-F71C-F72079769F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22B17-F996-65AD-0ABA-C6D175378365}"/>
              </a:ext>
            </a:extLst>
          </p:cNvPr>
          <p:cNvSpPr>
            <a:spLocks noGrp="1"/>
          </p:cNvSpPr>
          <p:nvPr>
            <p:ph type="title"/>
          </p:nvPr>
        </p:nvSpPr>
        <p:spPr>
          <a:xfrm>
            <a:off x="1522413" y="381000"/>
            <a:ext cx="9144001" cy="838200"/>
          </a:xfrm>
        </p:spPr>
        <p:txBody>
          <a:bodyPr>
            <a:normAutofit fontScale="90000"/>
          </a:bodyPr>
          <a:lstStyle/>
          <a:p>
            <a:r>
              <a:rPr lang="en-US" dirty="0"/>
              <a:t>Performance Metrics &amp; Early Traction</a:t>
            </a:r>
            <a:br>
              <a:rPr lang="en-US" dirty="0"/>
            </a:br>
            <a:endParaRPr lang="en-US" dirty="0"/>
          </a:p>
        </p:txBody>
      </p:sp>
      <p:sp>
        <p:nvSpPr>
          <p:cNvPr id="3" name="Content Placeholder 2">
            <a:extLst>
              <a:ext uri="{FF2B5EF4-FFF2-40B4-BE49-F238E27FC236}">
                <a16:creationId xmlns:a16="http://schemas.microsoft.com/office/drawing/2014/main" id="{E6855CB2-A2A7-D13B-5CFB-866D49464870}"/>
              </a:ext>
            </a:extLst>
          </p:cNvPr>
          <p:cNvSpPr>
            <a:spLocks noGrp="1"/>
          </p:cNvSpPr>
          <p:nvPr>
            <p:ph idx="1"/>
          </p:nvPr>
        </p:nvSpPr>
        <p:spPr>
          <a:xfrm>
            <a:off x="684212" y="1066800"/>
            <a:ext cx="9134391" cy="4114801"/>
          </a:xfrm>
        </p:spPr>
        <p:txBody>
          <a:bodyPr>
            <a:normAutofit fontScale="92500" lnSpcReduction="10000"/>
          </a:bodyPr>
          <a:lstStyle/>
          <a:p>
            <a:pPr marL="0" indent="0">
              <a:buNone/>
            </a:pPr>
            <a:r>
              <a:rPr lang="en-US" b="1" dirty="0"/>
              <a:t>Case Study Examples</a:t>
            </a:r>
          </a:p>
          <a:p>
            <a:r>
              <a:rPr lang="en-US" b="1" dirty="0"/>
              <a:t>Promed Bioscience</a:t>
            </a:r>
            <a:endParaRPr lang="en-US" dirty="0"/>
          </a:p>
          <a:p>
            <a:r>
              <a:rPr lang="en-US" dirty="0"/>
              <a:t>Demonstrated strong clinical pilot results before generating commercial revenue. </a:t>
            </a:r>
          </a:p>
          <a:p>
            <a:r>
              <a:rPr lang="en-US" dirty="0"/>
              <a:t>Achieved: </a:t>
            </a:r>
          </a:p>
          <a:p>
            <a:pPr lvl="1"/>
            <a:r>
              <a:rPr lang="en-US" dirty="0"/>
              <a:t>Improved surgical outcomes. </a:t>
            </a:r>
          </a:p>
          <a:p>
            <a:pPr lvl="1"/>
            <a:r>
              <a:rPr lang="en-US" dirty="0"/>
              <a:t>Positive surgeon testimonials. </a:t>
            </a:r>
          </a:p>
          <a:p>
            <a:pPr lvl="1"/>
            <a:r>
              <a:rPr lang="en-US" dirty="0"/>
              <a:t>Growing interest from clinical partners. </a:t>
            </a:r>
          </a:p>
          <a:p>
            <a:pPr marL="0" indent="0">
              <a:buNone/>
            </a:pPr>
            <a:r>
              <a:rPr lang="en-US" b="1" dirty="0"/>
              <a:t>Investor takeaway:</a:t>
            </a:r>
            <a:r>
              <a:rPr lang="en-US" dirty="0"/>
              <a:t> Strong customer validation significantly reduced commercialization risk.</a:t>
            </a:r>
          </a:p>
        </p:txBody>
      </p:sp>
    </p:spTree>
    <p:extLst>
      <p:ext uri="{BB962C8B-B14F-4D97-AF65-F5344CB8AC3E}">
        <p14:creationId xmlns:p14="http://schemas.microsoft.com/office/powerpoint/2010/main" val="5220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60EED-7E6E-B501-D493-523EED503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578473-17EE-F871-F757-7C4D8B560D31}"/>
              </a:ext>
            </a:extLst>
          </p:cNvPr>
          <p:cNvSpPr>
            <a:spLocks noGrp="1"/>
          </p:cNvSpPr>
          <p:nvPr>
            <p:ph type="title"/>
          </p:nvPr>
        </p:nvSpPr>
        <p:spPr>
          <a:xfrm>
            <a:off x="1522413" y="381000"/>
            <a:ext cx="9144001" cy="838200"/>
          </a:xfrm>
        </p:spPr>
        <p:txBody>
          <a:bodyPr>
            <a:normAutofit fontScale="90000"/>
          </a:bodyPr>
          <a:lstStyle/>
          <a:p>
            <a:r>
              <a:rPr lang="en-US" dirty="0"/>
              <a:t>Performance Metrics &amp; Early Traction</a:t>
            </a:r>
            <a:br>
              <a:rPr lang="en-US" dirty="0"/>
            </a:br>
            <a:endParaRPr lang="en-US" dirty="0"/>
          </a:p>
        </p:txBody>
      </p:sp>
      <p:sp>
        <p:nvSpPr>
          <p:cNvPr id="3" name="Content Placeholder 2">
            <a:extLst>
              <a:ext uri="{FF2B5EF4-FFF2-40B4-BE49-F238E27FC236}">
                <a16:creationId xmlns:a16="http://schemas.microsoft.com/office/drawing/2014/main" id="{29CA55D1-346D-4194-6580-492E1D55ECA5}"/>
              </a:ext>
            </a:extLst>
          </p:cNvPr>
          <p:cNvSpPr>
            <a:spLocks noGrp="1"/>
          </p:cNvSpPr>
          <p:nvPr>
            <p:ph idx="1"/>
          </p:nvPr>
        </p:nvSpPr>
        <p:spPr>
          <a:xfrm>
            <a:off x="684212" y="1066800"/>
            <a:ext cx="9134391" cy="4114801"/>
          </a:xfrm>
        </p:spPr>
        <p:txBody>
          <a:bodyPr>
            <a:normAutofit lnSpcReduction="10000"/>
          </a:bodyPr>
          <a:lstStyle/>
          <a:p>
            <a:pPr marL="0" indent="0">
              <a:buNone/>
            </a:pPr>
            <a:r>
              <a:rPr lang="en-US" b="1" dirty="0"/>
              <a:t>Case Study Examples</a:t>
            </a:r>
          </a:p>
          <a:p>
            <a:pPr marL="0" indent="0">
              <a:buNone/>
            </a:pPr>
            <a:r>
              <a:rPr lang="en-US" b="1" dirty="0"/>
              <a:t>Threedium</a:t>
            </a:r>
            <a:endParaRPr lang="en-US" dirty="0"/>
          </a:p>
          <a:p>
            <a:r>
              <a:rPr lang="en-US" dirty="0"/>
              <a:t>Enterprise customers repeatedly expanded their use of the platform. </a:t>
            </a:r>
          </a:p>
          <a:p>
            <a:r>
              <a:rPr lang="en-US" dirty="0"/>
              <a:t>Key traction indicators: </a:t>
            </a:r>
          </a:p>
          <a:p>
            <a:pPr lvl="1"/>
            <a:r>
              <a:rPr lang="en-US" dirty="0"/>
              <a:t>High customer engagement. </a:t>
            </a:r>
          </a:p>
          <a:p>
            <a:pPr lvl="1"/>
            <a:r>
              <a:rPr lang="en-US" dirty="0"/>
              <a:t>Repeat deployments. </a:t>
            </a:r>
          </a:p>
          <a:p>
            <a:pPr lvl="1"/>
            <a:r>
              <a:rPr lang="en-US" dirty="0"/>
              <a:t>Growing enterprise adoption. </a:t>
            </a:r>
          </a:p>
          <a:p>
            <a:pPr marL="0" indent="0">
              <a:buNone/>
            </a:pPr>
            <a:r>
              <a:rPr lang="en-US" b="1" dirty="0">
                <a:solidFill>
                  <a:srgbClr val="FFFF00"/>
                </a:solidFill>
              </a:rPr>
              <a:t>Investor takeaway:</a:t>
            </a:r>
            <a:r>
              <a:rPr lang="en-US" dirty="0">
                <a:solidFill>
                  <a:srgbClr val="FFFF00"/>
                </a:solidFill>
              </a:rPr>
              <a:t> Consistent customer usage indicated durable product-market fit beyond early revenue.</a:t>
            </a:r>
          </a:p>
        </p:txBody>
      </p:sp>
    </p:spTree>
    <p:extLst>
      <p:ext uri="{BB962C8B-B14F-4D97-AF65-F5344CB8AC3E}">
        <p14:creationId xmlns:p14="http://schemas.microsoft.com/office/powerpoint/2010/main" val="553438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08C1B-BFA2-28B2-51A3-33364C215D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9C051-953C-D346-A5B6-847B082EE768}"/>
              </a:ext>
            </a:extLst>
          </p:cNvPr>
          <p:cNvSpPr>
            <a:spLocks noGrp="1"/>
          </p:cNvSpPr>
          <p:nvPr>
            <p:ph type="title"/>
          </p:nvPr>
        </p:nvSpPr>
        <p:spPr>
          <a:xfrm>
            <a:off x="1522413" y="381000"/>
            <a:ext cx="9144001" cy="838200"/>
          </a:xfrm>
        </p:spPr>
        <p:txBody>
          <a:bodyPr>
            <a:normAutofit fontScale="90000"/>
          </a:bodyPr>
          <a:lstStyle/>
          <a:p>
            <a:r>
              <a:rPr lang="en-US" dirty="0"/>
              <a:t>Performance Metrics &amp; Early Traction</a:t>
            </a:r>
            <a:br>
              <a:rPr lang="en-US" dirty="0"/>
            </a:br>
            <a:endParaRPr lang="en-US" dirty="0"/>
          </a:p>
        </p:txBody>
      </p:sp>
      <p:sp>
        <p:nvSpPr>
          <p:cNvPr id="3" name="Content Placeholder 2">
            <a:extLst>
              <a:ext uri="{FF2B5EF4-FFF2-40B4-BE49-F238E27FC236}">
                <a16:creationId xmlns:a16="http://schemas.microsoft.com/office/drawing/2014/main" id="{E8225597-DF14-A145-9901-FB4C7CD07F8B}"/>
              </a:ext>
            </a:extLst>
          </p:cNvPr>
          <p:cNvSpPr>
            <a:spLocks noGrp="1"/>
          </p:cNvSpPr>
          <p:nvPr>
            <p:ph idx="1"/>
          </p:nvPr>
        </p:nvSpPr>
        <p:spPr>
          <a:xfrm>
            <a:off x="684212" y="1066800"/>
            <a:ext cx="10439400" cy="5410200"/>
          </a:xfrm>
        </p:spPr>
        <p:txBody>
          <a:bodyPr>
            <a:normAutofit fontScale="92500" lnSpcReduction="10000"/>
          </a:bodyPr>
          <a:lstStyle/>
          <a:p>
            <a:pPr marL="0" indent="0">
              <a:buNone/>
            </a:pPr>
            <a:r>
              <a:rPr lang="en-US" b="1" dirty="0"/>
              <a:t>Case Study Examples</a:t>
            </a:r>
          </a:p>
          <a:p>
            <a:pPr marL="0" indent="0">
              <a:buNone/>
            </a:pPr>
            <a:r>
              <a:rPr lang="en-US" b="1" dirty="0"/>
              <a:t>EMBIO Diagnostics (</a:t>
            </a:r>
            <a:r>
              <a:rPr lang="en-US" b="1" dirty="0" err="1"/>
              <a:t>AirBelt</a:t>
            </a:r>
            <a:r>
              <a:rPr lang="en-US" b="1" dirty="0"/>
              <a:t>)</a:t>
            </a:r>
            <a:endParaRPr lang="en-US" dirty="0"/>
          </a:p>
          <a:p>
            <a:r>
              <a:rPr lang="en-US" dirty="0"/>
              <a:t>Secured early adoption from environmental compliance teams and large commercial facilities. </a:t>
            </a:r>
          </a:p>
          <a:p>
            <a:r>
              <a:rPr lang="en-US" dirty="0"/>
              <a:t>Demonstrated: </a:t>
            </a:r>
          </a:p>
          <a:p>
            <a:pPr lvl="1"/>
            <a:r>
              <a:rPr lang="en-US" dirty="0"/>
              <a:t>Institutional customer validation. </a:t>
            </a:r>
          </a:p>
          <a:p>
            <a:pPr lvl="1"/>
            <a:r>
              <a:rPr lang="en-US" dirty="0"/>
              <a:t>Integration into operational workflows. </a:t>
            </a:r>
          </a:p>
          <a:p>
            <a:pPr lvl="1"/>
            <a:r>
              <a:rPr lang="en-US" dirty="0"/>
              <a:t>Strong product-market fit in regulated industries. </a:t>
            </a:r>
          </a:p>
          <a:p>
            <a:r>
              <a:rPr lang="en-US" b="1" dirty="0"/>
              <a:t>Investor takeaway:</a:t>
            </a:r>
            <a:r>
              <a:rPr lang="en-US" dirty="0"/>
              <a:t> High-quality enterprise customers provided stronger validation than broad consumer interest. </a:t>
            </a:r>
          </a:p>
          <a:p>
            <a:pPr marL="0" indent="0">
              <a:buNone/>
            </a:pPr>
            <a:r>
              <a:rPr lang="en-US" b="1" dirty="0">
                <a:solidFill>
                  <a:srgbClr val="FFFF00"/>
                </a:solidFill>
              </a:rPr>
              <a:t>Investor Perspective:</a:t>
            </a:r>
            <a:r>
              <a:rPr lang="en-US" dirty="0">
                <a:solidFill>
                  <a:srgbClr val="FFFF00"/>
                </a:solidFill>
              </a:rPr>
              <a:t> </a:t>
            </a:r>
            <a:r>
              <a:rPr lang="en-US" i="1" dirty="0">
                <a:solidFill>
                  <a:srgbClr val="FFFF00"/>
                </a:solidFill>
              </a:rPr>
              <a:t>Traction is the market's vote of confidence. The strongest fundraises occur when founders present measurable evidence that customers are engaging, adopting, and creating momentum before investors write the first check.</a:t>
            </a:r>
            <a:endParaRPr lang="en-US" dirty="0">
              <a:solidFill>
                <a:srgbClr val="FFFF00"/>
              </a:solidFill>
            </a:endParaRPr>
          </a:p>
        </p:txBody>
      </p:sp>
    </p:spTree>
    <p:extLst>
      <p:ext uri="{BB962C8B-B14F-4D97-AF65-F5344CB8AC3E}">
        <p14:creationId xmlns:p14="http://schemas.microsoft.com/office/powerpoint/2010/main" val="78536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012FF-513B-4D81-6D16-C6A51E9D6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D9E07-868C-5089-E09C-D1C513ECA14A}"/>
              </a:ext>
            </a:extLst>
          </p:cNvPr>
          <p:cNvSpPr>
            <a:spLocks noGrp="1"/>
          </p:cNvSpPr>
          <p:nvPr>
            <p:ph type="title"/>
          </p:nvPr>
        </p:nvSpPr>
        <p:spPr>
          <a:xfrm>
            <a:off x="1522413" y="381000"/>
            <a:ext cx="9144001" cy="762000"/>
          </a:xfrm>
        </p:spPr>
        <p:txBody>
          <a:bodyPr>
            <a:normAutofit fontScale="90000"/>
          </a:bodyPr>
          <a:lstStyle/>
          <a:p>
            <a:r>
              <a:rPr lang="en-US" b="1" dirty="0"/>
              <a:t>Risk Assessment &amp; Mitigation Planning</a:t>
            </a:r>
            <a:br>
              <a:rPr lang="en-US" b="1" dirty="0"/>
            </a:br>
            <a:endParaRPr lang="en-US" dirty="0"/>
          </a:p>
        </p:txBody>
      </p:sp>
      <p:sp>
        <p:nvSpPr>
          <p:cNvPr id="3" name="Content Placeholder 2">
            <a:extLst>
              <a:ext uri="{FF2B5EF4-FFF2-40B4-BE49-F238E27FC236}">
                <a16:creationId xmlns:a16="http://schemas.microsoft.com/office/drawing/2014/main" id="{E249CDAA-F2E2-473A-456A-0F3EDB980B86}"/>
              </a:ext>
            </a:extLst>
          </p:cNvPr>
          <p:cNvSpPr>
            <a:spLocks noGrp="1"/>
          </p:cNvSpPr>
          <p:nvPr>
            <p:ph idx="1"/>
          </p:nvPr>
        </p:nvSpPr>
        <p:spPr>
          <a:xfrm>
            <a:off x="608012" y="990600"/>
            <a:ext cx="10591800" cy="5105400"/>
          </a:xfrm>
        </p:spPr>
        <p:txBody>
          <a:bodyPr>
            <a:normAutofit/>
          </a:bodyPr>
          <a:lstStyle/>
          <a:p>
            <a:r>
              <a:rPr lang="en-US" b="1" dirty="0"/>
              <a:t>Investors do not expect founders to eliminate risk—they expect them to understand and manage it.</a:t>
            </a:r>
            <a:r>
              <a:rPr lang="en-US" dirty="0"/>
              <a:t> </a:t>
            </a:r>
          </a:p>
          <a:p>
            <a:r>
              <a:rPr lang="en-US" b="1" dirty="0"/>
              <a:t>Identify the key risks</a:t>
            </a:r>
            <a:r>
              <a:rPr lang="en-US" dirty="0"/>
              <a:t> facing the business: </a:t>
            </a:r>
          </a:p>
          <a:p>
            <a:pPr lvl="1"/>
            <a:r>
              <a:rPr lang="en-US" dirty="0"/>
              <a:t>Technical </a:t>
            </a:r>
          </a:p>
          <a:p>
            <a:pPr lvl="1"/>
            <a:r>
              <a:rPr lang="en-US" dirty="0"/>
              <a:t>Market </a:t>
            </a:r>
          </a:p>
          <a:p>
            <a:pPr lvl="1"/>
            <a:r>
              <a:rPr lang="en-US" dirty="0"/>
              <a:t>Operational </a:t>
            </a:r>
          </a:p>
          <a:p>
            <a:pPr lvl="1"/>
            <a:r>
              <a:rPr lang="en-US" dirty="0"/>
              <a:t>Financial </a:t>
            </a:r>
          </a:p>
          <a:p>
            <a:pPr lvl="1"/>
            <a:r>
              <a:rPr lang="en-US" dirty="0"/>
              <a:t>Regulatory </a:t>
            </a:r>
          </a:p>
          <a:p>
            <a:pPr lvl="1"/>
            <a:r>
              <a:rPr lang="en-US" dirty="0"/>
              <a:t>Governance </a:t>
            </a:r>
          </a:p>
          <a:p>
            <a:r>
              <a:rPr lang="en-US" b="1" dirty="0"/>
              <a:t>Be transparent about risks</a:t>
            </a:r>
            <a:r>
              <a:rPr lang="en-US" dirty="0"/>
              <a:t>—honest founders build greater investor confidence than those who ignore potential challenges. </a:t>
            </a:r>
          </a:p>
        </p:txBody>
      </p:sp>
    </p:spTree>
    <p:extLst>
      <p:ext uri="{BB962C8B-B14F-4D97-AF65-F5344CB8AC3E}">
        <p14:creationId xmlns:p14="http://schemas.microsoft.com/office/powerpoint/2010/main" val="285118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1958-74DD-4138-0959-A14FC027C262}"/>
              </a:ext>
            </a:extLst>
          </p:cNvPr>
          <p:cNvSpPr>
            <a:spLocks noGrp="1"/>
          </p:cNvSpPr>
          <p:nvPr>
            <p:ph type="title"/>
          </p:nvPr>
        </p:nvSpPr>
        <p:spPr>
          <a:xfrm>
            <a:off x="379412" y="381000"/>
            <a:ext cx="10677610" cy="685800"/>
          </a:xfrm>
        </p:spPr>
        <p:txBody>
          <a:bodyPr>
            <a:normAutofit fontScale="90000"/>
          </a:bodyPr>
          <a:lstStyle/>
          <a:p>
            <a:r>
              <a:rPr lang="en-US" dirty="0"/>
              <a:t>Fundraising Preparation: Building an Investable Company</a:t>
            </a:r>
          </a:p>
        </p:txBody>
      </p:sp>
      <p:sp>
        <p:nvSpPr>
          <p:cNvPr id="5" name="Content Placeholder 4">
            <a:extLst>
              <a:ext uri="{FF2B5EF4-FFF2-40B4-BE49-F238E27FC236}">
                <a16:creationId xmlns:a16="http://schemas.microsoft.com/office/drawing/2014/main" id="{AA203296-E2A8-C36E-7734-45FE741A42B7}"/>
              </a:ext>
            </a:extLst>
          </p:cNvPr>
          <p:cNvSpPr>
            <a:spLocks noGrp="1"/>
          </p:cNvSpPr>
          <p:nvPr>
            <p:ph idx="1"/>
          </p:nvPr>
        </p:nvSpPr>
        <p:spPr>
          <a:xfrm>
            <a:off x="410892" y="1524000"/>
            <a:ext cx="10788920" cy="4876800"/>
          </a:xfrm>
        </p:spPr>
        <p:txBody>
          <a:bodyPr>
            <a:normAutofit lnSpcReduction="10000"/>
          </a:bodyPr>
          <a:lstStyle/>
          <a:p>
            <a:r>
              <a:rPr lang="en-US" b="1" dirty="0"/>
              <a:t>Fundraising starts long before the first investor meeting</a:t>
            </a:r>
            <a:r>
              <a:rPr lang="en-US" dirty="0"/>
              <a:t>—success is driven by preparation, not just the pitch. </a:t>
            </a:r>
          </a:p>
          <a:p>
            <a:r>
              <a:rPr lang="en-US" b="1" dirty="0"/>
              <a:t>Investors back businesses, not just ideas</a:t>
            </a:r>
            <a:r>
              <a:rPr lang="en-US" dirty="0"/>
              <a:t>—they expect credibility, transparency, strong governance, and a scalable business model.</a:t>
            </a:r>
          </a:p>
          <a:p>
            <a:r>
              <a:rPr lang="en-US" b="1" dirty="0"/>
              <a:t>Preparation builds confidence</a:t>
            </a:r>
            <a:r>
              <a:rPr lang="en-US" dirty="0"/>
              <a:t> through organized financials, legal documentation, operational discipline, and a compelling investment story.</a:t>
            </a:r>
          </a:p>
          <a:p>
            <a:r>
              <a:rPr lang="en-US" b="1" dirty="0"/>
              <a:t>An investable company demonstrates</a:t>
            </a:r>
            <a:r>
              <a:rPr lang="en-US" dirty="0"/>
              <a:t> a capable management team, clear strategy, realistic financial projections, and effective execution. </a:t>
            </a:r>
          </a:p>
          <a:p>
            <a:r>
              <a:rPr lang="en-US" b="1" dirty="0"/>
              <a:t>The best fundraises are won before due diligence begins</a:t>
            </a:r>
            <a:r>
              <a:rPr lang="en-US" dirty="0"/>
              <a:t> by anticipating investor questions and eliminating potential concerns. </a:t>
            </a:r>
          </a:p>
          <a:p>
            <a:r>
              <a:rPr lang="en-US" b="1" dirty="0"/>
              <a:t>Real-world case studies</a:t>
            </a:r>
            <a:r>
              <a:rPr lang="en-US" dirty="0"/>
              <a:t> (Threedium, Ascanio, Heroes Made, and Promed Bioscience) illustrate how startups prepared successfully to attract investment</a:t>
            </a:r>
          </a:p>
        </p:txBody>
      </p:sp>
    </p:spTree>
    <p:extLst>
      <p:ext uri="{BB962C8B-B14F-4D97-AF65-F5344CB8AC3E}">
        <p14:creationId xmlns:p14="http://schemas.microsoft.com/office/powerpoint/2010/main" val="317982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C59E8-CEAC-0B7C-ABAD-B7BA6D3E5C1C}"/>
              </a:ext>
            </a:extLst>
          </p:cNvPr>
          <p:cNvSpPr>
            <a:spLocks noGrp="1"/>
          </p:cNvSpPr>
          <p:nvPr>
            <p:ph type="title"/>
          </p:nvPr>
        </p:nvSpPr>
        <p:spPr>
          <a:xfrm>
            <a:off x="1522413" y="381000"/>
            <a:ext cx="9144001" cy="762000"/>
          </a:xfrm>
        </p:spPr>
        <p:txBody>
          <a:bodyPr>
            <a:normAutofit fontScale="90000"/>
          </a:bodyPr>
          <a:lstStyle/>
          <a:p>
            <a:r>
              <a:rPr lang="en-US" b="1" dirty="0"/>
              <a:t>Risk Assessment &amp; Mitigation Planning</a:t>
            </a:r>
            <a:br>
              <a:rPr lang="en-US" b="1" dirty="0"/>
            </a:br>
            <a:endParaRPr lang="en-US" dirty="0"/>
          </a:p>
        </p:txBody>
      </p:sp>
      <p:sp>
        <p:nvSpPr>
          <p:cNvPr id="3" name="Content Placeholder 2">
            <a:extLst>
              <a:ext uri="{FF2B5EF4-FFF2-40B4-BE49-F238E27FC236}">
                <a16:creationId xmlns:a16="http://schemas.microsoft.com/office/drawing/2014/main" id="{83D84361-F3C2-D150-D179-DF130E4C0EB9}"/>
              </a:ext>
            </a:extLst>
          </p:cNvPr>
          <p:cNvSpPr>
            <a:spLocks noGrp="1"/>
          </p:cNvSpPr>
          <p:nvPr>
            <p:ph idx="1"/>
          </p:nvPr>
        </p:nvSpPr>
        <p:spPr>
          <a:xfrm>
            <a:off x="608012" y="1176068"/>
            <a:ext cx="10591800" cy="5105400"/>
          </a:xfrm>
        </p:spPr>
        <p:txBody>
          <a:bodyPr>
            <a:normAutofit/>
          </a:bodyPr>
          <a:lstStyle/>
          <a:p>
            <a:r>
              <a:rPr lang="en-US" b="1" dirty="0"/>
              <a:t>Develop mitigation strategies</a:t>
            </a:r>
            <a:r>
              <a:rPr lang="en-US" dirty="0"/>
              <a:t> through pilots, customer validation, pricing tests, regulatory planning, strategic partnerships, and process improvements. </a:t>
            </a:r>
          </a:p>
          <a:p>
            <a:r>
              <a:rPr lang="en-US" b="1" dirty="0"/>
              <a:t>Use milestone-based planning</a:t>
            </a:r>
            <a:r>
              <a:rPr lang="en-US" dirty="0"/>
              <a:t> to demonstrate how each funding round reduces risk and increases company value. </a:t>
            </a:r>
          </a:p>
          <a:p>
            <a:r>
              <a:rPr lang="en-US" b="1" dirty="0"/>
              <a:t>Implement governance and risk management</a:t>
            </a:r>
            <a:r>
              <a:rPr lang="en-US" dirty="0"/>
              <a:t> by maintaining a simple risk register and reviewing key risks regularly. </a:t>
            </a:r>
          </a:p>
          <a:p>
            <a:r>
              <a:rPr lang="en-US" b="1" dirty="0"/>
              <a:t>Manage financial risk</a:t>
            </a:r>
            <a:r>
              <a:rPr lang="en-US" dirty="0"/>
              <a:t> with runway planning, cash burn analysis, contingency scenarios, and disciplined capital allocation. </a:t>
            </a:r>
          </a:p>
          <a:p>
            <a:r>
              <a:rPr lang="en-US" b="1" dirty="0"/>
              <a:t>Show investors a roadmap</a:t>
            </a:r>
            <a:r>
              <a:rPr lang="en-US" dirty="0"/>
              <a:t> explaining the biggest risks, mitigation actions, and measurable indicators of success. </a:t>
            </a:r>
          </a:p>
        </p:txBody>
      </p:sp>
    </p:spTree>
    <p:extLst>
      <p:ext uri="{BB962C8B-B14F-4D97-AF65-F5344CB8AC3E}">
        <p14:creationId xmlns:p14="http://schemas.microsoft.com/office/powerpoint/2010/main" val="179844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D1CBC-C917-7E74-30E8-594DEF9A3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03EB61-9064-2B7D-CAB7-51B0424F75BE}"/>
              </a:ext>
            </a:extLst>
          </p:cNvPr>
          <p:cNvSpPr>
            <a:spLocks noGrp="1"/>
          </p:cNvSpPr>
          <p:nvPr>
            <p:ph type="title"/>
          </p:nvPr>
        </p:nvSpPr>
        <p:spPr>
          <a:xfrm>
            <a:off x="1522413" y="381000"/>
            <a:ext cx="9144001" cy="762000"/>
          </a:xfrm>
        </p:spPr>
        <p:txBody>
          <a:bodyPr>
            <a:normAutofit fontScale="90000"/>
          </a:bodyPr>
          <a:lstStyle/>
          <a:p>
            <a:r>
              <a:rPr lang="en-US" b="1" dirty="0"/>
              <a:t>Risk Assessment &amp; Mitigation Planning</a:t>
            </a:r>
            <a:br>
              <a:rPr lang="en-US" b="1" dirty="0"/>
            </a:br>
            <a:endParaRPr lang="en-US" dirty="0"/>
          </a:p>
        </p:txBody>
      </p:sp>
      <p:sp>
        <p:nvSpPr>
          <p:cNvPr id="3" name="Content Placeholder 2">
            <a:extLst>
              <a:ext uri="{FF2B5EF4-FFF2-40B4-BE49-F238E27FC236}">
                <a16:creationId xmlns:a16="http://schemas.microsoft.com/office/drawing/2014/main" id="{5DE28269-39BB-83FB-891B-6E56BC425DA4}"/>
              </a:ext>
            </a:extLst>
          </p:cNvPr>
          <p:cNvSpPr>
            <a:spLocks noGrp="1"/>
          </p:cNvSpPr>
          <p:nvPr>
            <p:ph idx="1"/>
          </p:nvPr>
        </p:nvSpPr>
        <p:spPr>
          <a:xfrm>
            <a:off x="608012" y="1176068"/>
            <a:ext cx="10591800" cy="5105400"/>
          </a:xfrm>
        </p:spPr>
        <p:txBody>
          <a:bodyPr>
            <a:normAutofit fontScale="92500" lnSpcReduction="10000"/>
          </a:bodyPr>
          <a:lstStyle/>
          <a:p>
            <a:pPr marL="0" indent="0">
              <a:buNone/>
            </a:pPr>
            <a:r>
              <a:rPr lang="en-US" b="1" dirty="0"/>
              <a:t>Case Study Examples</a:t>
            </a:r>
          </a:p>
          <a:p>
            <a:pPr marL="0" indent="0">
              <a:buNone/>
            </a:pPr>
            <a:r>
              <a:rPr lang="en-US" b="1" dirty="0"/>
              <a:t>Ascanio</a:t>
            </a:r>
          </a:p>
          <a:p>
            <a:r>
              <a:rPr lang="en-US" dirty="0"/>
              <a:t>Openly discussed key risks: </a:t>
            </a:r>
          </a:p>
          <a:p>
            <a:pPr lvl="1"/>
            <a:r>
              <a:rPr lang="en-US" dirty="0"/>
              <a:t>Technology latency </a:t>
            </a:r>
          </a:p>
          <a:p>
            <a:pPr lvl="1"/>
            <a:r>
              <a:rPr lang="en-US" dirty="0"/>
              <a:t>Long enterprise procurement cycles </a:t>
            </a:r>
          </a:p>
          <a:p>
            <a:pPr lvl="1"/>
            <a:r>
              <a:rPr lang="en-US" dirty="0"/>
              <a:t>Slow customer adoption </a:t>
            </a:r>
          </a:p>
          <a:p>
            <a:r>
              <a:rPr lang="en-US" dirty="0"/>
              <a:t>Mitigation actions: </a:t>
            </a:r>
          </a:p>
          <a:p>
            <a:pPr lvl="1"/>
            <a:r>
              <a:rPr lang="en-US" dirty="0"/>
              <a:t>Improved platform architecture </a:t>
            </a:r>
          </a:p>
          <a:p>
            <a:pPr lvl="1"/>
            <a:r>
              <a:rPr lang="en-US" dirty="0"/>
              <a:t>Strategic pilot partnerships </a:t>
            </a:r>
          </a:p>
          <a:p>
            <a:pPr lvl="1"/>
            <a:r>
              <a:rPr lang="en-US" dirty="0"/>
              <a:t>Refined market messaging </a:t>
            </a:r>
          </a:p>
          <a:p>
            <a:pPr marL="0" indent="0">
              <a:buNone/>
            </a:pPr>
            <a:r>
              <a:rPr lang="en-US" b="1" dirty="0">
                <a:solidFill>
                  <a:srgbClr val="FFFF00"/>
                </a:solidFill>
              </a:rPr>
              <a:t>Investor takeaway:</a:t>
            </a:r>
            <a:r>
              <a:rPr lang="en-US" dirty="0">
                <a:solidFill>
                  <a:srgbClr val="FFFF00"/>
                </a:solidFill>
              </a:rPr>
              <a:t> Transparency and proactive risk management significantly increased credibility.</a:t>
            </a:r>
          </a:p>
        </p:txBody>
      </p:sp>
    </p:spTree>
    <p:extLst>
      <p:ext uri="{BB962C8B-B14F-4D97-AF65-F5344CB8AC3E}">
        <p14:creationId xmlns:p14="http://schemas.microsoft.com/office/powerpoint/2010/main" val="357225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D20B7-D595-40DA-FA41-C2B704F7B7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780914-08A0-EB21-7722-FF2B4C8E7046}"/>
              </a:ext>
            </a:extLst>
          </p:cNvPr>
          <p:cNvSpPr>
            <a:spLocks noGrp="1"/>
          </p:cNvSpPr>
          <p:nvPr>
            <p:ph type="title"/>
          </p:nvPr>
        </p:nvSpPr>
        <p:spPr>
          <a:xfrm>
            <a:off x="1522413" y="381000"/>
            <a:ext cx="9144001" cy="762000"/>
          </a:xfrm>
        </p:spPr>
        <p:txBody>
          <a:bodyPr>
            <a:normAutofit fontScale="90000"/>
          </a:bodyPr>
          <a:lstStyle/>
          <a:p>
            <a:r>
              <a:rPr lang="en-US" b="1" dirty="0"/>
              <a:t>Risk Assessment &amp; Mitigation Planning</a:t>
            </a:r>
            <a:br>
              <a:rPr lang="en-US" b="1" dirty="0"/>
            </a:br>
            <a:endParaRPr lang="en-US" dirty="0"/>
          </a:p>
        </p:txBody>
      </p:sp>
      <p:sp>
        <p:nvSpPr>
          <p:cNvPr id="3" name="Content Placeholder 2">
            <a:extLst>
              <a:ext uri="{FF2B5EF4-FFF2-40B4-BE49-F238E27FC236}">
                <a16:creationId xmlns:a16="http://schemas.microsoft.com/office/drawing/2014/main" id="{159D12E7-A5BE-4D3A-D0B4-6AC067CB96EA}"/>
              </a:ext>
            </a:extLst>
          </p:cNvPr>
          <p:cNvSpPr>
            <a:spLocks noGrp="1"/>
          </p:cNvSpPr>
          <p:nvPr>
            <p:ph idx="1"/>
          </p:nvPr>
        </p:nvSpPr>
        <p:spPr>
          <a:xfrm>
            <a:off x="608012" y="1176068"/>
            <a:ext cx="10591800" cy="5105400"/>
          </a:xfrm>
        </p:spPr>
        <p:txBody>
          <a:bodyPr>
            <a:normAutofit/>
          </a:bodyPr>
          <a:lstStyle/>
          <a:p>
            <a:pPr marL="0" indent="0">
              <a:buNone/>
            </a:pPr>
            <a:r>
              <a:rPr lang="en-US" b="1" dirty="0"/>
              <a:t>Case Study Examples</a:t>
            </a:r>
          </a:p>
          <a:p>
            <a:pPr marL="0" indent="0">
              <a:buNone/>
            </a:pPr>
            <a:r>
              <a:rPr lang="en-US" b="1" dirty="0"/>
              <a:t>Healthcare Device Company</a:t>
            </a:r>
          </a:p>
          <a:p>
            <a:r>
              <a:rPr lang="en-US" dirty="0"/>
              <a:t>Identified FDA approval as the largest commercialization risk. </a:t>
            </a:r>
          </a:p>
          <a:p>
            <a:r>
              <a:rPr lang="en-US" dirty="0"/>
              <a:t>Mitigation actions: </a:t>
            </a:r>
          </a:p>
          <a:p>
            <a:pPr lvl="1"/>
            <a:r>
              <a:rPr lang="en-US" dirty="0"/>
              <a:t>Hired an experienced regulatory consultant. </a:t>
            </a:r>
          </a:p>
          <a:p>
            <a:pPr lvl="1"/>
            <a:r>
              <a:rPr lang="en-US" dirty="0"/>
              <a:t>Engaged early with FDA compliance officials. </a:t>
            </a:r>
          </a:p>
          <a:p>
            <a:pPr lvl="1"/>
            <a:r>
              <a:rPr lang="en-US" dirty="0"/>
              <a:t>Built scalable regulatory documentation and compliance processes. </a:t>
            </a:r>
          </a:p>
          <a:p>
            <a:pPr marL="0" indent="0">
              <a:buNone/>
            </a:pPr>
            <a:r>
              <a:rPr lang="en-US" b="1" dirty="0">
                <a:solidFill>
                  <a:srgbClr val="FFFF00"/>
                </a:solidFill>
              </a:rPr>
              <a:t>Investor takeaway:</a:t>
            </a:r>
            <a:r>
              <a:rPr lang="en-US" dirty="0">
                <a:solidFill>
                  <a:srgbClr val="FFFF00"/>
                </a:solidFill>
              </a:rPr>
              <a:t> Proactive regulatory planning substantially reduced execution risk.</a:t>
            </a:r>
          </a:p>
          <a:p>
            <a:pPr marL="0" indent="0">
              <a:buNone/>
            </a:pPr>
            <a:r>
              <a:rPr lang="en-US" dirty="0">
                <a:solidFill>
                  <a:srgbClr val="FFFF00"/>
                </a:solidFill>
              </a:rPr>
              <a:t>.</a:t>
            </a:r>
          </a:p>
        </p:txBody>
      </p:sp>
    </p:spTree>
    <p:extLst>
      <p:ext uri="{BB962C8B-B14F-4D97-AF65-F5344CB8AC3E}">
        <p14:creationId xmlns:p14="http://schemas.microsoft.com/office/powerpoint/2010/main" val="174317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BD833-AB32-2930-F2C2-DD64628C98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6F270-62A0-5F20-3A78-6C76B789CF72}"/>
              </a:ext>
            </a:extLst>
          </p:cNvPr>
          <p:cNvSpPr>
            <a:spLocks noGrp="1"/>
          </p:cNvSpPr>
          <p:nvPr>
            <p:ph type="title"/>
          </p:nvPr>
        </p:nvSpPr>
        <p:spPr>
          <a:xfrm>
            <a:off x="1522413" y="381000"/>
            <a:ext cx="9144001" cy="762000"/>
          </a:xfrm>
        </p:spPr>
        <p:txBody>
          <a:bodyPr>
            <a:normAutofit fontScale="90000"/>
          </a:bodyPr>
          <a:lstStyle/>
          <a:p>
            <a:r>
              <a:rPr lang="en-US" b="1" dirty="0"/>
              <a:t>Risk Assessment &amp; Mitigation Planning</a:t>
            </a:r>
            <a:br>
              <a:rPr lang="en-US" b="1" dirty="0"/>
            </a:br>
            <a:endParaRPr lang="en-US" dirty="0"/>
          </a:p>
        </p:txBody>
      </p:sp>
      <p:sp>
        <p:nvSpPr>
          <p:cNvPr id="3" name="Content Placeholder 2">
            <a:extLst>
              <a:ext uri="{FF2B5EF4-FFF2-40B4-BE49-F238E27FC236}">
                <a16:creationId xmlns:a16="http://schemas.microsoft.com/office/drawing/2014/main" id="{CC9DBA86-CCB1-991F-4BD3-44AB2AF8E789}"/>
              </a:ext>
            </a:extLst>
          </p:cNvPr>
          <p:cNvSpPr>
            <a:spLocks noGrp="1"/>
          </p:cNvSpPr>
          <p:nvPr>
            <p:ph idx="1"/>
          </p:nvPr>
        </p:nvSpPr>
        <p:spPr>
          <a:xfrm>
            <a:off x="608012" y="1176068"/>
            <a:ext cx="10896600" cy="5453332"/>
          </a:xfrm>
        </p:spPr>
        <p:txBody>
          <a:bodyPr>
            <a:normAutofit/>
          </a:bodyPr>
          <a:lstStyle/>
          <a:p>
            <a:pPr marL="0" indent="0">
              <a:buNone/>
            </a:pPr>
            <a:r>
              <a:rPr lang="en-US" b="1" dirty="0"/>
              <a:t>Case Study Examples</a:t>
            </a:r>
          </a:p>
          <a:p>
            <a:pPr marL="0" indent="0">
              <a:buNone/>
            </a:pPr>
            <a:r>
              <a:rPr lang="en-US" b="1" dirty="0"/>
              <a:t>Threedium</a:t>
            </a:r>
          </a:p>
          <a:p>
            <a:r>
              <a:rPr lang="en-US" dirty="0"/>
              <a:t>Presented a formal </a:t>
            </a:r>
            <a:r>
              <a:rPr lang="en-US" b="1" dirty="0"/>
              <a:t>Risk Register</a:t>
            </a:r>
            <a:r>
              <a:rPr lang="en-US" dirty="0"/>
              <a:t> during due diligence. </a:t>
            </a:r>
          </a:p>
          <a:p>
            <a:r>
              <a:rPr lang="en-US" dirty="0"/>
              <a:t>Identified: </a:t>
            </a:r>
          </a:p>
          <a:p>
            <a:pPr lvl="1"/>
            <a:r>
              <a:rPr lang="en-US" dirty="0"/>
              <a:t>Highest-risk technology components. </a:t>
            </a:r>
          </a:p>
          <a:p>
            <a:pPr lvl="1"/>
            <a:r>
              <a:rPr lang="en-US" dirty="0"/>
              <a:t>Mitigation plans and development milestones. </a:t>
            </a:r>
          </a:p>
          <a:p>
            <a:pPr marL="0" indent="0">
              <a:buNone/>
            </a:pPr>
            <a:r>
              <a:rPr lang="en-US" b="1" dirty="0">
                <a:solidFill>
                  <a:srgbClr val="FFFF00"/>
                </a:solidFill>
              </a:rPr>
              <a:t>Investor takeaway:</a:t>
            </a:r>
            <a:r>
              <a:rPr lang="en-US" dirty="0">
                <a:solidFill>
                  <a:srgbClr val="FFFF00"/>
                </a:solidFill>
              </a:rPr>
              <a:t> Demonstrated disciplined governance and operational maturity.</a:t>
            </a:r>
          </a:p>
        </p:txBody>
      </p:sp>
    </p:spTree>
    <p:extLst>
      <p:ext uri="{BB962C8B-B14F-4D97-AF65-F5344CB8AC3E}">
        <p14:creationId xmlns:p14="http://schemas.microsoft.com/office/powerpoint/2010/main" val="2083559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7FC0-A087-496F-D7A7-2C9F242486E6}"/>
              </a:ext>
            </a:extLst>
          </p:cNvPr>
          <p:cNvSpPr>
            <a:spLocks noGrp="1"/>
          </p:cNvSpPr>
          <p:nvPr>
            <p:ph type="title"/>
          </p:nvPr>
        </p:nvSpPr>
        <p:spPr>
          <a:xfrm>
            <a:off x="1522413" y="381000"/>
            <a:ext cx="9144001" cy="914400"/>
          </a:xfrm>
        </p:spPr>
        <p:txBody>
          <a:bodyPr>
            <a:normAutofit fontScale="90000"/>
          </a:bodyPr>
          <a:lstStyle/>
          <a:p>
            <a:r>
              <a:rPr lang="en-US" dirty="0"/>
              <a:t>Capital Strategy &amp; Round Planning</a:t>
            </a:r>
            <a:br>
              <a:rPr lang="en-US" dirty="0"/>
            </a:br>
            <a:endParaRPr lang="en-US" dirty="0"/>
          </a:p>
        </p:txBody>
      </p:sp>
      <p:sp>
        <p:nvSpPr>
          <p:cNvPr id="3" name="Content Placeholder 2">
            <a:extLst>
              <a:ext uri="{FF2B5EF4-FFF2-40B4-BE49-F238E27FC236}">
                <a16:creationId xmlns:a16="http://schemas.microsoft.com/office/drawing/2014/main" id="{96032293-634F-9650-5CE9-58E49673F24A}"/>
              </a:ext>
            </a:extLst>
          </p:cNvPr>
          <p:cNvSpPr>
            <a:spLocks noGrp="1"/>
          </p:cNvSpPr>
          <p:nvPr>
            <p:ph idx="1"/>
          </p:nvPr>
        </p:nvSpPr>
        <p:spPr>
          <a:xfrm>
            <a:off x="989012" y="1371599"/>
            <a:ext cx="9525000" cy="4572001"/>
          </a:xfrm>
        </p:spPr>
        <p:txBody>
          <a:bodyPr>
            <a:normAutofit/>
          </a:bodyPr>
          <a:lstStyle/>
          <a:p>
            <a:r>
              <a:rPr lang="en-US" b="1" dirty="0"/>
              <a:t>Raise capital with a purpose</a:t>
            </a:r>
            <a:r>
              <a:rPr lang="en-US" dirty="0"/>
              <a:t>—align the funding amount with specific business milestones, not simply runway. </a:t>
            </a:r>
          </a:p>
          <a:p>
            <a:r>
              <a:rPr lang="en-US" b="1" dirty="0"/>
              <a:t>Define value-creating milestones</a:t>
            </a:r>
            <a:r>
              <a:rPr lang="en-US" dirty="0"/>
              <a:t> that will justify a higher valuation in the next funding round (e.g., product-market fit, ARR targets, regulatory approval, manufacturing scale). </a:t>
            </a:r>
          </a:p>
          <a:p>
            <a:r>
              <a:rPr lang="en-US" b="1" dirty="0"/>
              <a:t>Develop a detailed capital allocation plan</a:t>
            </a:r>
            <a:r>
              <a:rPr lang="en-US" dirty="0"/>
              <a:t> showing how funds will be invested across product development, hiring, sales, marketing, operations, and regulatory activities. </a:t>
            </a:r>
          </a:p>
          <a:p>
            <a:r>
              <a:rPr lang="en-US" b="1" dirty="0"/>
              <a:t>Link every dollar invested to measurable business outcomes</a:t>
            </a:r>
            <a:r>
              <a:rPr lang="en-US" dirty="0"/>
              <a:t> such as revenue growth, customer acquisition, production capacity, or market expansion. </a:t>
            </a:r>
          </a:p>
        </p:txBody>
      </p:sp>
    </p:spTree>
    <p:extLst>
      <p:ext uri="{BB962C8B-B14F-4D97-AF65-F5344CB8AC3E}">
        <p14:creationId xmlns:p14="http://schemas.microsoft.com/office/powerpoint/2010/main" val="417070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E33ED-748C-E919-C50F-D3D1F1F9BB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28C09B-22EA-ABB8-C1EA-395AEB005E43}"/>
              </a:ext>
            </a:extLst>
          </p:cNvPr>
          <p:cNvSpPr>
            <a:spLocks noGrp="1"/>
          </p:cNvSpPr>
          <p:nvPr>
            <p:ph type="title"/>
          </p:nvPr>
        </p:nvSpPr>
        <p:spPr>
          <a:xfrm>
            <a:off x="1522413" y="381000"/>
            <a:ext cx="9144001" cy="914400"/>
          </a:xfrm>
        </p:spPr>
        <p:txBody>
          <a:bodyPr>
            <a:normAutofit fontScale="90000"/>
          </a:bodyPr>
          <a:lstStyle/>
          <a:p>
            <a:r>
              <a:rPr lang="en-US" dirty="0"/>
              <a:t>Capital Strategy &amp; Round Planning</a:t>
            </a:r>
            <a:br>
              <a:rPr lang="en-US" dirty="0"/>
            </a:br>
            <a:endParaRPr lang="en-US" dirty="0"/>
          </a:p>
        </p:txBody>
      </p:sp>
      <p:sp>
        <p:nvSpPr>
          <p:cNvPr id="3" name="Content Placeholder 2">
            <a:extLst>
              <a:ext uri="{FF2B5EF4-FFF2-40B4-BE49-F238E27FC236}">
                <a16:creationId xmlns:a16="http://schemas.microsoft.com/office/drawing/2014/main" id="{412E47C7-063D-4360-741F-028B04F77E92}"/>
              </a:ext>
            </a:extLst>
          </p:cNvPr>
          <p:cNvSpPr>
            <a:spLocks noGrp="1"/>
          </p:cNvSpPr>
          <p:nvPr>
            <p:ph idx="1"/>
          </p:nvPr>
        </p:nvSpPr>
        <p:spPr>
          <a:xfrm>
            <a:off x="1065212" y="1371599"/>
            <a:ext cx="9753600" cy="4648201"/>
          </a:xfrm>
        </p:spPr>
        <p:txBody>
          <a:bodyPr>
            <a:normAutofit/>
          </a:bodyPr>
          <a:lstStyle/>
          <a:p>
            <a:r>
              <a:rPr lang="en-US" b="1" dirty="0"/>
              <a:t>Time the fundraising strategically</a:t>
            </a:r>
            <a:r>
              <a:rPr lang="en-US" dirty="0"/>
              <a:t> by raising capital when business momentum and investor interest are strongest—not too early or too late. </a:t>
            </a:r>
          </a:p>
          <a:p>
            <a:r>
              <a:rPr lang="en-US" b="1" dirty="0"/>
              <a:t>Understand market conditions</a:t>
            </a:r>
            <a:r>
              <a:rPr lang="en-US" dirty="0"/>
              <a:t> including investor sentiment, comparable valuations, sector trends, and capital availability. </a:t>
            </a:r>
          </a:p>
          <a:p>
            <a:r>
              <a:rPr lang="en-US" b="1" dirty="0"/>
              <a:t>Manage founder dilution carefully</a:t>
            </a:r>
            <a:r>
              <a:rPr lang="en-US" dirty="0"/>
              <a:t> to preserve long-term ownership while raising sufficient capital to reach key milestones. </a:t>
            </a:r>
          </a:p>
          <a:p>
            <a:r>
              <a:rPr lang="en-US" b="1" dirty="0"/>
              <a:t>Build a high-quality investor syndicate</a:t>
            </a:r>
            <a:r>
              <a:rPr lang="en-US" dirty="0"/>
              <a:t>—the right investors provide strategic guidance, credibility, industry access, and support for future fundraising rounds. </a:t>
            </a:r>
          </a:p>
          <a:p>
            <a:r>
              <a:rPr lang="en-US" b="1" dirty="0"/>
              <a:t>Treat capital as a strategic growth tool, not a survival mechanism</a:t>
            </a:r>
            <a:r>
              <a:rPr lang="en-US" dirty="0"/>
              <a:t>, demonstrating confidence and disciplined execution.</a:t>
            </a:r>
          </a:p>
        </p:txBody>
      </p:sp>
    </p:spTree>
    <p:extLst>
      <p:ext uri="{BB962C8B-B14F-4D97-AF65-F5344CB8AC3E}">
        <p14:creationId xmlns:p14="http://schemas.microsoft.com/office/powerpoint/2010/main" val="1713880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7A396-EB7A-7B72-8C98-51B1A9C4F0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67FEB-B2B7-0961-938E-451DE96E5288}"/>
              </a:ext>
            </a:extLst>
          </p:cNvPr>
          <p:cNvSpPr>
            <a:spLocks noGrp="1"/>
          </p:cNvSpPr>
          <p:nvPr>
            <p:ph type="title"/>
          </p:nvPr>
        </p:nvSpPr>
        <p:spPr>
          <a:xfrm>
            <a:off x="1522413" y="381000"/>
            <a:ext cx="9144001" cy="914400"/>
          </a:xfrm>
        </p:spPr>
        <p:txBody>
          <a:bodyPr>
            <a:normAutofit fontScale="90000"/>
          </a:bodyPr>
          <a:lstStyle/>
          <a:p>
            <a:r>
              <a:rPr lang="en-US" dirty="0"/>
              <a:t>Capital Strategy &amp; Round Planning</a:t>
            </a:r>
            <a:br>
              <a:rPr lang="en-US" dirty="0"/>
            </a:br>
            <a:endParaRPr lang="en-US" dirty="0"/>
          </a:p>
        </p:txBody>
      </p:sp>
      <p:sp>
        <p:nvSpPr>
          <p:cNvPr id="3" name="Content Placeholder 2">
            <a:extLst>
              <a:ext uri="{FF2B5EF4-FFF2-40B4-BE49-F238E27FC236}">
                <a16:creationId xmlns:a16="http://schemas.microsoft.com/office/drawing/2014/main" id="{04034236-FB97-14E5-7606-F6185CD4B7B6}"/>
              </a:ext>
            </a:extLst>
          </p:cNvPr>
          <p:cNvSpPr>
            <a:spLocks noGrp="1"/>
          </p:cNvSpPr>
          <p:nvPr>
            <p:ph idx="1"/>
          </p:nvPr>
        </p:nvSpPr>
        <p:spPr>
          <a:xfrm>
            <a:off x="836612" y="1143000"/>
            <a:ext cx="10134598" cy="5181600"/>
          </a:xfrm>
        </p:spPr>
        <p:txBody>
          <a:bodyPr>
            <a:normAutofit fontScale="85000" lnSpcReduction="10000"/>
          </a:bodyPr>
          <a:lstStyle/>
          <a:p>
            <a:pPr marL="0" indent="0">
              <a:buNone/>
            </a:pPr>
            <a:r>
              <a:rPr lang="en-US" b="1" dirty="0"/>
              <a:t>Case Study Example – Promed Bioscience</a:t>
            </a:r>
          </a:p>
          <a:p>
            <a:pPr marL="0" indent="0">
              <a:buNone/>
            </a:pPr>
            <a:r>
              <a:rPr lang="en-US" b="1" dirty="0"/>
              <a:t>€1.25 Million Growth Round</a:t>
            </a:r>
            <a:endParaRPr lang="en-US" dirty="0"/>
          </a:p>
          <a:p>
            <a:r>
              <a:rPr lang="en-US" dirty="0"/>
              <a:t>Capital was allocated to purchase specialized collagen manufacturing equipment. </a:t>
            </a:r>
          </a:p>
          <a:p>
            <a:r>
              <a:rPr lang="en-US" dirty="0"/>
              <a:t>Funding directly addressed: </a:t>
            </a:r>
          </a:p>
          <a:p>
            <a:pPr lvl="1"/>
            <a:r>
              <a:rPr lang="en-US" dirty="0"/>
              <a:t>Existing production bottlenecks. </a:t>
            </a:r>
          </a:p>
          <a:p>
            <a:pPr lvl="1"/>
            <a:r>
              <a:rPr lang="en-US" dirty="0"/>
              <a:t>Confirmed demand from Korean skincare companies. </a:t>
            </a:r>
          </a:p>
          <a:p>
            <a:pPr lvl="1"/>
            <a:r>
              <a:rPr lang="en-US" dirty="0"/>
              <a:t>Increased manufacturing capacity to fulfill signed commercial commitments. </a:t>
            </a:r>
          </a:p>
          <a:p>
            <a:r>
              <a:rPr lang="en-US" dirty="0"/>
              <a:t>Every euro raised was linked to: </a:t>
            </a:r>
          </a:p>
          <a:p>
            <a:pPr lvl="1"/>
            <a:r>
              <a:rPr lang="en-US" dirty="0"/>
              <a:t>Higher production output. </a:t>
            </a:r>
          </a:p>
          <a:p>
            <a:pPr lvl="1"/>
            <a:r>
              <a:rPr lang="en-US" dirty="0"/>
              <a:t>Revenue growth. </a:t>
            </a:r>
          </a:p>
          <a:p>
            <a:pPr lvl="1"/>
            <a:r>
              <a:rPr lang="en-US" dirty="0"/>
              <a:t>Increased enterprise value. </a:t>
            </a:r>
          </a:p>
          <a:p>
            <a:pPr marL="0" indent="0">
              <a:buNone/>
            </a:pPr>
            <a:r>
              <a:rPr lang="en-US" b="1" dirty="0">
                <a:solidFill>
                  <a:srgbClr val="FFFF00"/>
                </a:solidFill>
              </a:rPr>
              <a:t>Investor takeaway:</a:t>
            </a:r>
            <a:r>
              <a:rPr lang="en-US" dirty="0">
                <a:solidFill>
                  <a:srgbClr val="FFFF00"/>
                </a:solidFill>
              </a:rPr>
              <a:t> The fundraising round was tied to measurable operational milestones rather than simply extending runway, making the investment highly compelling.</a:t>
            </a:r>
          </a:p>
        </p:txBody>
      </p:sp>
    </p:spTree>
    <p:extLst>
      <p:ext uri="{BB962C8B-B14F-4D97-AF65-F5344CB8AC3E}">
        <p14:creationId xmlns:p14="http://schemas.microsoft.com/office/powerpoint/2010/main" val="3427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6A7C8-FA09-6257-4AF5-36802A7D6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242E21-6728-DCBC-734E-90EAD1C76E95}"/>
              </a:ext>
            </a:extLst>
          </p:cNvPr>
          <p:cNvSpPr>
            <a:spLocks noGrp="1"/>
          </p:cNvSpPr>
          <p:nvPr>
            <p:ph type="title"/>
          </p:nvPr>
        </p:nvSpPr>
        <p:spPr>
          <a:xfrm>
            <a:off x="1522413" y="381000"/>
            <a:ext cx="9144001" cy="914400"/>
          </a:xfrm>
        </p:spPr>
        <p:txBody>
          <a:bodyPr>
            <a:normAutofit fontScale="90000"/>
          </a:bodyPr>
          <a:lstStyle/>
          <a:p>
            <a:r>
              <a:rPr lang="en-US" dirty="0"/>
              <a:t>Capital Strategy &amp; Round Planning</a:t>
            </a:r>
            <a:br>
              <a:rPr lang="en-US" dirty="0"/>
            </a:br>
            <a:endParaRPr lang="en-US" dirty="0"/>
          </a:p>
        </p:txBody>
      </p:sp>
      <p:sp>
        <p:nvSpPr>
          <p:cNvPr id="3" name="Content Placeholder 2">
            <a:extLst>
              <a:ext uri="{FF2B5EF4-FFF2-40B4-BE49-F238E27FC236}">
                <a16:creationId xmlns:a16="http://schemas.microsoft.com/office/drawing/2014/main" id="{840CB871-1122-86EB-11BF-98BC540A8BE9}"/>
              </a:ext>
            </a:extLst>
          </p:cNvPr>
          <p:cNvSpPr>
            <a:spLocks noGrp="1"/>
          </p:cNvSpPr>
          <p:nvPr>
            <p:ph idx="1"/>
          </p:nvPr>
        </p:nvSpPr>
        <p:spPr>
          <a:xfrm>
            <a:off x="836612" y="1828800"/>
            <a:ext cx="10134598" cy="2590800"/>
          </a:xfrm>
        </p:spPr>
        <p:txBody>
          <a:bodyPr>
            <a:normAutofit/>
          </a:bodyPr>
          <a:lstStyle/>
          <a:p>
            <a:pPr marL="0" indent="0">
              <a:buNone/>
            </a:pPr>
            <a:r>
              <a:rPr lang="en-US" b="1" dirty="0">
                <a:solidFill>
                  <a:srgbClr val="FFFF00"/>
                </a:solidFill>
              </a:rPr>
              <a:t>Investor Perspective:</a:t>
            </a:r>
            <a:r>
              <a:rPr lang="en-US" dirty="0">
                <a:solidFill>
                  <a:srgbClr val="FFFF00"/>
                </a:solidFill>
              </a:rPr>
              <a:t> </a:t>
            </a:r>
            <a:r>
              <a:rPr lang="en-US" i="1" dirty="0">
                <a:solidFill>
                  <a:srgbClr val="FFFF00"/>
                </a:solidFill>
              </a:rPr>
              <a:t>The best founders don't ask, "How much money can we raise?" They ask, "How much capital do we need to achieve the next value-creating milestone?" That discipline is one of the strongest signals of fundraising readiness.</a:t>
            </a:r>
            <a:endParaRPr lang="en-US" dirty="0">
              <a:solidFill>
                <a:srgbClr val="FFFF00"/>
              </a:solidFill>
            </a:endParaRPr>
          </a:p>
        </p:txBody>
      </p:sp>
    </p:spTree>
    <p:extLst>
      <p:ext uri="{BB962C8B-B14F-4D97-AF65-F5344CB8AC3E}">
        <p14:creationId xmlns:p14="http://schemas.microsoft.com/office/powerpoint/2010/main" val="425207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07AF6-69B0-E0DF-1E05-8F591C9C07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82434E-A866-BD8C-5926-41472A3413FE}"/>
              </a:ext>
            </a:extLst>
          </p:cNvPr>
          <p:cNvSpPr>
            <a:spLocks noGrp="1"/>
          </p:cNvSpPr>
          <p:nvPr>
            <p:ph type="title"/>
          </p:nvPr>
        </p:nvSpPr>
        <p:spPr>
          <a:xfrm>
            <a:off x="1522413" y="381000"/>
            <a:ext cx="9144001" cy="1219200"/>
          </a:xfrm>
        </p:spPr>
        <p:txBody>
          <a:bodyPr>
            <a:normAutofit/>
          </a:bodyPr>
          <a:lstStyle/>
          <a:p>
            <a:r>
              <a:rPr lang="en-US" dirty="0"/>
              <a:t>Narrative Positioning (The Pre-Pitch Story)</a:t>
            </a:r>
            <a:br>
              <a:rPr lang="en-US" dirty="0"/>
            </a:br>
            <a:endParaRPr lang="en-US" dirty="0"/>
          </a:p>
        </p:txBody>
      </p:sp>
      <p:sp>
        <p:nvSpPr>
          <p:cNvPr id="3" name="Content Placeholder 2">
            <a:extLst>
              <a:ext uri="{FF2B5EF4-FFF2-40B4-BE49-F238E27FC236}">
                <a16:creationId xmlns:a16="http://schemas.microsoft.com/office/drawing/2014/main" id="{C6AC0B34-1F91-9634-9442-D088FA43A4F3}"/>
              </a:ext>
            </a:extLst>
          </p:cNvPr>
          <p:cNvSpPr>
            <a:spLocks noGrp="1"/>
          </p:cNvSpPr>
          <p:nvPr>
            <p:ph idx="1"/>
          </p:nvPr>
        </p:nvSpPr>
        <p:spPr>
          <a:xfrm>
            <a:off x="1141412" y="1600200"/>
            <a:ext cx="9134391" cy="4114801"/>
          </a:xfrm>
        </p:spPr>
        <p:txBody>
          <a:bodyPr>
            <a:normAutofit fontScale="92500"/>
          </a:bodyPr>
          <a:lstStyle/>
          <a:p>
            <a:r>
              <a:rPr lang="en-US" b="1" dirty="0"/>
              <a:t>Develop a compelling investment story before the pitch</a:t>
            </a:r>
            <a:r>
              <a:rPr lang="en-US" dirty="0"/>
              <a:t>—your narrative becomes the foundation for every fundraising discussion. </a:t>
            </a:r>
          </a:p>
          <a:p>
            <a:r>
              <a:rPr lang="en-US" b="1" dirty="0"/>
              <a:t>Start with a unique insight</a:t>
            </a:r>
            <a:r>
              <a:rPr lang="en-US" dirty="0"/>
              <a:t> that explains the problem, why it matters, and why now is the right time to solve it. </a:t>
            </a:r>
          </a:p>
          <a:p>
            <a:r>
              <a:rPr lang="en-US" b="1" dirty="0"/>
              <a:t>Explain why your team is uniquely positioned</a:t>
            </a:r>
            <a:r>
              <a:rPr lang="en-US" dirty="0"/>
              <a:t> to execute based on experience, expertise, industry knowledge, or proprietary capabilities. </a:t>
            </a:r>
          </a:p>
          <a:p>
            <a:r>
              <a:rPr lang="en-US" b="1" dirty="0"/>
              <a:t>Connect your company to major market trends</a:t>
            </a:r>
            <a:r>
              <a:rPr lang="en-US" dirty="0"/>
              <a:t> such as AI, digital transformation, sustainability, healthcare innovation, or regulatory change. </a:t>
            </a:r>
            <a:r>
              <a:rPr lang="en-US" b="1" dirty="0"/>
              <a:t>Support the narrative with evidence</a:t>
            </a:r>
            <a:r>
              <a:rPr lang="en-US" dirty="0"/>
              <a:t> including customer traction, pilots, testimonials, partnerships, and measurable validation. </a:t>
            </a:r>
          </a:p>
        </p:txBody>
      </p:sp>
    </p:spTree>
    <p:extLst>
      <p:ext uri="{BB962C8B-B14F-4D97-AF65-F5344CB8AC3E}">
        <p14:creationId xmlns:p14="http://schemas.microsoft.com/office/powerpoint/2010/main" val="393453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1B1D5-5F05-F8E9-A20A-58F7FA937D48}"/>
              </a:ext>
            </a:extLst>
          </p:cNvPr>
          <p:cNvSpPr>
            <a:spLocks noGrp="1"/>
          </p:cNvSpPr>
          <p:nvPr>
            <p:ph type="title"/>
          </p:nvPr>
        </p:nvSpPr>
        <p:spPr>
          <a:xfrm>
            <a:off x="1522413" y="381000"/>
            <a:ext cx="9144001" cy="1219200"/>
          </a:xfrm>
        </p:spPr>
        <p:txBody>
          <a:bodyPr>
            <a:normAutofit/>
          </a:bodyPr>
          <a:lstStyle/>
          <a:p>
            <a:r>
              <a:rPr lang="en-US" dirty="0"/>
              <a:t>Narrative Positioning (The Pre-Pitch Story)</a:t>
            </a:r>
            <a:br>
              <a:rPr lang="en-US" dirty="0"/>
            </a:br>
            <a:endParaRPr lang="en-US" dirty="0"/>
          </a:p>
        </p:txBody>
      </p:sp>
      <p:sp>
        <p:nvSpPr>
          <p:cNvPr id="3" name="Content Placeholder 2">
            <a:extLst>
              <a:ext uri="{FF2B5EF4-FFF2-40B4-BE49-F238E27FC236}">
                <a16:creationId xmlns:a16="http://schemas.microsoft.com/office/drawing/2014/main" id="{00D19FCA-0BAA-7273-8607-FC209425E5C5}"/>
              </a:ext>
            </a:extLst>
          </p:cNvPr>
          <p:cNvSpPr>
            <a:spLocks noGrp="1"/>
          </p:cNvSpPr>
          <p:nvPr>
            <p:ph idx="1"/>
          </p:nvPr>
        </p:nvSpPr>
        <p:spPr>
          <a:xfrm>
            <a:off x="1141412" y="1600200"/>
            <a:ext cx="9134391" cy="4114801"/>
          </a:xfrm>
        </p:spPr>
        <p:txBody>
          <a:bodyPr>
            <a:normAutofit/>
          </a:bodyPr>
          <a:lstStyle/>
          <a:p>
            <a:r>
              <a:rPr lang="en-US" b="1" dirty="0"/>
              <a:t>Illustrate the growth flywheel</a:t>
            </a:r>
            <a:r>
              <a:rPr lang="en-US" dirty="0"/>
              <a:t> by showing how customers, product improvements, data, and network effects create scalable growth. </a:t>
            </a:r>
          </a:p>
          <a:p>
            <a:r>
              <a:rPr lang="en-US" b="1" dirty="0"/>
              <a:t>Maintain consistency across all fundraising materials</a:t>
            </a:r>
            <a:r>
              <a:rPr lang="en-US" dirty="0"/>
              <a:t> including the pitch deck, financial model, GTM strategy, data room, and business plan. </a:t>
            </a:r>
          </a:p>
          <a:p>
            <a:r>
              <a:rPr lang="en-US" b="1" dirty="0"/>
              <a:t>Create a story investors can believe in</a:t>
            </a:r>
            <a:r>
              <a:rPr lang="en-US" dirty="0"/>
              <a:t>—one that transforms a startup from an interesting company into an inevitable investment opportunity.</a:t>
            </a:r>
          </a:p>
        </p:txBody>
      </p:sp>
    </p:spTree>
    <p:extLst>
      <p:ext uri="{BB962C8B-B14F-4D97-AF65-F5344CB8AC3E}">
        <p14:creationId xmlns:p14="http://schemas.microsoft.com/office/powerpoint/2010/main" val="879053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D55F6-FD9B-640D-4961-053AEE8B7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B67C8-9FFB-8FA6-92D0-738FE1BF8139}"/>
              </a:ext>
            </a:extLst>
          </p:cNvPr>
          <p:cNvSpPr>
            <a:spLocks noGrp="1"/>
          </p:cNvSpPr>
          <p:nvPr>
            <p:ph type="title"/>
          </p:nvPr>
        </p:nvSpPr>
        <p:spPr>
          <a:xfrm>
            <a:off x="531812" y="228599"/>
            <a:ext cx="9144001" cy="685800"/>
          </a:xfrm>
        </p:spPr>
        <p:txBody>
          <a:bodyPr>
            <a:normAutofit fontScale="90000"/>
          </a:bodyPr>
          <a:lstStyle/>
          <a:p>
            <a:r>
              <a:rPr lang="en-US" b="1" dirty="0"/>
              <a:t>Strategic Clarity and Business Model Validation</a:t>
            </a:r>
            <a:endParaRPr lang="en-US" dirty="0"/>
          </a:p>
        </p:txBody>
      </p:sp>
      <p:sp>
        <p:nvSpPr>
          <p:cNvPr id="3" name="Content Placeholder 2">
            <a:extLst>
              <a:ext uri="{FF2B5EF4-FFF2-40B4-BE49-F238E27FC236}">
                <a16:creationId xmlns:a16="http://schemas.microsoft.com/office/drawing/2014/main" id="{73993F1C-2570-F51F-01BA-1410EDFC6E17}"/>
              </a:ext>
            </a:extLst>
          </p:cNvPr>
          <p:cNvSpPr>
            <a:spLocks noGrp="1"/>
          </p:cNvSpPr>
          <p:nvPr>
            <p:ph idx="1"/>
          </p:nvPr>
        </p:nvSpPr>
        <p:spPr>
          <a:xfrm>
            <a:off x="379412" y="1524000"/>
            <a:ext cx="10668000" cy="4267200"/>
          </a:xfrm>
        </p:spPr>
        <p:txBody>
          <a:bodyPr>
            <a:normAutofit/>
          </a:bodyPr>
          <a:lstStyle/>
          <a:p>
            <a:r>
              <a:rPr lang="en-US" b="1" dirty="0"/>
              <a:t>Investors invest in founders who demonstrate strategic clarity</a:t>
            </a:r>
            <a:r>
              <a:rPr lang="en-US" dirty="0"/>
              <a:t>—a deep understanding of the problem, customer, and value creation. </a:t>
            </a:r>
          </a:p>
          <a:p>
            <a:r>
              <a:rPr lang="en-US" b="1" dirty="0"/>
              <a:t>Clearly define the problem</a:t>
            </a:r>
            <a:r>
              <a:rPr lang="en-US" dirty="0"/>
              <a:t> with evidence from customer interviews, pilots, and market validation—not assumptions. </a:t>
            </a:r>
          </a:p>
          <a:p>
            <a:r>
              <a:rPr lang="en-US" b="1" dirty="0"/>
              <a:t>Identify a specific target customer</a:t>
            </a:r>
            <a:r>
              <a:rPr lang="en-US" dirty="0"/>
              <a:t> rather than a broad market; focus on early adopters, buying behavior, and willingness to pay. </a:t>
            </a:r>
          </a:p>
          <a:p>
            <a:r>
              <a:rPr lang="en-US" b="1" dirty="0"/>
              <a:t>Validate the business model</a:t>
            </a:r>
            <a:r>
              <a:rPr lang="en-US" dirty="0"/>
              <a:t> by demonstrating how the company generates revenue, scales, and creates sustainable profitability. </a:t>
            </a:r>
          </a:p>
        </p:txBody>
      </p:sp>
    </p:spTree>
    <p:extLst>
      <p:ext uri="{BB962C8B-B14F-4D97-AF65-F5344CB8AC3E}">
        <p14:creationId xmlns:p14="http://schemas.microsoft.com/office/powerpoint/2010/main" val="214270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A76BA-52B9-8699-FE57-DD8400F960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417D6-7C62-5794-3BB0-3701B5B0D7AD}"/>
              </a:ext>
            </a:extLst>
          </p:cNvPr>
          <p:cNvSpPr>
            <a:spLocks noGrp="1"/>
          </p:cNvSpPr>
          <p:nvPr>
            <p:ph type="title"/>
          </p:nvPr>
        </p:nvSpPr>
        <p:spPr>
          <a:xfrm>
            <a:off x="1522413" y="381000"/>
            <a:ext cx="9144001" cy="1219200"/>
          </a:xfrm>
        </p:spPr>
        <p:txBody>
          <a:bodyPr>
            <a:normAutofit/>
          </a:bodyPr>
          <a:lstStyle/>
          <a:p>
            <a:r>
              <a:rPr lang="en-US" dirty="0"/>
              <a:t>Narrative Positioning (The Pre-Pitch Story)</a:t>
            </a:r>
            <a:br>
              <a:rPr lang="en-US" dirty="0"/>
            </a:br>
            <a:endParaRPr lang="en-US" dirty="0"/>
          </a:p>
        </p:txBody>
      </p:sp>
      <p:sp>
        <p:nvSpPr>
          <p:cNvPr id="3" name="Content Placeholder 2">
            <a:extLst>
              <a:ext uri="{FF2B5EF4-FFF2-40B4-BE49-F238E27FC236}">
                <a16:creationId xmlns:a16="http://schemas.microsoft.com/office/drawing/2014/main" id="{61FC6F1D-8F55-8E96-95F8-AA5471BDAB19}"/>
              </a:ext>
            </a:extLst>
          </p:cNvPr>
          <p:cNvSpPr>
            <a:spLocks noGrp="1"/>
          </p:cNvSpPr>
          <p:nvPr>
            <p:ph idx="1"/>
          </p:nvPr>
        </p:nvSpPr>
        <p:spPr>
          <a:xfrm>
            <a:off x="1141412" y="1600200"/>
            <a:ext cx="9134391" cy="4114801"/>
          </a:xfrm>
        </p:spPr>
        <p:txBody>
          <a:bodyPr>
            <a:normAutofit lnSpcReduction="10000"/>
          </a:bodyPr>
          <a:lstStyle/>
          <a:p>
            <a:pPr marL="0" indent="0">
              <a:buNone/>
            </a:pPr>
            <a:r>
              <a:rPr lang="en-US" b="1" dirty="0"/>
              <a:t>Case Study Examples</a:t>
            </a:r>
          </a:p>
          <a:p>
            <a:pPr marL="0" indent="0">
              <a:buNone/>
            </a:pPr>
            <a:r>
              <a:rPr lang="en-US" b="1" dirty="0" err="1"/>
              <a:t>Darefore</a:t>
            </a:r>
            <a:r>
              <a:rPr lang="en-US" b="1" dirty="0"/>
              <a:t> (Sports Technology)</a:t>
            </a:r>
          </a:p>
          <a:p>
            <a:r>
              <a:rPr lang="en-US" dirty="0"/>
              <a:t>Identified an overlooked market gap: </a:t>
            </a:r>
          </a:p>
          <a:p>
            <a:pPr lvl="1"/>
            <a:r>
              <a:rPr lang="en-US" dirty="0"/>
              <a:t>Athletes relied on subjective coaching observations. </a:t>
            </a:r>
          </a:p>
          <a:p>
            <a:pPr lvl="1"/>
            <a:r>
              <a:rPr lang="en-US" dirty="0"/>
              <a:t>No real-time, sensor-based system accurately measured posture and movement. </a:t>
            </a:r>
          </a:p>
          <a:p>
            <a:r>
              <a:rPr lang="en-US" dirty="0"/>
              <a:t>Positioned the company as creating a </a:t>
            </a:r>
            <a:r>
              <a:rPr lang="en-US" b="1" dirty="0"/>
              <a:t>new data layer for athletic performance</a:t>
            </a:r>
            <a:r>
              <a:rPr lang="en-US" dirty="0"/>
              <a:t>, not simply another wearable device. </a:t>
            </a:r>
          </a:p>
          <a:p>
            <a:pPr marL="0" indent="0">
              <a:buNone/>
            </a:pPr>
            <a:r>
              <a:rPr lang="en-US" b="1" dirty="0">
                <a:solidFill>
                  <a:srgbClr val="FFFF00"/>
                </a:solidFill>
              </a:rPr>
              <a:t>Investor takeaway:</a:t>
            </a:r>
            <a:r>
              <a:rPr lang="en-US" dirty="0">
                <a:solidFill>
                  <a:srgbClr val="FFFF00"/>
                </a:solidFill>
              </a:rPr>
              <a:t> The company was built around a powerful market insight rather than a standalone product.</a:t>
            </a:r>
          </a:p>
        </p:txBody>
      </p:sp>
    </p:spTree>
    <p:extLst>
      <p:ext uri="{BB962C8B-B14F-4D97-AF65-F5344CB8AC3E}">
        <p14:creationId xmlns:p14="http://schemas.microsoft.com/office/powerpoint/2010/main" val="423833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58381-ABD0-FC42-2D88-6C316304D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52D05E-7ACB-2BFE-12F9-287699E33BB5}"/>
              </a:ext>
            </a:extLst>
          </p:cNvPr>
          <p:cNvSpPr>
            <a:spLocks noGrp="1"/>
          </p:cNvSpPr>
          <p:nvPr>
            <p:ph type="title"/>
          </p:nvPr>
        </p:nvSpPr>
        <p:spPr>
          <a:xfrm>
            <a:off x="1522413" y="381000"/>
            <a:ext cx="9144001" cy="1219200"/>
          </a:xfrm>
        </p:spPr>
        <p:txBody>
          <a:bodyPr>
            <a:normAutofit/>
          </a:bodyPr>
          <a:lstStyle/>
          <a:p>
            <a:r>
              <a:rPr lang="en-US" dirty="0"/>
              <a:t>Narrative Positioning (The Pre-Pitch Story)</a:t>
            </a:r>
            <a:br>
              <a:rPr lang="en-US" dirty="0"/>
            </a:br>
            <a:endParaRPr lang="en-US" dirty="0"/>
          </a:p>
        </p:txBody>
      </p:sp>
      <p:sp>
        <p:nvSpPr>
          <p:cNvPr id="3" name="Content Placeholder 2">
            <a:extLst>
              <a:ext uri="{FF2B5EF4-FFF2-40B4-BE49-F238E27FC236}">
                <a16:creationId xmlns:a16="http://schemas.microsoft.com/office/drawing/2014/main" id="{053E5887-43D1-493D-9792-E2B25061E845}"/>
              </a:ext>
            </a:extLst>
          </p:cNvPr>
          <p:cNvSpPr>
            <a:spLocks noGrp="1"/>
          </p:cNvSpPr>
          <p:nvPr>
            <p:ph idx="1"/>
          </p:nvPr>
        </p:nvSpPr>
        <p:spPr>
          <a:xfrm>
            <a:off x="1141412" y="1600200"/>
            <a:ext cx="9134391" cy="4114801"/>
          </a:xfrm>
        </p:spPr>
        <p:txBody>
          <a:bodyPr>
            <a:normAutofit/>
          </a:bodyPr>
          <a:lstStyle/>
          <a:p>
            <a:pPr marL="0" indent="0">
              <a:buNone/>
            </a:pPr>
            <a:r>
              <a:rPr lang="en-US" b="1" dirty="0"/>
              <a:t>Case Study Examples</a:t>
            </a:r>
          </a:p>
          <a:p>
            <a:pPr marL="0" indent="0">
              <a:buNone/>
            </a:pPr>
            <a:r>
              <a:rPr lang="en-US" b="1" dirty="0"/>
              <a:t>Threedium</a:t>
            </a:r>
          </a:p>
          <a:p>
            <a:r>
              <a:rPr lang="en-US" dirty="0"/>
              <a:t>Combined market opportunity with founder credibility: </a:t>
            </a:r>
          </a:p>
          <a:p>
            <a:pPr lvl="1"/>
            <a:r>
              <a:rPr lang="en-US" dirty="0"/>
              <a:t>Extensive experience working with global retail brands. </a:t>
            </a:r>
          </a:p>
          <a:p>
            <a:pPr lvl="1"/>
            <a:r>
              <a:rPr lang="en-US" dirty="0"/>
              <a:t>Deep expertise in 3D digital assets and enterprise deployments. </a:t>
            </a:r>
          </a:p>
          <a:p>
            <a:pPr lvl="1"/>
            <a:r>
              <a:rPr lang="en-US" dirty="0"/>
              <a:t>Early commercial validation. </a:t>
            </a:r>
          </a:p>
          <a:p>
            <a:pPr marL="0" indent="0">
              <a:buNone/>
            </a:pPr>
            <a:r>
              <a:rPr lang="en-US" b="1" dirty="0">
                <a:solidFill>
                  <a:srgbClr val="FFFF00"/>
                </a:solidFill>
              </a:rPr>
              <a:t>Investor takeaway:</a:t>
            </a:r>
            <a:r>
              <a:rPr lang="en-US" dirty="0">
                <a:solidFill>
                  <a:srgbClr val="FFFF00"/>
                </a:solidFill>
              </a:rPr>
              <a:t> Investors believed this was the right team to lead the transformation of 3D commerce.</a:t>
            </a:r>
          </a:p>
        </p:txBody>
      </p:sp>
    </p:spTree>
    <p:extLst>
      <p:ext uri="{BB962C8B-B14F-4D97-AF65-F5344CB8AC3E}">
        <p14:creationId xmlns:p14="http://schemas.microsoft.com/office/powerpoint/2010/main" val="285355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AB7A8-C337-B267-E206-CF291C2E30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762494-5FE2-877A-722C-89E2643947CE}"/>
              </a:ext>
            </a:extLst>
          </p:cNvPr>
          <p:cNvSpPr>
            <a:spLocks noGrp="1"/>
          </p:cNvSpPr>
          <p:nvPr>
            <p:ph type="title"/>
          </p:nvPr>
        </p:nvSpPr>
        <p:spPr>
          <a:xfrm>
            <a:off x="1522413" y="381000"/>
            <a:ext cx="9144001" cy="1219200"/>
          </a:xfrm>
        </p:spPr>
        <p:txBody>
          <a:bodyPr>
            <a:normAutofit/>
          </a:bodyPr>
          <a:lstStyle/>
          <a:p>
            <a:r>
              <a:rPr lang="en-US" dirty="0"/>
              <a:t>Narrative Positioning (The Pre-Pitch Story)</a:t>
            </a:r>
            <a:br>
              <a:rPr lang="en-US" dirty="0"/>
            </a:br>
            <a:endParaRPr lang="en-US" dirty="0"/>
          </a:p>
        </p:txBody>
      </p:sp>
      <p:sp>
        <p:nvSpPr>
          <p:cNvPr id="3" name="Content Placeholder 2">
            <a:extLst>
              <a:ext uri="{FF2B5EF4-FFF2-40B4-BE49-F238E27FC236}">
                <a16:creationId xmlns:a16="http://schemas.microsoft.com/office/drawing/2014/main" id="{80CCF23A-39D9-E51A-FE93-BE14B81776E5}"/>
              </a:ext>
            </a:extLst>
          </p:cNvPr>
          <p:cNvSpPr>
            <a:spLocks noGrp="1"/>
          </p:cNvSpPr>
          <p:nvPr>
            <p:ph idx="1"/>
          </p:nvPr>
        </p:nvSpPr>
        <p:spPr>
          <a:xfrm>
            <a:off x="1141412" y="1600200"/>
            <a:ext cx="9134391" cy="4114801"/>
          </a:xfrm>
        </p:spPr>
        <p:txBody>
          <a:bodyPr>
            <a:normAutofit/>
          </a:bodyPr>
          <a:lstStyle/>
          <a:p>
            <a:pPr marL="0" indent="0">
              <a:buNone/>
            </a:pPr>
            <a:r>
              <a:rPr lang="en-US" b="1" dirty="0">
                <a:solidFill>
                  <a:srgbClr val="FFFF00"/>
                </a:solidFill>
              </a:rPr>
              <a:t>Investor Perspective:</a:t>
            </a:r>
            <a:r>
              <a:rPr lang="en-US" dirty="0">
                <a:solidFill>
                  <a:srgbClr val="FFFF00"/>
                </a:solidFill>
              </a:rPr>
              <a:t> </a:t>
            </a:r>
            <a:r>
              <a:rPr lang="en-US" i="1" dirty="0">
                <a:solidFill>
                  <a:srgbClr val="FFFF00"/>
                </a:solidFill>
              </a:rPr>
              <a:t>Investors rarely invest because of a pitch deck alone. They invest because the narrative connects the problem, the market, the team, the traction, and the financial opportunity into one clear and compelling story that makes the company's success feel inevitable.</a:t>
            </a:r>
            <a:endParaRPr lang="en-US" dirty="0">
              <a:solidFill>
                <a:srgbClr val="FFFF00"/>
              </a:solidFill>
            </a:endParaRPr>
          </a:p>
        </p:txBody>
      </p:sp>
    </p:spTree>
    <p:extLst>
      <p:ext uri="{BB962C8B-B14F-4D97-AF65-F5344CB8AC3E}">
        <p14:creationId xmlns:p14="http://schemas.microsoft.com/office/powerpoint/2010/main" val="48361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FF8B8-BAE7-67AD-0F46-2F5BCE91E378}"/>
              </a:ext>
            </a:extLst>
          </p:cNvPr>
          <p:cNvSpPr>
            <a:spLocks noGrp="1"/>
          </p:cNvSpPr>
          <p:nvPr>
            <p:ph type="title"/>
          </p:nvPr>
        </p:nvSpPr>
        <p:spPr>
          <a:xfrm>
            <a:off x="1522413" y="381000"/>
            <a:ext cx="9144001" cy="990600"/>
          </a:xfrm>
        </p:spPr>
        <p:txBody>
          <a:bodyPr>
            <a:normAutofit fontScale="90000"/>
          </a:bodyPr>
          <a:lstStyle/>
          <a:p>
            <a:r>
              <a:rPr lang="en-US" dirty="0"/>
              <a:t>Investor Targeting Strategy</a:t>
            </a:r>
            <a:br>
              <a:rPr lang="en-US" dirty="0"/>
            </a:br>
            <a:endParaRPr lang="en-US" dirty="0"/>
          </a:p>
        </p:txBody>
      </p:sp>
      <p:sp>
        <p:nvSpPr>
          <p:cNvPr id="3" name="Content Placeholder 2">
            <a:extLst>
              <a:ext uri="{FF2B5EF4-FFF2-40B4-BE49-F238E27FC236}">
                <a16:creationId xmlns:a16="http://schemas.microsoft.com/office/drawing/2014/main" id="{5E988D0B-1772-AA83-208C-54292A94BED4}"/>
              </a:ext>
            </a:extLst>
          </p:cNvPr>
          <p:cNvSpPr>
            <a:spLocks noGrp="1"/>
          </p:cNvSpPr>
          <p:nvPr>
            <p:ph idx="1"/>
          </p:nvPr>
        </p:nvSpPr>
        <p:spPr/>
        <p:txBody>
          <a:bodyPr>
            <a:normAutofit/>
          </a:bodyPr>
          <a:lstStyle/>
          <a:p>
            <a:r>
              <a:rPr lang="en-US" b="1" dirty="0"/>
              <a:t>Fundraising is a matching exercise, not a numbers game</a:t>
            </a:r>
            <a:r>
              <a:rPr lang="en-US" dirty="0"/>
              <a:t>—target investors who fit your company’s stage, sector, and strategy. </a:t>
            </a:r>
          </a:p>
          <a:p>
            <a:r>
              <a:rPr lang="en-US" b="1" dirty="0"/>
              <a:t>Focus on stage alignment</a:t>
            </a:r>
            <a:r>
              <a:rPr lang="en-US" dirty="0"/>
              <a:t> by approaching investors whose investment criteria match your current round (Pre-Seed, Seed, Series A, etc.). </a:t>
            </a:r>
          </a:p>
          <a:p>
            <a:r>
              <a:rPr lang="en-US" b="1" dirty="0"/>
              <a:t>Research investor theses</a:t>
            </a:r>
            <a:r>
              <a:rPr lang="en-US" dirty="0"/>
              <a:t> to identify funds with experience and interest in your industry, technology, and business model. </a:t>
            </a:r>
          </a:p>
          <a:p>
            <a:r>
              <a:rPr lang="en-US" b="1" dirty="0"/>
              <a:t>Target investors with the appropriate check size</a:t>
            </a:r>
            <a:r>
              <a:rPr lang="en-US" dirty="0"/>
              <a:t> and ownership expectations for your fundraising round. </a:t>
            </a:r>
          </a:p>
        </p:txBody>
      </p:sp>
    </p:spTree>
    <p:extLst>
      <p:ext uri="{BB962C8B-B14F-4D97-AF65-F5344CB8AC3E}">
        <p14:creationId xmlns:p14="http://schemas.microsoft.com/office/powerpoint/2010/main" val="298326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CA545-1CBA-1105-3E17-009766DA02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FFC32-A2BE-59C7-7A37-3610947AA57F}"/>
              </a:ext>
            </a:extLst>
          </p:cNvPr>
          <p:cNvSpPr>
            <a:spLocks noGrp="1"/>
          </p:cNvSpPr>
          <p:nvPr>
            <p:ph type="title"/>
          </p:nvPr>
        </p:nvSpPr>
        <p:spPr>
          <a:xfrm>
            <a:off x="1522413" y="381000"/>
            <a:ext cx="9144001" cy="990600"/>
          </a:xfrm>
        </p:spPr>
        <p:txBody>
          <a:bodyPr>
            <a:normAutofit fontScale="90000"/>
          </a:bodyPr>
          <a:lstStyle/>
          <a:p>
            <a:r>
              <a:rPr lang="en-US" dirty="0"/>
              <a:t>Investor Targeting Strategy</a:t>
            </a:r>
            <a:br>
              <a:rPr lang="en-US" dirty="0"/>
            </a:br>
            <a:endParaRPr lang="en-US" dirty="0"/>
          </a:p>
        </p:txBody>
      </p:sp>
      <p:sp>
        <p:nvSpPr>
          <p:cNvPr id="3" name="Content Placeholder 2">
            <a:extLst>
              <a:ext uri="{FF2B5EF4-FFF2-40B4-BE49-F238E27FC236}">
                <a16:creationId xmlns:a16="http://schemas.microsoft.com/office/drawing/2014/main" id="{6DC7E185-9234-A73B-3879-FFBEEDE2115F}"/>
              </a:ext>
            </a:extLst>
          </p:cNvPr>
          <p:cNvSpPr>
            <a:spLocks noGrp="1"/>
          </p:cNvSpPr>
          <p:nvPr>
            <p:ph idx="1"/>
          </p:nvPr>
        </p:nvSpPr>
        <p:spPr>
          <a:xfrm>
            <a:off x="1370012" y="1524000"/>
            <a:ext cx="9134391" cy="4114801"/>
          </a:xfrm>
        </p:spPr>
        <p:txBody>
          <a:bodyPr>
            <a:normAutofit fontScale="92500"/>
          </a:bodyPr>
          <a:lstStyle/>
          <a:p>
            <a:r>
              <a:rPr lang="en-US" b="1" dirty="0"/>
              <a:t>Prioritize anchor investors</a:t>
            </a:r>
            <a:r>
              <a:rPr lang="en-US" dirty="0"/>
              <a:t> who can lead the round, establish valuation, and attract additional investors. </a:t>
            </a:r>
          </a:p>
          <a:p>
            <a:r>
              <a:rPr lang="en-US" b="1" dirty="0"/>
              <a:t>Leverage warm introductions</a:t>
            </a:r>
            <a:r>
              <a:rPr lang="en-US" dirty="0"/>
              <a:t> through advisors, founders, customers, alumni, and existing investors to improve access and credibility. </a:t>
            </a:r>
          </a:p>
          <a:p>
            <a:r>
              <a:rPr lang="en-US" b="1" dirty="0"/>
              <a:t>Select investors as long-term partners</a:t>
            </a:r>
            <a:r>
              <a:rPr lang="en-US" dirty="0"/>
              <a:t>, considering their expertise, communication style, governance approach, and value beyond capital. </a:t>
            </a:r>
          </a:p>
          <a:p>
            <a:r>
              <a:rPr lang="en-US" b="1" dirty="0"/>
              <a:t>Sequence investor outreach strategically</a:t>
            </a:r>
            <a:r>
              <a:rPr lang="en-US" dirty="0"/>
              <a:t> by refining your pitch with friendly investors before approaching top-tier targets. </a:t>
            </a:r>
          </a:p>
          <a:p>
            <a:r>
              <a:rPr lang="en-US" b="1" dirty="0"/>
              <a:t>Build a diversified investor syndicate</a:t>
            </a:r>
            <a:r>
              <a:rPr lang="en-US" dirty="0"/>
              <a:t> that provides capital, industry expertise, strategic guidance, and valuable networks.</a:t>
            </a:r>
          </a:p>
        </p:txBody>
      </p:sp>
    </p:spTree>
    <p:extLst>
      <p:ext uri="{BB962C8B-B14F-4D97-AF65-F5344CB8AC3E}">
        <p14:creationId xmlns:p14="http://schemas.microsoft.com/office/powerpoint/2010/main" val="265372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FDD5B-F804-AE73-7F69-567AE1F554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F6F495-E6B9-56B5-5C14-52E9C2F52B34}"/>
              </a:ext>
            </a:extLst>
          </p:cNvPr>
          <p:cNvSpPr>
            <a:spLocks noGrp="1"/>
          </p:cNvSpPr>
          <p:nvPr>
            <p:ph type="title"/>
          </p:nvPr>
        </p:nvSpPr>
        <p:spPr>
          <a:xfrm>
            <a:off x="1522413" y="381000"/>
            <a:ext cx="9144001" cy="990600"/>
          </a:xfrm>
        </p:spPr>
        <p:txBody>
          <a:bodyPr>
            <a:normAutofit fontScale="90000"/>
          </a:bodyPr>
          <a:lstStyle/>
          <a:p>
            <a:r>
              <a:rPr lang="en-US" dirty="0"/>
              <a:t>Investor Targeting Strategy</a:t>
            </a:r>
            <a:br>
              <a:rPr lang="en-US" dirty="0"/>
            </a:br>
            <a:endParaRPr lang="en-US" dirty="0"/>
          </a:p>
        </p:txBody>
      </p:sp>
      <p:sp>
        <p:nvSpPr>
          <p:cNvPr id="3" name="Content Placeholder 2">
            <a:extLst>
              <a:ext uri="{FF2B5EF4-FFF2-40B4-BE49-F238E27FC236}">
                <a16:creationId xmlns:a16="http://schemas.microsoft.com/office/drawing/2014/main" id="{24E06779-118B-E140-9244-30D93C60DD6F}"/>
              </a:ext>
            </a:extLst>
          </p:cNvPr>
          <p:cNvSpPr>
            <a:spLocks noGrp="1"/>
          </p:cNvSpPr>
          <p:nvPr>
            <p:ph idx="1"/>
          </p:nvPr>
        </p:nvSpPr>
        <p:spPr>
          <a:xfrm>
            <a:off x="1065212" y="1143000"/>
            <a:ext cx="10744200" cy="5181600"/>
          </a:xfrm>
        </p:spPr>
        <p:txBody>
          <a:bodyPr>
            <a:normAutofit fontScale="92500" lnSpcReduction="20000"/>
          </a:bodyPr>
          <a:lstStyle/>
          <a:p>
            <a:pPr marL="0" indent="0">
              <a:buNone/>
            </a:pPr>
            <a:r>
              <a:rPr lang="en-US" b="1" dirty="0"/>
              <a:t>Case Study Example – Threedium</a:t>
            </a:r>
          </a:p>
          <a:p>
            <a:r>
              <a:rPr lang="en-US" dirty="0"/>
              <a:t>Initially targeted venture funds with deep expertise in: </a:t>
            </a:r>
          </a:p>
          <a:p>
            <a:pPr lvl="1"/>
            <a:r>
              <a:rPr lang="en-US" dirty="0"/>
              <a:t>Enterprise software </a:t>
            </a:r>
          </a:p>
          <a:p>
            <a:pPr lvl="1"/>
            <a:r>
              <a:rPr lang="en-US" dirty="0"/>
              <a:t>3D technology </a:t>
            </a:r>
          </a:p>
          <a:p>
            <a:pPr lvl="1"/>
            <a:r>
              <a:rPr lang="en-US" dirty="0"/>
              <a:t>Digital commerce </a:t>
            </a:r>
          </a:p>
          <a:p>
            <a:r>
              <a:rPr lang="en-US" dirty="0"/>
              <a:t>Secured a respected UK-based lead investor with strong sector knowledge. </a:t>
            </a:r>
          </a:p>
          <a:p>
            <a:r>
              <a:rPr lang="en-US" dirty="0"/>
              <a:t>The lead investor: </a:t>
            </a:r>
          </a:p>
          <a:p>
            <a:pPr lvl="1"/>
            <a:r>
              <a:rPr lang="en-US" dirty="0"/>
              <a:t>Validated the investment opportunity. </a:t>
            </a:r>
          </a:p>
          <a:p>
            <a:pPr lvl="1"/>
            <a:r>
              <a:rPr lang="en-US" dirty="0"/>
              <a:t>Increased credibility with other VCs. </a:t>
            </a:r>
          </a:p>
          <a:p>
            <a:pPr lvl="1"/>
            <a:r>
              <a:rPr lang="en-US" dirty="0"/>
              <a:t>Accelerated syndicate formation and fundraising momentum. </a:t>
            </a:r>
          </a:p>
          <a:p>
            <a:r>
              <a:rPr lang="en-US" dirty="0"/>
              <a:t>Used warm introductions and industry relationships to access key investors. </a:t>
            </a:r>
          </a:p>
          <a:p>
            <a:pPr marL="0" indent="0">
              <a:buNone/>
            </a:pPr>
            <a:r>
              <a:rPr lang="en-US" b="1" dirty="0">
                <a:solidFill>
                  <a:srgbClr val="FFFF00"/>
                </a:solidFill>
              </a:rPr>
              <a:t>Investor takeaway:</a:t>
            </a:r>
            <a:r>
              <a:rPr lang="en-US" dirty="0">
                <a:solidFill>
                  <a:srgbClr val="FFFF00"/>
                </a:solidFill>
              </a:rPr>
              <a:t> Careful investor selection created momentum, reduced fundraising risk, and resulted in stronger long-term strategic partners.</a:t>
            </a:r>
          </a:p>
        </p:txBody>
      </p:sp>
    </p:spTree>
    <p:extLst>
      <p:ext uri="{BB962C8B-B14F-4D97-AF65-F5344CB8AC3E}">
        <p14:creationId xmlns:p14="http://schemas.microsoft.com/office/powerpoint/2010/main" val="546657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FCC23-81C2-92BB-10B2-F093850EAA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79ED3-A5EE-7DE7-BDAD-970507ADB260}"/>
              </a:ext>
            </a:extLst>
          </p:cNvPr>
          <p:cNvSpPr>
            <a:spLocks noGrp="1"/>
          </p:cNvSpPr>
          <p:nvPr>
            <p:ph type="title"/>
          </p:nvPr>
        </p:nvSpPr>
        <p:spPr>
          <a:xfrm>
            <a:off x="1522413" y="381000"/>
            <a:ext cx="9144001" cy="990600"/>
          </a:xfrm>
        </p:spPr>
        <p:txBody>
          <a:bodyPr>
            <a:normAutofit fontScale="90000"/>
          </a:bodyPr>
          <a:lstStyle/>
          <a:p>
            <a:r>
              <a:rPr lang="en-US" dirty="0"/>
              <a:t>Investor Targeting Strategy</a:t>
            </a:r>
            <a:br>
              <a:rPr lang="en-US" dirty="0"/>
            </a:br>
            <a:endParaRPr lang="en-US" dirty="0"/>
          </a:p>
        </p:txBody>
      </p:sp>
      <p:sp>
        <p:nvSpPr>
          <p:cNvPr id="3" name="Content Placeholder 2">
            <a:extLst>
              <a:ext uri="{FF2B5EF4-FFF2-40B4-BE49-F238E27FC236}">
                <a16:creationId xmlns:a16="http://schemas.microsoft.com/office/drawing/2014/main" id="{C1E536E3-9A87-C0A0-816E-B012603C885B}"/>
              </a:ext>
            </a:extLst>
          </p:cNvPr>
          <p:cNvSpPr>
            <a:spLocks noGrp="1"/>
          </p:cNvSpPr>
          <p:nvPr>
            <p:ph idx="1"/>
          </p:nvPr>
        </p:nvSpPr>
        <p:spPr>
          <a:xfrm>
            <a:off x="989012" y="1905000"/>
            <a:ext cx="9372600" cy="3200400"/>
          </a:xfrm>
        </p:spPr>
        <p:txBody>
          <a:bodyPr>
            <a:normAutofit/>
          </a:bodyPr>
          <a:lstStyle/>
          <a:p>
            <a:pPr marL="0" indent="0">
              <a:buNone/>
            </a:pPr>
            <a:r>
              <a:rPr lang="en-US" b="1" dirty="0">
                <a:solidFill>
                  <a:srgbClr val="FFFF00"/>
                </a:solidFill>
              </a:rPr>
              <a:t>Investor Perspective:</a:t>
            </a:r>
            <a:r>
              <a:rPr lang="en-US" dirty="0">
                <a:solidFill>
                  <a:srgbClr val="FFFF00"/>
                </a:solidFill>
              </a:rPr>
              <a:t> </a:t>
            </a:r>
            <a:r>
              <a:rPr lang="en-US" i="1" dirty="0">
                <a:solidFill>
                  <a:srgbClr val="FFFF00"/>
                </a:solidFill>
              </a:rPr>
              <a:t>The best founders don't pitch every investor—they pitch the right investors. The quality of your investor list often matters more than its size, and the right lead investor can transform an entire fundraising round.</a:t>
            </a:r>
            <a:endParaRPr lang="en-US" dirty="0">
              <a:solidFill>
                <a:srgbClr val="FFFF00"/>
              </a:solidFill>
            </a:endParaRPr>
          </a:p>
        </p:txBody>
      </p:sp>
    </p:spTree>
    <p:extLst>
      <p:ext uri="{BB962C8B-B14F-4D97-AF65-F5344CB8AC3E}">
        <p14:creationId xmlns:p14="http://schemas.microsoft.com/office/powerpoint/2010/main" val="67440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64284-F8DB-8A93-090F-7A6EE06985F2}"/>
              </a:ext>
            </a:extLst>
          </p:cNvPr>
          <p:cNvSpPr>
            <a:spLocks noGrp="1"/>
          </p:cNvSpPr>
          <p:nvPr>
            <p:ph type="title"/>
          </p:nvPr>
        </p:nvSpPr>
        <p:spPr>
          <a:xfrm>
            <a:off x="836612" y="152400"/>
            <a:ext cx="10896600" cy="838200"/>
          </a:xfrm>
        </p:spPr>
        <p:txBody>
          <a:bodyPr/>
          <a:lstStyle/>
          <a:p>
            <a:r>
              <a:rPr lang="en-US" dirty="0"/>
              <a:t>The Role of Narrative in Financial Projections</a:t>
            </a:r>
          </a:p>
        </p:txBody>
      </p:sp>
      <p:sp>
        <p:nvSpPr>
          <p:cNvPr id="3" name="Content Placeholder 2">
            <a:extLst>
              <a:ext uri="{FF2B5EF4-FFF2-40B4-BE49-F238E27FC236}">
                <a16:creationId xmlns:a16="http://schemas.microsoft.com/office/drawing/2014/main" id="{188668FE-885B-A471-650A-885041906D01}"/>
              </a:ext>
            </a:extLst>
          </p:cNvPr>
          <p:cNvSpPr>
            <a:spLocks noGrp="1"/>
          </p:cNvSpPr>
          <p:nvPr>
            <p:ph idx="1"/>
          </p:nvPr>
        </p:nvSpPr>
        <p:spPr>
          <a:xfrm>
            <a:off x="1065212" y="1676400"/>
            <a:ext cx="9134391" cy="4114801"/>
          </a:xfrm>
        </p:spPr>
        <p:txBody>
          <a:bodyPr>
            <a:normAutofit/>
          </a:bodyPr>
          <a:lstStyle/>
          <a:p>
            <a:r>
              <a:rPr lang="en-US" b="1" dirty="0"/>
              <a:t>Financial projections tell a story—not just a spreadsheet.</a:t>
            </a:r>
            <a:r>
              <a:rPr lang="en-US" dirty="0"/>
              <a:t> </a:t>
            </a:r>
          </a:p>
          <a:p>
            <a:r>
              <a:rPr lang="en-US" b="1" dirty="0"/>
              <a:t>Connect the business model to the numbers</a:t>
            </a:r>
            <a:r>
              <a:rPr lang="en-US" dirty="0"/>
              <a:t> by clearly explaining how the company generates revenue and creates long-term value. </a:t>
            </a:r>
          </a:p>
          <a:p>
            <a:r>
              <a:rPr lang="en-US" b="1" dirty="0"/>
              <a:t>Explain the key growth drivers</a:t>
            </a:r>
            <a:r>
              <a:rPr lang="en-US" dirty="0"/>
              <a:t> including customer acquisition, pricing, recurring revenue, market expansion, and scalability. </a:t>
            </a:r>
          </a:p>
          <a:p>
            <a:r>
              <a:rPr lang="en-US" b="1" dirty="0"/>
              <a:t>Show how capital will be used</a:t>
            </a:r>
            <a:r>
              <a:rPr lang="en-US" dirty="0"/>
              <a:t> by linking fundraising proceeds to specific operational and strategic initiatives. </a:t>
            </a:r>
          </a:p>
        </p:txBody>
      </p:sp>
    </p:spTree>
    <p:extLst>
      <p:ext uri="{BB962C8B-B14F-4D97-AF65-F5344CB8AC3E}">
        <p14:creationId xmlns:p14="http://schemas.microsoft.com/office/powerpoint/2010/main" val="93755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94052-A20A-A940-86A9-6F56896878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14DC92-0CFF-B7C2-C83C-4BDF979EF593}"/>
              </a:ext>
            </a:extLst>
          </p:cNvPr>
          <p:cNvSpPr>
            <a:spLocks noGrp="1"/>
          </p:cNvSpPr>
          <p:nvPr>
            <p:ph type="title"/>
          </p:nvPr>
        </p:nvSpPr>
        <p:spPr>
          <a:xfrm>
            <a:off x="836612" y="152400"/>
            <a:ext cx="10896600" cy="838200"/>
          </a:xfrm>
        </p:spPr>
        <p:txBody>
          <a:bodyPr/>
          <a:lstStyle/>
          <a:p>
            <a:r>
              <a:rPr lang="en-US" dirty="0"/>
              <a:t>The Role of Narrative in Financial Projections</a:t>
            </a:r>
          </a:p>
        </p:txBody>
      </p:sp>
      <p:sp>
        <p:nvSpPr>
          <p:cNvPr id="3" name="Content Placeholder 2">
            <a:extLst>
              <a:ext uri="{FF2B5EF4-FFF2-40B4-BE49-F238E27FC236}">
                <a16:creationId xmlns:a16="http://schemas.microsoft.com/office/drawing/2014/main" id="{E553183E-8305-403B-DF3E-9A850854EECD}"/>
              </a:ext>
            </a:extLst>
          </p:cNvPr>
          <p:cNvSpPr>
            <a:spLocks noGrp="1"/>
          </p:cNvSpPr>
          <p:nvPr>
            <p:ph idx="1"/>
          </p:nvPr>
        </p:nvSpPr>
        <p:spPr>
          <a:xfrm>
            <a:off x="989012" y="1600200"/>
            <a:ext cx="9134391" cy="4114801"/>
          </a:xfrm>
        </p:spPr>
        <p:txBody>
          <a:bodyPr>
            <a:normAutofit/>
          </a:bodyPr>
          <a:lstStyle/>
          <a:p>
            <a:r>
              <a:rPr lang="en-US" b="1" dirty="0"/>
              <a:t>Connect investment to measurable milestones</a:t>
            </a:r>
            <a:r>
              <a:rPr lang="en-US" dirty="0"/>
              <a:t> such as product development, hiring, market expansion, regulatory approvals, or manufacturing capacity. </a:t>
            </a:r>
          </a:p>
          <a:p>
            <a:r>
              <a:rPr lang="en-US" b="1" dirty="0"/>
              <a:t>Demonstrate how each milestone reduces risk and increases valuation</a:t>
            </a:r>
            <a:r>
              <a:rPr lang="en-US" dirty="0"/>
              <a:t>, creating a logical path to the next funding round. </a:t>
            </a:r>
          </a:p>
          <a:p>
            <a:r>
              <a:rPr lang="en-US" b="1" dirty="0"/>
              <a:t>Ensure consistency</a:t>
            </a:r>
            <a:r>
              <a:rPr lang="en-US" dirty="0"/>
              <a:t> between the narrative, financial model, business strategy, and fundraising objectives. </a:t>
            </a:r>
          </a:p>
          <a:p>
            <a:r>
              <a:rPr lang="en-US" b="1" dirty="0"/>
              <a:t>Help investors visualize the journey</a:t>
            </a:r>
            <a:r>
              <a:rPr lang="en-US" dirty="0"/>
              <a:t> from today's business to tomorrow's scalable enterprise.</a:t>
            </a:r>
          </a:p>
        </p:txBody>
      </p:sp>
    </p:spTree>
    <p:extLst>
      <p:ext uri="{BB962C8B-B14F-4D97-AF65-F5344CB8AC3E}">
        <p14:creationId xmlns:p14="http://schemas.microsoft.com/office/powerpoint/2010/main" val="126194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17874-D84B-C69B-A76F-B7039AD376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91BA56-5B51-1E7D-0EED-5DB43D8C6890}"/>
              </a:ext>
            </a:extLst>
          </p:cNvPr>
          <p:cNvSpPr>
            <a:spLocks noGrp="1"/>
          </p:cNvSpPr>
          <p:nvPr>
            <p:ph type="title"/>
          </p:nvPr>
        </p:nvSpPr>
        <p:spPr>
          <a:xfrm>
            <a:off x="836612" y="152400"/>
            <a:ext cx="10896600" cy="838200"/>
          </a:xfrm>
        </p:spPr>
        <p:txBody>
          <a:bodyPr/>
          <a:lstStyle/>
          <a:p>
            <a:r>
              <a:rPr lang="en-US" dirty="0"/>
              <a:t>The Role of Narrative in Financial Projections</a:t>
            </a:r>
          </a:p>
        </p:txBody>
      </p:sp>
      <p:sp>
        <p:nvSpPr>
          <p:cNvPr id="3" name="Content Placeholder 2">
            <a:extLst>
              <a:ext uri="{FF2B5EF4-FFF2-40B4-BE49-F238E27FC236}">
                <a16:creationId xmlns:a16="http://schemas.microsoft.com/office/drawing/2014/main" id="{EACD8D70-58D5-A95C-E1CE-580F8D1EC540}"/>
              </a:ext>
            </a:extLst>
          </p:cNvPr>
          <p:cNvSpPr>
            <a:spLocks noGrp="1"/>
          </p:cNvSpPr>
          <p:nvPr>
            <p:ph idx="1"/>
          </p:nvPr>
        </p:nvSpPr>
        <p:spPr>
          <a:xfrm>
            <a:off x="684212" y="1295400"/>
            <a:ext cx="10287000" cy="5105400"/>
          </a:xfrm>
        </p:spPr>
        <p:txBody>
          <a:bodyPr>
            <a:normAutofit fontScale="92500" lnSpcReduction="20000"/>
          </a:bodyPr>
          <a:lstStyle/>
          <a:p>
            <a:pPr marL="0" indent="0">
              <a:buNone/>
            </a:pPr>
            <a:r>
              <a:rPr lang="en-US" b="1" dirty="0"/>
              <a:t>Case Study Example – Promed Bioscience</a:t>
            </a:r>
          </a:p>
          <a:p>
            <a:pPr marL="0" indent="0">
              <a:buNone/>
            </a:pPr>
            <a:r>
              <a:rPr lang="en-US" b="1" dirty="0"/>
              <a:t>€1.25 Million Growth Round</a:t>
            </a:r>
            <a:endParaRPr lang="en-US" dirty="0"/>
          </a:p>
          <a:p>
            <a:r>
              <a:rPr lang="en-US" dirty="0"/>
              <a:t>Financial projections were directly tied to operational milestones: </a:t>
            </a:r>
          </a:p>
          <a:p>
            <a:pPr lvl="1"/>
            <a:r>
              <a:rPr lang="en-US" dirty="0"/>
              <a:t>Purchase specialized collagen manufacturing equipment. </a:t>
            </a:r>
          </a:p>
          <a:p>
            <a:pPr lvl="1"/>
            <a:r>
              <a:rPr lang="en-US" dirty="0"/>
              <a:t>Increase production capacity. </a:t>
            </a:r>
          </a:p>
          <a:p>
            <a:pPr lvl="1"/>
            <a:r>
              <a:rPr lang="en-US" dirty="0"/>
              <a:t>Meet contracted demand from Korean skincare companies. </a:t>
            </a:r>
          </a:p>
          <a:p>
            <a:r>
              <a:rPr lang="en-US" dirty="0"/>
              <a:t>Revenue projections were supported by: </a:t>
            </a:r>
          </a:p>
          <a:p>
            <a:pPr lvl="1"/>
            <a:r>
              <a:rPr lang="en-US" dirty="0"/>
              <a:t>Existing customer demand. </a:t>
            </a:r>
          </a:p>
          <a:p>
            <a:pPr lvl="1"/>
            <a:r>
              <a:rPr lang="en-US" dirty="0"/>
              <a:t>Production expansion. </a:t>
            </a:r>
          </a:p>
          <a:p>
            <a:pPr lvl="1"/>
            <a:r>
              <a:rPr lang="en-US" dirty="0"/>
              <a:t>Capacity utilization assumptions. </a:t>
            </a:r>
          </a:p>
          <a:p>
            <a:pPr marL="0" indent="0">
              <a:buNone/>
            </a:pPr>
            <a:r>
              <a:rPr lang="en-US" b="1" dirty="0">
                <a:solidFill>
                  <a:srgbClr val="FFFF00"/>
                </a:solidFill>
              </a:rPr>
              <a:t>Investor takeaway:</a:t>
            </a:r>
            <a:r>
              <a:rPr lang="en-US" dirty="0">
                <a:solidFill>
                  <a:srgbClr val="FFFF00"/>
                </a:solidFill>
              </a:rPr>
              <a:t> The financial model demonstrated exactly how new capital would translate into higher production, stronger revenues, lower execution risk, and increased company valuation.</a:t>
            </a:r>
          </a:p>
        </p:txBody>
      </p:sp>
    </p:spTree>
    <p:extLst>
      <p:ext uri="{BB962C8B-B14F-4D97-AF65-F5344CB8AC3E}">
        <p14:creationId xmlns:p14="http://schemas.microsoft.com/office/powerpoint/2010/main" val="1933956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F7624-68D9-2B48-5554-17B42B812058}"/>
              </a:ext>
            </a:extLst>
          </p:cNvPr>
          <p:cNvSpPr>
            <a:spLocks noGrp="1"/>
          </p:cNvSpPr>
          <p:nvPr>
            <p:ph type="title"/>
          </p:nvPr>
        </p:nvSpPr>
        <p:spPr>
          <a:xfrm>
            <a:off x="531812" y="228599"/>
            <a:ext cx="9144001" cy="685800"/>
          </a:xfrm>
        </p:spPr>
        <p:txBody>
          <a:bodyPr>
            <a:normAutofit fontScale="90000"/>
          </a:bodyPr>
          <a:lstStyle/>
          <a:p>
            <a:r>
              <a:rPr lang="en-US" b="1" dirty="0"/>
              <a:t>Strategic Clarity and Business Model Validation</a:t>
            </a:r>
            <a:endParaRPr lang="en-US" dirty="0"/>
          </a:p>
        </p:txBody>
      </p:sp>
      <p:sp>
        <p:nvSpPr>
          <p:cNvPr id="3" name="Content Placeholder 2">
            <a:extLst>
              <a:ext uri="{FF2B5EF4-FFF2-40B4-BE49-F238E27FC236}">
                <a16:creationId xmlns:a16="http://schemas.microsoft.com/office/drawing/2014/main" id="{35A4BC16-F0F1-F804-A17B-8E2F020E507A}"/>
              </a:ext>
            </a:extLst>
          </p:cNvPr>
          <p:cNvSpPr>
            <a:spLocks noGrp="1"/>
          </p:cNvSpPr>
          <p:nvPr>
            <p:ph idx="1"/>
          </p:nvPr>
        </p:nvSpPr>
        <p:spPr>
          <a:xfrm>
            <a:off x="379412" y="1295400"/>
            <a:ext cx="10668000" cy="5334001"/>
          </a:xfrm>
        </p:spPr>
        <p:txBody>
          <a:bodyPr>
            <a:normAutofit/>
          </a:bodyPr>
          <a:lstStyle/>
          <a:p>
            <a:r>
              <a:rPr lang="en-US" b="1" dirty="0"/>
              <a:t>Understand the competitive landscape</a:t>
            </a:r>
            <a:r>
              <a:rPr lang="en-US" dirty="0"/>
              <a:t>—know existing competitors and clearly articulate your sustainable competitive advantage. </a:t>
            </a:r>
          </a:p>
          <a:p>
            <a:r>
              <a:rPr lang="en-US" b="1" dirty="0"/>
              <a:t>Demonstrate willingness to pay</a:t>
            </a:r>
            <a:r>
              <a:rPr lang="en-US" dirty="0"/>
              <a:t> through pricing tests, pilot customers, LOIs, or early revenue validation. </a:t>
            </a:r>
          </a:p>
          <a:p>
            <a:r>
              <a:rPr lang="en-US" b="1" dirty="0"/>
              <a:t>Support strategy with evidence</a:t>
            </a:r>
            <a:r>
              <a:rPr lang="en-US" dirty="0"/>
              <a:t>, including customer acquisition, retention, pricing, cost structure, and unit economics. </a:t>
            </a:r>
          </a:p>
          <a:p>
            <a:r>
              <a:rPr lang="en-US" b="1" dirty="0"/>
              <a:t>Investors seek commercial reality, not hype</a:t>
            </a:r>
            <a:r>
              <a:rPr lang="en-US" dirty="0"/>
              <a:t>—credible market entry plans are more persuasive than large market-size claims.</a:t>
            </a:r>
          </a:p>
        </p:txBody>
      </p:sp>
    </p:spTree>
    <p:extLst>
      <p:ext uri="{BB962C8B-B14F-4D97-AF65-F5344CB8AC3E}">
        <p14:creationId xmlns:p14="http://schemas.microsoft.com/office/powerpoint/2010/main" val="1340819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71427-2056-673A-2260-4817EF3FB53C}"/>
              </a:ext>
            </a:extLst>
          </p:cNvPr>
          <p:cNvSpPr>
            <a:spLocks noGrp="1"/>
          </p:cNvSpPr>
          <p:nvPr>
            <p:ph type="title"/>
          </p:nvPr>
        </p:nvSpPr>
        <p:spPr>
          <a:xfrm>
            <a:off x="989012" y="380999"/>
            <a:ext cx="9144001" cy="914400"/>
          </a:xfrm>
        </p:spPr>
        <p:txBody>
          <a:bodyPr>
            <a:normAutofit fontScale="90000"/>
          </a:bodyPr>
          <a:lstStyle/>
          <a:p>
            <a:r>
              <a:rPr lang="en-US" dirty="0"/>
              <a:t>Financial Storytelling &amp; Projections</a:t>
            </a:r>
            <a:br>
              <a:rPr lang="en-US" dirty="0"/>
            </a:br>
            <a:endParaRPr lang="en-US" dirty="0"/>
          </a:p>
        </p:txBody>
      </p:sp>
      <p:sp>
        <p:nvSpPr>
          <p:cNvPr id="3" name="Content Placeholder 2">
            <a:extLst>
              <a:ext uri="{FF2B5EF4-FFF2-40B4-BE49-F238E27FC236}">
                <a16:creationId xmlns:a16="http://schemas.microsoft.com/office/drawing/2014/main" id="{7CBD84EF-F5E1-8A82-551B-FE8BF599A4C2}"/>
              </a:ext>
            </a:extLst>
          </p:cNvPr>
          <p:cNvSpPr>
            <a:spLocks noGrp="1"/>
          </p:cNvSpPr>
          <p:nvPr>
            <p:ph idx="1"/>
          </p:nvPr>
        </p:nvSpPr>
        <p:spPr>
          <a:xfrm>
            <a:off x="684213" y="1447801"/>
            <a:ext cx="9972592" cy="4572000"/>
          </a:xfrm>
        </p:spPr>
        <p:txBody>
          <a:bodyPr>
            <a:normAutofit/>
          </a:bodyPr>
          <a:lstStyle/>
          <a:p>
            <a:r>
              <a:rPr lang="en-US" b="1" dirty="0"/>
              <a:t>Investors invest in the story behind the numbers—not the numbers alone.</a:t>
            </a:r>
            <a:r>
              <a:rPr lang="en-US" dirty="0"/>
              <a:t> </a:t>
            </a:r>
          </a:p>
          <a:p>
            <a:r>
              <a:rPr lang="en-US" b="1" dirty="0"/>
              <a:t>Connect financial projections to business strategy</a:t>
            </a:r>
            <a:r>
              <a:rPr lang="en-US" dirty="0"/>
              <a:t>, showing how the company creates value and scales over time. </a:t>
            </a:r>
          </a:p>
          <a:p>
            <a:r>
              <a:rPr lang="en-US" b="1" dirty="0"/>
              <a:t>Explain the assumptions</a:t>
            </a:r>
            <a:r>
              <a:rPr lang="en-US" dirty="0"/>
              <a:t> behind revenue growth, pricing, customer acquisition, margins, and operating expenses. </a:t>
            </a:r>
          </a:p>
          <a:p>
            <a:r>
              <a:rPr lang="en-US" b="1" dirty="0"/>
              <a:t>Demonstrate the business flywheel</a:t>
            </a:r>
            <a:r>
              <a:rPr lang="en-US" dirty="0"/>
              <a:t> by illustrating how growth, customer retention, and operational improvements reinforce one another. </a:t>
            </a:r>
          </a:p>
        </p:txBody>
      </p:sp>
    </p:spTree>
    <p:extLst>
      <p:ext uri="{BB962C8B-B14F-4D97-AF65-F5344CB8AC3E}">
        <p14:creationId xmlns:p14="http://schemas.microsoft.com/office/powerpoint/2010/main" val="170947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737E4-0B2E-22DF-FF5E-C9354B861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136E69-58C4-03C9-DE63-AE22E69F5C7B}"/>
              </a:ext>
            </a:extLst>
          </p:cNvPr>
          <p:cNvSpPr>
            <a:spLocks noGrp="1"/>
          </p:cNvSpPr>
          <p:nvPr>
            <p:ph type="title"/>
          </p:nvPr>
        </p:nvSpPr>
        <p:spPr>
          <a:xfrm>
            <a:off x="989012" y="380999"/>
            <a:ext cx="9144001" cy="914400"/>
          </a:xfrm>
        </p:spPr>
        <p:txBody>
          <a:bodyPr>
            <a:normAutofit fontScale="90000"/>
          </a:bodyPr>
          <a:lstStyle/>
          <a:p>
            <a:r>
              <a:rPr lang="en-US" dirty="0"/>
              <a:t>Financial Storytelling &amp; Projections</a:t>
            </a:r>
            <a:br>
              <a:rPr lang="en-US" dirty="0"/>
            </a:br>
            <a:endParaRPr lang="en-US" dirty="0"/>
          </a:p>
        </p:txBody>
      </p:sp>
      <p:sp>
        <p:nvSpPr>
          <p:cNvPr id="3" name="Content Placeholder 2">
            <a:extLst>
              <a:ext uri="{FF2B5EF4-FFF2-40B4-BE49-F238E27FC236}">
                <a16:creationId xmlns:a16="http://schemas.microsoft.com/office/drawing/2014/main" id="{8F8873CB-D381-AC9C-99EF-39EDBF898FD8}"/>
              </a:ext>
            </a:extLst>
          </p:cNvPr>
          <p:cNvSpPr>
            <a:spLocks noGrp="1"/>
          </p:cNvSpPr>
          <p:nvPr>
            <p:ph idx="1"/>
          </p:nvPr>
        </p:nvSpPr>
        <p:spPr>
          <a:xfrm>
            <a:off x="684213" y="1447801"/>
            <a:ext cx="9972592" cy="4572000"/>
          </a:xfrm>
        </p:spPr>
        <p:txBody>
          <a:bodyPr>
            <a:normAutofit/>
          </a:bodyPr>
          <a:lstStyle/>
          <a:p>
            <a:r>
              <a:rPr lang="en-US" b="1" dirty="0"/>
              <a:t>Support projections with evidence</a:t>
            </a:r>
            <a:r>
              <a:rPr lang="en-US" dirty="0"/>
              <a:t> from customer validation, market trends, pilot programs, and early traction. </a:t>
            </a:r>
          </a:p>
          <a:p>
            <a:r>
              <a:rPr lang="en-US" b="1" dirty="0"/>
              <a:t>Show why the opportunity exists now</a:t>
            </a:r>
            <a:r>
              <a:rPr lang="en-US" dirty="0"/>
              <a:t> by connecting financial forecasts to industry trends and market timing. </a:t>
            </a:r>
          </a:p>
          <a:p>
            <a:r>
              <a:rPr lang="en-US" b="1" dirty="0"/>
              <a:t>Link capital investment to measurable outcomes</a:t>
            </a:r>
            <a:r>
              <a:rPr lang="en-US" dirty="0"/>
              <a:t> including growth milestones, risk reduction, and value creation. </a:t>
            </a:r>
          </a:p>
          <a:p>
            <a:r>
              <a:rPr lang="en-US" b="1" dirty="0"/>
              <a:t>Ensure consistency</a:t>
            </a:r>
            <a:r>
              <a:rPr lang="en-US" dirty="0"/>
              <a:t> between the narrative, financial model, GTM strategy, and fundraising objectives. </a:t>
            </a:r>
          </a:p>
          <a:p>
            <a:r>
              <a:rPr lang="en-US" b="1" dirty="0"/>
              <a:t>Transform spreadsheets into a compelling investment story</a:t>
            </a:r>
            <a:r>
              <a:rPr lang="en-US" dirty="0"/>
              <a:t> that gives investors confidence in the company's future.</a:t>
            </a:r>
          </a:p>
        </p:txBody>
      </p:sp>
    </p:spTree>
    <p:extLst>
      <p:ext uri="{BB962C8B-B14F-4D97-AF65-F5344CB8AC3E}">
        <p14:creationId xmlns:p14="http://schemas.microsoft.com/office/powerpoint/2010/main" val="255492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BB490-678B-1ED5-C575-28B8CEEA41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D9E74A-C98A-26D8-EA3D-51927FFC8EC2}"/>
              </a:ext>
            </a:extLst>
          </p:cNvPr>
          <p:cNvSpPr>
            <a:spLocks noGrp="1"/>
          </p:cNvSpPr>
          <p:nvPr>
            <p:ph type="title"/>
          </p:nvPr>
        </p:nvSpPr>
        <p:spPr>
          <a:xfrm>
            <a:off x="989012" y="380999"/>
            <a:ext cx="9144001" cy="914400"/>
          </a:xfrm>
        </p:spPr>
        <p:txBody>
          <a:bodyPr>
            <a:normAutofit fontScale="90000"/>
          </a:bodyPr>
          <a:lstStyle/>
          <a:p>
            <a:r>
              <a:rPr lang="en-US" dirty="0"/>
              <a:t>Financial Storytelling &amp; Projections</a:t>
            </a:r>
            <a:br>
              <a:rPr lang="en-US" dirty="0"/>
            </a:br>
            <a:endParaRPr lang="en-US" dirty="0"/>
          </a:p>
        </p:txBody>
      </p:sp>
      <p:sp>
        <p:nvSpPr>
          <p:cNvPr id="3" name="Content Placeholder 2">
            <a:extLst>
              <a:ext uri="{FF2B5EF4-FFF2-40B4-BE49-F238E27FC236}">
                <a16:creationId xmlns:a16="http://schemas.microsoft.com/office/drawing/2014/main" id="{3004A159-1E61-F05E-5C40-D6BFCF5672A8}"/>
              </a:ext>
            </a:extLst>
          </p:cNvPr>
          <p:cNvSpPr>
            <a:spLocks noGrp="1"/>
          </p:cNvSpPr>
          <p:nvPr>
            <p:ph idx="1"/>
          </p:nvPr>
        </p:nvSpPr>
        <p:spPr>
          <a:xfrm>
            <a:off x="531812" y="1219200"/>
            <a:ext cx="10972800" cy="5334000"/>
          </a:xfrm>
        </p:spPr>
        <p:txBody>
          <a:bodyPr>
            <a:normAutofit fontScale="92500" lnSpcReduction="10000"/>
          </a:bodyPr>
          <a:lstStyle/>
          <a:p>
            <a:pPr marL="0" indent="0">
              <a:buNone/>
            </a:pPr>
            <a:r>
              <a:rPr lang="en-US" b="1" dirty="0"/>
              <a:t>Case Study Example – Amazon</a:t>
            </a:r>
          </a:p>
          <a:p>
            <a:r>
              <a:rPr lang="en-US" dirty="0"/>
              <a:t>Early financials showed: </a:t>
            </a:r>
          </a:p>
          <a:p>
            <a:pPr lvl="1"/>
            <a:r>
              <a:rPr lang="en-US" dirty="0"/>
              <a:t>Thin margins </a:t>
            </a:r>
          </a:p>
          <a:p>
            <a:pPr lvl="1"/>
            <a:r>
              <a:rPr lang="en-US" dirty="0"/>
              <a:t>Significant operating losses </a:t>
            </a:r>
          </a:p>
          <a:p>
            <a:pPr lvl="1"/>
            <a:r>
              <a:rPr lang="en-US" dirty="0"/>
              <a:t>High customer acquisition costs </a:t>
            </a:r>
          </a:p>
          <a:p>
            <a:pPr lvl="1"/>
            <a:r>
              <a:rPr lang="en-US" dirty="0"/>
              <a:t>Heavy investment in infrastructure </a:t>
            </a:r>
          </a:p>
          <a:p>
            <a:r>
              <a:rPr lang="en-US" dirty="0"/>
              <a:t>Jeff Bezos reframed these financials through a long-term narrative: </a:t>
            </a:r>
          </a:p>
          <a:p>
            <a:pPr lvl="1"/>
            <a:r>
              <a:rPr lang="en-US" dirty="0"/>
              <a:t>E-commerce would fundamentally transform retail. </a:t>
            </a:r>
          </a:p>
          <a:p>
            <a:pPr lvl="1"/>
            <a:r>
              <a:rPr lang="en-US" dirty="0"/>
              <a:t>Investments in logistics would create lasting competitive advantages. </a:t>
            </a:r>
          </a:p>
          <a:p>
            <a:pPr lvl="1"/>
            <a:r>
              <a:rPr lang="en-US" dirty="0"/>
              <a:t>Customer growth and retention would generate a powerful growth flywheel. </a:t>
            </a:r>
          </a:p>
          <a:p>
            <a:pPr lvl="1"/>
            <a:r>
              <a:rPr lang="en-US" dirty="0"/>
              <a:t>Amazon would expand far beyond books into a global marketplace. </a:t>
            </a:r>
          </a:p>
          <a:p>
            <a:pPr marL="0" indent="0">
              <a:buNone/>
            </a:pPr>
            <a:r>
              <a:rPr lang="en-US" b="1" dirty="0">
                <a:solidFill>
                  <a:srgbClr val="FFFF00"/>
                </a:solidFill>
              </a:rPr>
              <a:t>Investor takeaway:</a:t>
            </a:r>
            <a:r>
              <a:rPr lang="en-US" dirty="0">
                <a:solidFill>
                  <a:srgbClr val="FFFF00"/>
                </a:solidFill>
              </a:rPr>
              <a:t> The narrative explained </a:t>
            </a:r>
            <a:r>
              <a:rPr lang="en-US" i="1" dirty="0">
                <a:solidFill>
                  <a:srgbClr val="FFFF00"/>
                </a:solidFill>
              </a:rPr>
              <a:t>why</a:t>
            </a:r>
            <a:r>
              <a:rPr lang="en-US" dirty="0">
                <a:solidFill>
                  <a:srgbClr val="FFFF00"/>
                </a:solidFill>
              </a:rPr>
              <a:t> the short-term financial losses were strategic investments that would create long-term market leadership and shareholder value.</a:t>
            </a:r>
          </a:p>
        </p:txBody>
      </p:sp>
    </p:spTree>
    <p:extLst>
      <p:ext uri="{BB962C8B-B14F-4D97-AF65-F5344CB8AC3E}">
        <p14:creationId xmlns:p14="http://schemas.microsoft.com/office/powerpoint/2010/main" val="4081599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359D2-A9B0-EC5B-DE6C-B5314E450411}"/>
              </a:ext>
            </a:extLst>
          </p:cNvPr>
          <p:cNvSpPr>
            <a:spLocks noGrp="1"/>
          </p:cNvSpPr>
          <p:nvPr>
            <p:ph type="title"/>
          </p:nvPr>
        </p:nvSpPr>
        <p:spPr>
          <a:xfrm>
            <a:off x="304651" y="1828800"/>
            <a:ext cx="3276600" cy="838200"/>
          </a:xfrm>
        </p:spPr>
        <p:txBody>
          <a:bodyPr>
            <a:normAutofit fontScale="90000"/>
          </a:bodyPr>
          <a:lstStyle/>
          <a:p>
            <a:r>
              <a:rPr lang="en-US" b="1" dirty="0"/>
              <a:t>Building Investor-Grade Financial Models</a:t>
            </a:r>
            <a:br>
              <a:rPr lang="en-US" dirty="0"/>
            </a:br>
            <a:endParaRPr lang="en-US" dirty="0"/>
          </a:p>
        </p:txBody>
      </p:sp>
      <p:sp>
        <p:nvSpPr>
          <p:cNvPr id="6" name="TextBox 5">
            <a:extLst>
              <a:ext uri="{FF2B5EF4-FFF2-40B4-BE49-F238E27FC236}">
                <a16:creationId xmlns:a16="http://schemas.microsoft.com/office/drawing/2014/main" id="{9C658209-C5B0-8DB5-32DF-E8E0E2806D1B}"/>
              </a:ext>
            </a:extLst>
          </p:cNvPr>
          <p:cNvSpPr txBox="1"/>
          <p:nvPr/>
        </p:nvSpPr>
        <p:spPr>
          <a:xfrm>
            <a:off x="304651" y="2478807"/>
            <a:ext cx="2284561" cy="672748"/>
          </a:xfrm>
          <a:prstGeom prst="rect">
            <a:avLst/>
          </a:prstGeom>
          <a:noFill/>
        </p:spPr>
        <p:txBody>
          <a:bodyPr wrap="square">
            <a:spAutoFit/>
          </a:bodyPr>
          <a:lstStyle/>
          <a:p>
            <a:pPr marL="0" marR="0" algn="just">
              <a:lnSpc>
                <a:spcPct val="107000"/>
              </a:lnSpc>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High-quality models is shown in this table: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4" name="Content Placeholder 13">
            <a:extLst>
              <a:ext uri="{FF2B5EF4-FFF2-40B4-BE49-F238E27FC236}">
                <a16:creationId xmlns:a16="http://schemas.microsoft.com/office/drawing/2014/main" id="{0A2C8426-5077-B788-BBE8-4FCB4049B9C6}"/>
              </a:ext>
            </a:extLst>
          </p:cNvPr>
          <p:cNvPicPr>
            <a:picLocks noGrp="1" noChangeAspect="1"/>
          </p:cNvPicPr>
          <p:nvPr>
            <p:ph idx="1"/>
          </p:nvPr>
        </p:nvPicPr>
        <p:blipFill>
          <a:blip r:embed="rId2"/>
          <a:stretch>
            <a:fillRect/>
          </a:stretch>
        </p:blipFill>
        <p:spPr>
          <a:xfrm>
            <a:off x="3351212" y="228600"/>
            <a:ext cx="7543800" cy="6444832"/>
          </a:xfrm>
          <a:prstGeom prst="rect">
            <a:avLst/>
          </a:prstGeom>
          <a:solidFill>
            <a:schemeClr val="tx1"/>
          </a:solidFill>
        </p:spPr>
      </p:pic>
    </p:spTree>
    <p:extLst>
      <p:ext uri="{BB962C8B-B14F-4D97-AF65-F5344CB8AC3E}">
        <p14:creationId xmlns:p14="http://schemas.microsoft.com/office/powerpoint/2010/main" val="1865081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0FEC-82F1-E388-9DA2-3CA7A826D871}"/>
              </a:ext>
            </a:extLst>
          </p:cNvPr>
          <p:cNvSpPr>
            <a:spLocks noGrp="1"/>
          </p:cNvSpPr>
          <p:nvPr>
            <p:ph type="title"/>
          </p:nvPr>
        </p:nvSpPr>
        <p:spPr>
          <a:xfrm>
            <a:off x="455612" y="152400"/>
            <a:ext cx="10591799" cy="914400"/>
          </a:xfrm>
        </p:spPr>
        <p:txBody>
          <a:bodyPr/>
          <a:lstStyle/>
          <a:p>
            <a:r>
              <a:rPr lang="en-US" b="1" dirty="0"/>
              <a:t>Building an Investor-Ready Data Room</a:t>
            </a:r>
            <a:endParaRPr lang="en-US" dirty="0"/>
          </a:p>
        </p:txBody>
      </p:sp>
      <p:sp>
        <p:nvSpPr>
          <p:cNvPr id="3" name="Content Placeholder 2">
            <a:extLst>
              <a:ext uri="{FF2B5EF4-FFF2-40B4-BE49-F238E27FC236}">
                <a16:creationId xmlns:a16="http://schemas.microsoft.com/office/drawing/2014/main" id="{32ED5AE1-C14B-93A1-87A7-FD72237A040E}"/>
              </a:ext>
            </a:extLst>
          </p:cNvPr>
          <p:cNvSpPr>
            <a:spLocks noGrp="1"/>
          </p:cNvSpPr>
          <p:nvPr>
            <p:ph idx="1"/>
          </p:nvPr>
        </p:nvSpPr>
        <p:spPr>
          <a:xfrm>
            <a:off x="379412" y="1706525"/>
            <a:ext cx="11506200" cy="4237075"/>
          </a:xfrm>
        </p:spPr>
        <p:txBody>
          <a:bodyPr>
            <a:normAutofit/>
          </a:bodyPr>
          <a:lstStyle/>
          <a:p>
            <a:r>
              <a:rPr lang="en-US" b="1" dirty="0"/>
              <a:t>A data room is a secure digital repository</a:t>
            </a:r>
            <a:r>
              <a:rPr lang="en-US" dirty="0"/>
              <a:t> containing all key company documents required during investor due diligence. </a:t>
            </a:r>
          </a:p>
          <a:p>
            <a:r>
              <a:rPr lang="en-US" b="1" dirty="0"/>
              <a:t>Investors use the data room to</a:t>
            </a:r>
            <a:r>
              <a:rPr lang="en-US" dirty="0"/>
              <a:t>: </a:t>
            </a:r>
          </a:p>
          <a:p>
            <a:pPr lvl="1"/>
            <a:r>
              <a:rPr lang="en-US" dirty="0"/>
              <a:t>Verify company information and claims. </a:t>
            </a:r>
          </a:p>
          <a:p>
            <a:pPr lvl="1"/>
            <a:r>
              <a:rPr lang="en-US" dirty="0"/>
              <a:t>Assess business, financial, legal, and operational risks. </a:t>
            </a:r>
          </a:p>
          <a:p>
            <a:pPr lvl="1"/>
            <a:r>
              <a:rPr lang="en-US" dirty="0"/>
              <a:t>Review ownership, governance, contracts, and financial projections. </a:t>
            </a:r>
          </a:p>
          <a:p>
            <a:r>
              <a:rPr lang="en-US" b="1" dirty="0"/>
              <a:t>A well-organized data room builds investor confidence</a:t>
            </a:r>
            <a:r>
              <a:rPr lang="en-US" dirty="0"/>
              <a:t> by demonstrating professionalism, transparency, and operational maturity. </a:t>
            </a:r>
          </a:p>
          <a:p>
            <a:endParaRPr lang="en-US" dirty="0"/>
          </a:p>
        </p:txBody>
      </p:sp>
    </p:spTree>
    <p:extLst>
      <p:ext uri="{BB962C8B-B14F-4D97-AF65-F5344CB8AC3E}">
        <p14:creationId xmlns:p14="http://schemas.microsoft.com/office/powerpoint/2010/main" val="127110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B561F-2B78-A248-7593-BA05EB958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CD543-A0D4-A06D-7B65-C5170DE446B0}"/>
              </a:ext>
            </a:extLst>
          </p:cNvPr>
          <p:cNvSpPr>
            <a:spLocks noGrp="1"/>
          </p:cNvSpPr>
          <p:nvPr>
            <p:ph type="title"/>
          </p:nvPr>
        </p:nvSpPr>
        <p:spPr>
          <a:xfrm>
            <a:off x="455612" y="152400"/>
            <a:ext cx="10591799" cy="914400"/>
          </a:xfrm>
        </p:spPr>
        <p:txBody>
          <a:bodyPr/>
          <a:lstStyle/>
          <a:p>
            <a:r>
              <a:rPr lang="en-US" b="1" dirty="0"/>
              <a:t>Building an Investor-Ready Data Room</a:t>
            </a:r>
            <a:endParaRPr lang="en-US" dirty="0"/>
          </a:p>
        </p:txBody>
      </p:sp>
      <p:sp>
        <p:nvSpPr>
          <p:cNvPr id="3" name="Content Placeholder 2">
            <a:extLst>
              <a:ext uri="{FF2B5EF4-FFF2-40B4-BE49-F238E27FC236}">
                <a16:creationId xmlns:a16="http://schemas.microsoft.com/office/drawing/2014/main" id="{A0CFE433-FC59-D246-8C54-543087DAE0C8}"/>
              </a:ext>
            </a:extLst>
          </p:cNvPr>
          <p:cNvSpPr>
            <a:spLocks noGrp="1"/>
          </p:cNvSpPr>
          <p:nvPr>
            <p:ph idx="1"/>
          </p:nvPr>
        </p:nvSpPr>
        <p:spPr>
          <a:xfrm>
            <a:off x="455612" y="1371599"/>
            <a:ext cx="11201400" cy="5029201"/>
          </a:xfrm>
        </p:spPr>
        <p:txBody>
          <a:bodyPr>
            <a:normAutofit/>
          </a:bodyPr>
          <a:lstStyle/>
          <a:p>
            <a:r>
              <a:rPr lang="en-US" b="1" dirty="0"/>
              <a:t>Speeds up due diligence</a:t>
            </a:r>
            <a:r>
              <a:rPr lang="en-US" dirty="0"/>
              <a:t> by reducing repetitive information requests and streamlining the review process. </a:t>
            </a:r>
          </a:p>
          <a:p>
            <a:r>
              <a:rPr lang="en-US" b="1" dirty="0"/>
              <a:t>Protects confidential information</a:t>
            </a:r>
            <a:r>
              <a:rPr lang="en-US" dirty="0"/>
              <a:t> while providing controlled access to multiple investors. </a:t>
            </a:r>
          </a:p>
          <a:p>
            <a:r>
              <a:rPr lang="en-US" b="1" dirty="0"/>
              <a:t>Helps founders identify internal gaps</a:t>
            </a:r>
            <a:r>
              <a:rPr lang="en-US" dirty="0"/>
              <a:t> such as missing agreements, incomplete records, or inconsistent financial information before fundraising. </a:t>
            </a:r>
          </a:p>
          <a:p>
            <a:r>
              <a:rPr lang="en-US" b="1" dirty="0"/>
              <a:t>Reduces legal costs and delays</a:t>
            </a:r>
            <a:r>
              <a:rPr lang="en-US" dirty="0"/>
              <a:t> by improving document quality and minimizing last-minute revisions. </a:t>
            </a:r>
          </a:p>
          <a:p>
            <a:r>
              <a:rPr lang="en-US" b="1" dirty="0"/>
              <a:t>A strong data room often creates a better first impression than the pitch deck</a:t>
            </a:r>
            <a:r>
              <a:rPr lang="en-US" dirty="0"/>
              <a:t>, reflecting the company's readiness for institutional investment.</a:t>
            </a:r>
          </a:p>
          <a:p>
            <a:endParaRPr lang="en-US" dirty="0"/>
          </a:p>
        </p:txBody>
      </p:sp>
    </p:spTree>
    <p:extLst>
      <p:ext uri="{BB962C8B-B14F-4D97-AF65-F5344CB8AC3E}">
        <p14:creationId xmlns:p14="http://schemas.microsoft.com/office/powerpoint/2010/main" val="3234104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0EE7-6273-D303-26B3-C14551D70E9D}"/>
              </a:ext>
            </a:extLst>
          </p:cNvPr>
          <p:cNvSpPr>
            <a:spLocks noGrp="1"/>
          </p:cNvSpPr>
          <p:nvPr>
            <p:ph type="title"/>
          </p:nvPr>
        </p:nvSpPr>
        <p:spPr>
          <a:xfrm>
            <a:off x="1522413" y="381000"/>
            <a:ext cx="9144001" cy="533400"/>
          </a:xfrm>
        </p:spPr>
        <p:txBody>
          <a:bodyPr>
            <a:normAutofit fontScale="90000"/>
          </a:bodyPr>
          <a:lstStyle/>
          <a:p>
            <a:r>
              <a:rPr lang="en-US" dirty="0"/>
              <a:t>Legal Structure &amp; Equity Splits</a:t>
            </a:r>
          </a:p>
        </p:txBody>
      </p:sp>
      <p:sp>
        <p:nvSpPr>
          <p:cNvPr id="3" name="Content Placeholder 2">
            <a:extLst>
              <a:ext uri="{FF2B5EF4-FFF2-40B4-BE49-F238E27FC236}">
                <a16:creationId xmlns:a16="http://schemas.microsoft.com/office/drawing/2014/main" id="{17B8654D-B75B-465B-88BD-A2127F9EC2AC}"/>
              </a:ext>
            </a:extLst>
          </p:cNvPr>
          <p:cNvSpPr>
            <a:spLocks noGrp="1"/>
          </p:cNvSpPr>
          <p:nvPr>
            <p:ph idx="1"/>
          </p:nvPr>
        </p:nvSpPr>
        <p:spPr>
          <a:xfrm>
            <a:off x="1293812" y="1392864"/>
            <a:ext cx="9134391" cy="4114801"/>
          </a:xfrm>
        </p:spPr>
        <p:txBody>
          <a:bodyPr>
            <a:normAutofit lnSpcReduction="10000"/>
          </a:bodyPr>
          <a:lstStyle/>
          <a:p>
            <a:r>
              <a:rPr lang="en-US" b="1" dirty="0"/>
              <a:t>A strong legal foundation is essential</a:t>
            </a:r>
            <a:r>
              <a:rPr lang="en-US" dirty="0"/>
              <a:t>—it determines ownership, governance, investor confidence, and fundraising readiness. </a:t>
            </a:r>
          </a:p>
          <a:p>
            <a:r>
              <a:rPr lang="en-US" b="1" dirty="0"/>
              <a:t>Avoid legal issues early</a:t>
            </a:r>
            <a:r>
              <a:rPr lang="en-US" dirty="0"/>
              <a:t> by establishing clear ownership, shareholder agreements, IP assignments, and governance documents. </a:t>
            </a:r>
          </a:p>
          <a:p>
            <a:r>
              <a:rPr lang="en-US" b="1" dirty="0"/>
              <a:t>Delaware C-Corporation is the preferred structure</a:t>
            </a:r>
            <a:r>
              <a:rPr lang="en-US" dirty="0"/>
              <a:t> for most venture-backed startups because it: Is familiar to institutional investors. </a:t>
            </a:r>
          </a:p>
          <a:p>
            <a:pPr lvl="1"/>
            <a:r>
              <a:rPr lang="en-US" dirty="0"/>
              <a:t>Supports multiple share classes. </a:t>
            </a:r>
          </a:p>
          <a:p>
            <a:pPr lvl="1"/>
            <a:r>
              <a:rPr lang="en-US" dirty="0"/>
              <a:t>Simplifies future fundraising. </a:t>
            </a:r>
          </a:p>
          <a:p>
            <a:pPr lvl="1"/>
            <a:r>
              <a:rPr lang="en-US" dirty="0"/>
              <a:t>Facilitates Employee Stock Option Plans (ESOPs). </a:t>
            </a:r>
          </a:p>
        </p:txBody>
      </p:sp>
    </p:spTree>
    <p:extLst>
      <p:ext uri="{BB962C8B-B14F-4D97-AF65-F5344CB8AC3E}">
        <p14:creationId xmlns:p14="http://schemas.microsoft.com/office/powerpoint/2010/main" val="320891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FEA86-847F-ED0A-1465-B1F2F589C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D9C1A4-5A8E-6E09-CBC8-BF4F81C02323}"/>
              </a:ext>
            </a:extLst>
          </p:cNvPr>
          <p:cNvSpPr>
            <a:spLocks noGrp="1"/>
          </p:cNvSpPr>
          <p:nvPr>
            <p:ph type="title"/>
          </p:nvPr>
        </p:nvSpPr>
        <p:spPr>
          <a:xfrm>
            <a:off x="1522413" y="381000"/>
            <a:ext cx="9144001" cy="533400"/>
          </a:xfrm>
        </p:spPr>
        <p:txBody>
          <a:bodyPr>
            <a:normAutofit fontScale="90000"/>
          </a:bodyPr>
          <a:lstStyle/>
          <a:p>
            <a:r>
              <a:rPr lang="en-US" dirty="0"/>
              <a:t>Legal Structure &amp; Equity Splits</a:t>
            </a:r>
          </a:p>
        </p:txBody>
      </p:sp>
      <p:sp>
        <p:nvSpPr>
          <p:cNvPr id="3" name="Content Placeholder 2">
            <a:extLst>
              <a:ext uri="{FF2B5EF4-FFF2-40B4-BE49-F238E27FC236}">
                <a16:creationId xmlns:a16="http://schemas.microsoft.com/office/drawing/2014/main" id="{FDB8095D-EEDD-6E6C-42DB-237141A91986}"/>
              </a:ext>
            </a:extLst>
          </p:cNvPr>
          <p:cNvSpPr>
            <a:spLocks noGrp="1"/>
          </p:cNvSpPr>
          <p:nvPr>
            <p:ph idx="1"/>
          </p:nvPr>
        </p:nvSpPr>
        <p:spPr>
          <a:xfrm>
            <a:off x="684212" y="1447800"/>
            <a:ext cx="10363200" cy="4855536"/>
          </a:xfrm>
        </p:spPr>
        <p:txBody>
          <a:bodyPr>
            <a:normAutofit fontScale="92500" lnSpcReduction="20000"/>
          </a:bodyPr>
          <a:lstStyle/>
          <a:p>
            <a:r>
              <a:rPr lang="en-US" b="1" dirty="0"/>
              <a:t>LLCs are generally less attractive</a:t>
            </a:r>
            <a:r>
              <a:rPr lang="en-US" dirty="0"/>
              <a:t> for venture-backed companies due to tax complexity, governance challenges, and limited flexibility. </a:t>
            </a:r>
          </a:p>
          <a:p>
            <a:r>
              <a:rPr lang="en-US" b="1" dirty="0"/>
              <a:t>Allocate founder equity thoughtfully</a:t>
            </a:r>
            <a:r>
              <a:rPr lang="en-US" dirty="0"/>
              <a:t>, reflecting: Individual contributions. </a:t>
            </a:r>
          </a:p>
          <a:p>
            <a:pPr lvl="1"/>
            <a:r>
              <a:rPr lang="en-US" dirty="0"/>
              <a:t>Full-time commitment. </a:t>
            </a:r>
          </a:p>
          <a:p>
            <a:pPr lvl="1"/>
            <a:r>
              <a:rPr lang="en-US" dirty="0"/>
              <a:t>Industry expertise. </a:t>
            </a:r>
          </a:p>
          <a:p>
            <a:pPr lvl="1"/>
            <a:r>
              <a:rPr lang="en-US" dirty="0"/>
              <a:t>Financial investment. </a:t>
            </a:r>
          </a:p>
          <a:p>
            <a:pPr lvl="1"/>
            <a:r>
              <a:rPr lang="en-US" dirty="0"/>
              <a:t>Execution responsibilities. </a:t>
            </a:r>
          </a:p>
          <a:p>
            <a:r>
              <a:rPr lang="en-US" b="1" dirty="0"/>
              <a:t>Avoid arbitrary 50/50 splits</a:t>
            </a:r>
            <a:r>
              <a:rPr lang="en-US" dirty="0"/>
              <a:t> when contributions differ, as they can create governance issues and decision-making deadlocks. </a:t>
            </a:r>
          </a:p>
          <a:p>
            <a:r>
              <a:rPr lang="en-US" b="1" dirty="0"/>
              <a:t>Implement vesting schedules and cliff periods</a:t>
            </a:r>
            <a:r>
              <a:rPr lang="en-US" dirty="0"/>
              <a:t> to protect the company and ensure long-term founder commitment. </a:t>
            </a:r>
          </a:p>
          <a:p>
            <a:r>
              <a:rPr lang="en-US" b="1" dirty="0"/>
              <a:t>Design equity to align incentives</a:t>
            </a:r>
            <a:r>
              <a:rPr lang="en-US" dirty="0"/>
              <a:t> while preserving flexibility for future fundraising, employee equity, and strategic hires.</a:t>
            </a:r>
          </a:p>
        </p:txBody>
      </p:sp>
    </p:spTree>
    <p:extLst>
      <p:ext uri="{BB962C8B-B14F-4D97-AF65-F5344CB8AC3E}">
        <p14:creationId xmlns:p14="http://schemas.microsoft.com/office/powerpoint/2010/main" val="230469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162E5-1246-D576-72B7-43A66765F691}"/>
              </a:ext>
            </a:extLst>
          </p:cNvPr>
          <p:cNvSpPr>
            <a:spLocks noGrp="1"/>
          </p:cNvSpPr>
          <p:nvPr>
            <p:ph type="title"/>
          </p:nvPr>
        </p:nvSpPr>
        <p:spPr>
          <a:xfrm>
            <a:off x="1522413" y="381000"/>
            <a:ext cx="9144001" cy="685800"/>
          </a:xfrm>
        </p:spPr>
        <p:txBody>
          <a:bodyPr>
            <a:normAutofit/>
          </a:bodyPr>
          <a:lstStyle/>
          <a:p>
            <a:r>
              <a:rPr lang="en-US" b="1" dirty="0"/>
              <a:t>Legal Structures and Equity Splits</a:t>
            </a:r>
            <a:endParaRPr lang="en-US" dirty="0"/>
          </a:p>
        </p:txBody>
      </p:sp>
      <p:pic>
        <p:nvPicPr>
          <p:cNvPr id="5" name="Content Placeholder 4">
            <a:extLst>
              <a:ext uri="{FF2B5EF4-FFF2-40B4-BE49-F238E27FC236}">
                <a16:creationId xmlns:a16="http://schemas.microsoft.com/office/drawing/2014/main" id="{5BEBDF5C-25D6-6E41-79CA-995A63CD507A}"/>
              </a:ext>
            </a:extLst>
          </p:cNvPr>
          <p:cNvPicPr>
            <a:picLocks noGrp="1" noChangeAspect="1"/>
          </p:cNvPicPr>
          <p:nvPr>
            <p:ph idx="1"/>
          </p:nvPr>
        </p:nvPicPr>
        <p:blipFill>
          <a:blip r:embed="rId2"/>
          <a:stretch>
            <a:fillRect/>
          </a:stretch>
        </p:blipFill>
        <p:spPr>
          <a:xfrm>
            <a:off x="1446212" y="1371600"/>
            <a:ext cx="8305800" cy="4992317"/>
          </a:xfrm>
          <a:prstGeom prst="rect">
            <a:avLst/>
          </a:prstGeom>
        </p:spPr>
      </p:pic>
    </p:spTree>
    <p:extLst>
      <p:ext uri="{BB962C8B-B14F-4D97-AF65-F5344CB8AC3E}">
        <p14:creationId xmlns:p14="http://schemas.microsoft.com/office/powerpoint/2010/main" val="413278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EF7C7-E975-F9EE-8CB1-C0D93C1EC1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04A92-473A-D3C0-D35C-EA4D36390766}"/>
              </a:ext>
            </a:extLst>
          </p:cNvPr>
          <p:cNvSpPr>
            <a:spLocks noGrp="1"/>
          </p:cNvSpPr>
          <p:nvPr>
            <p:ph type="title"/>
          </p:nvPr>
        </p:nvSpPr>
        <p:spPr>
          <a:xfrm>
            <a:off x="1522413" y="381000"/>
            <a:ext cx="9144001" cy="609600"/>
          </a:xfrm>
        </p:spPr>
        <p:txBody>
          <a:bodyPr/>
          <a:lstStyle/>
          <a:p>
            <a:r>
              <a:rPr lang="en-US" dirty="0"/>
              <a:t>Founder Equity Allocation Considerations</a:t>
            </a:r>
          </a:p>
        </p:txBody>
      </p:sp>
      <p:sp>
        <p:nvSpPr>
          <p:cNvPr id="3" name="Content Placeholder 2">
            <a:extLst>
              <a:ext uri="{FF2B5EF4-FFF2-40B4-BE49-F238E27FC236}">
                <a16:creationId xmlns:a16="http://schemas.microsoft.com/office/drawing/2014/main" id="{C5922A41-8E60-0B92-2F0F-0E1197372C6E}"/>
              </a:ext>
            </a:extLst>
          </p:cNvPr>
          <p:cNvSpPr>
            <a:spLocks noGrp="1"/>
          </p:cNvSpPr>
          <p:nvPr>
            <p:ph idx="1"/>
          </p:nvPr>
        </p:nvSpPr>
        <p:spPr>
          <a:xfrm>
            <a:off x="1492070" y="1524000"/>
            <a:ext cx="9134391" cy="4114801"/>
          </a:xfrm>
        </p:spPr>
        <p:txBody>
          <a:bodyPr>
            <a:normAutofit lnSpcReduction="10000"/>
          </a:bodyPr>
          <a:lstStyle/>
          <a:p>
            <a:r>
              <a:rPr lang="en-US" b="1" dirty="0"/>
              <a:t>Define clear founder roles</a:t>
            </a:r>
            <a:r>
              <a:rPr lang="en-US" dirty="0"/>
              <a:t>—equity should reflect leadership responsibilities, decision-making authority, and operational scope. </a:t>
            </a:r>
          </a:p>
          <a:p>
            <a:r>
              <a:rPr lang="en-US" b="1" dirty="0"/>
              <a:t>Assess level of commitment</a:t>
            </a:r>
            <a:r>
              <a:rPr lang="en-US" dirty="0"/>
              <a:t>—full-time founders with primary execution responsibilities generally warrant larger ownership stakes. </a:t>
            </a:r>
          </a:p>
          <a:p>
            <a:r>
              <a:rPr lang="en-US" b="1" dirty="0"/>
              <a:t>Recognize specialized expertise</a:t>
            </a:r>
            <a:r>
              <a:rPr lang="en-US" dirty="0"/>
              <a:t>—technical skills, industry experience, intellectual property, and strategic capabilities add significant value. </a:t>
            </a:r>
          </a:p>
          <a:p>
            <a:r>
              <a:rPr lang="en-US" b="1" dirty="0"/>
              <a:t>Consider risk assumption</a:t>
            </a:r>
            <a:r>
              <a:rPr lang="en-US" dirty="0"/>
              <a:t>—reward founders who take greater financial, professional, or personal risks. </a:t>
            </a:r>
          </a:p>
          <a:p>
            <a:r>
              <a:rPr lang="en-US" dirty="0"/>
              <a:t>.</a:t>
            </a:r>
          </a:p>
        </p:txBody>
      </p:sp>
    </p:spTree>
    <p:extLst>
      <p:ext uri="{BB962C8B-B14F-4D97-AF65-F5344CB8AC3E}">
        <p14:creationId xmlns:p14="http://schemas.microsoft.com/office/powerpoint/2010/main" val="883868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8169A-573A-086F-C780-6E3D96A6DA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738D4-C024-F8C3-412A-529E24F5D01D}"/>
              </a:ext>
            </a:extLst>
          </p:cNvPr>
          <p:cNvSpPr>
            <a:spLocks noGrp="1"/>
          </p:cNvSpPr>
          <p:nvPr>
            <p:ph type="title"/>
          </p:nvPr>
        </p:nvSpPr>
        <p:spPr>
          <a:xfrm>
            <a:off x="531812" y="228599"/>
            <a:ext cx="9144001" cy="685800"/>
          </a:xfrm>
        </p:spPr>
        <p:txBody>
          <a:bodyPr>
            <a:normAutofit fontScale="90000"/>
          </a:bodyPr>
          <a:lstStyle/>
          <a:p>
            <a:r>
              <a:rPr lang="en-US" b="1" dirty="0"/>
              <a:t>Strategic Clarity and Business Model Validation</a:t>
            </a:r>
            <a:endParaRPr lang="en-US" dirty="0"/>
          </a:p>
        </p:txBody>
      </p:sp>
      <p:sp>
        <p:nvSpPr>
          <p:cNvPr id="3" name="Content Placeholder 2">
            <a:extLst>
              <a:ext uri="{FF2B5EF4-FFF2-40B4-BE49-F238E27FC236}">
                <a16:creationId xmlns:a16="http://schemas.microsoft.com/office/drawing/2014/main" id="{9E72AFFB-1A65-4D45-FC19-0093CC0AFACD}"/>
              </a:ext>
            </a:extLst>
          </p:cNvPr>
          <p:cNvSpPr>
            <a:spLocks noGrp="1"/>
          </p:cNvSpPr>
          <p:nvPr>
            <p:ph idx="1"/>
          </p:nvPr>
        </p:nvSpPr>
        <p:spPr>
          <a:xfrm>
            <a:off x="379412" y="1295400"/>
            <a:ext cx="10668000" cy="5334001"/>
          </a:xfrm>
        </p:spPr>
        <p:txBody>
          <a:bodyPr>
            <a:normAutofit/>
          </a:bodyPr>
          <a:lstStyle/>
          <a:p>
            <a:r>
              <a:rPr lang="en-US" b="1" dirty="0"/>
              <a:t>Case Study Examples</a:t>
            </a:r>
            <a:endParaRPr lang="en-US" dirty="0"/>
          </a:p>
          <a:p>
            <a:r>
              <a:rPr lang="en-US" b="1" dirty="0"/>
              <a:t>Promed Bioscience:</a:t>
            </a:r>
            <a:r>
              <a:rPr lang="en-US" dirty="0"/>
              <a:t> Improved fundraising by narrowing its customer focus from a broad healthcare market to a clearly defined niche of plastic surgeons treating severe burn patients. </a:t>
            </a:r>
          </a:p>
          <a:p>
            <a:r>
              <a:rPr lang="en-US" b="1" dirty="0"/>
              <a:t>EMBIO Diagnostics:</a:t>
            </a:r>
            <a:r>
              <a:rPr lang="en-US" dirty="0"/>
              <a:t> Differentiated itself by delivering food safety test results in under </a:t>
            </a:r>
            <a:r>
              <a:rPr lang="en-US" b="1" dirty="0"/>
              <a:t>3 minutes</a:t>
            </a:r>
            <a:r>
              <a:rPr lang="en-US" dirty="0"/>
              <a:t>, versus traditional laboratory methods requiring hours, creating a compelling competitive advantage.</a:t>
            </a:r>
          </a:p>
          <a:p>
            <a:endParaRPr lang="en-US" dirty="0"/>
          </a:p>
        </p:txBody>
      </p:sp>
    </p:spTree>
    <p:extLst>
      <p:ext uri="{BB962C8B-B14F-4D97-AF65-F5344CB8AC3E}">
        <p14:creationId xmlns:p14="http://schemas.microsoft.com/office/powerpoint/2010/main" val="3780769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85576-4675-7241-9507-AFD26F603F7B}"/>
              </a:ext>
            </a:extLst>
          </p:cNvPr>
          <p:cNvSpPr>
            <a:spLocks noGrp="1"/>
          </p:cNvSpPr>
          <p:nvPr>
            <p:ph type="title"/>
          </p:nvPr>
        </p:nvSpPr>
        <p:spPr>
          <a:xfrm>
            <a:off x="1522413" y="381000"/>
            <a:ext cx="9144001" cy="609600"/>
          </a:xfrm>
        </p:spPr>
        <p:txBody>
          <a:bodyPr/>
          <a:lstStyle/>
          <a:p>
            <a:r>
              <a:rPr lang="en-US" dirty="0"/>
              <a:t>Founder Equity Allocation Considerations</a:t>
            </a:r>
          </a:p>
        </p:txBody>
      </p:sp>
      <p:sp>
        <p:nvSpPr>
          <p:cNvPr id="3" name="Content Placeholder 2">
            <a:extLst>
              <a:ext uri="{FF2B5EF4-FFF2-40B4-BE49-F238E27FC236}">
                <a16:creationId xmlns:a16="http://schemas.microsoft.com/office/drawing/2014/main" id="{825B951A-2DE0-CF1A-E761-B2483A5A50B8}"/>
              </a:ext>
            </a:extLst>
          </p:cNvPr>
          <p:cNvSpPr>
            <a:spLocks noGrp="1"/>
          </p:cNvSpPr>
          <p:nvPr>
            <p:ph idx="1"/>
          </p:nvPr>
        </p:nvSpPr>
        <p:spPr>
          <a:xfrm>
            <a:off x="1512803" y="1278146"/>
            <a:ext cx="9134391" cy="4114801"/>
          </a:xfrm>
        </p:spPr>
        <p:txBody>
          <a:bodyPr>
            <a:normAutofit lnSpcReduction="10000"/>
          </a:bodyPr>
          <a:lstStyle/>
          <a:p>
            <a:r>
              <a:rPr lang="en-US" b="1" dirty="0"/>
              <a:t>Account for financial contributions</a:t>
            </a:r>
            <a:r>
              <a:rPr lang="en-US" dirty="0"/>
              <a:t>—personal capital invested should be reflected in the ownership structure. </a:t>
            </a:r>
          </a:p>
          <a:p>
            <a:r>
              <a:rPr lang="en-US" b="1" dirty="0"/>
              <a:t>Value strategic networks</a:t>
            </a:r>
            <a:r>
              <a:rPr lang="en-US" dirty="0"/>
              <a:t>—access to investors, customers, partners, talent, and industry relationships can materially accelerate growth. </a:t>
            </a:r>
          </a:p>
          <a:p>
            <a:r>
              <a:rPr lang="en-US" b="1" dirty="0"/>
              <a:t>Evaluate execution capability</a:t>
            </a:r>
            <a:r>
              <a:rPr lang="en-US" dirty="0"/>
              <a:t>—founders with a proven ability to deliver results and achieve milestones create disproportionate value. </a:t>
            </a:r>
          </a:p>
          <a:p>
            <a:r>
              <a:rPr lang="en-US" b="1" dirty="0"/>
              <a:t>Align incentives for the long term</a:t>
            </a:r>
            <a:r>
              <a:rPr lang="en-US" dirty="0"/>
              <a:t>—equity should promote fairness, motivation, collaboration, and sustainable company growth. </a:t>
            </a:r>
          </a:p>
          <a:p>
            <a:r>
              <a:rPr lang="en-US" b="1" dirty="0"/>
              <a:t>Use vesting schedules and cliff periods</a:t>
            </a:r>
            <a:r>
              <a:rPr lang="en-US" dirty="0"/>
              <a:t> to protect both founders and future investors while ensuring long-term commitment.</a:t>
            </a:r>
          </a:p>
        </p:txBody>
      </p:sp>
    </p:spTree>
    <p:extLst>
      <p:ext uri="{BB962C8B-B14F-4D97-AF65-F5344CB8AC3E}">
        <p14:creationId xmlns:p14="http://schemas.microsoft.com/office/powerpoint/2010/main" val="2031055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E2283-016B-3F32-1F77-70CFE2A5C568}"/>
              </a:ext>
            </a:extLst>
          </p:cNvPr>
          <p:cNvSpPr>
            <a:spLocks noGrp="1"/>
          </p:cNvSpPr>
          <p:nvPr>
            <p:ph type="title"/>
          </p:nvPr>
        </p:nvSpPr>
        <p:spPr>
          <a:xfrm>
            <a:off x="1522413" y="381000"/>
            <a:ext cx="9144001" cy="457200"/>
          </a:xfrm>
        </p:spPr>
        <p:txBody>
          <a:bodyPr>
            <a:normAutofit fontScale="90000"/>
          </a:bodyPr>
          <a:lstStyle/>
          <a:p>
            <a:r>
              <a:rPr lang="en-US" dirty="0"/>
              <a:t>Founder Vesting</a:t>
            </a:r>
          </a:p>
        </p:txBody>
      </p:sp>
      <p:sp>
        <p:nvSpPr>
          <p:cNvPr id="3" name="Content Placeholder 2">
            <a:extLst>
              <a:ext uri="{FF2B5EF4-FFF2-40B4-BE49-F238E27FC236}">
                <a16:creationId xmlns:a16="http://schemas.microsoft.com/office/drawing/2014/main" id="{191A046F-DD63-9004-8E87-B05A21FD9985}"/>
              </a:ext>
            </a:extLst>
          </p:cNvPr>
          <p:cNvSpPr>
            <a:spLocks noGrp="1"/>
          </p:cNvSpPr>
          <p:nvPr>
            <p:ph idx="1"/>
          </p:nvPr>
        </p:nvSpPr>
        <p:spPr>
          <a:xfrm>
            <a:off x="1293812" y="1219200"/>
            <a:ext cx="9134391" cy="4114801"/>
          </a:xfrm>
        </p:spPr>
        <p:txBody>
          <a:bodyPr>
            <a:normAutofit/>
          </a:bodyPr>
          <a:lstStyle/>
          <a:p>
            <a:r>
              <a:rPr lang="en-US" b="1" dirty="0"/>
              <a:t>Founder vesting protects the long-term success of the company</a:t>
            </a:r>
            <a:r>
              <a:rPr lang="en-US" dirty="0"/>
              <a:t> by ensuring equity is earned through continued contribution. </a:t>
            </a:r>
          </a:p>
          <a:p>
            <a:r>
              <a:rPr lang="en-US" b="1" dirty="0"/>
              <a:t>Standard vesting schedule:</a:t>
            </a:r>
            <a:r>
              <a:rPr lang="en-US" dirty="0"/>
              <a:t> 4-year vesting with a </a:t>
            </a:r>
            <a:r>
              <a:rPr lang="en-US" b="1" dirty="0"/>
              <a:t>1-year cliff</a:t>
            </a:r>
            <a:r>
              <a:rPr lang="en-US" dirty="0"/>
              <a:t>, followed by monthly vesting thereafter. </a:t>
            </a:r>
          </a:p>
          <a:p>
            <a:r>
              <a:rPr lang="en-US" b="1" dirty="0"/>
              <a:t>The 1-year cliff protects the company</a:t>
            </a:r>
            <a:r>
              <a:rPr lang="en-US" dirty="0"/>
              <a:t> by allowing unvested shares to be reclaimed if a founder leaves early. </a:t>
            </a:r>
          </a:p>
          <a:p>
            <a:r>
              <a:rPr lang="en-US" b="1" dirty="0"/>
              <a:t>Prevents inactive founders from retaining significant ownership</a:t>
            </a:r>
            <a:r>
              <a:rPr lang="en-US" dirty="0"/>
              <a:t>, helping maintain a healthy cap table. </a:t>
            </a:r>
          </a:p>
        </p:txBody>
      </p:sp>
    </p:spTree>
    <p:extLst>
      <p:ext uri="{BB962C8B-B14F-4D97-AF65-F5344CB8AC3E}">
        <p14:creationId xmlns:p14="http://schemas.microsoft.com/office/powerpoint/2010/main" val="378108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DE376-2637-8AB9-6804-604FB37A6F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14320-C6FF-8F48-B2ED-23FE82CD6EF1}"/>
              </a:ext>
            </a:extLst>
          </p:cNvPr>
          <p:cNvSpPr>
            <a:spLocks noGrp="1"/>
          </p:cNvSpPr>
          <p:nvPr>
            <p:ph type="title"/>
          </p:nvPr>
        </p:nvSpPr>
        <p:spPr>
          <a:xfrm>
            <a:off x="1522413" y="381000"/>
            <a:ext cx="9144001" cy="457200"/>
          </a:xfrm>
        </p:spPr>
        <p:txBody>
          <a:bodyPr>
            <a:normAutofit fontScale="90000"/>
          </a:bodyPr>
          <a:lstStyle/>
          <a:p>
            <a:r>
              <a:rPr lang="en-US" dirty="0"/>
              <a:t>Founder Vesting</a:t>
            </a:r>
          </a:p>
        </p:txBody>
      </p:sp>
      <p:sp>
        <p:nvSpPr>
          <p:cNvPr id="3" name="Content Placeholder 2">
            <a:extLst>
              <a:ext uri="{FF2B5EF4-FFF2-40B4-BE49-F238E27FC236}">
                <a16:creationId xmlns:a16="http://schemas.microsoft.com/office/drawing/2014/main" id="{068732A3-409E-A255-C28A-6243447F91C3}"/>
              </a:ext>
            </a:extLst>
          </p:cNvPr>
          <p:cNvSpPr>
            <a:spLocks noGrp="1"/>
          </p:cNvSpPr>
          <p:nvPr>
            <p:ph idx="1"/>
          </p:nvPr>
        </p:nvSpPr>
        <p:spPr>
          <a:xfrm>
            <a:off x="1446212" y="1066800"/>
            <a:ext cx="9134391" cy="4114801"/>
          </a:xfrm>
        </p:spPr>
        <p:txBody>
          <a:bodyPr>
            <a:normAutofit fontScale="92500"/>
          </a:bodyPr>
          <a:lstStyle/>
          <a:p>
            <a:r>
              <a:rPr lang="en-US" b="1" dirty="0"/>
              <a:t>Reduces governance and fundraising risk</a:t>
            </a:r>
            <a:r>
              <a:rPr lang="en-US" dirty="0"/>
              <a:t> by avoiding ownership disputes and cap table imbalances. </a:t>
            </a:r>
          </a:p>
          <a:p>
            <a:r>
              <a:rPr lang="en-US" b="1" dirty="0"/>
              <a:t>Aligns incentives among founders</a:t>
            </a:r>
            <a:r>
              <a:rPr lang="en-US" dirty="0"/>
              <a:t>, ensuring equity reflects ongoing effort rather than a one-time commitment. </a:t>
            </a:r>
          </a:p>
          <a:p>
            <a:r>
              <a:rPr lang="en-US" b="1" dirty="0"/>
              <a:t>Provides flexibility</a:t>
            </a:r>
            <a:r>
              <a:rPr lang="en-US" dirty="0"/>
              <a:t> to address founder departures, underperformance, or changing team dynamics without costly buyouts. </a:t>
            </a:r>
          </a:p>
          <a:p>
            <a:r>
              <a:rPr lang="en-US" b="1" dirty="0"/>
              <a:t>Builds investor confidence</a:t>
            </a:r>
            <a:r>
              <a:rPr lang="en-US" dirty="0"/>
              <a:t> by demonstrating sound governance, founder commitment, and long-term alignment. </a:t>
            </a:r>
          </a:p>
          <a:p>
            <a:r>
              <a:rPr lang="en-US" b="1" dirty="0"/>
              <a:t>Well-structured vesting is considered a best practice</a:t>
            </a:r>
            <a:r>
              <a:rPr lang="en-US" dirty="0"/>
              <a:t> for venture-backed startups and is expected by most institutional investors.</a:t>
            </a:r>
          </a:p>
        </p:txBody>
      </p:sp>
    </p:spTree>
    <p:extLst>
      <p:ext uri="{BB962C8B-B14F-4D97-AF65-F5344CB8AC3E}">
        <p14:creationId xmlns:p14="http://schemas.microsoft.com/office/powerpoint/2010/main" val="272387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A9312-9E23-C846-AA2C-E61456AC5022}"/>
              </a:ext>
            </a:extLst>
          </p:cNvPr>
          <p:cNvSpPr>
            <a:spLocks noGrp="1"/>
          </p:cNvSpPr>
          <p:nvPr>
            <p:ph type="title"/>
          </p:nvPr>
        </p:nvSpPr>
        <p:spPr>
          <a:xfrm>
            <a:off x="1522413" y="381000"/>
            <a:ext cx="9144001" cy="685800"/>
          </a:xfrm>
        </p:spPr>
        <p:txBody>
          <a:bodyPr/>
          <a:lstStyle/>
          <a:p>
            <a:r>
              <a:rPr lang="en-US" dirty="0"/>
              <a:t>Go-to-Market (GTM) Readiness</a:t>
            </a:r>
          </a:p>
        </p:txBody>
      </p:sp>
      <p:sp>
        <p:nvSpPr>
          <p:cNvPr id="3" name="Content Placeholder 2">
            <a:extLst>
              <a:ext uri="{FF2B5EF4-FFF2-40B4-BE49-F238E27FC236}">
                <a16:creationId xmlns:a16="http://schemas.microsoft.com/office/drawing/2014/main" id="{7CF8DB5E-8960-BD52-9AB9-FB4E7B137616}"/>
              </a:ext>
            </a:extLst>
          </p:cNvPr>
          <p:cNvSpPr>
            <a:spLocks noGrp="1"/>
          </p:cNvSpPr>
          <p:nvPr>
            <p:ph idx="1"/>
          </p:nvPr>
        </p:nvSpPr>
        <p:spPr>
          <a:xfrm>
            <a:off x="1141412" y="1676400"/>
            <a:ext cx="9753600" cy="4495800"/>
          </a:xfrm>
        </p:spPr>
        <p:txBody>
          <a:bodyPr>
            <a:normAutofit/>
          </a:bodyPr>
          <a:lstStyle/>
          <a:p>
            <a:r>
              <a:rPr lang="en-US" b="1" dirty="0"/>
              <a:t>A great product is not enough</a:t>
            </a:r>
            <a:r>
              <a:rPr lang="en-US" dirty="0"/>
              <a:t>—investors need confidence that the company can consistently acquire and retain customers. </a:t>
            </a:r>
          </a:p>
          <a:p>
            <a:r>
              <a:rPr lang="en-US" b="1" dirty="0"/>
              <a:t>Define a clear GTM strategy</a:t>
            </a:r>
            <a:r>
              <a:rPr lang="en-US" dirty="0"/>
              <a:t> by explaining how customers are identified, acquired, onboarded, and retained. </a:t>
            </a:r>
          </a:p>
          <a:p>
            <a:r>
              <a:rPr lang="en-US" b="1" dirty="0"/>
              <a:t>Identify the ideal early adopter</a:t>
            </a:r>
            <a:r>
              <a:rPr lang="en-US" dirty="0"/>
              <a:t> and focus on a specific beachhead market before expanding. </a:t>
            </a:r>
          </a:p>
          <a:p>
            <a:r>
              <a:rPr lang="en-US" b="1" dirty="0"/>
              <a:t>Map the customer acquisition funnel</a:t>
            </a:r>
            <a:r>
              <a:rPr lang="en-US" dirty="0"/>
              <a:t> from lead generation to conversion, retention, and recurring revenue. </a:t>
            </a:r>
          </a:p>
        </p:txBody>
      </p:sp>
    </p:spTree>
    <p:extLst>
      <p:ext uri="{BB962C8B-B14F-4D97-AF65-F5344CB8AC3E}">
        <p14:creationId xmlns:p14="http://schemas.microsoft.com/office/powerpoint/2010/main" val="112499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DC932-0E49-1CDB-BF17-98E2407E7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0F084-01E8-9308-BFE3-06FBEFF9F5BA}"/>
              </a:ext>
            </a:extLst>
          </p:cNvPr>
          <p:cNvSpPr>
            <a:spLocks noGrp="1"/>
          </p:cNvSpPr>
          <p:nvPr>
            <p:ph type="title"/>
          </p:nvPr>
        </p:nvSpPr>
        <p:spPr>
          <a:xfrm>
            <a:off x="1522413" y="381000"/>
            <a:ext cx="9144001" cy="685800"/>
          </a:xfrm>
        </p:spPr>
        <p:txBody>
          <a:bodyPr/>
          <a:lstStyle/>
          <a:p>
            <a:r>
              <a:rPr lang="en-US" dirty="0"/>
              <a:t>Go-to-Market (GTM) Readiness</a:t>
            </a:r>
          </a:p>
        </p:txBody>
      </p:sp>
      <p:sp>
        <p:nvSpPr>
          <p:cNvPr id="3" name="Content Placeholder 2">
            <a:extLst>
              <a:ext uri="{FF2B5EF4-FFF2-40B4-BE49-F238E27FC236}">
                <a16:creationId xmlns:a16="http://schemas.microsoft.com/office/drawing/2014/main" id="{7D18D366-5882-8287-7CBC-DC5E68AF3448}"/>
              </a:ext>
            </a:extLst>
          </p:cNvPr>
          <p:cNvSpPr>
            <a:spLocks noGrp="1"/>
          </p:cNvSpPr>
          <p:nvPr>
            <p:ph idx="1"/>
          </p:nvPr>
        </p:nvSpPr>
        <p:spPr>
          <a:xfrm>
            <a:off x="1141412" y="1752600"/>
            <a:ext cx="9753600" cy="4495800"/>
          </a:xfrm>
        </p:spPr>
        <p:txBody>
          <a:bodyPr>
            <a:normAutofit/>
          </a:bodyPr>
          <a:lstStyle/>
          <a:p>
            <a:r>
              <a:rPr lang="en-US" b="1" dirty="0"/>
              <a:t>Develop a pricing strategy</a:t>
            </a:r>
            <a:r>
              <a:rPr lang="en-US" dirty="0"/>
              <a:t> that aligns with customer value, positioning, and the overall growth strategy. </a:t>
            </a:r>
          </a:p>
          <a:p>
            <a:r>
              <a:rPr lang="en-US" b="1" dirty="0"/>
              <a:t>Understand the sales process</a:t>
            </a:r>
            <a:r>
              <a:rPr lang="en-US" dirty="0"/>
              <a:t> including buying decisions, sales cycle, procurement hurdles, and decision makers. </a:t>
            </a:r>
            <a:r>
              <a:rPr lang="en-US" b="1" dirty="0"/>
              <a:t>P</a:t>
            </a:r>
          </a:p>
          <a:p>
            <a:r>
              <a:rPr lang="en-US" b="1" dirty="0"/>
              <a:t>lan for scalable growth</a:t>
            </a:r>
            <a:r>
              <a:rPr lang="en-US" dirty="0"/>
              <a:t> by estimating sales capacity, hiring needs, onboarding resources, and customer success requirements. </a:t>
            </a:r>
          </a:p>
          <a:p>
            <a:r>
              <a:rPr lang="en-US" b="1" dirty="0"/>
              <a:t>Support GTM assumptions with evidence</a:t>
            </a:r>
            <a:r>
              <a:rPr lang="en-US" dirty="0"/>
              <a:t> from pilots, customer feedback, market testing, and early commercial traction.</a:t>
            </a:r>
          </a:p>
        </p:txBody>
      </p:sp>
    </p:spTree>
    <p:extLst>
      <p:ext uri="{BB962C8B-B14F-4D97-AF65-F5344CB8AC3E}">
        <p14:creationId xmlns:p14="http://schemas.microsoft.com/office/powerpoint/2010/main" val="344845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4156C-C111-A455-EC81-061DCE8E5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A9912C-D89E-2114-63DC-7BEC5DB8A75E}"/>
              </a:ext>
            </a:extLst>
          </p:cNvPr>
          <p:cNvSpPr>
            <a:spLocks noGrp="1"/>
          </p:cNvSpPr>
          <p:nvPr>
            <p:ph type="title"/>
          </p:nvPr>
        </p:nvSpPr>
        <p:spPr>
          <a:xfrm>
            <a:off x="1522413" y="381000"/>
            <a:ext cx="9144001" cy="685800"/>
          </a:xfrm>
        </p:spPr>
        <p:txBody>
          <a:bodyPr/>
          <a:lstStyle/>
          <a:p>
            <a:r>
              <a:rPr lang="en-US" dirty="0"/>
              <a:t>Go-to-Market (GTM) Readiness</a:t>
            </a:r>
          </a:p>
        </p:txBody>
      </p:sp>
      <p:sp>
        <p:nvSpPr>
          <p:cNvPr id="3" name="Content Placeholder 2">
            <a:extLst>
              <a:ext uri="{FF2B5EF4-FFF2-40B4-BE49-F238E27FC236}">
                <a16:creationId xmlns:a16="http://schemas.microsoft.com/office/drawing/2014/main" id="{C2CA93A8-69E6-4C0D-9114-6822C9D2D9A1}"/>
              </a:ext>
            </a:extLst>
          </p:cNvPr>
          <p:cNvSpPr>
            <a:spLocks noGrp="1"/>
          </p:cNvSpPr>
          <p:nvPr>
            <p:ph idx="1"/>
          </p:nvPr>
        </p:nvSpPr>
        <p:spPr>
          <a:xfrm>
            <a:off x="1141412" y="1752600"/>
            <a:ext cx="9753600" cy="4495800"/>
          </a:xfrm>
        </p:spPr>
        <p:txBody>
          <a:bodyPr>
            <a:normAutofit/>
          </a:bodyPr>
          <a:lstStyle/>
          <a:p>
            <a:pPr marL="0" indent="0">
              <a:buNone/>
            </a:pPr>
            <a:r>
              <a:rPr lang="en-US" b="1" dirty="0"/>
              <a:t>Case Study Examples</a:t>
            </a:r>
          </a:p>
          <a:p>
            <a:pPr marL="0" indent="0">
              <a:buNone/>
            </a:pPr>
            <a:r>
              <a:rPr lang="en-US" b="1" dirty="0"/>
              <a:t>Ascanio (Mixed Reality Training Platform)</a:t>
            </a:r>
            <a:endParaRPr lang="en-US" dirty="0"/>
          </a:p>
          <a:p>
            <a:r>
              <a:rPr lang="en-US" dirty="0"/>
              <a:t>Refined its GTM strategy by identifying: </a:t>
            </a:r>
          </a:p>
          <a:p>
            <a:pPr lvl="1"/>
            <a:r>
              <a:rPr lang="en-US" dirty="0"/>
              <a:t>Key decision-makers within maritime and emergency response organizations. </a:t>
            </a:r>
          </a:p>
          <a:p>
            <a:pPr lvl="1"/>
            <a:r>
              <a:rPr lang="en-US" dirty="0"/>
              <a:t>Procurement processes and buying cycles. </a:t>
            </a:r>
          </a:p>
          <a:p>
            <a:pPr lvl="1"/>
            <a:r>
              <a:rPr lang="en-US" dirty="0"/>
              <a:t>Sales bottlenecks and implementation timelines. </a:t>
            </a:r>
          </a:p>
          <a:p>
            <a:pPr marL="0" indent="0">
              <a:buNone/>
            </a:pPr>
            <a:r>
              <a:rPr lang="en-US" dirty="0">
                <a:solidFill>
                  <a:srgbClr val="FFFF00"/>
                </a:solidFill>
              </a:rPr>
              <a:t>Result: A conceptual GTM strategy evolved into a repeatable commercial sales process, significantly improving investor confidence. </a:t>
            </a:r>
          </a:p>
          <a:p>
            <a:endParaRPr lang="en-US" dirty="0"/>
          </a:p>
        </p:txBody>
      </p:sp>
    </p:spTree>
    <p:extLst>
      <p:ext uri="{BB962C8B-B14F-4D97-AF65-F5344CB8AC3E}">
        <p14:creationId xmlns:p14="http://schemas.microsoft.com/office/powerpoint/2010/main" val="256634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C81BF-F55E-D228-427B-6DC9708E4C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E8A7A-029A-0475-9A28-1CC70CD426A7}"/>
              </a:ext>
            </a:extLst>
          </p:cNvPr>
          <p:cNvSpPr>
            <a:spLocks noGrp="1"/>
          </p:cNvSpPr>
          <p:nvPr>
            <p:ph type="title"/>
          </p:nvPr>
        </p:nvSpPr>
        <p:spPr>
          <a:xfrm>
            <a:off x="1522413" y="381000"/>
            <a:ext cx="9144001" cy="685800"/>
          </a:xfrm>
        </p:spPr>
        <p:txBody>
          <a:bodyPr/>
          <a:lstStyle/>
          <a:p>
            <a:r>
              <a:rPr lang="en-US" dirty="0"/>
              <a:t>Go-to-Market (GTM) Readiness</a:t>
            </a:r>
          </a:p>
        </p:txBody>
      </p:sp>
      <p:sp>
        <p:nvSpPr>
          <p:cNvPr id="3" name="Content Placeholder 2">
            <a:extLst>
              <a:ext uri="{FF2B5EF4-FFF2-40B4-BE49-F238E27FC236}">
                <a16:creationId xmlns:a16="http://schemas.microsoft.com/office/drawing/2014/main" id="{89AC168A-4E9C-6705-DE5B-9F9F8EC6175D}"/>
              </a:ext>
            </a:extLst>
          </p:cNvPr>
          <p:cNvSpPr>
            <a:spLocks noGrp="1"/>
          </p:cNvSpPr>
          <p:nvPr>
            <p:ph idx="1"/>
          </p:nvPr>
        </p:nvSpPr>
        <p:spPr>
          <a:xfrm>
            <a:off x="1141412" y="1752600"/>
            <a:ext cx="9753600" cy="4495800"/>
          </a:xfrm>
        </p:spPr>
        <p:txBody>
          <a:bodyPr>
            <a:normAutofit/>
          </a:bodyPr>
          <a:lstStyle/>
          <a:p>
            <a:pPr marL="0" indent="0">
              <a:buNone/>
            </a:pPr>
            <a:r>
              <a:rPr lang="en-US" b="1" dirty="0"/>
              <a:t>Case Study Examples</a:t>
            </a:r>
          </a:p>
          <a:p>
            <a:pPr marL="0" indent="0">
              <a:buNone/>
            </a:pPr>
            <a:r>
              <a:rPr lang="en-US" b="1" dirty="0"/>
              <a:t>EMBIO Diagnostics</a:t>
            </a:r>
            <a:endParaRPr lang="en-US" dirty="0"/>
          </a:p>
          <a:p>
            <a:r>
              <a:rPr lang="en-US" dirty="0"/>
              <a:t>Validated its GTM model through a pilot with a major dairy producer. </a:t>
            </a:r>
          </a:p>
          <a:p>
            <a:r>
              <a:rPr lang="en-US" dirty="0"/>
              <a:t>Demonstrated: </a:t>
            </a:r>
          </a:p>
          <a:p>
            <a:pPr lvl="1"/>
            <a:r>
              <a:rPr lang="en-US" dirty="0"/>
              <a:t>Real-world implementation on the factory floor. </a:t>
            </a:r>
          </a:p>
          <a:p>
            <a:pPr lvl="1"/>
            <a:r>
              <a:rPr lang="en-US" dirty="0"/>
              <a:t>Measurable reductions in testing time (minutes vs. hours). </a:t>
            </a:r>
          </a:p>
          <a:p>
            <a:pPr lvl="1"/>
            <a:r>
              <a:rPr lang="en-US" dirty="0"/>
              <a:t>Clear economic value and operational ROI for customers. </a:t>
            </a:r>
          </a:p>
          <a:p>
            <a:pPr marL="0" indent="0">
              <a:buNone/>
            </a:pPr>
            <a:r>
              <a:rPr lang="en-US" dirty="0">
                <a:solidFill>
                  <a:srgbClr val="FFFF00"/>
                </a:solidFill>
              </a:rPr>
              <a:t>Result: Investors gained confidence that the company had a practical and scalable path to market rather than just innovative technology.</a:t>
            </a:r>
          </a:p>
          <a:p>
            <a:endParaRPr lang="en-US" dirty="0"/>
          </a:p>
        </p:txBody>
      </p:sp>
    </p:spTree>
    <p:extLst>
      <p:ext uri="{BB962C8B-B14F-4D97-AF65-F5344CB8AC3E}">
        <p14:creationId xmlns:p14="http://schemas.microsoft.com/office/powerpoint/2010/main" val="305049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3018</TotalTime>
  <Words>4129</Words>
  <Application>Microsoft Office PowerPoint</Application>
  <PresentationFormat>Custom</PresentationFormat>
  <Paragraphs>337</Paragraphs>
  <Slides>52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Aptos</vt:lpstr>
      <vt:lpstr>Arial</vt:lpstr>
      <vt:lpstr>Corbel</vt:lpstr>
      <vt:lpstr>Times New Roman</vt:lpstr>
      <vt:lpstr>Digital Blue Tunnel 16x9</vt:lpstr>
      <vt:lpstr>Entrepreneurial Finance and Venture Capital On-Line  July 20– Aug 1: 8:00am-11:00am   Professor Droussiotis     </vt:lpstr>
      <vt:lpstr>Fundraising Preparation: Building an Investable Company</vt:lpstr>
      <vt:lpstr>Strategic Clarity and Business Model Validation</vt:lpstr>
      <vt:lpstr>Strategic Clarity and Business Model Validation</vt:lpstr>
      <vt:lpstr>Strategic Clarity and Business Model Validation</vt:lpstr>
      <vt:lpstr>Go-to-Market (GTM) Readiness</vt:lpstr>
      <vt:lpstr>Go-to-Market (GTM) Readiness</vt:lpstr>
      <vt:lpstr>Go-to-Market (GTM) Readiness</vt:lpstr>
      <vt:lpstr>Go-to-Market (GTM) Readiness</vt:lpstr>
      <vt:lpstr>Excerpt from my new book</vt:lpstr>
      <vt:lpstr>Operational Readiness &amp; Team Assessment</vt:lpstr>
      <vt:lpstr>Operational Readiness &amp; Team Assessment</vt:lpstr>
      <vt:lpstr>Operational Readiness &amp; Team Assessment</vt:lpstr>
      <vt:lpstr>Performance Metrics &amp; Early Traction </vt:lpstr>
      <vt:lpstr>Performance Metrics &amp; Early Traction </vt:lpstr>
      <vt:lpstr>Performance Metrics &amp; Early Traction </vt:lpstr>
      <vt:lpstr>Performance Metrics &amp; Early Traction </vt:lpstr>
      <vt:lpstr>Performance Metrics &amp; Early Traction </vt:lpstr>
      <vt:lpstr>Risk Assessment &amp; Mitigation Planning </vt:lpstr>
      <vt:lpstr>Risk Assessment &amp; Mitigation Planning </vt:lpstr>
      <vt:lpstr>Risk Assessment &amp; Mitigation Planning </vt:lpstr>
      <vt:lpstr>Risk Assessment &amp; Mitigation Planning </vt:lpstr>
      <vt:lpstr>Risk Assessment &amp; Mitigation Planning </vt:lpstr>
      <vt:lpstr>Capital Strategy &amp; Round Planning </vt:lpstr>
      <vt:lpstr>Capital Strategy &amp; Round Planning </vt:lpstr>
      <vt:lpstr>Capital Strategy &amp; Round Planning </vt:lpstr>
      <vt:lpstr>Capital Strategy &amp; Round Planning </vt:lpstr>
      <vt:lpstr>Narrative Positioning (The Pre-Pitch Story) </vt:lpstr>
      <vt:lpstr>Narrative Positioning (The Pre-Pitch Story) </vt:lpstr>
      <vt:lpstr>Narrative Positioning (The Pre-Pitch Story) </vt:lpstr>
      <vt:lpstr>Narrative Positioning (The Pre-Pitch Story) </vt:lpstr>
      <vt:lpstr>Narrative Positioning (The Pre-Pitch Story) </vt:lpstr>
      <vt:lpstr>Investor Targeting Strategy </vt:lpstr>
      <vt:lpstr>Investor Targeting Strategy </vt:lpstr>
      <vt:lpstr>Investor Targeting Strategy </vt:lpstr>
      <vt:lpstr>Investor Targeting Strategy </vt:lpstr>
      <vt:lpstr>The Role of Narrative in Financial Projections</vt:lpstr>
      <vt:lpstr>The Role of Narrative in Financial Projections</vt:lpstr>
      <vt:lpstr>The Role of Narrative in Financial Projections</vt:lpstr>
      <vt:lpstr>Financial Storytelling &amp; Projections </vt:lpstr>
      <vt:lpstr>Financial Storytelling &amp; Projections </vt:lpstr>
      <vt:lpstr>Financial Storytelling &amp; Projections </vt:lpstr>
      <vt:lpstr>Building Investor-Grade Financial Models </vt:lpstr>
      <vt:lpstr>Building an Investor-Ready Data Room</vt:lpstr>
      <vt:lpstr>Building an Investor-Ready Data Room</vt:lpstr>
      <vt:lpstr>Legal Structure &amp; Equity Splits</vt:lpstr>
      <vt:lpstr>Legal Structure &amp; Equity Splits</vt:lpstr>
      <vt:lpstr>Legal Structures and Equity Splits</vt:lpstr>
      <vt:lpstr>Founder Equity Allocation Considerations</vt:lpstr>
      <vt:lpstr>Founder Equity Allocation Considerations</vt:lpstr>
      <vt:lpstr>Founder Vesting</vt:lpstr>
      <vt:lpstr>Founder Vesting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 FINANCE &amp; CREDIT  PORTFOLIO ANALYSIS CONCEPTS Risk, Return, Time and Allocation</dc:title>
  <dc:creator>Chris Droussiotis</dc:creator>
  <cp:lastModifiedBy>Chris Droussiotis</cp:lastModifiedBy>
  <cp:revision>24</cp:revision>
  <dcterms:created xsi:type="dcterms:W3CDTF">2020-06-22T20:08:19Z</dcterms:created>
  <dcterms:modified xsi:type="dcterms:W3CDTF">2026-07-22T08:06:00Z</dcterms:modified>
</cp:coreProperties>
</file>