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handoutMasterIdLst>
    <p:handoutMasterId r:id="rId53"/>
  </p:handoutMasterIdLst>
  <p:sldIdLst>
    <p:sldId id="265" r:id="rId2"/>
    <p:sldId id="464" r:id="rId3"/>
    <p:sldId id="430" r:id="rId4"/>
    <p:sldId id="441" r:id="rId5"/>
    <p:sldId id="442" r:id="rId6"/>
    <p:sldId id="443" r:id="rId7"/>
    <p:sldId id="444" r:id="rId8"/>
    <p:sldId id="445" r:id="rId9"/>
    <p:sldId id="446" r:id="rId10"/>
    <p:sldId id="447" r:id="rId11"/>
    <p:sldId id="448" r:id="rId12"/>
    <p:sldId id="449" r:id="rId13"/>
    <p:sldId id="453" r:id="rId14"/>
    <p:sldId id="460" r:id="rId15"/>
    <p:sldId id="450" r:id="rId16"/>
    <p:sldId id="451" r:id="rId17"/>
    <p:sldId id="452" r:id="rId18"/>
    <p:sldId id="650" r:id="rId19"/>
    <p:sldId id="407" r:id="rId20"/>
    <p:sldId id="643" r:id="rId21"/>
    <p:sldId id="459" r:id="rId22"/>
    <p:sldId id="461" r:id="rId23"/>
    <p:sldId id="462" r:id="rId24"/>
    <p:sldId id="463" r:id="rId25"/>
    <p:sldId id="454" r:id="rId26"/>
    <p:sldId id="455" r:id="rId27"/>
    <p:sldId id="456" r:id="rId28"/>
    <p:sldId id="457" r:id="rId29"/>
    <p:sldId id="458" r:id="rId30"/>
    <p:sldId id="433" r:id="rId31"/>
    <p:sldId id="642" r:id="rId32"/>
    <p:sldId id="651" r:id="rId33"/>
    <p:sldId id="432" r:id="rId34"/>
    <p:sldId id="652" r:id="rId35"/>
    <p:sldId id="431" r:id="rId36"/>
    <p:sldId id="639" r:id="rId37"/>
    <p:sldId id="640" r:id="rId38"/>
    <p:sldId id="437" r:id="rId39"/>
    <p:sldId id="435" r:id="rId40"/>
    <p:sldId id="436" r:id="rId41"/>
    <p:sldId id="434" r:id="rId42"/>
    <p:sldId id="438" r:id="rId43"/>
    <p:sldId id="439" r:id="rId44"/>
    <p:sldId id="440" r:id="rId45"/>
    <p:sldId id="653" r:id="rId46"/>
    <p:sldId id="654" r:id="rId47"/>
    <p:sldId id="655" r:id="rId48"/>
    <p:sldId id="656" r:id="rId49"/>
    <p:sldId id="657" r:id="rId50"/>
    <p:sldId id="658" r:id="rId51"/>
  </p:sldIdLst>
  <p:sldSz cx="12188825" cy="6858000"/>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4690" autoAdjust="0"/>
  </p:normalViewPr>
  <p:slideViewPr>
    <p:cSldViewPr showGuides="1">
      <p:cViewPr varScale="1">
        <p:scale>
          <a:sx n="66" d="100"/>
          <a:sy n="66" d="100"/>
        </p:scale>
        <p:origin x="52" y="41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1/27/2026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5.688"/>
    </inkml:context>
    <inkml:brush xml:id="br0">
      <inkml:brushProperty name="width" value="0.025" units="cm"/>
      <inkml:brushProperty name="height" value="0.025" units="cm"/>
      <inkml:brushProperty name="color" value="#E71224"/>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365"/>
    </inkml:context>
    <inkml:brush xml:id="br0">
      <inkml:brushProperty name="width" value="0.025" units="cm"/>
      <inkml:brushProperty name="height" value="0.025" units="cm"/>
      <inkml:brushProperty name="color" value="#E71224"/>
    </inkml:brush>
  </inkml:definitions>
  <inkml:trace contextRef="#ctx0" brushRef="#br0">0 1 24575,'0'4'0,"5"3"0,0 3 0,1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894"/>
    </inkml:context>
    <inkml:brush xml:id="br0">
      <inkml:brushProperty name="width" value="0.025" units="cm"/>
      <inkml:brushProperty name="height" value="0.025" units="cm"/>
      <inkml:brushProperty name="color" value="#E71224"/>
    </inkml:brush>
  </inkml:definitions>
  <inkml:trace contextRef="#ctx0" brushRef="#br0">0 0 24575,'5'0'0,"0"0"-8191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7.67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8.03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1/27/2026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1/27/2026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1/27/2026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8.png"/><Relationship Id="rId4" Type="http://schemas.openxmlformats.org/officeDocument/2006/relationships/customXml" Target="../ink/ink2.xml"/><Relationship Id="rId9" Type="http://schemas.openxmlformats.org/officeDocument/2006/relationships/customXml" Target="../ink/ink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customXml" Target="../ink/ink6.xml"/><Relationship Id="rId7" Type="http://schemas.openxmlformats.org/officeDocument/2006/relationships/customXml" Target="../ink/ink9.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customXml" Target="../ink/ink15.xml"/><Relationship Id="rId7" Type="http://schemas.openxmlformats.org/officeDocument/2006/relationships/customXml" Target="../ink/ink14.xml"/><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customXml" Target="../ink/ink12.xml"/><Relationship Id="rId4" Type="http://schemas.openxmlformats.org/officeDocument/2006/relationships/image" Target="../media/image27.png"/><Relationship Id="rId9"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257203" y="859043"/>
            <a:ext cx="6701146" cy="1991553"/>
          </a:xfrm>
        </p:spPr>
        <p:txBody>
          <a:bodyPr vert="horz" lIns="91440" tIns="45720" rIns="91440" bIns="45720" rtlCol="0" anchor="t">
            <a:normAutofit fontScale="90000"/>
          </a:bodyPr>
          <a:lstStyle/>
          <a:p>
            <a:pPr defTabSz="457200"/>
            <a:r>
              <a:rPr lang="en-US" sz="4200" dirty="0">
                <a:solidFill>
                  <a:srgbClr val="EBEBEB"/>
                </a:solidFill>
              </a:rPr>
              <a:t>US Banking System, Credit Markets, Financial Crisis and Macroeconomics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2</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51705DCC-207D-2146-BB04-4F84EAA946EA}"/>
              </a:ext>
            </a:extLst>
          </p:cNvPr>
          <p:cNvSpPr txBox="1"/>
          <p:nvPr/>
        </p:nvSpPr>
        <p:spPr>
          <a:xfrm>
            <a:off x="255366" y="274191"/>
            <a:ext cx="3200400" cy="461665"/>
          </a:xfrm>
          <a:prstGeom prst="rect">
            <a:avLst/>
          </a:prstGeom>
          <a:noFill/>
        </p:spPr>
        <p:txBody>
          <a:bodyPr wrap="square" rtlCol="0">
            <a:spAutoFit/>
          </a:bodyPr>
          <a:lstStyle/>
          <a:p>
            <a:r>
              <a:rPr lang="en-US" sz="2400" dirty="0">
                <a:solidFill>
                  <a:srgbClr val="FF0000"/>
                </a:solidFill>
              </a:rPr>
              <a:t>LECTURE #2</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4A22-37DB-0FEB-1759-93B2849F4E3A}"/>
              </a:ext>
            </a:extLst>
          </p:cNvPr>
          <p:cNvSpPr>
            <a:spLocks noGrp="1"/>
          </p:cNvSpPr>
          <p:nvPr>
            <p:ph type="title"/>
          </p:nvPr>
        </p:nvSpPr>
        <p:spPr/>
        <p:txBody>
          <a:bodyPr/>
          <a:lstStyle/>
          <a:p>
            <a:r>
              <a:rPr lang="en-US" dirty="0"/>
              <a:t>Credit Markets &amp; Macroeconomics</a:t>
            </a:r>
          </a:p>
        </p:txBody>
      </p:sp>
      <p:sp>
        <p:nvSpPr>
          <p:cNvPr id="3" name="Content Placeholder 2">
            <a:extLst>
              <a:ext uri="{FF2B5EF4-FFF2-40B4-BE49-F238E27FC236}">
                <a16:creationId xmlns:a16="http://schemas.microsoft.com/office/drawing/2014/main" id="{8119FD94-7EB3-2759-3250-B3DB619BDA4A}"/>
              </a:ext>
            </a:extLst>
          </p:cNvPr>
          <p:cNvSpPr>
            <a:spLocks noGrp="1"/>
          </p:cNvSpPr>
          <p:nvPr>
            <p:ph idx="1"/>
          </p:nvPr>
        </p:nvSpPr>
        <p:spPr/>
        <p:txBody>
          <a:bodyPr/>
          <a:lstStyle/>
          <a:p>
            <a:pPr marL="0" indent="0">
              <a:buNone/>
            </a:pPr>
            <a:r>
              <a:rPr lang="en-US" b="1" dirty="0"/>
              <a:t>Credit Markets</a:t>
            </a:r>
            <a:endParaRPr lang="en-US" dirty="0"/>
          </a:p>
          <a:p>
            <a:r>
              <a:rPr lang="en-US" b="1" dirty="0"/>
              <a:t>Public markets</a:t>
            </a:r>
            <a:r>
              <a:rPr lang="en-US" dirty="0"/>
              <a:t>: corporate bonds, asset-backed securities</a:t>
            </a:r>
          </a:p>
          <a:p>
            <a:r>
              <a:rPr lang="en-US" b="1" dirty="0"/>
              <a:t>Private markets</a:t>
            </a:r>
            <a:r>
              <a:rPr lang="en-US" dirty="0"/>
              <a:t>: bank loans, private credit, direct lending</a:t>
            </a:r>
          </a:p>
          <a:p>
            <a:r>
              <a:rPr lang="en-US" b="1" dirty="0"/>
              <a:t>Structured credit</a:t>
            </a:r>
            <a:r>
              <a:rPr lang="en-US" dirty="0"/>
              <a:t>: CLOs, MBS, ABS</a:t>
            </a:r>
          </a:p>
          <a:p>
            <a:endParaRPr lang="en-US" dirty="0"/>
          </a:p>
        </p:txBody>
      </p:sp>
    </p:spTree>
    <p:extLst>
      <p:ext uri="{BB962C8B-B14F-4D97-AF65-F5344CB8AC3E}">
        <p14:creationId xmlns:p14="http://schemas.microsoft.com/office/powerpoint/2010/main" val="113913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7721-78E0-8A09-AAD0-5826F09FA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FCA844-625D-986A-CC8B-6982A9EFCCD4}"/>
              </a:ext>
            </a:extLst>
          </p:cNvPr>
          <p:cNvSpPr>
            <a:spLocks noGrp="1"/>
          </p:cNvSpPr>
          <p:nvPr>
            <p:ph type="title"/>
          </p:nvPr>
        </p:nvSpPr>
        <p:spPr/>
        <p:txBody>
          <a:bodyPr/>
          <a:lstStyle/>
          <a:p>
            <a:r>
              <a:rPr lang="en-US" dirty="0"/>
              <a:t>Credit Markets &amp; Macroeconomics</a:t>
            </a:r>
          </a:p>
        </p:txBody>
      </p:sp>
      <p:sp>
        <p:nvSpPr>
          <p:cNvPr id="3" name="Content Placeholder 2">
            <a:extLst>
              <a:ext uri="{FF2B5EF4-FFF2-40B4-BE49-F238E27FC236}">
                <a16:creationId xmlns:a16="http://schemas.microsoft.com/office/drawing/2014/main" id="{D5D2DA1C-79E1-BA10-AFC9-058163D2A756}"/>
              </a:ext>
            </a:extLst>
          </p:cNvPr>
          <p:cNvSpPr>
            <a:spLocks noGrp="1"/>
          </p:cNvSpPr>
          <p:nvPr>
            <p:ph idx="1"/>
          </p:nvPr>
        </p:nvSpPr>
        <p:spPr/>
        <p:txBody>
          <a:bodyPr/>
          <a:lstStyle/>
          <a:p>
            <a:pPr marL="0" indent="0">
              <a:buNone/>
            </a:pPr>
            <a:r>
              <a:rPr lang="en-US" b="1" dirty="0"/>
              <a:t>Macroeconomic Linkages</a:t>
            </a:r>
            <a:endParaRPr lang="en-US" dirty="0"/>
          </a:p>
          <a:p>
            <a:r>
              <a:rPr lang="en-US" dirty="0"/>
              <a:t>Interest rates determine borrowing costs</a:t>
            </a:r>
          </a:p>
          <a:p>
            <a:r>
              <a:rPr lang="en-US" dirty="0"/>
              <a:t>Economic growth drives credit demand</a:t>
            </a:r>
          </a:p>
          <a:p>
            <a:r>
              <a:rPr lang="en-US" dirty="0"/>
              <a:t>Inflation affects real returns and default risk</a:t>
            </a:r>
          </a:p>
          <a:p>
            <a:r>
              <a:rPr lang="en-US" dirty="0"/>
              <a:t>Labor markets influence consumer credit performance</a:t>
            </a:r>
          </a:p>
          <a:p>
            <a:endParaRPr lang="en-US" dirty="0"/>
          </a:p>
        </p:txBody>
      </p:sp>
    </p:spTree>
    <p:extLst>
      <p:ext uri="{BB962C8B-B14F-4D97-AF65-F5344CB8AC3E}">
        <p14:creationId xmlns:p14="http://schemas.microsoft.com/office/powerpoint/2010/main" val="35510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259A8-DD36-E8BC-53F7-A75ED1394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75832-040D-5776-3DB3-5E0D65C1686B}"/>
              </a:ext>
            </a:extLst>
          </p:cNvPr>
          <p:cNvSpPr>
            <a:spLocks noGrp="1"/>
          </p:cNvSpPr>
          <p:nvPr>
            <p:ph type="title"/>
          </p:nvPr>
        </p:nvSpPr>
        <p:spPr/>
        <p:txBody>
          <a:bodyPr/>
          <a:lstStyle/>
          <a:p>
            <a:r>
              <a:rPr lang="en-US" dirty="0"/>
              <a:t>Credit Markets &amp; Macroeconomics</a:t>
            </a:r>
          </a:p>
        </p:txBody>
      </p:sp>
      <p:sp>
        <p:nvSpPr>
          <p:cNvPr id="3" name="Content Placeholder 2">
            <a:extLst>
              <a:ext uri="{FF2B5EF4-FFF2-40B4-BE49-F238E27FC236}">
                <a16:creationId xmlns:a16="http://schemas.microsoft.com/office/drawing/2014/main" id="{77891EAC-48BB-EA0F-730C-916F0611542D}"/>
              </a:ext>
            </a:extLst>
          </p:cNvPr>
          <p:cNvSpPr>
            <a:spLocks noGrp="1"/>
          </p:cNvSpPr>
          <p:nvPr>
            <p:ph idx="1"/>
          </p:nvPr>
        </p:nvSpPr>
        <p:spPr/>
        <p:txBody>
          <a:bodyPr/>
          <a:lstStyle/>
          <a:p>
            <a:pPr marL="0" indent="0">
              <a:buNone/>
            </a:pPr>
            <a:r>
              <a:rPr lang="en-US" b="1" dirty="0"/>
              <a:t>Credit Cycle</a:t>
            </a:r>
            <a:endParaRPr lang="en-US" dirty="0"/>
          </a:p>
          <a:p>
            <a:r>
              <a:rPr lang="en-US" dirty="0"/>
              <a:t>Expansion → easy credit, tight spreads</a:t>
            </a:r>
          </a:p>
          <a:p>
            <a:r>
              <a:rPr lang="en-US" dirty="0"/>
              <a:t>Peak → aggressive underwriting</a:t>
            </a:r>
          </a:p>
          <a:p>
            <a:r>
              <a:rPr lang="en-US" dirty="0"/>
              <a:t>Contraction → rising defaults, widening spreads</a:t>
            </a:r>
          </a:p>
          <a:p>
            <a:r>
              <a:rPr lang="en-US" dirty="0"/>
              <a:t>Recovery → deleveraging and repricing of risk</a:t>
            </a:r>
          </a:p>
          <a:p>
            <a:endParaRPr lang="en-US" dirty="0"/>
          </a:p>
          <a:p>
            <a:pPr marL="0" indent="0">
              <a:buNone/>
            </a:pPr>
            <a:r>
              <a:rPr lang="en-US" b="1" dirty="0"/>
              <a:t>Key Insight</a:t>
            </a:r>
            <a:endParaRPr lang="en-US" dirty="0"/>
          </a:p>
          <a:p>
            <a:r>
              <a:rPr lang="en-US" dirty="0"/>
              <a:t>Credit risk is </a:t>
            </a:r>
            <a:r>
              <a:rPr lang="en-US" b="1" dirty="0"/>
              <a:t>cyclical</a:t>
            </a:r>
            <a:r>
              <a:rPr lang="en-US" dirty="0"/>
              <a:t>, not static</a:t>
            </a:r>
          </a:p>
          <a:p>
            <a:endParaRPr lang="en-US" dirty="0"/>
          </a:p>
        </p:txBody>
      </p:sp>
    </p:spTree>
    <p:extLst>
      <p:ext uri="{BB962C8B-B14F-4D97-AF65-F5344CB8AC3E}">
        <p14:creationId xmlns:p14="http://schemas.microsoft.com/office/powerpoint/2010/main" val="32386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D63E-BB74-F13D-9B97-A97DBDE90137}"/>
              </a:ext>
            </a:extLst>
          </p:cNvPr>
          <p:cNvSpPr>
            <a:spLocks noGrp="1"/>
          </p:cNvSpPr>
          <p:nvPr>
            <p:ph type="title"/>
          </p:nvPr>
        </p:nvSpPr>
        <p:spPr>
          <a:xfrm>
            <a:off x="648760" y="629266"/>
            <a:ext cx="10855851" cy="1223983"/>
          </a:xfrm>
        </p:spPr>
        <p:txBody>
          <a:bodyPr>
            <a:normAutofit/>
          </a:bodyPr>
          <a:lstStyle/>
          <a:p>
            <a:r>
              <a:rPr lang="en-US" dirty="0"/>
              <a:t>The Credit Cycle – Phases of Cycle</a:t>
            </a:r>
          </a:p>
        </p:txBody>
      </p:sp>
      <p:sp>
        <p:nvSpPr>
          <p:cNvPr id="3" name="Content Placeholder 2">
            <a:extLst>
              <a:ext uri="{FF2B5EF4-FFF2-40B4-BE49-F238E27FC236}">
                <a16:creationId xmlns:a16="http://schemas.microsoft.com/office/drawing/2014/main" id="{C6C8118D-E190-0208-C5A0-F3B3EAD237FD}"/>
              </a:ext>
            </a:extLst>
          </p:cNvPr>
          <p:cNvSpPr>
            <a:spLocks noGrp="1"/>
          </p:cNvSpPr>
          <p:nvPr>
            <p:ph idx="1"/>
          </p:nvPr>
        </p:nvSpPr>
        <p:spPr>
          <a:xfrm>
            <a:off x="292840" y="1469092"/>
            <a:ext cx="5943600" cy="4706973"/>
          </a:xfrm>
        </p:spPr>
        <p:txBody>
          <a:bodyPr>
            <a:normAutofit lnSpcReduction="10000"/>
          </a:bodyPr>
          <a:lstStyle/>
          <a:p>
            <a:pPr marL="0" indent="0">
              <a:buNone/>
            </a:pPr>
            <a:endParaRPr lang="en-US" b="1" dirty="0"/>
          </a:p>
          <a:p>
            <a:pPr marL="0" indent="0">
              <a:buNone/>
            </a:pPr>
            <a:r>
              <a:rPr lang="en-US" b="1" dirty="0"/>
              <a:t>1. Expansion</a:t>
            </a:r>
            <a:endParaRPr lang="en-US" dirty="0"/>
          </a:p>
          <a:p>
            <a:r>
              <a:rPr lang="en-US" dirty="0"/>
              <a:t>Economic growth accelerates</a:t>
            </a:r>
          </a:p>
          <a:p>
            <a:r>
              <a:rPr lang="en-US" dirty="0"/>
              <a:t>Credit availability increases</a:t>
            </a:r>
          </a:p>
          <a:p>
            <a:r>
              <a:rPr lang="en-US" dirty="0"/>
              <a:t>Lending standards loosen</a:t>
            </a:r>
          </a:p>
          <a:p>
            <a:r>
              <a:rPr lang="en-US" dirty="0"/>
              <a:t>Credit spreads tighten</a:t>
            </a:r>
          </a:p>
          <a:p>
            <a:pPr marL="0" indent="0">
              <a:buNone/>
            </a:pPr>
            <a:r>
              <a:rPr lang="en-US" b="1" dirty="0"/>
              <a:t>2. Peak</a:t>
            </a:r>
            <a:endParaRPr lang="en-US" dirty="0"/>
          </a:p>
          <a:p>
            <a:r>
              <a:rPr lang="en-US" dirty="0"/>
              <a:t>Aggressive underwriting</a:t>
            </a:r>
          </a:p>
          <a:p>
            <a:r>
              <a:rPr lang="en-US" dirty="0"/>
              <a:t>High leverage and covenant-lite loans</a:t>
            </a:r>
          </a:p>
          <a:p>
            <a:r>
              <a:rPr lang="en-US" dirty="0"/>
              <a:t>Asset prices inflated</a:t>
            </a:r>
          </a:p>
          <a:p>
            <a:r>
              <a:rPr lang="en-US" dirty="0"/>
              <a:t>Risk is underpriced</a:t>
            </a:r>
          </a:p>
        </p:txBody>
      </p:sp>
      <p:pic>
        <p:nvPicPr>
          <p:cNvPr id="4" name="Picture 3">
            <a:extLst>
              <a:ext uri="{FF2B5EF4-FFF2-40B4-BE49-F238E27FC236}">
                <a16:creationId xmlns:a16="http://schemas.microsoft.com/office/drawing/2014/main" id="{638B4F3D-50B6-487F-6EA9-A1EE43F9107B}"/>
              </a:ext>
            </a:extLst>
          </p:cNvPr>
          <p:cNvPicPr>
            <a:picLocks noChangeAspect="1"/>
          </p:cNvPicPr>
          <p:nvPr/>
        </p:nvPicPr>
        <p:blipFill>
          <a:blip r:embed="rId3"/>
          <a:stretch>
            <a:fillRect/>
          </a:stretch>
        </p:blipFill>
        <p:spPr>
          <a:xfrm>
            <a:off x="5713412" y="2057400"/>
            <a:ext cx="6047105" cy="302355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9444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A59A7E3-BF1F-8F94-C042-0B332D64C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4F062-587B-1291-F101-E71FF4AE871E}"/>
              </a:ext>
            </a:extLst>
          </p:cNvPr>
          <p:cNvSpPr>
            <a:spLocks noGrp="1"/>
          </p:cNvSpPr>
          <p:nvPr>
            <p:ph type="title"/>
          </p:nvPr>
        </p:nvSpPr>
        <p:spPr>
          <a:xfrm>
            <a:off x="648760" y="629266"/>
            <a:ext cx="10855851" cy="1223983"/>
          </a:xfrm>
        </p:spPr>
        <p:txBody>
          <a:bodyPr>
            <a:normAutofit/>
          </a:bodyPr>
          <a:lstStyle/>
          <a:p>
            <a:r>
              <a:rPr lang="en-US" dirty="0"/>
              <a:t>The Credit Cycle – Phases of Cycle</a:t>
            </a:r>
          </a:p>
        </p:txBody>
      </p:sp>
      <p:sp>
        <p:nvSpPr>
          <p:cNvPr id="3" name="Content Placeholder 2">
            <a:extLst>
              <a:ext uri="{FF2B5EF4-FFF2-40B4-BE49-F238E27FC236}">
                <a16:creationId xmlns:a16="http://schemas.microsoft.com/office/drawing/2014/main" id="{7039539E-A08B-22CD-C948-D828E6F6B4B0}"/>
              </a:ext>
            </a:extLst>
          </p:cNvPr>
          <p:cNvSpPr>
            <a:spLocks noGrp="1"/>
          </p:cNvSpPr>
          <p:nvPr>
            <p:ph idx="1"/>
          </p:nvPr>
        </p:nvSpPr>
        <p:spPr>
          <a:xfrm>
            <a:off x="292840" y="1469092"/>
            <a:ext cx="5943600" cy="4706973"/>
          </a:xfrm>
        </p:spPr>
        <p:txBody>
          <a:bodyPr>
            <a:normAutofit lnSpcReduction="10000"/>
          </a:bodyPr>
          <a:lstStyle/>
          <a:p>
            <a:pPr marL="0" indent="0">
              <a:buNone/>
            </a:pPr>
            <a:endParaRPr lang="en-US" b="1" dirty="0"/>
          </a:p>
          <a:p>
            <a:pPr>
              <a:buNone/>
            </a:pPr>
            <a:r>
              <a:rPr lang="en-US" b="1" dirty="0"/>
              <a:t>3. Contraction</a:t>
            </a:r>
            <a:endParaRPr lang="en-US" dirty="0"/>
          </a:p>
          <a:p>
            <a:pPr>
              <a:buFont typeface="Arial" panose="020B0604020202020204" pitchFamily="34" charset="0"/>
              <a:buChar char="•"/>
            </a:pPr>
            <a:r>
              <a:rPr lang="en-US" dirty="0"/>
              <a:t>Economic slowdown or shock</a:t>
            </a:r>
          </a:p>
          <a:p>
            <a:pPr>
              <a:buFont typeface="Arial" panose="020B0604020202020204" pitchFamily="34" charset="0"/>
              <a:buChar char="•"/>
            </a:pPr>
            <a:r>
              <a:rPr lang="en-US" dirty="0"/>
              <a:t>Defaults rise</a:t>
            </a:r>
          </a:p>
          <a:p>
            <a:pPr>
              <a:buFont typeface="Arial" panose="020B0604020202020204" pitchFamily="34" charset="0"/>
              <a:buChar char="•"/>
            </a:pPr>
            <a:r>
              <a:rPr lang="en-US" dirty="0"/>
              <a:t>Credit spreads widen</a:t>
            </a:r>
          </a:p>
          <a:p>
            <a:pPr>
              <a:buFont typeface="Arial" panose="020B0604020202020204" pitchFamily="34" charset="0"/>
              <a:buChar char="•"/>
            </a:pPr>
            <a:r>
              <a:rPr lang="en-US" dirty="0"/>
              <a:t>Banks tighten lending standards</a:t>
            </a:r>
          </a:p>
          <a:p>
            <a:pPr>
              <a:buNone/>
            </a:pPr>
            <a:r>
              <a:rPr lang="en-US" b="1" dirty="0"/>
              <a:t>4. Recovery</a:t>
            </a:r>
            <a:endParaRPr lang="en-US" dirty="0"/>
          </a:p>
          <a:p>
            <a:pPr>
              <a:buFont typeface="Arial" panose="020B0604020202020204" pitchFamily="34" charset="0"/>
              <a:buChar char="•"/>
            </a:pPr>
            <a:r>
              <a:rPr lang="en-US" dirty="0"/>
              <a:t>Deleveraging</a:t>
            </a:r>
          </a:p>
          <a:p>
            <a:pPr>
              <a:buFont typeface="Arial" panose="020B0604020202020204" pitchFamily="34" charset="0"/>
              <a:buChar char="•"/>
            </a:pPr>
            <a:r>
              <a:rPr lang="en-US" dirty="0"/>
              <a:t>Balance sheet repair</a:t>
            </a:r>
          </a:p>
          <a:p>
            <a:pPr>
              <a:buFont typeface="Arial" panose="020B0604020202020204" pitchFamily="34" charset="0"/>
              <a:buChar char="•"/>
            </a:pPr>
            <a:r>
              <a:rPr lang="en-US" dirty="0"/>
              <a:t>Risk repricing</a:t>
            </a:r>
          </a:p>
          <a:p>
            <a:pPr>
              <a:buFont typeface="Arial" panose="020B0604020202020204" pitchFamily="34" charset="0"/>
              <a:buChar char="•"/>
            </a:pPr>
            <a:r>
              <a:rPr lang="en-US" dirty="0"/>
              <a:t>Conservative underwriting returns</a:t>
            </a:r>
          </a:p>
        </p:txBody>
      </p:sp>
      <p:pic>
        <p:nvPicPr>
          <p:cNvPr id="4" name="Picture 3">
            <a:extLst>
              <a:ext uri="{FF2B5EF4-FFF2-40B4-BE49-F238E27FC236}">
                <a16:creationId xmlns:a16="http://schemas.microsoft.com/office/drawing/2014/main" id="{79039ADA-A25C-31B2-4398-AA973BD630A0}"/>
              </a:ext>
            </a:extLst>
          </p:cNvPr>
          <p:cNvPicPr>
            <a:picLocks noChangeAspect="1"/>
          </p:cNvPicPr>
          <p:nvPr/>
        </p:nvPicPr>
        <p:blipFill>
          <a:blip r:embed="rId3"/>
          <a:stretch>
            <a:fillRect/>
          </a:stretch>
        </p:blipFill>
        <p:spPr>
          <a:xfrm>
            <a:off x="5713412" y="2057400"/>
            <a:ext cx="6047105" cy="302355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46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E5BE-AD90-66AC-78F9-6798FAACB59D}"/>
              </a:ext>
            </a:extLst>
          </p:cNvPr>
          <p:cNvSpPr>
            <a:spLocks noGrp="1"/>
          </p:cNvSpPr>
          <p:nvPr>
            <p:ph type="title"/>
          </p:nvPr>
        </p:nvSpPr>
        <p:spPr/>
        <p:txBody>
          <a:bodyPr/>
          <a:lstStyle/>
          <a:p>
            <a:r>
              <a:rPr lang="en-US" dirty="0"/>
              <a:t>The Role of the Federal Reserve</a:t>
            </a:r>
          </a:p>
        </p:txBody>
      </p:sp>
      <p:sp>
        <p:nvSpPr>
          <p:cNvPr id="3" name="Content Placeholder 2">
            <a:extLst>
              <a:ext uri="{FF2B5EF4-FFF2-40B4-BE49-F238E27FC236}">
                <a16:creationId xmlns:a16="http://schemas.microsoft.com/office/drawing/2014/main" id="{C565DFFD-FB35-9982-BDB7-C09381C06773}"/>
              </a:ext>
            </a:extLst>
          </p:cNvPr>
          <p:cNvSpPr>
            <a:spLocks noGrp="1"/>
          </p:cNvSpPr>
          <p:nvPr>
            <p:ph idx="1"/>
          </p:nvPr>
        </p:nvSpPr>
        <p:spPr/>
        <p:txBody>
          <a:bodyPr/>
          <a:lstStyle/>
          <a:p>
            <a:pPr marL="0" indent="0">
              <a:buNone/>
            </a:pPr>
            <a:r>
              <a:rPr lang="en-US" b="1" dirty="0"/>
              <a:t>Mandate</a:t>
            </a:r>
            <a:endParaRPr lang="en-US" dirty="0"/>
          </a:p>
          <a:p>
            <a:r>
              <a:rPr lang="en-US" dirty="0"/>
              <a:t>Price stability</a:t>
            </a:r>
          </a:p>
          <a:p>
            <a:r>
              <a:rPr lang="en-US" dirty="0"/>
              <a:t>Maximum employment</a:t>
            </a:r>
          </a:p>
          <a:p>
            <a:r>
              <a:rPr lang="en-US" dirty="0"/>
              <a:t>Financial system stability</a:t>
            </a:r>
          </a:p>
          <a:p>
            <a:endParaRPr lang="en-US" dirty="0"/>
          </a:p>
        </p:txBody>
      </p:sp>
    </p:spTree>
    <p:extLst>
      <p:ext uri="{BB962C8B-B14F-4D97-AF65-F5344CB8AC3E}">
        <p14:creationId xmlns:p14="http://schemas.microsoft.com/office/powerpoint/2010/main" val="13436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EA860-AAE4-774F-8EF2-BE90829D0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774C0-0AE4-0EF2-32A6-AAD537B136FC}"/>
              </a:ext>
            </a:extLst>
          </p:cNvPr>
          <p:cNvSpPr>
            <a:spLocks noGrp="1"/>
          </p:cNvSpPr>
          <p:nvPr>
            <p:ph type="title"/>
          </p:nvPr>
        </p:nvSpPr>
        <p:spPr/>
        <p:txBody>
          <a:bodyPr/>
          <a:lstStyle/>
          <a:p>
            <a:r>
              <a:rPr lang="en-US" dirty="0"/>
              <a:t>The Role of the Federal Reserve</a:t>
            </a:r>
          </a:p>
        </p:txBody>
      </p:sp>
      <p:sp>
        <p:nvSpPr>
          <p:cNvPr id="3" name="Content Placeholder 2">
            <a:extLst>
              <a:ext uri="{FF2B5EF4-FFF2-40B4-BE49-F238E27FC236}">
                <a16:creationId xmlns:a16="http://schemas.microsoft.com/office/drawing/2014/main" id="{53DFF3FE-E801-F40F-B5F3-DDA640774F8E}"/>
              </a:ext>
            </a:extLst>
          </p:cNvPr>
          <p:cNvSpPr>
            <a:spLocks noGrp="1"/>
          </p:cNvSpPr>
          <p:nvPr>
            <p:ph idx="1"/>
          </p:nvPr>
        </p:nvSpPr>
        <p:spPr>
          <a:xfrm>
            <a:off x="874974" y="1752600"/>
            <a:ext cx="8944211" cy="4195481"/>
          </a:xfrm>
        </p:spPr>
        <p:txBody>
          <a:bodyPr/>
          <a:lstStyle/>
          <a:p>
            <a:pPr marL="0" indent="0">
              <a:buNone/>
            </a:pPr>
            <a:r>
              <a:rPr lang="en-US" b="1" dirty="0"/>
              <a:t>Core Tools</a:t>
            </a:r>
            <a:endParaRPr lang="en-US" dirty="0"/>
          </a:p>
          <a:p>
            <a:r>
              <a:rPr lang="en-US" b="1" dirty="0"/>
              <a:t>Monetary Policy</a:t>
            </a:r>
            <a:endParaRPr lang="en-US" dirty="0"/>
          </a:p>
          <a:p>
            <a:pPr lvl="1"/>
            <a:r>
              <a:rPr lang="en-US" dirty="0"/>
              <a:t>Federal Funds Rate</a:t>
            </a:r>
          </a:p>
          <a:p>
            <a:pPr lvl="1"/>
            <a:r>
              <a:rPr lang="en-US" dirty="0"/>
              <a:t>Open market operations</a:t>
            </a:r>
          </a:p>
          <a:p>
            <a:r>
              <a:rPr lang="en-US" b="1" dirty="0"/>
              <a:t>Balance Sheet Tools</a:t>
            </a:r>
            <a:endParaRPr lang="en-US" dirty="0"/>
          </a:p>
          <a:p>
            <a:pPr lvl="1"/>
            <a:r>
              <a:rPr lang="en-US" dirty="0"/>
              <a:t>Quantitative easing (QE)</a:t>
            </a:r>
          </a:p>
          <a:p>
            <a:pPr lvl="1"/>
            <a:r>
              <a:rPr lang="en-US" dirty="0"/>
              <a:t>Quantitative tightening (QT)</a:t>
            </a:r>
          </a:p>
          <a:p>
            <a:r>
              <a:rPr lang="en-US" b="1" dirty="0"/>
              <a:t>Supervisory Role</a:t>
            </a:r>
            <a:endParaRPr lang="en-US" dirty="0"/>
          </a:p>
          <a:p>
            <a:pPr lvl="1"/>
            <a:r>
              <a:rPr lang="en-US" dirty="0"/>
              <a:t>Stress testing (CCAR)</a:t>
            </a:r>
          </a:p>
          <a:p>
            <a:pPr lvl="1"/>
            <a:r>
              <a:rPr lang="en-US" dirty="0"/>
              <a:t>Bank examinations</a:t>
            </a:r>
          </a:p>
          <a:p>
            <a:endParaRPr lang="en-US" dirty="0"/>
          </a:p>
        </p:txBody>
      </p:sp>
    </p:spTree>
    <p:extLst>
      <p:ext uri="{BB962C8B-B14F-4D97-AF65-F5344CB8AC3E}">
        <p14:creationId xmlns:p14="http://schemas.microsoft.com/office/powerpoint/2010/main" val="36471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CB8F-B969-9C92-FB37-94EEFA778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A2E29-DEF2-6EFC-A15C-BAAD3DC3B472}"/>
              </a:ext>
            </a:extLst>
          </p:cNvPr>
          <p:cNvSpPr>
            <a:spLocks noGrp="1"/>
          </p:cNvSpPr>
          <p:nvPr>
            <p:ph type="title"/>
          </p:nvPr>
        </p:nvSpPr>
        <p:spPr/>
        <p:txBody>
          <a:bodyPr/>
          <a:lstStyle/>
          <a:p>
            <a:r>
              <a:rPr lang="en-US" dirty="0"/>
              <a:t>The Role of the Federal Reserve</a:t>
            </a:r>
          </a:p>
        </p:txBody>
      </p:sp>
      <p:sp>
        <p:nvSpPr>
          <p:cNvPr id="3" name="Content Placeholder 2">
            <a:extLst>
              <a:ext uri="{FF2B5EF4-FFF2-40B4-BE49-F238E27FC236}">
                <a16:creationId xmlns:a16="http://schemas.microsoft.com/office/drawing/2014/main" id="{BD8A01EF-99B6-0550-67B3-D0A305C6FE66}"/>
              </a:ext>
            </a:extLst>
          </p:cNvPr>
          <p:cNvSpPr>
            <a:spLocks noGrp="1"/>
          </p:cNvSpPr>
          <p:nvPr>
            <p:ph idx="1"/>
          </p:nvPr>
        </p:nvSpPr>
        <p:spPr>
          <a:xfrm>
            <a:off x="760412" y="1545224"/>
            <a:ext cx="9402274" cy="4860058"/>
          </a:xfrm>
        </p:spPr>
        <p:txBody>
          <a:bodyPr>
            <a:normAutofit/>
          </a:bodyPr>
          <a:lstStyle/>
          <a:p>
            <a:pPr marL="0" indent="0">
              <a:buNone/>
            </a:pPr>
            <a:r>
              <a:rPr lang="en-US" b="1" dirty="0"/>
              <a:t>Crisis Role</a:t>
            </a:r>
            <a:endParaRPr lang="en-US" dirty="0"/>
          </a:p>
          <a:p>
            <a:r>
              <a:rPr lang="en-US" dirty="0"/>
              <a:t>Lender of last resort</a:t>
            </a:r>
          </a:p>
          <a:p>
            <a:r>
              <a:rPr lang="en-US" dirty="0"/>
              <a:t>Liquidity backstop for the financial system</a:t>
            </a:r>
          </a:p>
          <a:p>
            <a:endParaRPr lang="en-US" b="1" dirty="0"/>
          </a:p>
          <a:p>
            <a:pPr marL="0" indent="0">
              <a:buNone/>
            </a:pPr>
            <a:r>
              <a:rPr lang="en-US" b="1" dirty="0"/>
              <a:t>Why It Matters for Credit</a:t>
            </a:r>
            <a:endParaRPr lang="en-US" dirty="0"/>
          </a:p>
          <a:p>
            <a:r>
              <a:rPr lang="en-US" dirty="0"/>
              <a:t>Interest rates affect:</a:t>
            </a:r>
          </a:p>
          <a:p>
            <a:pPr lvl="1"/>
            <a:r>
              <a:rPr lang="en-US" dirty="0"/>
              <a:t>Loan demand</a:t>
            </a:r>
          </a:p>
          <a:p>
            <a:pPr lvl="1"/>
            <a:r>
              <a:rPr lang="en-US" dirty="0"/>
              <a:t>Credit spreads</a:t>
            </a:r>
          </a:p>
          <a:p>
            <a:pPr lvl="1"/>
            <a:r>
              <a:rPr lang="en-US" dirty="0"/>
              <a:t>Asset valuations</a:t>
            </a:r>
          </a:p>
          <a:p>
            <a:r>
              <a:rPr lang="en-US" dirty="0"/>
              <a:t>Liquidity conditions influence default risk</a:t>
            </a:r>
          </a:p>
          <a:p>
            <a:endParaRPr lang="en-US" dirty="0"/>
          </a:p>
        </p:txBody>
      </p:sp>
    </p:spTree>
    <p:extLst>
      <p:ext uri="{BB962C8B-B14F-4D97-AF65-F5344CB8AC3E}">
        <p14:creationId xmlns:p14="http://schemas.microsoft.com/office/powerpoint/2010/main" val="6291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653C-E2FF-5F28-6FB3-83D6E0AE426A}"/>
              </a:ext>
            </a:extLst>
          </p:cNvPr>
          <p:cNvSpPr>
            <a:spLocks noGrp="1"/>
          </p:cNvSpPr>
          <p:nvPr>
            <p:ph type="title"/>
          </p:nvPr>
        </p:nvSpPr>
        <p:spPr/>
        <p:txBody>
          <a:bodyPr/>
          <a:lstStyle/>
          <a:p>
            <a:r>
              <a:rPr lang="en-US" dirty="0"/>
              <a:t>The Role of the Government and Government Agencies</a:t>
            </a:r>
          </a:p>
        </p:txBody>
      </p:sp>
      <p:sp>
        <p:nvSpPr>
          <p:cNvPr id="3" name="Content Placeholder 2">
            <a:extLst>
              <a:ext uri="{FF2B5EF4-FFF2-40B4-BE49-F238E27FC236}">
                <a16:creationId xmlns:a16="http://schemas.microsoft.com/office/drawing/2014/main" id="{4330BD2C-EC8A-7FAB-C211-A5CAE8F0C7DD}"/>
              </a:ext>
            </a:extLst>
          </p:cNvPr>
          <p:cNvSpPr>
            <a:spLocks noGrp="1"/>
          </p:cNvSpPr>
          <p:nvPr>
            <p:ph idx="1"/>
          </p:nvPr>
        </p:nvSpPr>
        <p:spPr/>
        <p:txBody>
          <a:bodyPr>
            <a:normAutofit/>
          </a:bodyPr>
          <a:lstStyle/>
          <a:p>
            <a:r>
              <a:rPr lang="en-US" dirty="0"/>
              <a:t>The Role of the US Federal Reserve (Fed)</a:t>
            </a:r>
          </a:p>
          <a:p>
            <a:pPr lvl="1"/>
            <a:r>
              <a:rPr lang="en-US" dirty="0"/>
              <a:t>To promote a Stable and Healthy US Economy by Implement the U.S. Monitory Policy</a:t>
            </a:r>
          </a:p>
          <a:p>
            <a:pPr lvl="2"/>
            <a:r>
              <a:rPr lang="en-US" dirty="0"/>
              <a:t>Money Supply</a:t>
            </a:r>
          </a:p>
          <a:p>
            <a:pPr lvl="2"/>
            <a:r>
              <a:rPr lang="en-US" dirty="0"/>
              <a:t>Set Interest Rates</a:t>
            </a:r>
          </a:p>
          <a:p>
            <a:pPr lvl="2"/>
            <a:r>
              <a:rPr lang="en-US" dirty="0"/>
              <a:t>Provides Financial Service to Banks </a:t>
            </a:r>
          </a:p>
          <a:p>
            <a:r>
              <a:rPr lang="en-US" dirty="0"/>
              <a:t>The Role of the Federal Deposit Insurance Corporation (FDIC)</a:t>
            </a:r>
          </a:p>
          <a:p>
            <a:pPr lvl="1"/>
            <a:r>
              <a:rPr lang="en-US" dirty="0"/>
              <a:t>Insure bank Deposits up to $250,000</a:t>
            </a:r>
          </a:p>
          <a:p>
            <a:r>
              <a:rPr lang="en-US" dirty="0"/>
              <a:t>The Role of the Office of the Comptroller of the Currency (OCC)</a:t>
            </a:r>
          </a:p>
          <a:p>
            <a:pPr lvl="1"/>
            <a:r>
              <a:rPr lang="en-US" dirty="0"/>
              <a:t>Regulates and supervises National Banks </a:t>
            </a:r>
          </a:p>
        </p:txBody>
      </p:sp>
    </p:spTree>
    <p:extLst>
      <p:ext uri="{BB962C8B-B14F-4D97-AF65-F5344CB8AC3E}">
        <p14:creationId xmlns:p14="http://schemas.microsoft.com/office/powerpoint/2010/main" val="24732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1076" y="397458"/>
            <a:ext cx="9753600" cy="1400530"/>
          </a:xfrm>
        </p:spPr>
        <p:txBody>
          <a:bodyPr anchor="ctr">
            <a:normAutofit/>
          </a:bodyPr>
          <a:lstStyle/>
          <a:p>
            <a:r>
              <a:rPr lang="en-US" b="1" dirty="0">
                <a:solidFill>
                  <a:srgbClr val="FFFFFF"/>
                </a:solidFill>
              </a:rPr>
              <a:t>Central Banks and Monetary Policy</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Countries use a “Central Bank” to implement and administer their monetary policy – controlling interest rates and money supply</a:t>
            </a:r>
          </a:p>
          <a:p>
            <a:pPr marR="0"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The US uses its Federal Reserve Banking System (the Fed) in conjunction with the US Treasury</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refers to the amount of a country’s currency that is available for the payment of goods and services as well as for the repayment of debt.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Most of the Money Supply is not actually in the form of physical notes but rather is recorded in the form of mortgages, US Treasuries, and Deposits and Loans.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Monetary Policy, which refers to the governance of interest rates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impacts liquidity (available funds), the flow of money, and the cost of borrowing, all of which has implications for inflation.</a:t>
            </a:r>
            <a:endParaRPr lang="en-US" sz="1600" dirty="0">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Decreases Money Supply by issuing debt (Bills &lt;=1 year, Notes between &gt;1, &lt;10 years, Bonds longer than 10 years, the most popular are 10 and 30) and Increases Money Supply by Buying Treasuries, which also lowers rates</a:t>
            </a:r>
          </a:p>
          <a:p>
            <a:pPr lvl="1"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Inverse relationship between Price and Rate</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6C5AF3-8092-BAAE-35A9-817566D2188F}"/>
                  </a:ext>
                </a:extLst>
              </p14:cNvPr>
              <p14:cNvContentPartPr/>
              <p14:nvPr/>
            </p14:nvContentPartPr>
            <p14:xfrm>
              <a:off x="2895150" y="3571605"/>
              <a:ext cx="360" cy="360"/>
            </p14:xfrm>
          </p:contentPart>
        </mc:Choice>
        <mc:Fallback xmlns="">
          <p:pic>
            <p:nvPicPr>
              <p:cNvPr id="2" name="Ink 1">
                <a:extLst>
                  <a:ext uri="{FF2B5EF4-FFF2-40B4-BE49-F238E27FC236}">
                    <a16:creationId xmlns:a16="http://schemas.microsoft.com/office/drawing/2014/main" id="{ED6C5AF3-8092-BAAE-35A9-817566D2188F}"/>
                  </a:ext>
                </a:extLst>
              </p:cNvPr>
              <p:cNvPicPr/>
              <p:nvPr/>
            </p:nvPicPr>
            <p:blipFill>
              <a:blip r:embed="rId3"/>
              <a:stretch>
                <a:fillRect/>
              </a:stretch>
            </p:blipFill>
            <p:spPr>
              <a:xfrm>
                <a:off x="2890830" y="356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1862ED-662A-1714-42E0-7A570371E133}"/>
                  </a:ext>
                </a:extLst>
              </p14:cNvPr>
              <p14:cNvContentPartPr/>
              <p14:nvPr/>
            </p14:nvContentPartPr>
            <p14:xfrm>
              <a:off x="3467190" y="2552445"/>
              <a:ext cx="6120" cy="11520"/>
            </p14:xfrm>
          </p:contentPart>
        </mc:Choice>
        <mc:Fallback xmlns="">
          <p:pic>
            <p:nvPicPr>
              <p:cNvPr id="3" name="Ink 2">
                <a:extLst>
                  <a:ext uri="{FF2B5EF4-FFF2-40B4-BE49-F238E27FC236}">
                    <a16:creationId xmlns:a16="http://schemas.microsoft.com/office/drawing/2014/main" id="{071862ED-662A-1714-42E0-7A570371E133}"/>
                  </a:ext>
                </a:extLst>
              </p:cNvPr>
              <p:cNvPicPr/>
              <p:nvPr/>
            </p:nvPicPr>
            <p:blipFill>
              <a:blip r:embed="rId5"/>
              <a:stretch>
                <a:fillRect/>
              </a:stretch>
            </p:blipFill>
            <p:spPr>
              <a:xfrm>
                <a:off x="3462870" y="2548125"/>
                <a:ext cx="1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8295CB-3CC3-5B36-371C-D7D750E95709}"/>
                  </a:ext>
                </a:extLst>
              </p14:cNvPr>
              <p14:cNvContentPartPr/>
              <p14:nvPr/>
            </p14:nvContentPartPr>
            <p14:xfrm>
              <a:off x="3095670" y="2723805"/>
              <a:ext cx="3960" cy="360"/>
            </p14:xfrm>
          </p:contentPart>
        </mc:Choice>
        <mc:Fallback xmlns="">
          <p:pic>
            <p:nvPicPr>
              <p:cNvPr id="4" name="Ink 3">
                <a:extLst>
                  <a:ext uri="{FF2B5EF4-FFF2-40B4-BE49-F238E27FC236}">
                    <a16:creationId xmlns:a16="http://schemas.microsoft.com/office/drawing/2014/main" id="{018295CB-3CC3-5B36-371C-D7D750E95709}"/>
                  </a:ext>
                </a:extLst>
              </p:cNvPr>
              <p:cNvPicPr/>
              <p:nvPr/>
            </p:nvPicPr>
            <p:blipFill>
              <a:blip r:embed="rId7"/>
              <a:stretch>
                <a:fillRect/>
              </a:stretch>
            </p:blipFill>
            <p:spPr>
              <a:xfrm>
                <a:off x="3091350" y="2719485"/>
                <a:ext cx="12600" cy="9000"/>
              </a:xfrm>
              <a:prstGeom prst="rect">
                <a:avLst/>
              </a:prstGeom>
            </p:spPr>
          </p:pic>
        </mc:Fallback>
      </mc:AlternateContent>
      <p:grpSp>
        <p:nvGrpSpPr>
          <p:cNvPr id="7" name="Group 6">
            <a:extLst>
              <a:ext uri="{FF2B5EF4-FFF2-40B4-BE49-F238E27FC236}">
                <a16:creationId xmlns:a16="http://schemas.microsoft.com/office/drawing/2014/main" id="{704CA331-6F43-F175-4FDA-8B498033AD8A}"/>
              </a:ext>
            </a:extLst>
          </p:cNvPr>
          <p:cNvGrpSpPr/>
          <p:nvPr/>
        </p:nvGrpSpPr>
        <p:grpSpPr>
          <a:xfrm>
            <a:off x="3286110" y="2857005"/>
            <a:ext cx="360" cy="360"/>
            <a:chOff x="3286110" y="2857005"/>
            <a:chExt cx="360" cy="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D0DE60B-C283-E19E-F853-63B3F057B850}"/>
                    </a:ext>
                  </a:extLst>
                </p14:cNvPr>
                <p14:cNvContentPartPr/>
                <p14:nvPr/>
              </p14:nvContentPartPr>
              <p14:xfrm>
                <a:off x="3286110" y="2857005"/>
                <a:ext cx="360" cy="360"/>
              </p14:xfrm>
            </p:contentPart>
          </mc:Choice>
          <mc:Fallback xmlns="">
            <p:pic>
              <p:nvPicPr>
                <p:cNvPr id="5" name="Ink 4">
                  <a:extLst>
                    <a:ext uri="{FF2B5EF4-FFF2-40B4-BE49-F238E27FC236}">
                      <a16:creationId xmlns:a16="http://schemas.microsoft.com/office/drawing/2014/main" id="{2D0DE60B-C283-E19E-F853-63B3F057B850}"/>
                    </a:ext>
                  </a:extLst>
                </p:cNvPr>
                <p:cNvPicPr/>
                <p:nvPr/>
              </p:nvPicPr>
              <p:blipFill>
                <a:blip r:embed="rId3"/>
                <a:stretch>
                  <a:fillRect/>
                </a:stretch>
              </p:blipFill>
              <p:spPr>
                <a:xfrm>
                  <a:off x="3281790" y="2852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F9B2EE4-DF9B-FA74-141A-76652F409D21}"/>
                    </a:ext>
                  </a:extLst>
                </p14:cNvPr>
                <p14:cNvContentPartPr/>
                <p14:nvPr/>
              </p14:nvContentPartPr>
              <p14:xfrm>
                <a:off x="3286110" y="2857005"/>
                <a:ext cx="360" cy="360"/>
              </p14:xfrm>
            </p:contentPart>
          </mc:Choice>
          <mc:Fallback xmlns="">
            <p:pic>
              <p:nvPicPr>
                <p:cNvPr id="6" name="Ink 5">
                  <a:extLst>
                    <a:ext uri="{FF2B5EF4-FFF2-40B4-BE49-F238E27FC236}">
                      <a16:creationId xmlns:a16="http://schemas.microsoft.com/office/drawing/2014/main" id="{4F9B2EE4-DF9B-FA74-141A-76652F409D21}"/>
                    </a:ext>
                  </a:extLst>
                </p:cNvPr>
                <p:cNvPicPr/>
                <p:nvPr/>
              </p:nvPicPr>
              <p:blipFill>
                <a:blip r:embed="rId3"/>
                <a:stretch>
                  <a:fillRect/>
                </a:stretch>
              </p:blipFill>
              <p:spPr>
                <a:xfrm>
                  <a:off x="3281790" y="2852685"/>
                  <a:ext cx="9000" cy="9000"/>
                </a:xfrm>
                <a:prstGeom prst="rect">
                  <a:avLst/>
                </a:prstGeom>
              </p:spPr>
            </p:pic>
          </mc:Fallback>
        </mc:AlternateContent>
      </p:grpSp>
    </p:spTree>
    <p:extLst>
      <p:ext uri="{BB962C8B-B14F-4D97-AF65-F5344CB8AC3E}">
        <p14:creationId xmlns:p14="http://schemas.microsoft.com/office/powerpoint/2010/main" val="20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1464-5E4B-A45C-4950-3DA43AA26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7C6E9-B96E-AB55-07B2-443E84BE2FAC}"/>
              </a:ext>
            </a:extLst>
          </p:cNvPr>
          <p:cNvSpPr>
            <a:spLocks noGrp="1"/>
          </p:cNvSpPr>
          <p:nvPr>
            <p:ph type="title"/>
          </p:nvPr>
        </p:nvSpPr>
        <p:spPr>
          <a:xfrm>
            <a:off x="1103024" y="452718"/>
            <a:ext cx="8945192" cy="1400530"/>
          </a:xfrm>
        </p:spPr>
        <p:txBody>
          <a:bodyPr anchor="ctr">
            <a:normAutofit/>
          </a:bodyPr>
          <a:lstStyle/>
          <a:p>
            <a:r>
              <a:rPr lang="en-US">
                <a:solidFill>
                  <a:srgbClr val="FFFFFF"/>
                </a:solidFill>
              </a:rPr>
              <a:t>Agenda</a:t>
            </a:r>
          </a:p>
        </p:txBody>
      </p:sp>
      <p:sp>
        <p:nvSpPr>
          <p:cNvPr id="3" name="Content Placeholder 2">
            <a:extLst>
              <a:ext uri="{FF2B5EF4-FFF2-40B4-BE49-F238E27FC236}">
                <a16:creationId xmlns:a16="http://schemas.microsoft.com/office/drawing/2014/main" id="{89595F05-C626-EFA0-7BD5-CAEE9F35964C}"/>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1217612" y="2057400"/>
            <a:ext cx="9448800" cy="3886200"/>
          </a:xfrm>
        </p:spPr>
        <p:txBody>
          <a:bodyPr>
            <a:normAutofit/>
          </a:bodyPr>
          <a:lstStyle/>
          <a:p>
            <a:pPr marL="0" indent="0">
              <a:buNone/>
            </a:pPr>
            <a:r>
              <a:rPr lang="en-US" dirty="0"/>
              <a:t>The U.S. Banking System: </a:t>
            </a:r>
          </a:p>
          <a:p>
            <a:r>
              <a:rPr lang="en-US" dirty="0"/>
              <a:t>Investment Banking</a:t>
            </a:r>
          </a:p>
          <a:p>
            <a:r>
              <a:rPr lang="en-US" dirty="0"/>
              <a:t>Commercial Banking</a:t>
            </a:r>
          </a:p>
          <a:p>
            <a:r>
              <a:rPr lang="en-US" dirty="0"/>
              <a:t>Credit Markets &amp; Macroeconomics</a:t>
            </a:r>
          </a:p>
          <a:p>
            <a:r>
              <a:rPr lang="en-US" dirty="0"/>
              <a:t>The Role of the Fed</a:t>
            </a:r>
          </a:p>
          <a:p>
            <a:r>
              <a:rPr lang="en-US" dirty="0"/>
              <a:t>Regulatory Framework</a:t>
            </a:r>
          </a:p>
          <a:p>
            <a:r>
              <a:rPr lang="en-US" dirty="0"/>
              <a:t>(Financial Crisis, Bank, Dott Frank, BASL I, II, IIII, Guidelines)</a:t>
            </a:r>
          </a:p>
        </p:txBody>
      </p:sp>
    </p:spTree>
    <p:extLst>
      <p:ext uri="{BB962C8B-B14F-4D97-AF65-F5344CB8AC3E}">
        <p14:creationId xmlns:p14="http://schemas.microsoft.com/office/powerpoint/2010/main" val="409997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7EC8-5FA6-7BB4-0EE8-65E603D268E1}"/>
              </a:ext>
            </a:extLst>
          </p:cNvPr>
          <p:cNvSpPr>
            <a:spLocks noGrp="1"/>
          </p:cNvSpPr>
          <p:nvPr>
            <p:ph type="title"/>
          </p:nvPr>
        </p:nvSpPr>
        <p:spPr>
          <a:xfrm>
            <a:off x="645943" y="452718"/>
            <a:ext cx="9029869" cy="690282"/>
          </a:xfrm>
        </p:spPr>
        <p:txBody>
          <a:bodyPr/>
          <a:lstStyle/>
          <a:p>
            <a:r>
              <a:rPr lang="en-US" dirty="0"/>
              <a:t>Normal vs Inverted Yield</a:t>
            </a:r>
          </a:p>
        </p:txBody>
      </p:sp>
      <p:pic>
        <p:nvPicPr>
          <p:cNvPr id="8" name="Picture 7">
            <a:extLst>
              <a:ext uri="{FF2B5EF4-FFF2-40B4-BE49-F238E27FC236}">
                <a16:creationId xmlns:a16="http://schemas.microsoft.com/office/drawing/2014/main" id="{D5B0EB13-2624-6237-FEFD-807648E7CB49}"/>
              </a:ext>
            </a:extLst>
          </p:cNvPr>
          <p:cNvPicPr>
            <a:picLocks noChangeAspect="1"/>
          </p:cNvPicPr>
          <p:nvPr/>
        </p:nvPicPr>
        <p:blipFill>
          <a:blip r:embed="rId2"/>
          <a:stretch>
            <a:fillRect/>
          </a:stretch>
        </p:blipFill>
        <p:spPr>
          <a:xfrm>
            <a:off x="760412" y="1576387"/>
            <a:ext cx="8115300" cy="3705225"/>
          </a:xfrm>
          <a:prstGeom prst="rect">
            <a:avLst/>
          </a:prstGeom>
        </p:spPr>
      </p:pic>
    </p:spTree>
    <p:extLst>
      <p:ext uri="{BB962C8B-B14F-4D97-AF65-F5344CB8AC3E}">
        <p14:creationId xmlns:p14="http://schemas.microsoft.com/office/powerpoint/2010/main" val="180651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BD96D0C-EBDE-8E54-F97E-1F3D3FB7C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D30FB-E0AD-42B6-7C27-2EBAF89B6F4D}"/>
              </a:ext>
            </a:extLst>
          </p:cNvPr>
          <p:cNvSpPr>
            <a:spLocks noGrp="1"/>
          </p:cNvSpPr>
          <p:nvPr>
            <p:ph type="title"/>
          </p:nvPr>
        </p:nvSpPr>
        <p:spPr>
          <a:xfrm>
            <a:off x="647531" y="228600"/>
            <a:ext cx="3752621" cy="1442153"/>
          </a:xfrm>
        </p:spPr>
        <p:txBody>
          <a:bodyPr>
            <a:normAutofit/>
          </a:bodyPr>
          <a:lstStyle/>
          <a:p>
            <a:r>
              <a:rPr lang="en-US" sz="3600" dirty="0"/>
              <a:t>Regulatory Framework</a:t>
            </a:r>
          </a:p>
        </p:txBody>
      </p:sp>
      <p:sp>
        <p:nvSpPr>
          <p:cNvPr id="3" name="Content Placeholder 2">
            <a:extLst>
              <a:ext uri="{FF2B5EF4-FFF2-40B4-BE49-F238E27FC236}">
                <a16:creationId xmlns:a16="http://schemas.microsoft.com/office/drawing/2014/main" id="{517822E6-310C-2749-1C9C-EB4C1C75AF9F}"/>
              </a:ext>
            </a:extLst>
          </p:cNvPr>
          <p:cNvSpPr>
            <a:spLocks noGrp="1"/>
          </p:cNvSpPr>
          <p:nvPr>
            <p:ph idx="1"/>
          </p:nvPr>
        </p:nvSpPr>
        <p:spPr>
          <a:xfrm>
            <a:off x="622521" y="1905000"/>
            <a:ext cx="3754009" cy="2947415"/>
          </a:xfrm>
        </p:spPr>
        <p:txBody>
          <a:bodyPr>
            <a:normAutofit/>
          </a:bodyPr>
          <a:lstStyle/>
          <a:p>
            <a:pPr marL="0" indent="0">
              <a:buNone/>
            </a:pPr>
            <a:r>
              <a:rPr lang="en-US" sz="1800" b="1" dirty="0"/>
              <a:t>Financial Crisis (2008) – The Turning Point</a:t>
            </a:r>
          </a:p>
          <a:p>
            <a:r>
              <a:rPr lang="en-US" sz="1800" dirty="0"/>
              <a:t>Excess leverage, weak underwriting, opaque structured products</a:t>
            </a:r>
          </a:p>
          <a:p>
            <a:r>
              <a:rPr lang="en-US" sz="1800" dirty="0"/>
              <a:t>Systemic risk materialized through interconnected institutions</a:t>
            </a:r>
          </a:p>
          <a:p>
            <a:endParaRPr lang="en-US" sz="1800" dirty="0"/>
          </a:p>
        </p:txBody>
      </p:sp>
      <p:pic>
        <p:nvPicPr>
          <p:cNvPr id="5" name="Picture 4">
            <a:extLst>
              <a:ext uri="{FF2B5EF4-FFF2-40B4-BE49-F238E27FC236}">
                <a16:creationId xmlns:a16="http://schemas.microsoft.com/office/drawing/2014/main" id="{7CDE835A-CFE1-24C1-3E0A-9ECEC567ABDA}"/>
              </a:ext>
            </a:extLst>
          </p:cNvPr>
          <p:cNvPicPr>
            <a:picLocks noChangeAspect="1"/>
          </p:cNvPicPr>
          <p:nvPr/>
        </p:nvPicPr>
        <p:blipFill>
          <a:blip r:embed="rId3"/>
          <a:srcRect r="603" b="3"/>
          <a:stretch>
            <a:fillRect/>
          </a:stretch>
        </p:blipFill>
        <p:spPr>
          <a:xfrm>
            <a:off x="4113212" y="2068021"/>
            <a:ext cx="6492219" cy="4572001"/>
          </a:xfrm>
          <a:prstGeom prst="rect">
            <a:avLst/>
          </a:prstGeom>
          <a:effectLst>
            <a:outerShdw blurRad="50800" dist="38100" dir="5400000" algn="t" rotWithShape="0">
              <a:prstClr val="black">
                <a:alpha val="43000"/>
              </a:prstClr>
            </a:outerShdw>
          </a:effectLst>
        </p:spPr>
      </p:pic>
      <p:pic>
        <p:nvPicPr>
          <p:cNvPr id="6" name="Picture 5">
            <a:extLst>
              <a:ext uri="{FF2B5EF4-FFF2-40B4-BE49-F238E27FC236}">
                <a16:creationId xmlns:a16="http://schemas.microsoft.com/office/drawing/2014/main" id="{937A15C2-1671-5575-0B66-AD8722304634}"/>
              </a:ext>
            </a:extLst>
          </p:cNvPr>
          <p:cNvPicPr>
            <a:picLocks noChangeAspect="1"/>
          </p:cNvPicPr>
          <p:nvPr/>
        </p:nvPicPr>
        <p:blipFill>
          <a:blip r:embed="rId4"/>
          <a:stretch>
            <a:fillRect/>
          </a:stretch>
        </p:blipFill>
        <p:spPr>
          <a:xfrm>
            <a:off x="4077655" y="183091"/>
            <a:ext cx="2199830" cy="1471136"/>
          </a:xfrm>
          <a:prstGeom prst="rect">
            <a:avLst/>
          </a:prstGeom>
        </p:spPr>
      </p:pic>
      <p:pic>
        <p:nvPicPr>
          <p:cNvPr id="7" name="Picture 6">
            <a:extLst>
              <a:ext uri="{FF2B5EF4-FFF2-40B4-BE49-F238E27FC236}">
                <a16:creationId xmlns:a16="http://schemas.microsoft.com/office/drawing/2014/main" id="{75E7BC59-ADC0-2344-00E2-D7277ECF929C}"/>
              </a:ext>
            </a:extLst>
          </p:cNvPr>
          <p:cNvPicPr>
            <a:picLocks noChangeAspect="1"/>
          </p:cNvPicPr>
          <p:nvPr/>
        </p:nvPicPr>
        <p:blipFill>
          <a:blip r:embed="rId5"/>
          <a:stretch>
            <a:fillRect/>
          </a:stretch>
        </p:blipFill>
        <p:spPr>
          <a:xfrm>
            <a:off x="6429194" y="246043"/>
            <a:ext cx="2713734" cy="1424710"/>
          </a:xfrm>
          <a:prstGeom prst="rect">
            <a:avLst/>
          </a:prstGeom>
        </p:spPr>
      </p:pic>
    </p:spTree>
    <p:extLst>
      <p:ext uri="{BB962C8B-B14F-4D97-AF65-F5344CB8AC3E}">
        <p14:creationId xmlns:p14="http://schemas.microsoft.com/office/powerpoint/2010/main" val="233214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622BD-2B2A-EDD6-7DC0-0707DC473322}"/>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78DF85A-8E39-C4C5-F685-FC86346714D1}"/>
              </a:ext>
            </a:extLst>
          </p:cNvPr>
          <p:cNvSpPr>
            <a:spLocks noGrp="1"/>
          </p:cNvSpPr>
          <p:nvPr>
            <p:ph idx="1"/>
          </p:nvPr>
        </p:nvSpPr>
        <p:spPr>
          <a:xfrm>
            <a:off x="150812" y="1618242"/>
            <a:ext cx="9829800" cy="4244119"/>
          </a:xfrm>
        </p:spPr>
        <p:txBody>
          <a:bodyPr>
            <a:normAutofit/>
          </a:bodyPr>
          <a:lstStyle/>
          <a:p>
            <a:pPr lvl="1">
              <a:lnSpc>
                <a:spcPct val="90000"/>
              </a:lnSpc>
              <a:buClr>
                <a:schemeClr val="accent1"/>
              </a:buClr>
              <a:buFont typeface="Wingdings" panose="05000000000000000000" pitchFamily="2" charset="2"/>
              <a:buChar char="Ø"/>
            </a:pPr>
            <a:r>
              <a:rPr lang="en-US" sz="2400" dirty="0"/>
              <a:t>Federal Government passed two stimulus spending packages (2020 &amp; 2021):</a:t>
            </a:r>
          </a:p>
          <a:p>
            <a:pPr lvl="2">
              <a:lnSpc>
                <a:spcPct val="90000"/>
              </a:lnSpc>
              <a:buClr>
                <a:schemeClr val="accent1"/>
              </a:buClr>
              <a:buFont typeface="Wingdings" panose="05000000000000000000" pitchFamily="2" charset="2"/>
              <a:buChar char="Ø"/>
            </a:pPr>
            <a:r>
              <a:rPr lang="en-US" sz="2400" dirty="0"/>
              <a:t>$1.9 T - Coronavirus Aid, relief and economic security CARES Act</a:t>
            </a:r>
          </a:p>
          <a:p>
            <a:pPr lvl="2">
              <a:lnSpc>
                <a:spcPct val="90000"/>
              </a:lnSpc>
              <a:buClr>
                <a:schemeClr val="accent1"/>
              </a:buClr>
              <a:buFont typeface="Wingdings" panose="05000000000000000000" pitchFamily="2" charset="2"/>
              <a:buChar char="Ø"/>
            </a:pPr>
            <a:r>
              <a:rPr lang="en-US" sz="2400" dirty="0"/>
              <a:t>$2.3T – Consolidated Appropriations Act (CAA)</a:t>
            </a:r>
          </a:p>
          <a:p>
            <a:pPr lvl="1">
              <a:lnSpc>
                <a:spcPct val="90000"/>
              </a:lnSpc>
              <a:buClr>
                <a:schemeClr val="accent1"/>
              </a:buClr>
              <a:buFont typeface="Wingdings" panose="05000000000000000000" pitchFamily="2" charset="2"/>
              <a:buChar char="Ø"/>
            </a:pPr>
            <a:r>
              <a:rPr lang="en-US" sz="2400" dirty="0"/>
              <a:t>Banks flush with deposits at low cost of borrowings, generated huge profits </a:t>
            </a:r>
          </a:p>
          <a:p>
            <a:pPr lvl="1">
              <a:lnSpc>
                <a:spcPct val="90000"/>
              </a:lnSpc>
              <a:buClr>
                <a:schemeClr val="accent1"/>
              </a:buClr>
              <a:buFont typeface="Wingdings" panose="05000000000000000000" pitchFamily="2" charset="2"/>
              <a:buChar char="Ø"/>
            </a:pPr>
            <a:endParaRPr lang="en-US" sz="1400" dirty="0"/>
          </a:p>
        </p:txBody>
      </p:sp>
      <p:sp>
        <p:nvSpPr>
          <p:cNvPr id="10" name="Title 12">
            <a:extLst>
              <a:ext uri="{FF2B5EF4-FFF2-40B4-BE49-F238E27FC236}">
                <a16:creationId xmlns:a16="http://schemas.microsoft.com/office/drawing/2014/main" id="{9D7AAB8F-3E01-E53F-0273-CBB1EB0DD6A2}"/>
              </a:ext>
            </a:extLst>
          </p:cNvPr>
          <p:cNvSpPr>
            <a:spLocks noGrp="1"/>
          </p:cNvSpPr>
          <p:nvPr>
            <p:ph type="title"/>
          </p:nvPr>
        </p:nvSpPr>
        <p:spPr>
          <a:xfrm>
            <a:off x="684212" y="251681"/>
            <a:ext cx="10820400" cy="1400530"/>
          </a:xfrm>
        </p:spPr>
        <p:txBody>
          <a:bodyPr anchor="ctr">
            <a:normAutofit/>
          </a:bodyPr>
          <a:lstStyle/>
          <a:p>
            <a:r>
              <a:rPr lang="en-US" b="1" dirty="0">
                <a:solidFill>
                  <a:srgbClr val="FFFFFF"/>
                </a:solidFill>
              </a:rPr>
              <a:t>COVID19</a:t>
            </a:r>
          </a:p>
        </p:txBody>
      </p:sp>
    </p:spTree>
    <p:extLst>
      <p:ext uri="{BB962C8B-B14F-4D97-AF65-F5344CB8AC3E}">
        <p14:creationId xmlns:p14="http://schemas.microsoft.com/office/powerpoint/2010/main" val="82386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900B-1EC3-F06F-D7EB-9F71A69A3AA2}"/>
              </a:ext>
            </a:extLst>
          </p:cNvPr>
          <p:cNvSpPr>
            <a:spLocks noGrp="1"/>
          </p:cNvSpPr>
          <p:nvPr>
            <p:ph type="title"/>
          </p:nvPr>
        </p:nvSpPr>
        <p:spPr>
          <a:xfrm>
            <a:off x="608012" y="76200"/>
            <a:ext cx="11239669" cy="914400"/>
          </a:xfrm>
        </p:spPr>
        <p:txBody>
          <a:bodyPr/>
          <a:lstStyle/>
          <a:p>
            <a:r>
              <a:rPr lang="en-US" dirty="0"/>
              <a:t>SVB’s Business Model </a:t>
            </a:r>
            <a:r>
              <a:rPr lang="en-US" sz="2400" dirty="0"/>
              <a:t>(Not a Typical Retail Bank)</a:t>
            </a:r>
          </a:p>
        </p:txBody>
      </p:sp>
      <p:sp>
        <p:nvSpPr>
          <p:cNvPr id="3" name="Content Placeholder 2">
            <a:extLst>
              <a:ext uri="{FF2B5EF4-FFF2-40B4-BE49-F238E27FC236}">
                <a16:creationId xmlns:a16="http://schemas.microsoft.com/office/drawing/2014/main" id="{C53DF09E-6861-86F1-13C7-CD490513A74B}"/>
              </a:ext>
            </a:extLst>
          </p:cNvPr>
          <p:cNvSpPr>
            <a:spLocks noGrp="1"/>
          </p:cNvSpPr>
          <p:nvPr>
            <p:ph idx="1"/>
          </p:nvPr>
        </p:nvSpPr>
        <p:spPr>
          <a:xfrm>
            <a:off x="760412" y="1143000"/>
            <a:ext cx="10820400" cy="5181600"/>
          </a:xfrm>
        </p:spPr>
        <p:txBody>
          <a:bodyPr>
            <a:normAutofit fontScale="92500" lnSpcReduction="20000"/>
          </a:bodyPr>
          <a:lstStyle/>
          <a:p>
            <a:pPr marL="0" indent="0">
              <a:buNone/>
            </a:pPr>
            <a:r>
              <a:rPr lang="en-US" sz="2300" b="1" dirty="0"/>
              <a:t>Silicon Valley Bank</a:t>
            </a:r>
            <a:r>
              <a:rPr lang="en-US" sz="2300" dirty="0"/>
              <a:t> specialized in:</a:t>
            </a:r>
          </a:p>
          <a:p>
            <a:r>
              <a:rPr lang="en-US" sz="2300" dirty="0"/>
              <a:t>Venture capital firms</a:t>
            </a:r>
          </a:p>
          <a:p>
            <a:r>
              <a:rPr lang="en-US" sz="2300" dirty="0"/>
              <a:t>Startups and tech companies</a:t>
            </a:r>
          </a:p>
          <a:p>
            <a:r>
              <a:rPr lang="en-US" sz="2300" dirty="0"/>
              <a:t>Life sciences and VC-backed enterprises</a:t>
            </a:r>
          </a:p>
          <a:p>
            <a:pPr marL="0" indent="0">
              <a:buNone/>
            </a:pPr>
            <a:endParaRPr lang="en-US" sz="2300" b="1" dirty="0"/>
          </a:p>
          <a:p>
            <a:pPr marL="0" indent="0">
              <a:buNone/>
            </a:pPr>
            <a:r>
              <a:rPr lang="en-US" sz="2300" b="1" dirty="0"/>
              <a:t>Key concentration risks</a:t>
            </a:r>
          </a:p>
          <a:p>
            <a:r>
              <a:rPr lang="en-US" sz="2300" dirty="0"/>
              <a:t>Depositors were:</a:t>
            </a:r>
          </a:p>
          <a:p>
            <a:pPr lvl="1"/>
            <a:r>
              <a:rPr lang="en-US" sz="2300" dirty="0"/>
              <a:t>Corporate, not retail</a:t>
            </a:r>
          </a:p>
          <a:p>
            <a:pPr lvl="1"/>
            <a:r>
              <a:rPr lang="en-US" sz="2300" dirty="0"/>
              <a:t>Highly correlated (VC ecosystem)</a:t>
            </a:r>
          </a:p>
          <a:p>
            <a:pPr lvl="1"/>
            <a:r>
              <a:rPr lang="en-US" sz="2300" dirty="0"/>
              <a:t>Mostly </a:t>
            </a:r>
            <a:r>
              <a:rPr lang="en-US" sz="2300" b="1" dirty="0"/>
              <a:t>uninsured</a:t>
            </a:r>
            <a:r>
              <a:rPr lang="en-US" sz="2300" dirty="0"/>
              <a:t> (&gt; $250k FDIC limit)</a:t>
            </a:r>
          </a:p>
          <a:p>
            <a:r>
              <a:rPr lang="en-US" sz="2300" dirty="0"/>
              <a:t>Deposits were </a:t>
            </a:r>
            <a:r>
              <a:rPr lang="en-US" sz="2300" b="1" dirty="0"/>
              <a:t>large, mobile, and confidence-sensitive</a:t>
            </a:r>
            <a:endParaRPr lang="en-US" sz="2300" dirty="0"/>
          </a:p>
          <a:p>
            <a:pPr marL="0" indent="0">
              <a:buNone/>
            </a:pPr>
            <a:endParaRPr lang="en-US" sz="2300" dirty="0"/>
          </a:p>
          <a:p>
            <a:pPr marL="0" indent="0">
              <a:buNone/>
            </a:pPr>
            <a:r>
              <a:rPr lang="en-US" sz="2300" dirty="0"/>
              <a:t>📌 </a:t>
            </a:r>
            <a:r>
              <a:rPr lang="en-US" sz="2300" i="1" dirty="0"/>
              <a:t>This made SVB structurally vulnerable to a rapid run.</a:t>
            </a:r>
            <a:endParaRPr lang="en-US" sz="2300" dirty="0"/>
          </a:p>
          <a:p>
            <a:endParaRPr lang="en-US" dirty="0"/>
          </a:p>
        </p:txBody>
      </p:sp>
    </p:spTree>
    <p:extLst>
      <p:ext uri="{BB962C8B-B14F-4D97-AF65-F5344CB8AC3E}">
        <p14:creationId xmlns:p14="http://schemas.microsoft.com/office/powerpoint/2010/main" val="12048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433FE-FFDF-CB97-0D67-3450FE622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5B61F-64DC-B887-ACD5-DFDAC9835CB5}"/>
              </a:ext>
            </a:extLst>
          </p:cNvPr>
          <p:cNvSpPr>
            <a:spLocks noGrp="1"/>
          </p:cNvSpPr>
          <p:nvPr>
            <p:ph type="title"/>
          </p:nvPr>
        </p:nvSpPr>
        <p:spPr>
          <a:xfrm>
            <a:off x="608012" y="76200"/>
            <a:ext cx="11239669" cy="914400"/>
          </a:xfrm>
        </p:spPr>
        <p:txBody>
          <a:bodyPr/>
          <a:lstStyle/>
          <a:p>
            <a:r>
              <a:rPr lang="en-US" dirty="0"/>
              <a:t>SVB’s Business Model </a:t>
            </a:r>
            <a:r>
              <a:rPr lang="en-US" sz="2400" dirty="0"/>
              <a:t>(Not a Typical Retail Bank)</a:t>
            </a:r>
          </a:p>
        </p:txBody>
      </p:sp>
      <p:sp>
        <p:nvSpPr>
          <p:cNvPr id="5" name="Content Placeholder 4">
            <a:extLst>
              <a:ext uri="{FF2B5EF4-FFF2-40B4-BE49-F238E27FC236}">
                <a16:creationId xmlns:a16="http://schemas.microsoft.com/office/drawing/2014/main" id="{3EACC9A8-36BF-535E-079E-90B86C98F1DA}"/>
              </a:ext>
            </a:extLst>
          </p:cNvPr>
          <p:cNvSpPr>
            <a:spLocks noGrp="1"/>
          </p:cNvSpPr>
          <p:nvPr>
            <p:ph idx="1"/>
          </p:nvPr>
        </p:nvSpPr>
        <p:spPr>
          <a:xfrm>
            <a:off x="684212" y="1143000"/>
            <a:ext cx="10820400" cy="5145741"/>
          </a:xfrm>
        </p:spPr>
        <p:txBody>
          <a:bodyPr>
            <a:normAutofit/>
          </a:bodyPr>
          <a:lstStyle/>
          <a:p>
            <a:pPr marL="0" indent="0">
              <a:buNone/>
            </a:pPr>
            <a:r>
              <a:rPr lang="en-US" b="1" dirty="0"/>
              <a:t>The Balance Sheet Mismatch (Core Problem)</a:t>
            </a:r>
          </a:p>
          <a:p>
            <a:r>
              <a:rPr lang="en-US" b="1" dirty="0"/>
              <a:t>Assets</a:t>
            </a:r>
          </a:p>
          <a:p>
            <a:r>
              <a:rPr lang="en-US" dirty="0"/>
              <a:t>Large portfolio of </a:t>
            </a:r>
            <a:r>
              <a:rPr lang="en-US" b="1" dirty="0"/>
              <a:t>long-duration fixed-income securities</a:t>
            </a:r>
            <a:endParaRPr lang="en-US" dirty="0"/>
          </a:p>
          <a:p>
            <a:pPr lvl="1"/>
            <a:r>
              <a:rPr lang="en-US" dirty="0"/>
              <a:t>U.S. Treasuries</a:t>
            </a:r>
          </a:p>
          <a:p>
            <a:pPr lvl="1"/>
            <a:r>
              <a:rPr lang="en-US" dirty="0"/>
              <a:t>Agency MBS</a:t>
            </a:r>
          </a:p>
          <a:p>
            <a:r>
              <a:rPr lang="en-US" dirty="0"/>
              <a:t>Purchased when </a:t>
            </a:r>
            <a:r>
              <a:rPr lang="en-US" b="1" dirty="0"/>
              <a:t>interest rates were near zero</a:t>
            </a:r>
          </a:p>
          <a:p>
            <a:pPr marL="0" indent="0">
              <a:buNone/>
            </a:pPr>
            <a:endParaRPr lang="en-US" dirty="0"/>
          </a:p>
          <a:p>
            <a:pPr marL="0" indent="0">
              <a:buNone/>
            </a:pPr>
            <a:r>
              <a:rPr lang="en-US" b="1" dirty="0"/>
              <a:t>Liabilities</a:t>
            </a:r>
          </a:p>
          <a:p>
            <a:r>
              <a:rPr lang="en-US" dirty="0"/>
              <a:t>Short-term deposits</a:t>
            </a:r>
          </a:p>
          <a:p>
            <a:r>
              <a:rPr lang="en-US" dirty="0"/>
              <a:t>Mostly demand deposits from startups and funds</a:t>
            </a:r>
          </a:p>
          <a:p>
            <a:pPr marL="0" indent="0">
              <a:buNone/>
            </a:pPr>
            <a:endParaRPr lang="en-US" dirty="0"/>
          </a:p>
          <a:p>
            <a:pPr marL="0" indent="0">
              <a:buNone/>
            </a:pPr>
            <a:r>
              <a:rPr lang="en-US" dirty="0"/>
              <a:t>📌 </a:t>
            </a:r>
            <a:r>
              <a:rPr lang="en-US" b="1" dirty="0"/>
              <a:t>Classic maturity and duration mismatch</a:t>
            </a:r>
            <a:endParaRPr lang="en-US" dirty="0"/>
          </a:p>
          <a:p>
            <a:endParaRPr lang="en-US" dirty="0"/>
          </a:p>
        </p:txBody>
      </p:sp>
    </p:spTree>
    <p:extLst>
      <p:ext uri="{BB962C8B-B14F-4D97-AF65-F5344CB8AC3E}">
        <p14:creationId xmlns:p14="http://schemas.microsoft.com/office/powerpoint/2010/main" val="31978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2EED-75B7-27F5-A1DC-D8A4C37B4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6C0C9-2B55-72AE-3ED4-DCBDD4195816}"/>
              </a:ext>
            </a:extLst>
          </p:cNvPr>
          <p:cNvSpPr>
            <a:spLocks noGrp="1"/>
          </p:cNvSpPr>
          <p:nvPr>
            <p:ph type="title"/>
          </p:nvPr>
        </p:nvSpPr>
        <p:spPr/>
        <p:txBody>
          <a:bodyPr/>
          <a:lstStyle/>
          <a:p>
            <a:r>
              <a:rPr lang="en-US" dirty="0"/>
              <a:t>Regulatory Framework</a:t>
            </a:r>
          </a:p>
        </p:txBody>
      </p:sp>
      <p:sp>
        <p:nvSpPr>
          <p:cNvPr id="3" name="Content Placeholder 2">
            <a:extLst>
              <a:ext uri="{FF2B5EF4-FFF2-40B4-BE49-F238E27FC236}">
                <a16:creationId xmlns:a16="http://schemas.microsoft.com/office/drawing/2014/main" id="{A58E122C-4CF9-24D4-ABEA-F1B70955DA33}"/>
              </a:ext>
            </a:extLst>
          </p:cNvPr>
          <p:cNvSpPr>
            <a:spLocks noGrp="1"/>
          </p:cNvSpPr>
          <p:nvPr>
            <p:ph idx="1"/>
          </p:nvPr>
        </p:nvSpPr>
        <p:spPr/>
        <p:txBody>
          <a:bodyPr/>
          <a:lstStyle/>
          <a:p>
            <a:pPr marL="0" indent="0">
              <a:buNone/>
            </a:pPr>
            <a:r>
              <a:rPr lang="en-US" b="1" dirty="0"/>
              <a:t>Dodd-Frank Act</a:t>
            </a:r>
          </a:p>
          <a:p>
            <a:r>
              <a:rPr lang="en-US" dirty="0"/>
              <a:t>Strengthened oversight of systemically important banks</a:t>
            </a:r>
          </a:p>
          <a:p>
            <a:r>
              <a:rPr lang="en-US" dirty="0"/>
              <a:t>Introduced:</a:t>
            </a:r>
          </a:p>
          <a:p>
            <a:pPr lvl="1"/>
            <a:r>
              <a:rPr lang="en-US" dirty="0"/>
              <a:t>Enhanced capital and liquidity requirements</a:t>
            </a:r>
          </a:p>
          <a:p>
            <a:pPr lvl="1"/>
            <a:r>
              <a:rPr lang="en-US" dirty="0"/>
              <a:t>Stress testing and resolution planning (“living wills”)</a:t>
            </a:r>
          </a:p>
          <a:p>
            <a:r>
              <a:rPr lang="en-US" dirty="0"/>
              <a:t>Restricted proprietary trading (Volcker Rule)</a:t>
            </a:r>
          </a:p>
          <a:p>
            <a:endParaRPr lang="en-US" dirty="0"/>
          </a:p>
        </p:txBody>
      </p:sp>
    </p:spTree>
    <p:extLst>
      <p:ext uri="{BB962C8B-B14F-4D97-AF65-F5344CB8AC3E}">
        <p14:creationId xmlns:p14="http://schemas.microsoft.com/office/powerpoint/2010/main" val="40734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A7B4D-87FB-DB9B-1C2E-03EE6FE7B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58DE0-07FD-0F67-20BB-EF28F5987107}"/>
              </a:ext>
            </a:extLst>
          </p:cNvPr>
          <p:cNvSpPr>
            <a:spLocks noGrp="1"/>
          </p:cNvSpPr>
          <p:nvPr>
            <p:ph type="title"/>
          </p:nvPr>
        </p:nvSpPr>
        <p:spPr>
          <a:xfrm>
            <a:off x="645942" y="452718"/>
            <a:ext cx="10630069" cy="1400530"/>
          </a:xfrm>
        </p:spPr>
        <p:txBody>
          <a:bodyPr/>
          <a:lstStyle/>
          <a:p>
            <a:r>
              <a:rPr lang="en-US" dirty="0"/>
              <a:t>Regulatory Framework – </a:t>
            </a:r>
            <a:br>
              <a:rPr lang="en-US" dirty="0"/>
            </a:br>
            <a:r>
              <a:rPr lang="en-US" sz="2800" b="1" dirty="0"/>
              <a:t>Basel Framework (I, II, III)</a:t>
            </a:r>
            <a:br>
              <a:rPr lang="en-US" sz="2800" b="1" dirty="0"/>
            </a:br>
            <a:endParaRPr lang="en-US" sz="2800" dirty="0"/>
          </a:p>
        </p:txBody>
      </p:sp>
      <p:sp>
        <p:nvSpPr>
          <p:cNvPr id="6" name="TextBox 5">
            <a:extLst>
              <a:ext uri="{FF2B5EF4-FFF2-40B4-BE49-F238E27FC236}">
                <a16:creationId xmlns:a16="http://schemas.microsoft.com/office/drawing/2014/main" id="{695A447A-CEE3-D9CE-9E67-9B4044370C0B}"/>
              </a:ext>
            </a:extLst>
          </p:cNvPr>
          <p:cNvSpPr txBox="1"/>
          <p:nvPr/>
        </p:nvSpPr>
        <p:spPr>
          <a:xfrm>
            <a:off x="836612" y="2057400"/>
            <a:ext cx="3810000" cy="1200329"/>
          </a:xfrm>
          <a:prstGeom prst="rect">
            <a:avLst/>
          </a:prstGeom>
          <a:solidFill>
            <a:schemeClr val="bg1"/>
          </a:solidFill>
        </p:spPr>
        <p:txBody>
          <a:bodyPr wrap="square" rtlCol="0">
            <a:spAutoFit/>
          </a:bodyPr>
          <a:lstStyle/>
          <a:p>
            <a:r>
              <a:rPr lang="en-US" b="1" dirty="0"/>
              <a:t>Basel I</a:t>
            </a:r>
            <a:endParaRPr lang="en-US" dirty="0"/>
          </a:p>
          <a:p>
            <a:r>
              <a:rPr lang="en-US" dirty="0"/>
              <a:t>Minimum capital requirements</a:t>
            </a:r>
          </a:p>
          <a:p>
            <a:r>
              <a:rPr lang="en-US" dirty="0"/>
              <a:t>Risk-weighted assets (simple framework</a:t>
            </a:r>
          </a:p>
        </p:txBody>
      </p:sp>
      <p:sp>
        <p:nvSpPr>
          <p:cNvPr id="7" name="TextBox 6">
            <a:extLst>
              <a:ext uri="{FF2B5EF4-FFF2-40B4-BE49-F238E27FC236}">
                <a16:creationId xmlns:a16="http://schemas.microsoft.com/office/drawing/2014/main" id="{09546901-519A-538B-2351-0AA8110D1F58}"/>
              </a:ext>
            </a:extLst>
          </p:cNvPr>
          <p:cNvSpPr txBox="1"/>
          <p:nvPr/>
        </p:nvSpPr>
        <p:spPr>
          <a:xfrm>
            <a:off x="817044" y="3733800"/>
            <a:ext cx="3657600" cy="2308324"/>
          </a:xfrm>
          <a:prstGeom prst="rect">
            <a:avLst/>
          </a:prstGeom>
          <a:solidFill>
            <a:schemeClr val="bg1"/>
          </a:solidFill>
        </p:spPr>
        <p:txBody>
          <a:bodyPr wrap="square" rtlCol="0">
            <a:spAutoFit/>
          </a:bodyPr>
          <a:lstStyle/>
          <a:p>
            <a:r>
              <a:rPr lang="en-US" b="1" dirty="0"/>
              <a:t>Basel II</a:t>
            </a:r>
            <a:endParaRPr lang="en-US" dirty="0"/>
          </a:p>
          <a:p>
            <a:r>
              <a:rPr lang="en-US" dirty="0"/>
              <a:t>Three pillars:</a:t>
            </a:r>
          </a:p>
          <a:p>
            <a:pPr lvl="1"/>
            <a:r>
              <a:rPr lang="en-US" dirty="0"/>
              <a:t>Minimum capital requirements</a:t>
            </a:r>
          </a:p>
          <a:p>
            <a:pPr lvl="1"/>
            <a:r>
              <a:rPr lang="en-US" dirty="0"/>
              <a:t>Supervisory review</a:t>
            </a:r>
          </a:p>
          <a:p>
            <a:pPr lvl="1"/>
            <a:r>
              <a:rPr lang="en-US" dirty="0"/>
              <a:t>Market discipline</a:t>
            </a:r>
          </a:p>
          <a:p>
            <a:r>
              <a:rPr lang="en-US" dirty="0"/>
              <a:t>Greater reliance on internal risk models</a:t>
            </a:r>
          </a:p>
        </p:txBody>
      </p:sp>
      <p:sp>
        <p:nvSpPr>
          <p:cNvPr id="9" name="TextBox 8">
            <a:extLst>
              <a:ext uri="{FF2B5EF4-FFF2-40B4-BE49-F238E27FC236}">
                <a16:creationId xmlns:a16="http://schemas.microsoft.com/office/drawing/2014/main" id="{2B0D8F78-46E2-EAEB-EA99-F5437ED74FCF}"/>
              </a:ext>
            </a:extLst>
          </p:cNvPr>
          <p:cNvSpPr txBox="1"/>
          <p:nvPr/>
        </p:nvSpPr>
        <p:spPr>
          <a:xfrm>
            <a:off x="6323012" y="2057400"/>
            <a:ext cx="4267200" cy="2057400"/>
          </a:xfrm>
          <a:prstGeom prst="rect">
            <a:avLst/>
          </a:prstGeom>
          <a:solidFill>
            <a:schemeClr val="bg1"/>
          </a:solidFill>
        </p:spPr>
        <p:txBody>
          <a:bodyPr wrap="square" rtlCol="0">
            <a:spAutoFit/>
          </a:bodyPr>
          <a:lstStyle/>
          <a:p>
            <a:r>
              <a:rPr lang="en-US" b="1" dirty="0"/>
              <a:t>Basel III</a:t>
            </a:r>
            <a:endParaRPr lang="en-US" dirty="0"/>
          </a:p>
          <a:p>
            <a:r>
              <a:rPr lang="en-US" dirty="0"/>
              <a:t>Higher quality capital (Common Equity Tier 1)</a:t>
            </a:r>
          </a:p>
          <a:p>
            <a:r>
              <a:rPr lang="en-US" dirty="0"/>
              <a:t>Liquidity requirements:</a:t>
            </a:r>
          </a:p>
          <a:p>
            <a:pPr lvl="1"/>
            <a:r>
              <a:rPr lang="en-US" dirty="0"/>
              <a:t>LCR (Liquidity Coverage Ratio)</a:t>
            </a:r>
          </a:p>
          <a:p>
            <a:pPr lvl="1"/>
            <a:r>
              <a:rPr lang="en-US" dirty="0"/>
              <a:t>NSFR (Net Stable Funding Ratio)</a:t>
            </a:r>
          </a:p>
          <a:p>
            <a:r>
              <a:rPr lang="en-US" dirty="0"/>
              <a:t>Countercyclical buffers</a:t>
            </a:r>
          </a:p>
        </p:txBody>
      </p:sp>
    </p:spTree>
    <p:extLst>
      <p:ext uri="{BB962C8B-B14F-4D97-AF65-F5344CB8AC3E}">
        <p14:creationId xmlns:p14="http://schemas.microsoft.com/office/powerpoint/2010/main" val="2613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C19AA-029E-A9BE-E8C7-71C3FE3AE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0EF5C-1829-C565-7EC7-C2D56EF07A80}"/>
              </a:ext>
            </a:extLst>
          </p:cNvPr>
          <p:cNvSpPr>
            <a:spLocks noGrp="1"/>
          </p:cNvSpPr>
          <p:nvPr>
            <p:ph type="title"/>
          </p:nvPr>
        </p:nvSpPr>
        <p:spPr/>
        <p:txBody>
          <a:bodyPr/>
          <a:lstStyle/>
          <a:p>
            <a:r>
              <a:rPr lang="en-US" dirty="0"/>
              <a:t>Regulatory Framework</a:t>
            </a:r>
          </a:p>
        </p:txBody>
      </p:sp>
      <p:sp>
        <p:nvSpPr>
          <p:cNvPr id="3" name="Content Placeholder 2">
            <a:extLst>
              <a:ext uri="{FF2B5EF4-FFF2-40B4-BE49-F238E27FC236}">
                <a16:creationId xmlns:a16="http://schemas.microsoft.com/office/drawing/2014/main" id="{C64160E8-CD23-75D3-990B-615506887917}"/>
              </a:ext>
            </a:extLst>
          </p:cNvPr>
          <p:cNvSpPr>
            <a:spLocks noGrp="1"/>
          </p:cNvSpPr>
          <p:nvPr>
            <p:ph idx="1"/>
          </p:nvPr>
        </p:nvSpPr>
        <p:spPr/>
        <p:txBody>
          <a:bodyPr/>
          <a:lstStyle/>
          <a:p>
            <a:pPr marL="0" indent="0">
              <a:buNone/>
            </a:pPr>
            <a:r>
              <a:rPr lang="en-US" b="1" dirty="0"/>
              <a:t>Why Regulation Matters</a:t>
            </a:r>
          </a:p>
          <a:p>
            <a:r>
              <a:rPr lang="en-US" dirty="0"/>
              <a:t>Limits excessive risk-taking</a:t>
            </a:r>
          </a:p>
          <a:p>
            <a:r>
              <a:rPr lang="en-US" dirty="0"/>
              <a:t>Protects depositors and financial stability</a:t>
            </a:r>
          </a:p>
          <a:p>
            <a:r>
              <a:rPr lang="en-US" dirty="0"/>
              <a:t>Shapes how banks:</a:t>
            </a:r>
          </a:p>
          <a:p>
            <a:pPr lvl="1"/>
            <a:r>
              <a:rPr lang="en-US" dirty="0"/>
              <a:t>Price credit</a:t>
            </a:r>
          </a:p>
          <a:p>
            <a:pPr lvl="1"/>
            <a:r>
              <a:rPr lang="en-US" dirty="0"/>
              <a:t>Allocate capital</a:t>
            </a:r>
          </a:p>
          <a:p>
            <a:pPr lvl="1"/>
            <a:r>
              <a:rPr lang="en-US" dirty="0"/>
              <a:t>Manage balance sheets</a:t>
            </a:r>
          </a:p>
          <a:p>
            <a:endParaRPr lang="en-US" dirty="0"/>
          </a:p>
        </p:txBody>
      </p:sp>
    </p:spTree>
    <p:extLst>
      <p:ext uri="{BB962C8B-B14F-4D97-AF65-F5344CB8AC3E}">
        <p14:creationId xmlns:p14="http://schemas.microsoft.com/office/powerpoint/2010/main" val="5965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1A0F-5230-9B47-5BD9-23EED871C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64B2A-11BF-0EA2-E28A-AB3BD7A9A2E3}"/>
              </a:ext>
            </a:extLst>
          </p:cNvPr>
          <p:cNvSpPr>
            <a:spLocks noGrp="1"/>
          </p:cNvSpPr>
          <p:nvPr>
            <p:ph type="title"/>
          </p:nvPr>
        </p:nvSpPr>
        <p:spPr/>
        <p:txBody>
          <a:bodyPr/>
          <a:lstStyle/>
          <a:p>
            <a:r>
              <a:rPr lang="en-US" dirty="0"/>
              <a:t>Regulatory Framework</a:t>
            </a:r>
          </a:p>
        </p:txBody>
      </p:sp>
      <p:sp>
        <p:nvSpPr>
          <p:cNvPr id="3" name="Content Placeholder 2">
            <a:extLst>
              <a:ext uri="{FF2B5EF4-FFF2-40B4-BE49-F238E27FC236}">
                <a16:creationId xmlns:a16="http://schemas.microsoft.com/office/drawing/2014/main" id="{AC439C60-4268-1FCC-5BE7-7F6646DA5BE4}"/>
              </a:ext>
            </a:extLst>
          </p:cNvPr>
          <p:cNvSpPr>
            <a:spLocks noGrp="1"/>
          </p:cNvSpPr>
          <p:nvPr>
            <p:ph idx="1"/>
          </p:nvPr>
        </p:nvSpPr>
        <p:spPr/>
        <p:txBody>
          <a:bodyPr/>
          <a:lstStyle/>
          <a:p>
            <a:pPr>
              <a:buNone/>
            </a:pPr>
            <a:r>
              <a:rPr lang="en-US" b="1" dirty="0"/>
              <a:t>Big Picture Takeaway</a:t>
            </a:r>
          </a:p>
          <a:p>
            <a:pPr>
              <a:buFont typeface="Arial" panose="020B0604020202020204" pitchFamily="34" charset="0"/>
              <a:buChar char="•"/>
            </a:pPr>
            <a:r>
              <a:rPr lang="en-US" dirty="0"/>
              <a:t>The U.S. banking system connects </a:t>
            </a:r>
            <a:r>
              <a:rPr lang="en-US" b="1" dirty="0"/>
              <a:t>capital markets, credit creation, and economic growth</a:t>
            </a:r>
            <a:endParaRPr lang="en-US" dirty="0"/>
          </a:p>
          <a:p>
            <a:pPr>
              <a:buFont typeface="Arial" panose="020B0604020202020204" pitchFamily="34" charset="0"/>
              <a:buChar char="•"/>
            </a:pPr>
            <a:r>
              <a:rPr lang="en-US" dirty="0"/>
              <a:t>Investment banks </a:t>
            </a:r>
            <a:r>
              <a:rPr lang="en-US" b="1" dirty="0"/>
              <a:t>price and distribute risk</a:t>
            </a:r>
            <a:endParaRPr lang="en-US" dirty="0"/>
          </a:p>
          <a:p>
            <a:pPr>
              <a:buFont typeface="Arial" panose="020B0604020202020204" pitchFamily="34" charset="0"/>
              <a:buChar char="•"/>
            </a:pPr>
            <a:r>
              <a:rPr lang="en-US" dirty="0"/>
              <a:t>Commercial banks </a:t>
            </a:r>
            <a:r>
              <a:rPr lang="en-US" b="1" dirty="0"/>
              <a:t>originate and manage credit</a:t>
            </a:r>
            <a:endParaRPr lang="en-US" dirty="0"/>
          </a:p>
          <a:p>
            <a:pPr>
              <a:buFont typeface="Arial" panose="020B0604020202020204" pitchFamily="34" charset="0"/>
              <a:buChar char="•"/>
            </a:pPr>
            <a:r>
              <a:rPr lang="en-US" dirty="0"/>
              <a:t>The Fed </a:t>
            </a:r>
            <a:r>
              <a:rPr lang="en-US" b="1" dirty="0"/>
              <a:t>controls liquidity and systemic stability</a:t>
            </a:r>
            <a:endParaRPr lang="en-US" dirty="0"/>
          </a:p>
          <a:p>
            <a:pPr>
              <a:buFont typeface="Arial" panose="020B0604020202020204" pitchFamily="34" charset="0"/>
              <a:buChar char="•"/>
            </a:pPr>
            <a:r>
              <a:rPr lang="en-US" dirty="0"/>
              <a:t>Regulation </a:t>
            </a:r>
            <a:r>
              <a:rPr lang="en-US" b="1" dirty="0"/>
              <a:t>constrains risk—but also reshapes incentives</a:t>
            </a:r>
            <a:endParaRPr lang="en-US" dirty="0"/>
          </a:p>
          <a:p>
            <a:endParaRPr lang="en-US" dirty="0"/>
          </a:p>
        </p:txBody>
      </p:sp>
    </p:spTree>
    <p:extLst>
      <p:ext uri="{BB962C8B-B14F-4D97-AF65-F5344CB8AC3E}">
        <p14:creationId xmlns:p14="http://schemas.microsoft.com/office/powerpoint/2010/main" val="19323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4A45-5761-578E-7EB0-8BA33BACF739}"/>
              </a:ext>
            </a:extLst>
          </p:cNvPr>
          <p:cNvSpPr>
            <a:spLocks noGrp="1"/>
          </p:cNvSpPr>
          <p:nvPr>
            <p:ph type="title"/>
          </p:nvPr>
        </p:nvSpPr>
        <p:spPr>
          <a:xfrm>
            <a:off x="645942" y="452718"/>
            <a:ext cx="10706269" cy="1400530"/>
          </a:xfrm>
        </p:spPr>
        <p:txBody>
          <a:bodyPr/>
          <a:lstStyle/>
          <a:p>
            <a:r>
              <a:rPr lang="en-US" dirty="0"/>
              <a:t>Bank Balance Sheet </a:t>
            </a:r>
            <a:br>
              <a:rPr lang="en-US" dirty="0"/>
            </a:br>
            <a:r>
              <a:rPr lang="en-US" sz="2800" dirty="0"/>
              <a:t>(How Banks Actually Take Risk)</a:t>
            </a:r>
          </a:p>
        </p:txBody>
      </p:sp>
      <p:pic>
        <p:nvPicPr>
          <p:cNvPr id="5" name="Picture 4">
            <a:extLst>
              <a:ext uri="{FF2B5EF4-FFF2-40B4-BE49-F238E27FC236}">
                <a16:creationId xmlns:a16="http://schemas.microsoft.com/office/drawing/2014/main" id="{C256C542-01D4-29C1-CBFC-C958CA541918}"/>
              </a:ext>
            </a:extLst>
          </p:cNvPr>
          <p:cNvPicPr>
            <a:picLocks noChangeAspect="1"/>
          </p:cNvPicPr>
          <p:nvPr/>
        </p:nvPicPr>
        <p:blipFill>
          <a:blip r:embed="rId2"/>
          <a:stretch>
            <a:fillRect/>
          </a:stretch>
        </p:blipFill>
        <p:spPr>
          <a:xfrm>
            <a:off x="836612" y="2286000"/>
            <a:ext cx="8515350" cy="3676650"/>
          </a:xfrm>
          <a:prstGeom prst="rect">
            <a:avLst/>
          </a:prstGeom>
        </p:spPr>
      </p:pic>
    </p:spTree>
    <p:extLst>
      <p:ext uri="{BB962C8B-B14F-4D97-AF65-F5344CB8AC3E}">
        <p14:creationId xmlns:p14="http://schemas.microsoft.com/office/powerpoint/2010/main" val="155166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2900" b="0" i="0" kern="1200">
                <a:solidFill>
                  <a:srgbClr val="EBEBEB"/>
                </a:solidFill>
                <a:latin typeface="+mj-lt"/>
                <a:ea typeface="+mj-ea"/>
                <a:cs typeface="+mj-cs"/>
              </a:rPr>
              <a:t>Credit Markets &amp; Macroeconomics Overview</a:t>
            </a:r>
          </a:p>
        </p:txBody>
      </p:sp>
      <p:sp>
        <p:nvSpPr>
          <p:cNvPr id="4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Timeline&#10;&#10;Description automatically generated with low confidence">
            <a:extLst>
              <a:ext uri="{FF2B5EF4-FFF2-40B4-BE49-F238E27FC236}">
                <a16:creationId xmlns:a16="http://schemas.microsoft.com/office/drawing/2014/main" id="{371495BD-9FC4-408E-952B-2979E7D34010}"/>
              </a:ext>
            </a:extLst>
          </p:cNvPr>
          <p:cNvPicPr>
            <a:picLocks noChangeAspect="1"/>
          </p:cNvPicPr>
          <p:nvPr/>
        </p:nvPicPr>
        <p:blipFill>
          <a:blip r:embed="rId6"/>
          <a:stretch>
            <a:fillRect/>
          </a:stretch>
        </p:blipFill>
        <p:spPr>
          <a:xfrm>
            <a:off x="182675" y="509276"/>
            <a:ext cx="7179413" cy="5815324"/>
          </a:xfrm>
          <a:prstGeom prst="rect">
            <a:avLst/>
          </a:prstGeom>
          <a:effectLst/>
        </p:spPr>
      </p:pic>
    </p:spTree>
    <p:extLst>
      <p:ext uri="{BB962C8B-B14F-4D97-AF65-F5344CB8AC3E}">
        <p14:creationId xmlns:p14="http://schemas.microsoft.com/office/powerpoint/2010/main" val="3183778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pic>
        <p:nvPicPr>
          <p:cNvPr id="2" name="Picture 1">
            <a:extLst>
              <a:ext uri="{FF2B5EF4-FFF2-40B4-BE49-F238E27FC236}">
                <a16:creationId xmlns:a16="http://schemas.microsoft.com/office/drawing/2014/main" id="{5BA1DCF1-9E88-4C3C-B92F-90DF68466773}"/>
              </a:ext>
            </a:extLst>
          </p:cNvPr>
          <p:cNvPicPr>
            <a:picLocks noChangeAspect="1"/>
          </p:cNvPicPr>
          <p:nvPr/>
        </p:nvPicPr>
        <p:blipFill>
          <a:blip r:embed="rId2"/>
          <a:stretch>
            <a:fillRect/>
          </a:stretch>
        </p:blipFill>
        <p:spPr>
          <a:xfrm>
            <a:off x="5593354" y="2398560"/>
            <a:ext cx="6350433" cy="2402040"/>
          </a:xfrm>
          <a:prstGeom prst="rect">
            <a:avLst/>
          </a:prstGeom>
          <a:solidFill>
            <a:schemeClr val="tx1"/>
          </a:solidFill>
          <a:effectLst/>
        </p:spPr>
      </p:pic>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spTree>
    <p:extLst>
      <p:ext uri="{BB962C8B-B14F-4D97-AF65-F5344CB8AC3E}">
        <p14:creationId xmlns:p14="http://schemas.microsoft.com/office/powerpoint/2010/main" val="40672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pic>
        <p:nvPicPr>
          <p:cNvPr id="8" name="Picture 7">
            <a:extLst>
              <a:ext uri="{FF2B5EF4-FFF2-40B4-BE49-F238E27FC236}">
                <a16:creationId xmlns:a16="http://schemas.microsoft.com/office/drawing/2014/main" id="{D80A0931-5CBA-7502-1488-824F2053F1F2}"/>
              </a:ext>
            </a:extLst>
          </p:cNvPr>
          <p:cNvPicPr>
            <a:picLocks noChangeAspect="1"/>
          </p:cNvPicPr>
          <p:nvPr/>
        </p:nvPicPr>
        <p:blipFill>
          <a:blip r:embed="rId9"/>
          <a:stretch>
            <a:fillRect/>
          </a:stretch>
        </p:blipFill>
        <p:spPr>
          <a:xfrm>
            <a:off x="5915280" y="1836718"/>
            <a:ext cx="4864100" cy="2774950"/>
          </a:xfrm>
          <a:prstGeom prst="rect">
            <a:avLst/>
          </a:prstGeom>
          <a:solidFill>
            <a:schemeClr val="tx1"/>
          </a:solidFill>
        </p:spPr>
      </p:pic>
    </p:spTree>
    <p:extLst>
      <p:ext uri="{BB962C8B-B14F-4D97-AF65-F5344CB8AC3E}">
        <p14:creationId xmlns:p14="http://schemas.microsoft.com/office/powerpoint/2010/main" val="57014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C</a:t>
            </a:r>
            <a:r>
              <a:rPr lang="en-US" sz="1400" dirty="0">
                <a:effectLst/>
                <a:latin typeface="+mn-lt"/>
                <a:ea typeface="Calibri" panose="020F0502020204030204" pitchFamily="34" charset="0"/>
                <a:cs typeface="Times New Roman" panose="02020603050405020304" pitchFamily="18" charset="0"/>
              </a:rPr>
              <a:t>apital Adequacy – discussed previously.</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a:t>
            </a:r>
            <a:r>
              <a:rPr lang="en-US" sz="1400" dirty="0">
                <a:effectLst/>
                <a:latin typeface="+mn-lt"/>
                <a:ea typeface="Calibri" panose="020F0502020204030204" pitchFamily="34" charset="0"/>
                <a:cs typeface="Times New Roman" panose="02020603050405020304" pitchFamily="18" charset="0"/>
              </a:rPr>
              <a:t>sset Quality – discussed above – see ACL.</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M</a:t>
            </a:r>
            <a:r>
              <a:rPr lang="en-US" sz="1400" dirty="0">
                <a:effectLst/>
                <a:latin typeface="+mn-lt"/>
                <a:ea typeface="Calibri" panose="020F0502020204030204" pitchFamily="34" charset="0"/>
                <a:cs typeface="Times New Roman" panose="02020603050405020304" pitchFamily="18" charset="0"/>
              </a:rPr>
              <a:t>anagement</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E</a:t>
            </a:r>
            <a:r>
              <a:rPr lang="en-US" sz="1400" dirty="0">
                <a:effectLst/>
                <a:latin typeface="+mn-lt"/>
                <a:ea typeface="Calibri" panose="020F0502020204030204" pitchFamily="34" charset="0"/>
                <a:cs typeface="Times New Roman" panose="02020603050405020304" pitchFamily="18" charset="0"/>
              </a:rPr>
              <a:t>arnings</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L</a:t>
            </a:r>
            <a:r>
              <a:rPr lang="en-US" sz="14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S</a:t>
            </a:r>
            <a:r>
              <a:rPr lang="en-US" sz="14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regulators of banks provide lists of banks and their respective CAMELS ratings, however, will oddly not provide any insight into the basis for the ratings nor details behind how each bank ranked on each attribute.</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Any bank with a rating below 2 is considered troubled</a:t>
            </a: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Loan Money Terms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Amount:</a:t>
            </a:r>
          </a:p>
          <a:p>
            <a:pPr>
              <a:lnSpc>
                <a:spcPct val="90000"/>
              </a:lnSpc>
            </a:pPr>
            <a:r>
              <a:rPr lang="en-US" sz="1400" dirty="0"/>
              <a:t>The amount of money borrowed, which is typically the “Face” amount of the loan, note, or bond</a:t>
            </a:r>
          </a:p>
          <a:p>
            <a:pPr>
              <a:lnSpc>
                <a:spcPct val="90000"/>
              </a:lnSpc>
            </a:pPr>
            <a:r>
              <a:rPr lang="en-US" sz="1400" b="1" dirty="0"/>
              <a:t>Interest Rate:</a:t>
            </a:r>
          </a:p>
          <a:p>
            <a:pPr>
              <a:lnSpc>
                <a:spcPct val="90000"/>
              </a:lnSpc>
            </a:pPr>
            <a:r>
              <a:rPr lang="en-US" sz="1400" dirty="0"/>
              <a:t>The annual rate paid (accrued) each year to compensate for the time value of money and risk</a:t>
            </a:r>
          </a:p>
          <a:p>
            <a:pPr>
              <a:lnSpc>
                <a:spcPct val="90000"/>
              </a:lnSpc>
            </a:pPr>
            <a:r>
              <a:rPr lang="en-US" sz="1400" b="1" dirty="0"/>
              <a:t>Repayment Schedule: (Amortization Schedule)</a:t>
            </a:r>
          </a:p>
          <a:p>
            <a:pPr>
              <a:lnSpc>
                <a:spcPct val="90000"/>
              </a:lnSpc>
            </a:pPr>
            <a:r>
              <a:rPr lang="en-US" sz="1400" dirty="0"/>
              <a:t>Date certain, schedule of payments of interest and principal over the life of the loan</a:t>
            </a:r>
          </a:p>
          <a:p>
            <a:pPr>
              <a:lnSpc>
                <a:spcPct val="90000"/>
              </a:lnSpc>
            </a:pPr>
            <a:r>
              <a:rPr lang="en-US" sz="1400" b="1" dirty="0"/>
              <a:t>Maturity:</a:t>
            </a:r>
          </a:p>
          <a:p>
            <a:pPr>
              <a:lnSpc>
                <a:spcPct val="90000"/>
              </a:lnSpc>
            </a:pPr>
            <a:r>
              <a:rPr lang="en-US" sz="1400" dirty="0"/>
              <a:t>Date of final repayment in full of the loan plus accrued interest and penalties and any other fees</a:t>
            </a:r>
          </a:p>
          <a:p>
            <a:pPr>
              <a:lnSpc>
                <a:spcPct val="90000"/>
              </a:lnSpc>
            </a:pPr>
            <a:r>
              <a:rPr lang="en-US" sz="1400" b="1" dirty="0"/>
              <a:t>Collateral:</a:t>
            </a:r>
          </a:p>
          <a:p>
            <a:pPr>
              <a:lnSpc>
                <a:spcPct val="90000"/>
              </a:lnSpc>
            </a:pPr>
            <a:r>
              <a:rPr lang="en-US" sz="1400" dirty="0"/>
              <a:t>The security for the loan (house, car, equipment, intangible assets, etc.)</a:t>
            </a:r>
          </a:p>
          <a:p>
            <a:pPr>
              <a:lnSpc>
                <a:spcPct val="90000"/>
              </a:lnSpc>
            </a:pPr>
            <a:endParaRPr lang="en-US" sz="1400" b="1" dirty="0"/>
          </a:p>
        </p:txBody>
      </p:sp>
    </p:spTree>
    <p:extLst>
      <p:ext uri="{BB962C8B-B14F-4D97-AF65-F5344CB8AC3E}">
        <p14:creationId xmlns:p14="http://schemas.microsoft.com/office/powerpoint/2010/main" val="42293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169" y="371062"/>
            <a:ext cx="11000546" cy="1400530"/>
          </a:xfrm>
        </p:spPr>
        <p:txBody>
          <a:bodyPr anchor="ctr">
            <a:normAutofit fontScale="90000"/>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TVM concepts can be used to calculate Loans as well</a:t>
            </a:r>
          </a:p>
        </p:txBody>
      </p:sp>
      <p:sp>
        <p:nvSpPr>
          <p:cNvPr id="14" name="Content Placeholder 13"/>
          <p:cNvSpPr>
            <a:spLocks noGrp="1"/>
          </p:cNvSpPr>
          <p:nvPr>
            <p:ph idx="1"/>
          </p:nvPr>
        </p:nvSpPr>
        <p:spPr>
          <a:xfrm>
            <a:off x="1103024" y="2305966"/>
            <a:ext cx="8944211" cy="4247234"/>
          </a:xfrm>
        </p:spPr>
        <p:txBody>
          <a:bodyPr>
            <a:normAutofit lnSpcReduction="10000"/>
          </a:bodyPr>
          <a:lstStyle/>
          <a:p>
            <a:pPr marL="0" marR="0" lvl="0" indent="0" algn="just">
              <a:spcBef>
                <a:spcPts val="0"/>
              </a:spcBef>
              <a:spcAft>
                <a:spcPts val="1000"/>
              </a:spcAft>
              <a:buClr>
                <a:srgbClr val="C00000"/>
              </a:buClr>
              <a:buNone/>
            </a:pPr>
            <a:r>
              <a:rPr lang="en-US" sz="1400" b="1" dirty="0">
                <a:solidFill>
                  <a:srgbClr val="000000"/>
                </a:solidFill>
                <a:effectLst/>
                <a:latin typeface="+mn-lt"/>
                <a:ea typeface="Calibri" panose="020F0502020204030204" pitchFamily="34" charset="0"/>
              </a:rPr>
              <a:t>LOAN</a:t>
            </a: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Principal (Loan Amount) plus Risk-Free Interest for each period the Principal is outstanding until its return equals the Future Value of the initial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 = Principal</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 =  risk-free interest rate per annum</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n = number of periods</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Future Value of original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a:t>
            </a:r>
            <a:r>
              <a:rPr lang="en-US" sz="1400" baseline="30000" dirty="0">
                <a:solidFill>
                  <a:srgbClr val="000000"/>
                </a:solidFill>
                <a:effectLst/>
                <a:latin typeface="+mn-lt"/>
                <a:ea typeface="Calibri" panose="020F0502020204030204" pitchFamily="34" charset="0"/>
              </a:rPr>
              <a:t>n														</a:t>
            </a:r>
            <a:r>
              <a:rPr lang="en-US" sz="1400" dirty="0">
                <a:solidFill>
                  <a:srgbClr val="000000"/>
                </a:solidFill>
                <a:effectLst/>
                <a:latin typeface="+mn-lt"/>
                <a:ea typeface="Calibri" panose="020F0502020204030204" pitchFamily="34" charset="0"/>
              </a:rPr>
              <a:t>(1.1)</a:t>
            </a:r>
          </a:p>
          <a:p>
            <a:pPr marL="0" marR="0" lvl="0" indent="0" algn="just">
              <a:spcBef>
                <a:spcPts val="0"/>
              </a:spcBef>
              <a:spcAft>
                <a:spcPts val="1000"/>
              </a:spcAft>
              <a:buClr>
                <a:srgbClr val="C00000"/>
              </a:buClr>
              <a:buNone/>
            </a:pPr>
            <a:r>
              <a:rPr lang="en-US" sz="1400" dirty="0">
                <a:effectLst/>
                <a:latin typeface="+mn-lt"/>
                <a:ea typeface="Calibri" panose="020F0502020204030204" pitchFamily="34" charset="0"/>
              </a:rPr>
              <a:t>We then add a Risk Premium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 to compensate for the assessed credit risk: risk (probability) of default, and loss given the event of default – including all costs and net of recoveries</a:t>
            </a:r>
          </a:p>
          <a:p>
            <a:pPr marL="400050" indent="-400050" algn="just">
              <a:spcBef>
                <a:spcPts val="0"/>
              </a:spcBef>
              <a:spcAft>
                <a:spcPts val="1000"/>
              </a:spcAft>
              <a:buClr>
                <a:srgbClr val="C00000"/>
              </a:buClr>
              <a:buFont typeface="+mj-lt"/>
              <a:buAutoNum type="romanLcPeriod" startAt="5"/>
            </a:pPr>
            <a:r>
              <a:rPr lang="en-US" sz="1400" b="1" dirty="0">
                <a:effectLst/>
                <a:latin typeface="+mn-lt"/>
                <a:ea typeface="Calibri" panose="020F0502020204030204" pitchFamily="34" charset="0"/>
              </a:rPr>
              <a:t>FV = P * (1 + (</a:t>
            </a:r>
            <a:r>
              <a:rPr lang="en-US" sz="1400" b="1" dirty="0" err="1">
                <a:solidFill>
                  <a:srgbClr val="000000"/>
                </a:solidFill>
                <a:effectLst/>
                <a:latin typeface="+mn-lt"/>
                <a:ea typeface="Calibri" panose="020F0502020204030204" pitchFamily="34" charset="0"/>
              </a:rPr>
              <a:t>i</a:t>
            </a:r>
            <a:r>
              <a:rPr lang="en-US" sz="1400" b="1" baseline="-25000" dirty="0" err="1">
                <a:solidFill>
                  <a:srgbClr val="000000"/>
                </a:solidFill>
                <a:effectLst/>
                <a:latin typeface="+mn-lt"/>
                <a:ea typeface="Calibri" panose="020F0502020204030204" pitchFamily="34" charset="0"/>
              </a:rPr>
              <a:t>r</a:t>
            </a:r>
            <a:r>
              <a:rPr lang="en-US" sz="1400" b="1" dirty="0">
                <a:effectLst/>
                <a:latin typeface="+mn-lt"/>
                <a:ea typeface="Calibri" panose="020F0502020204030204" pitchFamily="34" charset="0"/>
              </a:rPr>
              <a:t> + </a:t>
            </a:r>
            <a:r>
              <a:rPr lang="en-US" sz="1400" b="1" dirty="0" err="1">
                <a:effectLst/>
                <a:latin typeface="+mn-lt"/>
                <a:ea typeface="Calibri" panose="020F0502020204030204" pitchFamily="34" charset="0"/>
              </a:rPr>
              <a:t>i</a:t>
            </a:r>
            <a:r>
              <a:rPr lang="en-US" sz="1400" b="1" baseline="-25000" dirty="0" err="1">
                <a:effectLst/>
                <a:latin typeface="+mn-lt"/>
                <a:ea typeface="Calibri" panose="020F0502020204030204" pitchFamily="34" charset="0"/>
              </a:rPr>
              <a:t>rp</a:t>
            </a:r>
            <a:r>
              <a:rPr lang="en-US" sz="1400" b="1" dirty="0">
                <a:effectLst/>
                <a:latin typeface="+mn-lt"/>
                <a:ea typeface="Calibri" panose="020F0502020204030204" pitchFamily="34" charset="0"/>
              </a:rPr>
              <a:t>))</a:t>
            </a:r>
            <a:r>
              <a:rPr lang="en-US" sz="1400" b="1" baseline="30000" dirty="0">
                <a:solidFill>
                  <a:srgbClr val="000000"/>
                </a:solidFill>
                <a:effectLst/>
                <a:latin typeface="+mn-lt"/>
                <a:ea typeface="Calibri" panose="020F0502020204030204" pitchFamily="34" charset="0"/>
              </a:rPr>
              <a:t> n													</a:t>
            </a:r>
            <a:r>
              <a:rPr lang="en-US" sz="1400" b="1" dirty="0">
                <a:solidFill>
                  <a:srgbClr val="000000"/>
                </a:solidFill>
                <a:effectLst/>
                <a:latin typeface="+mn-lt"/>
                <a:ea typeface="Calibri" panose="020F0502020204030204" pitchFamily="34" charset="0"/>
              </a:rPr>
              <a:t>(1.2)</a:t>
            </a:r>
          </a:p>
          <a:p>
            <a:pPr marL="0" indent="0" algn="just">
              <a:spcBef>
                <a:spcPts val="0"/>
              </a:spcBef>
              <a:spcAft>
                <a:spcPts val="1000"/>
              </a:spcAft>
              <a:buClr>
                <a:srgbClr val="C00000"/>
              </a:buClr>
              <a:buNone/>
            </a:pPr>
            <a:r>
              <a:rPr lang="en-US" sz="1400" dirty="0">
                <a:effectLst/>
                <a:latin typeface="+mn-lt"/>
                <a:ea typeface="Calibri" panose="020F0502020204030204" pitchFamily="34" charset="0"/>
              </a:rPr>
              <a:t>Most Bonds have semi-annual interest payments, having a payment frequency (f) of 2 per annum</a:t>
            </a:r>
          </a:p>
          <a:p>
            <a:pPr marL="400050" indent="-400050" algn="just">
              <a:spcBef>
                <a:spcPts val="0"/>
              </a:spcBef>
              <a:spcAft>
                <a:spcPts val="1000"/>
              </a:spcAft>
              <a:buClr>
                <a:srgbClr val="C00000"/>
              </a:buClr>
              <a:buFont typeface="+mj-lt"/>
              <a:buAutoNum type="romanLcPeriod" startAt="5"/>
            </a:pPr>
            <a:r>
              <a:rPr lang="en-US" sz="1400" dirty="0">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effectLst/>
                <a:latin typeface="+mn-lt"/>
                <a:ea typeface="Calibri" panose="020F0502020204030204" pitchFamily="34" charset="0"/>
              </a:rPr>
              <a:t> +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)/f)</a:t>
            </a:r>
            <a:r>
              <a:rPr lang="en-US" sz="1400" baseline="30000" dirty="0">
                <a:solidFill>
                  <a:srgbClr val="000000"/>
                </a:solidFill>
                <a:effectLst/>
                <a:latin typeface="+mn-lt"/>
                <a:ea typeface="Calibri" panose="020F0502020204030204" pitchFamily="34" charset="0"/>
              </a:rPr>
              <a:t> n*f												</a:t>
            </a:r>
            <a:r>
              <a:rPr lang="en-US" sz="1400" dirty="0">
                <a:solidFill>
                  <a:srgbClr val="000000"/>
                </a:solidFill>
                <a:effectLst/>
                <a:latin typeface="+mn-lt"/>
                <a:ea typeface="Calibri" panose="020F0502020204030204" pitchFamily="34" charset="0"/>
              </a:rPr>
              <a:t>(1.3)</a:t>
            </a:r>
          </a:p>
          <a:p>
            <a:pPr>
              <a:lnSpc>
                <a:spcPct val="90000"/>
              </a:lnSpc>
            </a:pPr>
            <a:endParaRPr lang="en-US" sz="1400" b="1" dirty="0"/>
          </a:p>
        </p:txBody>
      </p:sp>
    </p:spTree>
    <p:extLst>
      <p:ext uri="{BB962C8B-B14F-4D97-AF65-F5344CB8AC3E}">
        <p14:creationId xmlns:p14="http://schemas.microsoft.com/office/powerpoint/2010/main" val="21450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452718"/>
            <a:ext cx="9745004"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Repayment (Amortization) Schedule</a:t>
            </a:r>
          </a:p>
        </p:txBody>
      </p:sp>
      <p:sp>
        <p:nvSpPr>
          <p:cNvPr id="14" name="Content Placeholder 13"/>
          <p:cNvSpPr>
            <a:spLocks noGrp="1"/>
          </p:cNvSpPr>
          <p:nvPr>
            <p:ph idx="1"/>
          </p:nvPr>
        </p:nvSpPr>
        <p:spPr>
          <a:xfrm>
            <a:off x="1103024" y="2305966"/>
            <a:ext cx="8944211" cy="4399634"/>
          </a:xfrm>
        </p:spPr>
        <p:txBody>
          <a:bodyPr>
            <a:normAutofit/>
          </a:bodyPr>
          <a:lstStyle/>
          <a:p>
            <a:pPr>
              <a:lnSpc>
                <a:spcPct val="90000"/>
              </a:lnSpc>
            </a:pPr>
            <a:r>
              <a:rPr lang="en-US" sz="1400" b="1" dirty="0"/>
              <a:t>Fixed Constant Principal Payments: Straight Line</a:t>
            </a:r>
          </a:p>
          <a:p>
            <a:pPr>
              <a:lnSpc>
                <a:spcPct val="90000"/>
              </a:lnSpc>
            </a:pPr>
            <a:r>
              <a:rPr lang="en-US" sz="1400" dirty="0"/>
              <a:t>Each repayment of principal reflects a given equal amount per period</a:t>
            </a:r>
          </a:p>
          <a:p>
            <a:pPr lvl="3">
              <a:lnSpc>
                <a:spcPct val="90000"/>
              </a:lnSpc>
            </a:pPr>
            <a:r>
              <a:rPr lang="en-US" dirty="0">
                <a:solidFill>
                  <a:srgbClr val="000000"/>
                </a:solidFill>
                <a:effectLst/>
                <a:latin typeface="+mn-lt"/>
                <a:ea typeface="Calibri" panose="020F0502020204030204" pitchFamily="34" charset="0"/>
              </a:rPr>
              <a:t>P = A / (Term * f): [P = Principal Payment Amount]</a:t>
            </a:r>
            <a:endParaRPr lang="en-US" dirty="0">
              <a:latin typeface="+mn-lt"/>
            </a:endParaRPr>
          </a:p>
          <a:p>
            <a:pPr>
              <a:lnSpc>
                <a:spcPct val="90000"/>
              </a:lnSpc>
            </a:pPr>
            <a:r>
              <a:rPr lang="en-US" sz="1400" b="1" dirty="0"/>
              <a:t>Fixed Sculpted, Balanced or Uneven Principal Payments:</a:t>
            </a:r>
          </a:p>
          <a:p>
            <a:pPr>
              <a:lnSpc>
                <a:spcPct val="90000"/>
              </a:lnSpc>
            </a:pPr>
            <a:r>
              <a:rPr lang="en-US" sz="1400" dirty="0"/>
              <a:t>The payments of principal are fixed and known, yet are different from period to period, presumably to accommodate for varying cash flows of the borrower</a:t>
            </a:r>
            <a:endParaRPr lang="en-US" dirty="0"/>
          </a:p>
          <a:p>
            <a:pPr>
              <a:lnSpc>
                <a:spcPct val="90000"/>
              </a:lnSpc>
            </a:pPr>
            <a:r>
              <a:rPr lang="en-US" sz="1400" b="1" dirty="0"/>
              <a:t>Balloon Payments:</a:t>
            </a:r>
          </a:p>
          <a:p>
            <a:pPr>
              <a:lnSpc>
                <a:spcPct val="90000"/>
              </a:lnSpc>
            </a:pPr>
            <a:r>
              <a:rPr lang="en-US" sz="1400" dirty="0"/>
              <a:t>A large fixed payment to be made some period in the future, after a grace period or a term of reduced payments. The Balloon payment may be the final maturity payment.</a:t>
            </a:r>
          </a:p>
          <a:p>
            <a:pPr>
              <a:lnSpc>
                <a:spcPct val="90000"/>
              </a:lnSpc>
            </a:pPr>
            <a:r>
              <a:rPr lang="en-US" sz="1400" b="1" dirty="0"/>
              <a:t>Fixed P&amp;I (Principal &amp; Interest):</a:t>
            </a:r>
          </a:p>
          <a:p>
            <a:pPr>
              <a:lnSpc>
                <a:spcPct val="90000"/>
              </a:lnSpc>
            </a:pPr>
            <a:r>
              <a:rPr lang="en-US" sz="1400" dirty="0"/>
              <a:t>Mortgage – payments in arrears, no payment at time zero</a:t>
            </a:r>
          </a:p>
          <a:p>
            <a:pPr lvl="3">
              <a:lnSpc>
                <a:spcPct val="90000"/>
              </a:lnSpc>
            </a:pPr>
            <a:r>
              <a:rPr lang="en-US" b="1" dirty="0">
                <a:solidFill>
                  <a:srgbClr val="000000"/>
                </a:solidFill>
                <a:effectLst/>
                <a:latin typeface="+mn-lt"/>
                <a:ea typeface="Calibri" panose="020F0502020204030204" pitchFamily="34" charset="0"/>
                <a:cs typeface="Times New Roman" panose="02020603050405020304" pitchFamily="18" charset="0"/>
              </a:rPr>
              <a:t>P&amp;I = A / ((1- (1 / (1+i)</a:t>
            </a:r>
            <a:r>
              <a:rPr lang="en-US" b="1" baseline="30000" dirty="0">
                <a:solidFill>
                  <a:srgbClr val="000000"/>
                </a:solidFill>
                <a:effectLst/>
                <a:latin typeface="+mn-lt"/>
                <a:ea typeface="Calibri" panose="020F0502020204030204" pitchFamily="34" charset="0"/>
                <a:cs typeface="Times New Roman" panose="02020603050405020304" pitchFamily="18" charset="0"/>
              </a:rPr>
              <a:t>n</a:t>
            </a:r>
            <a:r>
              <a:rPr lang="en-US" b="1" dirty="0">
                <a:solidFill>
                  <a:srgbClr val="000000"/>
                </a:solidFill>
                <a:effectLst/>
                <a:latin typeface="+mn-lt"/>
                <a:ea typeface="Calibri" panose="020F0502020204030204" pitchFamily="34" charset="0"/>
                <a:cs typeface="Times New Roman" panose="02020603050405020304" pitchFamily="18" charset="0"/>
              </a:rPr>
              <a:t>)) / </a:t>
            </a:r>
            <a:r>
              <a:rPr lang="en-US" b="1" dirty="0" err="1">
                <a:solidFill>
                  <a:srgbClr val="000000"/>
                </a:solidFill>
                <a:effectLst/>
                <a:latin typeface="+mn-lt"/>
                <a:ea typeface="Calibri" panose="020F0502020204030204" pitchFamily="34" charset="0"/>
                <a:cs typeface="Times New Roman" panose="02020603050405020304" pitchFamily="18" charset="0"/>
              </a:rPr>
              <a:t>i</a:t>
            </a:r>
            <a:r>
              <a:rPr lang="en-US" b="1" dirty="0">
                <a:solidFill>
                  <a:srgbClr val="000000"/>
                </a:solidFill>
                <a:effectLst/>
                <a:latin typeface="+mn-lt"/>
                <a:ea typeface="Calibri" panose="020F0502020204030204" pitchFamily="34" charset="0"/>
                <a:cs typeface="Times New Roman" panose="02020603050405020304" pitchFamily="18" charset="0"/>
              </a:rPr>
              <a:t>)									(1.4)</a:t>
            </a:r>
            <a:endParaRPr lang="en-US" b="1" dirty="0">
              <a:latin typeface="+mn-lt"/>
            </a:endParaRPr>
          </a:p>
          <a:p>
            <a:pPr>
              <a:lnSpc>
                <a:spcPct val="90000"/>
              </a:lnSpc>
            </a:pPr>
            <a:r>
              <a:rPr lang="en-US" sz="1400" dirty="0"/>
              <a:t>Lease Schedule – payments in advance – first payment made at time zero</a:t>
            </a:r>
          </a:p>
          <a:p>
            <a:pPr lvl="3">
              <a:lnSpc>
                <a:spcPct val="90000"/>
              </a:lnSpc>
            </a:pPr>
            <a:r>
              <a:rPr lang="pt-BR" b="1" dirty="0"/>
              <a:t>P&amp;I = A / (((1- (1 / (1+i) </a:t>
            </a:r>
            <a:r>
              <a:rPr lang="pt-BR" b="1" baseline="30000" dirty="0"/>
              <a:t>(n-1)</a:t>
            </a:r>
            <a:r>
              <a:rPr lang="pt-BR" b="1" dirty="0"/>
              <a:t>)) / i) +1)							(1.5)</a:t>
            </a:r>
            <a:endParaRPr lang="en-US" b="1" dirty="0"/>
          </a:p>
          <a:p>
            <a:pPr>
              <a:lnSpc>
                <a:spcPct val="90000"/>
              </a:lnSpc>
            </a:pPr>
            <a:endParaRPr lang="en-US" sz="1400" b="1" dirty="0"/>
          </a:p>
        </p:txBody>
      </p:sp>
    </p:spTree>
    <p:extLst>
      <p:ext uri="{BB962C8B-B14F-4D97-AF65-F5344CB8AC3E}">
        <p14:creationId xmlns:p14="http://schemas.microsoft.com/office/powerpoint/2010/main" val="48476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Corporate Loan and Bond Debt Schedule</a:t>
            </a:r>
          </a:p>
        </p:txBody>
      </p:sp>
      <p:pic>
        <p:nvPicPr>
          <p:cNvPr id="4" name="Content Placeholder 3">
            <a:extLst>
              <a:ext uri="{FF2B5EF4-FFF2-40B4-BE49-F238E27FC236}">
                <a16:creationId xmlns:a16="http://schemas.microsoft.com/office/drawing/2014/main" id="{13D32620-E08B-4197-D248-E41CBE2E72B2}"/>
              </a:ext>
            </a:extLst>
          </p:cNvPr>
          <p:cNvPicPr>
            <a:picLocks noGrp="1" noChangeAspect="1"/>
          </p:cNvPicPr>
          <p:nvPr>
            <p:ph idx="1"/>
          </p:nvPr>
        </p:nvPicPr>
        <p:blipFill>
          <a:blip r:embed="rId2"/>
          <a:stretch>
            <a:fillRect/>
          </a:stretch>
        </p:blipFill>
        <p:spPr>
          <a:xfrm>
            <a:off x="1148336" y="2245630"/>
            <a:ext cx="8944211" cy="4195481"/>
          </a:xfrm>
          <a:prstGeom prst="rect">
            <a:avLst/>
          </a:prstGeom>
        </p:spPr>
      </p:pic>
    </p:spTree>
    <p:extLst>
      <p:ext uri="{BB962C8B-B14F-4D97-AF65-F5344CB8AC3E}">
        <p14:creationId xmlns:p14="http://schemas.microsoft.com/office/powerpoint/2010/main" val="124478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Mortgage Type Payment Schedule</a:t>
            </a:r>
          </a:p>
        </p:txBody>
      </p:sp>
      <p:pic>
        <p:nvPicPr>
          <p:cNvPr id="5" name="Content Placeholder 4">
            <a:extLst>
              <a:ext uri="{FF2B5EF4-FFF2-40B4-BE49-F238E27FC236}">
                <a16:creationId xmlns:a16="http://schemas.microsoft.com/office/drawing/2014/main" id="{07D03494-247A-E3B8-AB24-C7E87DAE2D43}"/>
              </a:ext>
            </a:extLst>
          </p:cNvPr>
          <p:cNvPicPr>
            <a:picLocks noGrp="1" noChangeAspect="1"/>
          </p:cNvPicPr>
          <p:nvPr>
            <p:ph idx="1"/>
          </p:nvPr>
        </p:nvPicPr>
        <p:blipFill>
          <a:blip r:embed="rId2"/>
          <a:stretch>
            <a:fillRect/>
          </a:stretch>
        </p:blipFill>
        <p:spPr>
          <a:xfrm>
            <a:off x="198842" y="2728735"/>
            <a:ext cx="11791140" cy="1400530"/>
          </a:xfrm>
          <a:prstGeom prst="rect">
            <a:avLst/>
          </a:prstGeom>
        </p:spPr>
      </p:pic>
    </p:spTree>
    <p:extLst>
      <p:ext uri="{BB962C8B-B14F-4D97-AF65-F5344CB8AC3E}">
        <p14:creationId xmlns:p14="http://schemas.microsoft.com/office/powerpoint/2010/main" val="23298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Reserves - Allowance for Credit Losses</a:t>
            </a:r>
          </a:p>
        </p:txBody>
      </p:sp>
      <p:sp>
        <p:nvSpPr>
          <p:cNvPr id="14" name="Content Placeholder 13"/>
          <p:cNvSpPr>
            <a:spLocks noGrp="1"/>
          </p:cNvSpPr>
          <p:nvPr>
            <p:ph idx="1"/>
          </p:nvPr>
        </p:nvSpPr>
        <p:spPr>
          <a:xfrm>
            <a:off x="150812" y="2683437"/>
            <a:ext cx="11887200" cy="3412563"/>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Risk Weighted Assets (RWA - refers to the value of a bank’s assets as adjusted for reserves</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“Reserves” refers to the concept of the bank making a reserve for potential future credit losses.</a:t>
            </a:r>
          </a:p>
          <a:p>
            <a:pPr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Allowance for Credit Losses (ACL) was developed after the Global Financial Crisis (GFC) of 2008</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is an accounting concept, providing for a “contra asset” account (credit balance), which reduces the gross value of balance sheet assets by a credit loss provision in much the same way accumulated depreciation estimates the declining value of property plant and equipment by creating a contra asset reducing the net carrying value of the fixed assets of an enterprise.</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was developed to replace the old notion of Allowance for Loan and Lease Losses (ALLL)</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Current Estimate of Credit Losses (CECL) </a:t>
            </a:r>
            <a:r>
              <a:rPr lang="en-US" sz="1600" b="1" dirty="0">
                <a:latin typeface="+mn-lt"/>
                <a:ea typeface="Calibri" panose="020F0502020204030204" pitchFamily="34" charset="0"/>
                <a:cs typeface="Times New Roman" panose="02020603050405020304" pitchFamily="18" charset="0"/>
              </a:rPr>
              <a:t> </a:t>
            </a:r>
            <a:r>
              <a:rPr lang="en-US" sz="1600" dirty="0">
                <a:latin typeface="+mn-lt"/>
                <a:ea typeface="Calibri" panose="020F0502020204030204" pitchFamily="34" charset="0"/>
                <a:cs typeface="Times New Roman" panose="02020603050405020304" pitchFamily="18" charset="0"/>
              </a:rPr>
              <a:t>- current period accruals</a:t>
            </a:r>
          </a:p>
          <a:p>
            <a:pPr lvl="2" algn="just">
              <a:spcBef>
                <a:spcPts val="0"/>
              </a:spcBef>
              <a:spcAft>
                <a:spcPts val="600"/>
              </a:spcAft>
              <a:buClr>
                <a:srgbClr val="C00000"/>
              </a:buClr>
              <a:buFont typeface="Wingdings" panose="05000000000000000000" pitchFamily="2" charset="2"/>
              <a:buChar char="Ø"/>
            </a:pPr>
            <a:r>
              <a:rPr lang="en-US" dirty="0">
                <a:effectLst/>
                <a:latin typeface="+mn-lt"/>
                <a:ea typeface="Calibri" panose="020F0502020204030204" pitchFamily="34" charset="0"/>
                <a:cs typeface="Times New Roman" panose="02020603050405020304" pitchFamily="18" charset="0"/>
              </a:rPr>
              <a:t>Developed from “bottoms up analysis at loan level” – NAAH, not really, but almost!</a:t>
            </a:r>
            <a:endParaRPr lang="en-US" dirty="0">
              <a:effectLst/>
              <a:latin typeface="+mn-lt"/>
              <a:ea typeface="Calibri" panose="020F0502020204030204" pitchFamily="34" charset="0"/>
            </a:endParaRPr>
          </a:p>
        </p:txBody>
      </p:sp>
    </p:spTree>
    <p:extLst>
      <p:ext uri="{BB962C8B-B14F-4D97-AF65-F5344CB8AC3E}">
        <p14:creationId xmlns:p14="http://schemas.microsoft.com/office/powerpoint/2010/main" val="291941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Loan-to-value (LTV) 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Leverage ratio of debt to EBITDA or EBIT:	This leverage ratio, or debt to cash flow ratio, is one of the most popular ratios to used analyze the solvency and credit quality of a company.</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Coverage ratios describing the Borrower’s ability to service either Interest alone or the combination of Interest and Principal, include EBITDA / interest and cash flow (EBITDA) to debt service (Principal and Interest):</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Cash flow forecasts, typically using a 30% </a:t>
            </a:r>
            <a:r>
              <a:rPr lang="en-US" sz="1400" i="1" dirty="0">
                <a:latin typeface="+mn-lt"/>
                <a:ea typeface="Calibri" panose="020F0502020204030204" pitchFamily="34" charset="0"/>
              </a:rPr>
              <a:t>haircut</a:t>
            </a:r>
            <a:r>
              <a:rPr lang="en-US" sz="1400" dirty="0">
                <a:latin typeface="+mn-lt"/>
                <a:ea typeface="Calibri" panose="020F0502020204030204" pitchFamily="34" charset="0"/>
              </a:rPr>
              <a:t> to base projections: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Customized operating ratios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400A-4CC2-7E26-D665-51D193D0211E}"/>
              </a:ext>
            </a:extLst>
          </p:cNvPr>
          <p:cNvSpPr>
            <a:spLocks noGrp="1"/>
          </p:cNvSpPr>
          <p:nvPr>
            <p:ph type="title"/>
          </p:nvPr>
        </p:nvSpPr>
        <p:spPr/>
        <p:txBody>
          <a:bodyPr/>
          <a:lstStyle/>
          <a:p>
            <a:r>
              <a:rPr lang="en-US" dirty="0"/>
              <a:t>Investment Banking</a:t>
            </a:r>
          </a:p>
        </p:txBody>
      </p:sp>
      <p:sp>
        <p:nvSpPr>
          <p:cNvPr id="3" name="Content Placeholder 2">
            <a:extLst>
              <a:ext uri="{FF2B5EF4-FFF2-40B4-BE49-F238E27FC236}">
                <a16:creationId xmlns:a16="http://schemas.microsoft.com/office/drawing/2014/main" id="{FDEAFFEF-C4F6-3F6E-7EF2-C74E2D1E5162}"/>
              </a:ext>
            </a:extLst>
          </p:cNvPr>
          <p:cNvSpPr>
            <a:spLocks noGrp="1"/>
          </p:cNvSpPr>
          <p:nvPr>
            <p:ph idx="1"/>
          </p:nvPr>
        </p:nvSpPr>
        <p:spPr>
          <a:xfrm>
            <a:off x="874974" y="1524000"/>
            <a:ext cx="10401038" cy="4572000"/>
          </a:xfrm>
        </p:spPr>
        <p:txBody>
          <a:bodyPr>
            <a:normAutofit/>
          </a:bodyPr>
          <a:lstStyle/>
          <a:p>
            <a:pPr marL="0" indent="0">
              <a:buNone/>
            </a:pPr>
            <a:endParaRPr lang="en-US" b="1" dirty="0"/>
          </a:p>
          <a:p>
            <a:pPr marL="0" indent="0">
              <a:buNone/>
            </a:pPr>
            <a:r>
              <a:rPr lang="en-US" sz="2400" b="1" dirty="0"/>
              <a:t>Primary Function</a:t>
            </a:r>
            <a:endParaRPr lang="en-US" sz="2400" dirty="0"/>
          </a:p>
          <a:p>
            <a:r>
              <a:rPr lang="en-US" sz="2400" dirty="0"/>
              <a:t>Facilitates </a:t>
            </a:r>
            <a:r>
              <a:rPr lang="en-US" sz="2400" b="1" dirty="0"/>
              <a:t>capital formation</a:t>
            </a:r>
            <a:r>
              <a:rPr lang="en-US" sz="2400" dirty="0"/>
              <a:t> and </a:t>
            </a:r>
            <a:r>
              <a:rPr lang="en-US" sz="2400" b="1" dirty="0"/>
              <a:t>market liquidity</a:t>
            </a:r>
            <a:endParaRPr lang="en-US" sz="2400" dirty="0"/>
          </a:p>
          <a:p>
            <a:r>
              <a:rPr lang="en-US" sz="2400" dirty="0"/>
              <a:t>Acts as an intermediary between </a:t>
            </a:r>
            <a:r>
              <a:rPr lang="en-US" sz="2400" b="1" dirty="0"/>
              <a:t>issuers</a:t>
            </a:r>
            <a:r>
              <a:rPr lang="en-US" sz="2400" dirty="0"/>
              <a:t> (corporations, governments) and </a:t>
            </a:r>
            <a:r>
              <a:rPr lang="en-US" sz="2400" b="1" dirty="0"/>
              <a:t>investors</a:t>
            </a:r>
            <a:endParaRPr lang="en-US" sz="2400" dirty="0"/>
          </a:p>
          <a:p>
            <a:endParaRPr lang="en-US" dirty="0"/>
          </a:p>
        </p:txBody>
      </p:sp>
    </p:spTree>
    <p:extLst>
      <p:ext uri="{BB962C8B-B14F-4D97-AF65-F5344CB8AC3E}">
        <p14:creationId xmlns:p14="http://schemas.microsoft.com/office/powerpoint/2010/main" val="25421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6262966" y="1143000"/>
            <a:ext cx="5214938" cy="5562601"/>
          </a:xfrm>
          <a:prstGeom prst="rect">
            <a:avLst/>
          </a:prstGeom>
          <a:solidFill>
            <a:schemeClr val="tx1"/>
          </a:solidFill>
          <a:effectLst/>
        </p:spPr>
      </p:pic>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Wholesale Banking and Syndicated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Larger borrowers or those where an ABL structure isn’t required or suitable – see Tyson Foods Case Study</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Term Credit Facilities: typical bank duration is 3-7 years, other than certain mortgages secured by generic real estate (office buildings, </a:t>
            </a:r>
            <a:r>
              <a:rPr lang="en-US" sz="1400" dirty="0" err="1">
                <a:effectLst/>
                <a:latin typeface="+mn-lt"/>
                <a:ea typeface="Calibri" panose="020F0502020204030204" pitchFamily="34" charset="0"/>
                <a:cs typeface="Times New Roman" panose="02020603050405020304" pitchFamily="18" charset="0"/>
              </a:rPr>
              <a:t>etc</a:t>
            </a:r>
            <a:r>
              <a:rPr lang="en-US" sz="1400" dirty="0">
                <a:effectLst/>
                <a:latin typeface="+mn-lt"/>
                <a:ea typeface="Calibri" panose="020F0502020204030204" pitchFamily="34" charset="0"/>
                <a:cs typeface="Times New Roman" panose="02020603050405020304" pitchFamily="18" charset="0"/>
              </a:rPr>
              <a:t>, not factories)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Stretch Senior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all assets, LTVs possibly higher than typical, requiring extra risk premium</a:t>
            </a:r>
          </a:p>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5879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fontScale="925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Two primary parties to a credit agreement: (1) Borrower, and (2) Lender. There may be others such as documentation agent, collateral agent, trustee (in securitizations and syndications)  and asset audit firm (in ABL and Commercial Finance).</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Borrower: </a:t>
            </a:r>
            <a:r>
              <a:rPr lang="en-US" sz="1400" dirty="0">
                <a:effectLst/>
                <a:latin typeface="+mn-lt"/>
                <a:ea typeface="Calibri" panose="020F0502020204030204" pitchFamily="34" charset="0"/>
                <a:cs typeface="Times New Roman" panose="02020603050405020304" pitchFamily="18" charset="0"/>
              </a:rPr>
              <a:t>The Borrower is the commercial business or enterprise which is seeking to borrow debt capital to fund their operations, acquire a building, facilities, equipment, inventory, or another business, or simply to support their growth. The attributes of the Borrower are essential to the structure and nature of the credit Facility developed and underpin the rate the bank will charge for the risk they are taking.</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Borrower Risk:</a:t>
            </a:r>
          </a:p>
          <a:p>
            <a:pPr marR="0" algn="just">
              <a:spcBef>
                <a:spcPts val="0"/>
              </a:spcBef>
              <a:spcAft>
                <a:spcPts val="600"/>
              </a:spcAft>
              <a:buClr>
                <a:srgbClr val="C00000"/>
              </a:buClr>
              <a:buFont typeface="Wingdings" panose="05000000000000000000" pitchFamily="2" charset="2"/>
              <a:buChar char="Ø"/>
            </a:pPr>
            <a:r>
              <a:rPr lang="en-US" sz="1400" dirty="0" err="1">
                <a:effectLst/>
                <a:latin typeface="+mn-lt"/>
                <a:ea typeface="Calibri" panose="020F0502020204030204" pitchFamily="34" charset="0"/>
                <a:cs typeface="Times New Roman" panose="02020603050405020304" pitchFamily="18" charset="0"/>
              </a:rPr>
              <a:t>i</a:t>
            </a:r>
            <a:r>
              <a:rPr lang="en-US" sz="1400" dirty="0">
                <a:effectLst/>
                <a:latin typeface="+mn-lt"/>
                <a:ea typeface="Calibri" panose="020F0502020204030204" pitchFamily="34" charset="0"/>
                <a:cs typeface="Times New Roman" panose="02020603050405020304" pitchFamily="18" charset="0"/>
              </a:rPr>
              <a:t>)		Collateral</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	Creditworthiness of Borrower</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v. non-investment grade</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Historical financial performance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Revenues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EBITDA – Earnings Before Interest Depreciation and Amortization</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DSCR – Debt Service Coverage ratio</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iii)	Management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iv)	Competition</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v)	Customers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85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Lender:  Banks private lenders and non-bank lenders, such as Commercial Finance companies or Business Credit providers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skills in an industry or with managing and monitoring an asset class, such as rail cars or truck trailers, beer kegs or marine containers.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Banks, as discussed previously are constrained by their regulatory construct</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375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Complete various internal documentation of a credit review process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Initial Client Evaluation Questionnaire – background on client</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Management Capability and Moral Standing Review</a:t>
            </a:r>
            <a:r>
              <a:rPr lang="en-US" sz="1400" i="1" u="sng" dirty="0">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Client Acceptance Memo – CAM template – foundational critical gating </a:t>
            </a:r>
            <a:r>
              <a:rPr lang="en-US" sz="1400" dirty="0" err="1">
                <a:effectLst/>
                <a:latin typeface="+mn-lt"/>
                <a:ea typeface="Calibri" panose="020F0502020204030204" pitchFamily="34" charset="0"/>
                <a:cs typeface="Times New Roman" panose="02020603050405020304" pitchFamily="18" charset="0"/>
              </a:rPr>
              <a:t>preqialifcation</a:t>
            </a:r>
            <a:r>
              <a:rPr lang="en-US" sz="1400" dirty="0">
                <a:effectLst/>
                <a:latin typeface="+mn-lt"/>
                <a:ea typeface="Calibri" panose="020F0502020204030204" pitchFamily="34" charset="0"/>
                <a:cs typeface="Times New Roman" panose="02020603050405020304" pitchFamily="18" charset="0"/>
              </a:rPr>
              <a:t> of potential borrower, size, industry, location, business (years in business and business model), assets as collateral, and character of borrower</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Historical Financial Performance Review: </a:t>
            </a:r>
            <a:r>
              <a:rPr lang="en-US" sz="1400" dirty="0">
                <a:effectLst/>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Business Plan Evaluation and Assessment Memo – BEAM template – historical financial analysis and financial forecast with pro-forma financial statements and debt capital as contemplated</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Collateral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Business Plan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Credit Underwriting and Structuring Review</a:t>
            </a:r>
            <a:r>
              <a:rPr lang="en-US" sz="1400" dirty="0">
                <a:latin typeface="+mn-lt"/>
                <a:ea typeface="Calibri" panose="020F0502020204030204" pitchFamily="34" charset="0"/>
                <a:cs typeface="Times New Roman" panose="02020603050405020304" pitchFamily="18" charset="0"/>
              </a:rPr>
              <a:t>: - BEAM</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Screening Memo – ISM template – which ultimately becomes the Investment Committee Memo, when it is taken to committee for approval</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4813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Debt Capacity Analysis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Revolving Credit Capacity: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aging analysis by type – Raw Materials, WIP and finished Goods.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Turns (COGS / Inventory)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Seasonality – a review of the seasonality of sales demand cycles will enable the lender to establish the inventory variability throughout the year and the needs for having more inventory in one period than another to ensure adequate supplies to fulfil customer orders and the manufacture of finished goods to fulfill customer orders.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Manufacturing cycle</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Raw materials commodity risk and exposure, and substitution availability and marketability (including access to remote locations)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Freight into manufacturing or distribution warehouses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Accounts Receivable</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Quality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Aging – collectability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Revenue and collections cycle</a:t>
            </a:r>
          </a:p>
          <a:p>
            <a:pPr marL="400290" indent="-285750" algn="just">
              <a:spcBef>
                <a:spcPts val="0"/>
              </a:spcBef>
              <a:buClr>
                <a:srgbClr val="C00000"/>
              </a:buClr>
              <a:buFont typeface="Wingdings" panose="05000000000000000000" pitchFamily="2" charset="2"/>
              <a:buChar char="Ø"/>
            </a:pPr>
            <a:r>
              <a:rPr lang="en-US" sz="1400" dirty="0">
                <a:latin typeface="+mn-lt"/>
                <a:ea typeface="Calibri" panose="020F0502020204030204" pitchFamily="34" charset="0"/>
              </a:rPr>
              <a:t>Maximum Debt Capacity Analysis: Establish the predictable recurring EBITDA levels to refine the determination of the maximum available indebtedness of the enterprise. The capacity may be dependent on the type of credit instruments and structure contemplated – see Tyson foods case study</a:t>
            </a:r>
          </a:p>
          <a:p>
            <a:pPr marL="400290" indent="-285750" algn="just">
              <a:spcBef>
                <a:spcPts val="0"/>
              </a:spcBef>
              <a:buClr>
                <a:srgbClr val="C00000"/>
              </a:buClr>
              <a:buFont typeface="Wingdings" panose="05000000000000000000" pitchFamily="2" charset="2"/>
              <a:buChar char="Ø"/>
            </a:pPr>
            <a:r>
              <a:rPr lang="en-US" sz="1400" dirty="0">
                <a:effectLst/>
                <a:latin typeface="+mn-lt"/>
                <a:ea typeface="Calibri" panose="020F0502020204030204" pitchFamily="34" charset="0"/>
              </a:rPr>
              <a:t>Term Debt Capacity Analysis: Derived from the Maximum debt Capacity less the revolver – Note: the Revolver is both “self-liquidating” (best lenders assets) and does not require amortization – so maximize this first!</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78332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2689F-4F31-D467-9157-36649AA94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D1A4C-8D71-A676-7355-5A77DFBB99EE}"/>
              </a:ext>
            </a:extLst>
          </p:cNvPr>
          <p:cNvSpPr>
            <a:spLocks noGrp="1"/>
          </p:cNvSpPr>
          <p:nvPr>
            <p:ph type="title"/>
          </p:nvPr>
        </p:nvSpPr>
        <p:spPr/>
        <p:txBody>
          <a:bodyPr/>
          <a:lstStyle/>
          <a:p>
            <a:r>
              <a:rPr lang="en-US" dirty="0"/>
              <a:t>Investment Banking</a:t>
            </a:r>
          </a:p>
        </p:txBody>
      </p:sp>
      <p:sp>
        <p:nvSpPr>
          <p:cNvPr id="3" name="Content Placeholder 2">
            <a:extLst>
              <a:ext uri="{FF2B5EF4-FFF2-40B4-BE49-F238E27FC236}">
                <a16:creationId xmlns:a16="http://schemas.microsoft.com/office/drawing/2014/main" id="{5C6A9552-2680-9C49-CC30-BA9944C2E686}"/>
              </a:ext>
            </a:extLst>
          </p:cNvPr>
          <p:cNvSpPr>
            <a:spLocks noGrp="1"/>
          </p:cNvSpPr>
          <p:nvPr>
            <p:ph idx="1"/>
          </p:nvPr>
        </p:nvSpPr>
        <p:spPr>
          <a:xfrm>
            <a:off x="874974" y="1600200"/>
            <a:ext cx="9334238" cy="4195481"/>
          </a:xfrm>
        </p:spPr>
        <p:txBody>
          <a:bodyPr>
            <a:normAutofit/>
          </a:bodyPr>
          <a:lstStyle/>
          <a:p>
            <a:pPr marL="0" indent="0">
              <a:buNone/>
            </a:pPr>
            <a:r>
              <a:rPr lang="en-US" sz="2400" b="1" dirty="0"/>
              <a:t>Core Activities</a:t>
            </a:r>
          </a:p>
          <a:p>
            <a:r>
              <a:rPr lang="en-US" b="1" dirty="0"/>
              <a:t>Capital Markets</a:t>
            </a:r>
            <a:endParaRPr lang="en-US" dirty="0"/>
          </a:p>
          <a:p>
            <a:pPr lvl="1"/>
            <a:r>
              <a:rPr lang="en-US" dirty="0"/>
              <a:t>Equity issuance (IPOs, follow-ons)</a:t>
            </a:r>
          </a:p>
          <a:p>
            <a:pPr lvl="1"/>
            <a:r>
              <a:rPr lang="en-US" dirty="0"/>
              <a:t>Debt issuance (investment-grade, high-yield bonds)</a:t>
            </a:r>
          </a:p>
          <a:p>
            <a:r>
              <a:rPr lang="en-US" b="1" dirty="0"/>
              <a:t>Mergers &amp; Acquisitions (M&amp;A)</a:t>
            </a:r>
            <a:endParaRPr lang="en-US" dirty="0"/>
          </a:p>
          <a:p>
            <a:pPr lvl="1"/>
            <a:r>
              <a:rPr lang="en-US" dirty="0"/>
              <a:t>Advisory on acquisitions, LBOs, divestitures, restructurings</a:t>
            </a:r>
          </a:p>
          <a:p>
            <a:r>
              <a:rPr lang="en-US" b="1" dirty="0"/>
              <a:t>Sales &amp; Trading</a:t>
            </a:r>
            <a:endParaRPr lang="en-US" dirty="0"/>
          </a:p>
          <a:p>
            <a:pPr lvl="1"/>
            <a:r>
              <a:rPr lang="en-US" dirty="0"/>
              <a:t>Market-making in equities, fixed income, derivatives</a:t>
            </a:r>
          </a:p>
          <a:p>
            <a:r>
              <a:rPr lang="en-US" b="1" dirty="0"/>
              <a:t>Structured Finance</a:t>
            </a:r>
            <a:endParaRPr lang="en-US" dirty="0"/>
          </a:p>
          <a:p>
            <a:pPr lvl="1"/>
            <a:r>
              <a:rPr lang="en-US" dirty="0"/>
              <a:t>Securitization, leveraged finance, CLO structuring</a:t>
            </a:r>
          </a:p>
          <a:p>
            <a:endParaRPr lang="en-US" dirty="0"/>
          </a:p>
        </p:txBody>
      </p:sp>
    </p:spTree>
    <p:extLst>
      <p:ext uri="{BB962C8B-B14F-4D97-AF65-F5344CB8AC3E}">
        <p14:creationId xmlns:p14="http://schemas.microsoft.com/office/powerpoint/2010/main" val="269309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BD962-CF93-1F6C-3290-1DEB410E5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814AF-FB85-0C3E-92AE-23DF9F864014}"/>
              </a:ext>
            </a:extLst>
          </p:cNvPr>
          <p:cNvSpPr>
            <a:spLocks noGrp="1"/>
          </p:cNvSpPr>
          <p:nvPr>
            <p:ph type="title"/>
          </p:nvPr>
        </p:nvSpPr>
        <p:spPr/>
        <p:txBody>
          <a:bodyPr/>
          <a:lstStyle/>
          <a:p>
            <a:r>
              <a:rPr lang="en-US" dirty="0"/>
              <a:t>Investment Banking</a:t>
            </a:r>
          </a:p>
        </p:txBody>
      </p:sp>
      <p:sp>
        <p:nvSpPr>
          <p:cNvPr id="3" name="Content Placeholder 2">
            <a:extLst>
              <a:ext uri="{FF2B5EF4-FFF2-40B4-BE49-F238E27FC236}">
                <a16:creationId xmlns:a16="http://schemas.microsoft.com/office/drawing/2014/main" id="{0BA6E649-1259-A7B4-0A92-F2258609441C}"/>
              </a:ext>
            </a:extLst>
          </p:cNvPr>
          <p:cNvSpPr>
            <a:spLocks noGrp="1"/>
          </p:cNvSpPr>
          <p:nvPr>
            <p:ph idx="1"/>
          </p:nvPr>
        </p:nvSpPr>
        <p:spPr/>
        <p:txBody>
          <a:bodyPr>
            <a:normAutofit/>
          </a:bodyPr>
          <a:lstStyle/>
          <a:p>
            <a:pPr marL="0" indent="0">
              <a:buNone/>
            </a:pPr>
            <a:r>
              <a:rPr lang="en-US" b="1" dirty="0"/>
              <a:t>Risk Profile</a:t>
            </a:r>
            <a:endParaRPr lang="en-US" dirty="0"/>
          </a:p>
          <a:p>
            <a:r>
              <a:rPr lang="en-US" dirty="0"/>
              <a:t>Market risk (rates, spreads, equity prices)</a:t>
            </a:r>
          </a:p>
          <a:p>
            <a:r>
              <a:rPr lang="en-US" dirty="0"/>
              <a:t>Counterparty credit risk</a:t>
            </a:r>
          </a:p>
          <a:p>
            <a:r>
              <a:rPr lang="en-US" dirty="0"/>
              <a:t>Liquidity and operational risk</a:t>
            </a:r>
          </a:p>
          <a:p>
            <a:pPr marL="0" indent="0">
              <a:buNone/>
            </a:pPr>
            <a:endParaRPr lang="en-US" dirty="0"/>
          </a:p>
          <a:p>
            <a:pPr marL="0" indent="0">
              <a:buNone/>
            </a:pPr>
            <a:r>
              <a:rPr lang="en-US" b="1" dirty="0"/>
              <a:t>Role in Credit Markets</a:t>
            </a:r>
            <a:endParaRPr lang="en-US" dirty="0"/>
          </a:p>
          <a:p>
            <a:r>
              <a:rPr lang="en-US" dirty="0"/>
              <a:t>Underwrites and distributes credit risk to investors</a:t>
            </a:r>
          </a:p>
          <a:p>
            <a:r>
              <a:rPr lang="en-US" dirty="0"/>
              <a:t>Prices risk via spreads, covenants, and structure</a:t>
            </a:r>
          </a:p>
          <a:p>
            <a:endParaRPr lang="en-US" dirty="0"/>
          </a:p>
        </p:txBody>
      </p:sp>
    </p:spTree>
    <p:extLst>
      <p:ext uri="{BB962C8B-B14F-4D97-AF65-F5344CB8AC3E}">
        <p14:creationId xmlns:p14="http://schemas.microsoft.com/office/powerpoint/2010/main" val="26317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E2F5-A77A-C0ED-BCF4-AEF362574B96}"/>
              </a:ext>
            </a:extLst>
          </p:cNvPr>
          <p:cNvSpPr>
            <a:spLocks noGrp="1"/>
          </p:cNvSpPr>
          <p:nvPr>
            <p:ph type="title"/>
          </p:nvPr>
        </p:nvSpPr>
        <p:spPr/>
        <p:txBody>
          <a:bodyPr/>
          <a:lstStyle/>
          <a:p>
            <a:r>
              <a:rPr lang="en-US" dirty="0"/>
              <a:t>Commercial Banking</a:t>
            </a:r>
          </a:p>
        </p:txBody>
      </p:sp>
      <p:sp>
        <p:nvSpPr>
          <p:cNvPr id="3" name="Content Placeholder 2">
            <a:extLst>
              <a:ext uri="{FF2B5EF4-FFF2-40B4-BE49-F238E27FC236}">
                <a16:creationId xmlns:a16="http://schemas.microsoft.com/office/drawing/2014/main" id="{6087ACAB-B86D-F4DA-996F-8268D2D500D8}"/>
              </a:ext>
            </a:extLst>
          </p:cNvPr>
          <p:cNvSpPr>
            <a:spLocks noGrp="1"/>
          </p:cNvSpPr>
          <p:nvPr>
            <p:ph idx="1"/>
          </p:nvPr>
        </p:nvSpPr>
        <p:spPr/>
        <p:txBody>
          <a:bodyPr/>
          <a:lstStyle/>
          <a:p>
            <a:pPr marL="0" indent="0">
              <a:buFont typeface="Wingdings 3" charset="2"/>
              <a:buNone/>
            </a:pPr>
            <a:r>
              <a:rPr lang="en-US" sz="2400" b="1" dirty="0"/>
              <a:t>Primary Function</a:t>
            </a:r>
          </a:p>
          <a:p>
            <a:r>
              <a:rPr lang="en-US" sz="2400" b="1" dirty="0"/>
              <a:t>Provides credit intermediation and payment services</a:t>
            </a:r>
          </a:p>
          <a:p>
            <a:r>
              <a:rPr lang="en-US" sz="2400" b="1" dirty="0"/>
              <a:t>Core engine of credit creation in the economy</a:t>
            </a:r>
          </a:p>
          <a:p>
            <a:endParaRPr lang="en-US" dirty="0"/>
          </a:p>
        </p:txBody>
      </p:sp>
    </p:spTree>
    <p:extLst>
      <p:ext uri="{BB962C8B-B14F-4D97-AF65-F5344CB8AC3E}">
        <p14:creationId xmlns:p14="http://schemas.microsoft.com/office/powerpoint/2010/main" val="19573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E011-D4E6-6083-E149-02143D6D0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4EF84-DD2B-72B5-619F-FC42905B63AB}"/>
              </a:ext>
            </a:extLst>
          </p:cNvPr>
          <p:cNvSpPr>
            <a:spLocks noGrp="1"/>
          </p:cNvSpPr>
          <p:nvPr>
            <p:ph type="title"/>
          </p:nvPr>
        </p:nvSpPr>
        <p:spPr/>
        <p:txBody>
          <a:bodyPr/>
          <a:lstStyle/>
          <a:p>
            <a:r>
              <a:rPr lang="en-US" dirty="0"/>
              <a:t>Commercial Banking</a:t>
            </a:r>
          </a:p>
        </p:txBody>
      </p:sp>
      <p:sp>
        <p:nvSpPr>
          <p:cNvPr id="3" name="Content Placeholder 2">
            <a:extLst>
              <a:ext uri="{FF2B5EF4-FFF2-40B4-BE49-F238E27FC236}">
                <a16:creationId xmlns:a16="http://schemas.microsoft.com/office/drawing/2014/main" id="{E59CCCA1-F532-113E-7ABC-D69C813D3DF8}"/>
              </a:ext>
            </a:extLst>
          </p:cNvPr>
          <p:cNvSpPr>
            <a:spLocks noGrp="1"/>
          </p:cNvSpPr>
          <p:nvPr>
            <p:ph idx="1"/>
          </p:nvPr>
        </p:nvSpPr>
        <p:spPr/>
        <p:txBody>
          <a:bodyPr/>
          <a:lstStyle/>
          <a:p>
            <a:pPr marL="0" indent="0">
              <a:buNone/>
            </a:pPr>
            <a:r>
              <a:rPr lang="en-US" b="1" dirty="0"/>
              <a:t>Key Activities</a:t>
            </a:r>
            <a:endParaRPr lang="en-US" dirty="0"/>
          </a:p>
          <a:p>
            <a:r>
              <a:rPr lang="en-US" dirty="0"/>
              <a:t>Deposit-taking (retail and corporate)</a:t>
            </a:r>
          </a:p>
          <a:p>
            <a:r>
              <a:rPr lang="en-US" dirty="0"/>
              <a:t>Lending:</a:t>
            </a:r>
          </a:p>
          <a:p>
            <a:pPr lvl="1"/>
            <a:r>
              <a:rPr lang="en-US" dirty="0"/>
              <a:t>Consumer loans (mortgages, auto, credit cards)</a:t>
            </a:r>
          </a:p>
          <a:p>
            <a:pPr lvl="1"/>
            <a:r>
              <a:rPr lang="en-US" dirty="0"/>
              <a:t>Commercial &amp; industrial (C&amp;I) loans</a:t>
            </a:r>
          </a:p>
          <a:p>
            <a:pPr lvl="1"/>
            <a:r>
              <a:rPr lang="en-US" dirty="0"/>
              <a:t>Commercial real estate (CRE)</a:t>
            </a:r>
          </a:p>
          <a:p>
            <a:r>
              <a:rPr lang="en-US" dirty="0"/>
              <a:t>Treasury services and cash management</a:t>
            </a:r>
          </a:p>
          <a:p>
            <a:endParaRPr lang="en-US" dirty="0"/>
          </a:p>
        </p:txBody>
      </p:sp>
    </p:spTree>
    <p:extLst>
      <p:ext uri="{BB962C8B-B14F-4D97-AF65-F5344CB8AC3E}">
        <p14:creationId xmlns:p14="http://schemas.microsoft.com/office/powerpoint/2010/main" val="31289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15E17-961E-20CC-1290-1B0349543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E64E9-A180-E568-BE2C-B768D5706026}"/>
              </a:ext>
            </a:extLst>
          </p:cNvPr>
          <p:cNvSpPr>
            <a:spLocks noGrp="1"/>
          </p:cNvSpPr>
          <p:nvPr>
            <p:ph type="title"/>
          </p:nvPr>
        </p:nvSpPr>
        <p:spPr/>
        <p:txBody>
          <a:bodyPr/>
          <a:lstStyle/>
          <a:p>
            <a:r>
              <a:rPr lang="en-US" dirty="0"/>
              <a:t>Commercial Banking</a:t>
            </a:r>
          </a:p>
        </p:txBody>
      </p:sp>
      <p:sp>
        <p:nvSpPr>
          <p:cNvPr id="3" name="Content Placeholder 2">
            <a:extLst>
              <a:ext uri="{FF2B5EF4-FFF2-40B4-BE49-F238E27FC236}">
                <a16:creationId xmlns:a16="http://schemas.microsoft.com/office/drawing/2014/main" id="{167FC506-17F9-373D-80CA-E70805DB3B48}"/>
              </a:ext>
            </a:extLst>
          </p:cNvPr>
          <p:cNvSpPr>
            <a:spLocks noGrp="1"/>
          </p:cNvSpPr>
          <p:nvPr>
            <p:ph idx="1"/>
          </p:nvPr>
        </p:nvSpPr>
        <p:spPr>
          <a:xfrm>
            <a:off x="760412" y="1524000"/>
            <a:ext cx="10210800" cy="5029200"/>
          </a:xfrm>
        </p:spPr>
        <p:txBody>
          <a:bodyPr>
            <a:normAutofit lnSpcReduction="10000"/>
          </a:bodyPr>
          <a:lstStyle/>
          <a:p>
            <a:pPr marL="0" indent="0">
              <a:buNone/>
            </a:pPr>
            <a:r>
              <a:rPr lang="en-US" b="1" dirty="0"/>
              <a:t>Credit Risk Focus</a:t>
            </a:r>
            <a:endParaRPr lang="en-US" dirty="0"/>
          </a:p>
          <a:p>
            <a:r>
              <a:rPr lang="en-US" dirty="0"/>
              <a:t>Borrower cash flow and repayment capacity</a:t>
            </a:r>
          </a:p>
          <a:p>
            <a:r>
              <a:rPr lang="en-US" dirty="0"/>
              <a:t>Collateral and recovery values</a:t>
            </a:r>
          </a:p>
          <a:p>
            <a:r>
              <a:rPr lang="en-US" dirty="0"/>
              <a:t>Loan structuring and covenant protection</a:t>
            </a:r>
          </a:p>
          <a:p>
            <a:pPr marL="0" indent="0">
              <a:buNone/>
            </a:pPr>
            <a:endParaRPr lang="en-US" dirty="0"/>
          </a:p>
          <a:p>
            <a:pPr marL="0" indent="0">
              <a:buNone/>
            </a:pPr>
            <a:r>
              <a:rPr lang="en-US" b="1" dirty="0"/>
              <a:t>Balance Sheet Model</a:t>
            </a:r>
            <a:endParaRPr lang="en-US" dirty="0"/>
          </a:p>
          <a:p>
            <a:r>
              <a:rPr lang="en-US" dirty="0"/>
              <a:t>Maturity transformation: short-term deposits → long-term loans</a:t>
            </a:r>
          </a:p>
          <a:p>
            <a:r>
              <a:rPr lang="en-US" dirty="0"/>
              <a:t>Interest rate risk management critical</a:t>
            </a:r>
          </a:p>
          <a:p>
            <a:endParaRPr lang="en-US" dirty="0"/>
          </a:p>
          <a:p>
            <a:pPr marL="0" indent="0">
              <a:buNone/>
            </a:pPr>
            <a:r>
              <a:rPr lang="en-US" b="1" dirty="0"/>
              <a:t>Why It Matters</a:t>
            </a:r>
            <a:endParaRPr lang="en-US" dirty="0"/>
          </a:p>
          <a:p>
            <a:r>
              <a:rPr lang="en-US" dirty="0"/>
              <a:t>Commercial banks are </a:t>
            </a:r>
            <a:r>
              <a:rPr lang="en-US" b="1" dirty="0"/>
              <a:t>systemically important</a:t>
            </a:r>
            <a:endParaRPr lang="en-US" dirty="0"/>
          </a:p>
          <a:p>
            <a:r>
              <a:rPr lang="en-US" dirty="0"/>
              <a:t>Failures directly impact households and businesses</a:t>
            </a:r>
          </a:p>
          <a:p>
            <a:endParaRPr lang="en-US" dirty="0"/>
          </a:p>
        </p:txBody>
      </p:sp>
    </p:spTree>
    <p:extLst>
      <p:ext uri="{BB962C8B-B14F-4D97-AF65-F5344CB8AC3E}">
        <p14:creationId xmlns:p14="http://schemas.microsoft.com/office/powerpoint/2010/main" val="1960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4199</TotalTime>
  <Words>4200</Words>
  <Application>Microsoft Office PowerPoint</Application>
  <PresentationFormat>Custom</PresentationFormat>
  <Paragraphs>423</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Century Gothic</vt:lpstr>
      <vt:lpstr>Corbel</vt:lpstr>
      <vt:lpstr>Wingdings</vt:lpstr>
      <vt:lpstr>Wingdings 3</vt:lpstr>
      <vt:lpstr>Ion</vt:lpstr>
      <vt:lpstr>US Banking System, Credit Markets, Financial Crisis and Macroeconomics</vt:lpstr>
      <vt:lpstr>Agenda</vt:lpstr>
      <vt:lpstr>Credit Markets &amp; Macroeconomics Overview</vt:lpstr>
      <vt:lpstr>Investment Banking</vt:lpstr>
      <vt:lpstr>Investment Banking</vt:lpstr>
      <vt:lpstr>Investment Banking</vt:lpstr>
      <vt:lpstr>Commercial Banking</vt:lpstr>
      <vt:lpstr>Commercial Banking</vt:lpstr>
      <vt:lpstr>Commercial Banking</vt:lpstr>
      <vt:lpstr>Credit Markets &amp; Macroeconomics</vt:lpstr>
      <vt:lpstr>Credit Markets &amp; Macroeconomics</vt:lpstr>
      <vt:lpstr>Credit Markets &amp; Macroeconomics</vt:lpstr>
      <vt:lpstr>The Credit Cycle – Phases of Cycle</vt:lpstr>
      <vt:lpstr>The Credit Cycle – Phases of Cycle</vt:lpstr>
      <vt:lpstr>The Role of the Federal Reserve</vt:lpstr>
      <vt:lpstr>The Role of the Federal Reserve</vt:lpstr>
      <vt:lpstr>The Role of the Federal Reserve</vt:lpstr>
      <vt:lpstr>The Role of the Government and Government Agencies</vt:lpstr>
      <vt:lpstr>Central Banks and Monetary Policy</vt:lpstr>
      <vt:lpstr>Normal vs Inverted Yield</vt:lpstr>
      <vt:lpstr>Regulatory Framework</vt:lpstr>
      <vt:lpstr>COVID19</vt:lpstr>
      <vt:lpstr>SVB’s Business Model (Not a Typical Retail Bank)</vt:lpstr>
      <vt:lpstr>SVB’s Business Model (Not a Typical Retail Bank)</vt:lpstr>
      <vt:lpstr>Regulatory Framework</vt:lpstr>
      <vt:lpstr>Regulatory Framework –  Basel Framework (I, II, III) </vt:lpstr>
      <vt:lpstr>Regulatory Framework</vt:lpstr>
      <vt:lpstr>Regulatory Framework</vt:lpstr>
      <vt:lpstr>Bank Balance Sheet  (How Banks Actually Take Risk)</vt:lpstr>
      <vt:lpstr>Role of Regulators, Bank Equity, and Capital Adequacy</vt:lpstr>
      <vt:lpstr>Role of Regulators, Bank Equity, and Capital Adequacy</vt:lpstr>
      <vt:lpstr>Corporate Banking: CAMELS Bank Ratings</vt:lpstr>
      <vt:lpstr>Corporate Banking Loan Money Terms</vt:lpstr>
      <vt:lpstr>Corporate Banking: TVM concepts can be used to calculate Loans as well</vt:lpstr>
      <vt:lpstr>Corporate Banking: Repayment (Amortization) Schedule</vt:lpstr>
      <vt:lpstr>Corporate Banking: Typical Corporate Loan and Bond Debt Schedule</vt:lpstr>
      <vt:lpstr>Corporate Banking: Typical Mortgage Type Payment Schedule</vt:lpstr>
      <vt:lpstr>Corporate Banking: Reserves - Allowance for Credit Losses</vt:lpstr>
      <vt:lpstr>Corporate Banking: Bank Asset Rating Categories</vt:lpstr>
      <vt:lpstr>Bank Asset Rating Categories</vt:lpstr>
      <vt:lpstr>Corporate Banking: Basic Bank Loan Products</vt:lpstr>
      <vt:lpstr>Corporate Banking: Basic Bank Loan Products</vt:lpstr>
      <vt:lpstr>Basic Bank Loan Products</vt:lpstr>
      <vt:lpstr>Corporate Banking: Commercial Finance – Equipment Finance</vt:lpstr>
      <vt:lpstr>Corporate Banking: Parties to a Credit Agreement</vt:lpstr>
      <vt:lpstr>Corporate Banking: Parties to a Credit Agreement</vt:lpstr>
      <vt:lpstr>Corporate Banking: Banking Units</vt:lpstr>
      <vt:lpstr>Corporate Banking: Credit Underwriting and Structuring </vt:lpstr>
      <vt:lpstr>Corporate Banking: Credit Underwriting and Structuring </vt:lpstr>
      <vt:lpstr>Corporate Banking: Loan Covenants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44</cp:revision>
  <dcterms:created xsi:type="dcterms:W3CDTF">2020-05-26T21:09:41Z</dcterms:created>
  <dcterms:modified xsi:type="dcterms:W3CDTF">2026-01-28T00:42:13Z</dcterms:modified>
</cp:coreProperties>
</file>