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0"/>
  </p:notesMasterIdLst>
  <p:sldIdLst>
    <p:sldId id="257" r:id="rId2"/>
    <p:sldId id="259" r:id="rId3"/>
    <p:sldId id="299" r:id="rId4"/>
    <p:sldId id="300" r:id="rId5"/>
    <p:sldId id="306" r:id="rId6"/>
    <p:sldId id="307" r:id="rId7"/>
    <p:sldId id="296" r:id="rId8"/>
    <p:sldId id="309" r:id="rId9"/>
    <p:sldId id="308" r:id="rId10"/>
    <p:sldId id="294" r:id="rId11"/>
    <p:sldId id="301" r:id="rId12"/>
    <p:sldId id="303" r:id="rId13"/>
    <p:sldId id="310" r:id="rId14"/>
    <p:sldId id="304" r:id="rId15"/>
    <p:sldId id="305" r:id="rId16"/>
    <p:sldId id="312" r:id="rId17"/>
    <p:sldId id="311" r:id="rId18"/>
    <p:sldId id="313" r:id="rId19"/>
    <p:sldId id="293" r:id="rId20"/>
    <p:sldId id="295" r:id="rId21"/>
    <p:sldId id="302" r:id="rId22"/>
    <p:sldId id="315" r:id="rId23"/>
    <p:sldId id="316" r:id="rId24"/>
    <p:sldId id="317" r:id="rId25"/>
    <p:sldId id="318" r:id="rId26"/>
    <p:sldId id="319" r:id="rId27"/>
    <p:sldId id="297" r:id="rId28"/>
    <p:sldId id="298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kis Droussiotis" initials="CD" lastIdx="4" clrIdx="0">
    <p:extLst>
      <p:ext uri="{19B8F6BF-5375-455C-9EA6-DF929625EA0E}">
        <p15:presenceInfo xmlns:p15="http://schemas.microsoft.com/office/powerpoint/2012/main" userId="S-1-5-21-1667523570-1102243735-722112616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52A2BA-1075-4E52-977C-616E0135D27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415323-8DCC-4C25-A52A-88E38119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15323-8DCC-4C25-A52A-88E381191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9/8/2025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9/8/2025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9/8/2025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/>
              <a:t>Mergers &amp; Acquisitions</a:t>
            </a:r>
            <a:br>
              <a:rPr lang="en-US" sz="8000"/>
            </a:b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4" y="4656965"/>
            <a:ext cx="6484235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2: REGULATORY ENVIRONMENT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2FAFDF-14DD-4954-8E4C-61C061476060}"/>
              </a:ext>
            </a:extLst>
          </p:cNvPr>
          <p:cNvSpPr txBox="1"/>
          <p:nvPr/>
        </p:nvSpPr>
        <p:spPr>
          <a:xfrm>
            <a:off x="95793" y="177432"/>
            <a:ext cx="431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Professor Chris Droussiotis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728391"/>
            <a:ext cx="11695611" cy="1028391"/>
          </a:xfrm>
        </p:spPr>
        <p:txBody>
          <a:bodyPr anchor="b">
            <a:normAutofit/>
          </a:bodyPr>
          <a:lstStyle/>
          <a:p>
            <a: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Shareholder Protection Regulation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926448" cy="3748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Williams Act: Regulation of Tender Offers (1968) – Regulation 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Regulation 13(D) and 13(G)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Regulation 14 (D) – Acquisition and tender offer rules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1315B13-E330-47CB-BADD-16797C4A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4" y="2547257"/>
            <a:ext cx="4639736" cy="285126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F4812-BD15-4338-8BA7-84585147C6CC}"/>
              </a:ext>
            </a:extLst>
          </p:cNvPr>
          <p:cNvSpPr txBox="1"/>
          <p:nvPr/>
        </p:nvSpPr>
        <p:spPr>
          <a:xfrm>
            <a:off x="7036526" y="2037806"/>
            <a:ext cx="23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GREEN MAIL</a:t>
            </a:r>
          </a:p>
        </p:txBody>
      </p:sp>
    </p:spTree>
    <p:extLst>
      <p:ext uri="{BB962C8B-B14F-4D97-AF65-F5344CB8AC3E}">
        <p14:creationId xmlns:p14="http://schemas.microsoft.com/office/powerpoint/2010/main" val="253196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177B-07F8-3EE5-564B-BDD0E07C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Shareholder Protection Regulation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FE7339-831D-D88A-033D-A16E175CF0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93853" y="2478532"/>
            <a:ext cx="10204293" cy="316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300" dirty="0"/>
              <a:t>Williams Act (1968)</a:t>
            </a:r>
            <a:endParaRPr lang="en-US" altLang="en-US" sz="3300" dirty="0"/>
          </a:p>
          <a:p>
            <a:pPr lvl="1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Regulation of Tender Offers – SEC Regulation TO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/>
              <a:t>Protects shareholders during tender offers and hostile takeovers.</a:t>
            </a:r>
          </a:p>
          <a:p>
            <a:pPr lvl="1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Requires full disclosure of intent, source of funds, and plans for the company (Regulation 13D &amp; 13G)</a:t>
            </a:r>
          </a:p>
          <a:p>
            <a:pPr lvl="1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Allows shareholders time to evaluate tender offers.</a:t>
            </a:r>
          </a:p>
          <a:p>
            <a:pPr marL="0" marR="0" lv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9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D01D-012C-1C71-222E-ABD5E63D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Shareholder Protection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243E7-1AEF-460B-5EF1-9000D5E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SEC Regulation 13D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Requires disclosure when an investor acquires more than 5% of a company’s shares with intent to influence control.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Filing must be made within 10 days of crossing threshold.</a:t>
            </a:r>
          </a:p>
          <a:p>
            <a:pPr marL="201168" lvl="1" indent="0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0" marR="0" lvl="1" indent="0" fontAlgn="base">
              <a:lnSpc>
                <a:spcPct val="80000"/>
              </a:lnSpc>
              <a:buSzTx/>
              <a:buNone/>
              <a:tabLst/>
            </a:pPr>
            <a:r>
              <a:rPr lang="en-US" altLang="en-US" sz="2000" dirty="0">
                <a:solidFill>
                  <a:srgbClr val="FF0000"/>
                </a:solidFill>
              </a:rPr>
              <a:t>Example:</a:t>
            </a:r>
          </a:p>
          <a:p>
            <a:pPr marL="0" lvl="1" indent="0" fontAlgn="base">
              <a:lnSpc>
                <a:spcPct val="80000"/>
              </a:lnSpc>
              <a:buFont typeface="Calibri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</a:rPr>
              <a:t>T. Boone Pickens’ takeover bids (1980s) – hostile attempts at Gulf Oil &amp; Unocal triggered Williams Act defenses.</a:t>
            </a:r>
          </a:p>
        </p:txBody>
      </p:sp>
    </p:spTree>
    <p:extLst>
      <p:ext uri="{BB962C8B-B14F-4D97-AF65-F5344CB8AC3E}">
        <p14:creationId xmlns:p14="http://schemas.microsoft.com/office/powerpoint/2010/main" val="350247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185FB-7253-A2CE-3169-B8E2BC0E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91D6-4A24-8339-D5B7-DC454ECE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128"/>
            <a:ext cx="10058400" cy="1571945"/>
          </a:xfrm>
        </p:spPr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Case Study: Williams Act (1968)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16A1DA-3839-AA72-1E24-AFBFAACA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860" y="2128748"/>
            <a:ext cx="8568647" cy="426177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T. Boone Pickens (1980s):</a:t>
            </a:r>
            <a:r>
              <a:rPr lang="en-US" dirty="0"/>
              <a:t> Oilman used hostile tender offers (e.g., Gulf Oil, Unocal) to pressure management. The Williams Act required him to disclose funding sources and intentions, giving shareholders more time to decide.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1983, oilman T. Boone Pickens, through his company Mesa Petroleum, began quietly acquiring shares of Cities Service (later targeted Gulf Oil in 1984).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 used “</a:t>
            </a:r>
            <a:r>
              <a:rPr lang="en-US" b="1" dirty="0"/>
              <a:t>wolf pack</a:t>
            </a:r>
            <a:r>
              <a:rPr lang="en-US" dirty="0"/>
              <a:t>” tactics: teaming with other investors to quickly accumulate large stakes.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Under the Williams Act, once Pickens crossed the 5% ownership threshold, he had to file a Schedule 13D, disclosing: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size of his stake.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Source of financing.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His intentions (control or merger).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3A6CF-9EA7-878C-3394-DAF2FE50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27" y="2128749"/>
            <a:ext cx="2093601" cy="10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9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F932-C3F3-C6D6-5223-85AC04C3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Shareholder Protection Regulation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CDF6-8A44-8B73-E0F8-5AA433A3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15" y="2128750"/>
            <a:ext cx="10058400" cy="3760891"/>
          </a:xfrm>
        </p:spPr>
        <p:txBody>
          <a:bodyPr/>
          <a:lstStyle/>
          <a:p>
            <a:pPr lvl="1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SEC Regulation 13G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Purpose: Alternative to 13D for passive investors (e.g., index funds, mutual funds).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Must also disclose ownership &gt;5%, but certify no intent to influence control.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lvl="1" indent="0" fontAlgn="base">
              <a:lnSpc>
                <a:spcPct val="8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Example:</a:t>
            </a:r>
          </a:p>
          <a:p>
            <a:pPr marL="0" lvl="1" indent="0" fontAlgn="base">
              <a:lnSpc>
                <a:spcPct val="80000"/>
              </a:lnSpc>
              <a:buFont typeface="Calibri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Vanguard or BlackRock filing 13G forms for large passive stakes in public companies.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1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1D66-FB2A-E5C4-9936-CD7D290F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Shareholder Protection Regulation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27D43-0875-281C-569D-8C4C15C4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SEC Regulation 14D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Governs the process of tender offers.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Ensures equal treatment of all shareholders.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20 business Days offer period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Requires disclosures, minimum offer periods, and withdrawal rights.</a:t>
            </a:r>
          </a:p>
          <a:p>
            <a:pPr lvl="1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SEC Regulation 14D-9</a:t>
            </a:r>
          </a:p>
          <a:p>
            <a:pPr lvl="2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The target company’s board must respond within 10 days, recommending whether shareholders should accept, reject, remain neutral, or express no opinion.</a:t>
            </a:r>
          </a:p>
          <a:p>
            <a:pPr marL="0" lvl="1" indent="0" fontAlgn="base">
              <a:lnSpc>
                <a:spcPct val="80000"/>
              </a:lnSpc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lvl="1" indent="0" fontAlgn="base">
              <a:lnSpc>
                <a:spcPct val="8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Example:</a:t>
            </a:r>
          </a:p>
          <a:p>
            <a:pPr marL="0" lvl="1" indent="0" fontAlgn="base">
              <a:lnSpc>
                <a:spcPct val="8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JetBlue buying Spirit 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2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7DB9C-9902-3422-A208-9AAD891C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DEC-0BC9-B341-4525-91ADC199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128"/>
            <a:ext cx="10058400" cy="1571945"/>
          </a:xfrm>
        </p:spPr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Case Study: SEC 14D and 14D-9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21E44-2119-09F7-9B1F-8205BA64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150" y="2015732"/>
            <a:ext cx="8568647" cy="4261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b="1" dirty="0"/>
              <a:t>February 2022</a:t>
            </a:r>
            <a:r>
              <a:rPr lang="en-US" dirty="0"/>
              <a:t>, Spirit Airlines announced a merger agreement with </a:t>
            </a:r>
            <a:r>
              <a:rPr lang="en-US" b="1" dirty="0"/>
              <a:t>Frontier Airlines</a:t>
            </a:r>
            <a:r>
              <a:rPr lang="en-US" dirty="0"/>
              <a:t>.</a:t>
            </a:r>
          </a:p>
          <a:p>
            <a:r>
              <a:rPr lang="en-US" dirty="0"/>
              <a:t>Shortly after, </a:t>
            </a:r>
            <a:r>
              <a:rPr lang="en-US" b="1" dirty="0"/>
              <a:t>JetBlue</a:t>
            </a:r>
            <a:r>
              <a:rPr lang="en-US" dirty="0"/>
              <a:t> made a higher competing offer to acquire Spirit.</a:t>
            </a:r>
          </a:p>
          <a:p>
            <a:r>
              <a:rPr lang="en-US" b="1" dirty="0"/>
              <a:t>Tender Offer</a:t>
            </a:r>
          </a:p>
          <a:p>
            <a:r>
              <a:rPr lang="en-US" dirty="0"/>
              <a:t>In </a:t>
            </a:r>
            <a:r>
              <a:rPr lang="en-US" b="1" dirty="0"/>
              <a:t>May 2022</a:t>
            </a:r>
            <a:r>
              <a:rPr lang="en-US" dirty="0"/>
              <a:t>, after Spirit’s board rejected its proposal, JetBlue </a:t>
            </a:r>
            <a:r>
              <a:rPr lang="en-US" b="1" dirty="0"/>
              <a:t>launched a hostile tender offer</a:t>
            </a:r>
            <a:r>
              <a:rPr lang="en-US" dirty="0"/>
              <a:t> directly to Spirit shareholders for </a:t>
            </a:r>
            <a:r>
              <a:rPr lang="en-US" b="1" dirty="0"/>
              <a:t>$30 per share in cash</a:t>
            </a:r>
            <a:r>
              <a:rPr lang="en-US" dirty="0"/>
              <a:t>.</a:t>
            </a:r>
          </a:p>
          <a:p>
            <a:r>
              <a:rPr lang="en-US" dirty="0"/>
              <a:t>JetBlue filed </a:t>
            </a:r>
            <a:r>
              <a:rPr lang="en-US" b="1" dirty="0"/>
              <a:t>Schedule TO (Tender Offer Statement)</a:t>
            </a:r>
            <a:r>
              <a:rPr lang="en-US" dirty="0"/>
              <a:t> under Regulation 14D, detailing:</a:t>
            </a:r>
          </a:p>
          <a:p>
            <a:pPr lvl="1"/>
            <a:r>
              <a:rPr lang="en-US" dirty="0"/>
              <a:t>Financing sources.</a:t>
            </a:r>
          </a:p>
          <a:p>
            <a:pPr lvl="1"/>
            <a:r>
              <a:rPr lang="en-US" dirty="0"/>
              <a:t>Conditions of the offer.</a:t>
            </a:r>
          </a:p>
          <a:p>
            <a:pPr lvl="1"/>
            <a:r>
              <a:rPr lang="en-US" dirty="0"/>
              <a:t>Its strategic rationale (creating the 5th-largest U.S. airline).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CD77D-973E-2041-F624-6A32C159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4" y="2015733"/>
            <a:ext cx="1662416" cy="166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5F1B26-836D-2FEB-3915-5AAC4C5EC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4" y="3854809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6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1CB92-972A-7C2B-2D58-687090A6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5EEF-5DB9-AD90-4FC5-77519EBA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128"/>
            <a:ext cx="10058400" cy="1571945"/>
          </a:xfrm>
        </p:spPr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Case Study: SEC 14D and 14D-9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9F2AFD-BCA7-28F2-D2DC-4C0FE350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297" y="2046555"/>
            <a:ext cx="8568647" cy="4261777"/>
          </a:xfrm>
        </p:spPr>
        <p:txBody>
          <a:bodyPr>
            <a:normAutofit/>
          </a:bodyPr>
          <a:lstStyle/>
          <a:p>
            <a:r>
              <a:rPr lang="en-US" b="1" dirty="0"/>
              <a:t>Spirit Board’s Response – Schedule 14D-9</a:t>
            </a:r>
          </a:p>
          <a:p>
            <a:r>
              <a:rPr lang="en-US" dirty="0"/>
              <a:t>Spirit’s board filed a </a:t>
            </a:r>
            <a:r>
              <a:rPr lang="en-US" b="1" dirty="0"/>
              <a:t>Schedule 14D-9</a:t>
            </a:r>
            <a:r>
              <a:rPr lang="en-US" dirty="0"/>
              <a:t> with the SEC recommending </a:t>
            </a:r>
            <a:r>
              <a:rPr lang="en-US" b="1" dirty="0"/>
              <a:t>shareholders reject JetBlue’s offer.</a:t>
            </a:r>
            <a:endParaRPr lang="en-US" dirty="0"/>
          </a:p>
          <a:p>
            <a:r>
              <a:rPr lang="en-US" dirty="0"/>
              <a:t>Rationale:</a:t>
            </a:r>
          </a:p>
          <a:p>
            <a:pPr lvl="1"/>
            <a:r>
              <a:rPr lang="en-US" dirty="0"/>
              <a:t>Spirit argued JetBlue’s bid faced a </a:t>
            </a:r>
            <a:r>
              <a:rPr lang="en-US" b="1" dirty="0"/>
              <a:t>high risk of antitrust rejection</a:t>
            </a:r>
            <a:r>
              <a:rPr lang="en-US" dirty="0"/>
              <a:t> by DOJ.</a:t>
            </a:r>
          </a:p>
          <a:p>
            <a:pPr lvl="1"/>
            <a:r>
              <a:rPr lang="en-US" dirty="0"/>
              <a:t>Spirit preferred the Frontier merger, which it said offered more regulatory certainty, even if the cash price was lower.</a:t>
            </a:r>
          </a:p>
          <a:p>
            <a:r>
              <a:rPr lang="en-US" dirty="0"/>
              <a:t>Over several months, Spirit amended its 14D-9 filings as negotiations evolved.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FDB53-A1C1-FFC2-35B3-DE4AE6E19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69" y="2202168"/>
            <a:ext cx="2158171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62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308F-C79D-F31E-46BF-35ACD05B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F896-8E70-9635-7FD7-C7F50E18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128"/>
            <a:ext cx="10058400" cy="1571945"/>
          </a:xfrm>
        </p:spPr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Case Study: SEC 14D and 14D-9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B9E716-CC98-1420-F1CC-1A882072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668" y="2046554"/>
            <a:ext cx="8568647" cy="4261777"/>
          </a:xfrm>
        </p:spPr>
        <p:txBody>
          <a:bodyPr>
            <a:normAutofit/>
          </a:bodyPr>
          <a:lstStyle/>
          <a:p>
            <a:r>
              <a:rPr lang="en-US" b="1" dirty="0"/>
              <a:t>Outcome</a:t>
            </a:r>
          </a:p>
          <a:p>
            <a:r>
              <a:rPr lang="en-US" dirty="0"/>
              <a:t>Spirit shareholders initially sided with the board, voting to delay JetBlue’s hostile bid.</a:t>
            </a:r>
          </a:p>
          <a:p>
            <a:r>
              <a:rPr lang="en-US" dirty="0"/>
              <a:t>Eventually, in </a:t>
            </a:r>
            <a:r>
              <a:rPr lang="en-US" b="1" dirty="0"/>
              <a:t>July 2022</a:t>
            </a:r>
            <a:r>
              <a:rPr lang="en-US" dirty="0"/>
              <a:t>, Spirit terminated its Frontier merger agreement after shareholder pushback and </a:t>
            </a:r>
            <a:r>
              <a:rPr lang="en-US" b="1" dirty="0"/>
              <a:t>entered into a merger agreement with JetBlue</a:t>
            </a:r>
            <a:r>
              <a:rPr lang="en-US" dirty="0"/>
              <a:t> for </a:t>
            </a:r>
            <a:r>
              <a:rPr lang="en-US" b="1" dirty="0"/>
              <a:t>$3.8 billion.</a:t>
            </a:r>
            <a:endParaRPr lang="en-US" dirty="0"/>
          </a:p>
          <a:p>
            <a:r>
              <a:rPr lang="en-US" dirty="0"/>
              <a:t>The JetBlue–Spirit case shows how </a:t>
            </a:r>
            <a:r>
              <a:rPr lang="en-US" b="1" dirty="0"/>
              <a:t>Regulation 14D protects shareholders</a:t>
            </a:r>
            <a:r>
              <a:rPr lang="en-US" dirty="0"/>
              <a:t> by requiring full disclosure and a formal board response, ensuring investors can make informed decisions in contested takeovers.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D26ED-ABD4-DA26-5C59-38F5BAE3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39" y="2202167"/>
            <a:ext cx="2158171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8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86604"/>
            <a:ext cx="11504022" cy="109806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Shareholder Protection Regulation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2120901"/>
            <a:ext cx="6712448" cy="3731260"/>
          </a:xfrm>
        </p:spPr>
        <p:txBody>
          <a:bodyPr>
            <a:normAutofit fontScale="92500" lnSpcReduction="10000"/>
          </a:bodyPr>
          <a:lstStyle/>
          <a:p>
            <a:pPr lvl="1" fontAlgn="base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The Sarbanes-Oxley Act of 2002 (“SOX”)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Improves financial transparency, Financial Disclosure, auditing practices, corporate governance, Responsibility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Impact on M&amp;A: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Enhanced due diligence requirements.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Increased compliance costs.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sz="1900" dirty="0"/>
          </a:p>
          <a:p>
            <a:pPr marL="201168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ENRON &amp; WorldCom CASE:</a:t>
            </a:r>
          </a:p>
          <a:p>
            <a:pPr marL="201168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Enron scandal, series of events that resulted in the bankruptcy of the U.S. energy, commodities, and services company Enron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Mark-to-Market accounting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 Transfer troubled assets to Special purpose entities</a:t>
            </a:r>
          </a:p>
        </p:txBody>
      </p:sp>
      <p:pic>
        <p:nvPicPr>
          <p:cNvPr id="4" name="Picture 3" descr="Two men in suits&#10;&#10;Description automatically generated with medium confidence">
            <a:extLst>
              <a:ext uri="{FF2B5EF4-FFF2-40B4-BE49-F238E27FC236}">
                <a16:creationId xmlns:a16="http://schemas.microsoft.com/office/drawing/2014/main" id="{A77FD5AB-C9D6-4C05-B2DA-D8EFFDB63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1" r="13639" b="1"/>
          <a:stretch/>
        </p:blipFill>
        <p:spPr>
          <a:xfrm>
            <a:off x="7307614" y="2120900"/>
            <a:ext cx="3848066" cy="3108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075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558" y="843071"/>
            <a:ext cx="11773989" cy="702305"/>
          </a:xfrm>
        </p:spPr>
        <p:txBody>
          <a:bodyPr>
            <a:normAutofit/>
          </a:bodyPr>
          <a:lstStyle/>
          <a:p>
            <a:r>
              <a:rPr lang="en-US" sz="4400" dirty="0"/>
              <a:t>Understanding Federal Securities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Securities Act of 1933 - governing </a:t>
            </a:r>
            <a:r>
              <a:rPr lang="en-US" sz="2800" dirty="0">
                <a:solidFill>
                  <a:srgbClr val="FF0000"/>
                </a:solidFill>
              </a:rPr>
              <a:t>Primary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Protection of Investors (disclosure, registration)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Securities Act of 1934 - governing </a:t>
            </a:r>
            <a:r>
              <a:rPr lang="en-US" sz="2800" dirty="0">
                <a:solidFill>
                  <a:srgbClr val="FF0000"/>
                </a:solidFill>
              </a:rPr>
              <a:t>Secondary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Protection of Investors (trading practices, manipulation, Insider Trading)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On-going reporting (10k, 10q, 8k)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Proxy Solicitations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52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06" y="263527"/>
            <a:ext cx="10882387" cy="1450757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Shareholder Protection Regulation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5991889" cy="3748193"/>
          </a:xfrm>
        </p:spPr>
        <p:txBody>
          <a:bodyPr>
            <a:normAutofit fontScale="92500" lnSpcReduction="20000"/>
          </a:bodyPr>
          <a:lstStyle/>
          <a:p>
            <a:pPr lvl="1" fontAlgn="base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Fair Disclosure (Regulation FD)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Manipulation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Ensures all investors have equal access to material information.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Prevents selective disclosure to analysts, institutional investors, or insiders.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Applies to public companies communicating earnings, forecasts, or deal information</a:t>
            </a:r>
          </a:p>
          <a:p>
            <a:pPr marL="201168" lvl="1" indent="0">
              <a:buNone/>
            </a:pPr>
            <a:endParaRPr lang="en-US" sz="1900" dirty="0"/>
          </a:p>
          <a:p>
            <a:pPr marL="201168" lvl="1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marL="201168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ELON MUSK/TESLA CASE:</a:t>
            </a:r>
          </a:p>
          <a:p>
            <a:pPr marL="201168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Social Media announcement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Taking Tesla private at $420 per share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9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8D7C4-0423-41A0-9999-B6308B60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48" y="2120900"/>
            <a:ext cx="2807527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0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BE53-CCD9-01A9-4CAF-A42785C3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Understanding Antitrust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2EF84-A712-C4C1-16D9-7A7FF7B38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/>
              <a:t>Hart-Scott-Rodino Act (1976)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Pre-merger notification system with Federal Trade Commission (FTC)  &amp; Department of Justice (DOJ.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Allows antitrust review before closing deals.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Example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Facebook–Instagram acquisition (2012).</a:t>
            </a:r>
          </a:p>
          <a:p>
            <a:pPr marL="201168" lvl="1" indent="0">
              <a:lnSpc>
                <a:spcPct val="8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18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A508F-BA93-08D8-E400-B9B119A78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5558-FB31-E5EB-F8BB-38CA552F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0144"/>
            <a:ext cx="9850862" cy="1277098"/>
          </a:xfrm>
        </p:spPr>
        <p:txBody>
          <a:bodyPr>
            <a:normAutofit/>
          </a:bodyPr>
          <a:lstStyle/>
          <a:p>
            <a:r>
              <a:rPr lang="en-US" sz="2800" spc="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</a:rPr>
              <a:t>Case Study: Facebook Acquiring Instagram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E273-D580-E4DB-53CC-25FE978E4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328" y="2108201"/>
            <a:ext cx="8145352" cy="3760891"/>
          </a:xfrm>
        </p:spPr>
        <p:txBody>
          <a:bodyPr>
            <a:noAutofit/>
          </a:bodyPr>
          <a:lstStyle/>
          <a:p>
            <a:r>
              <a:rPr lang="en-US" sz="2000" b="1" dirty="0"/>
              <a:t>The Deal</a:t>
            </a:r>
          </a:p>
          <a:p>
            <a:r>
              <a:rPr lang="en-US" sz="2000" dirty="0"/>
              <a:t>In </a:t>
            </a:r>
            <a:r>
              <a:rPr lang="en-US" sz="2000" b="1" dirty="0"/>
              <a:t>April 2012</a:t>
            </a:r>
            <a:r>
              <a:rPr lang="en-US" sz="2000" dirty="0"/>
              <a:t>, Facebook announced it would acquire </a:t>
            </a:r>
            <a:r>
              <a:rPr lang="en-US" sz="2000" b="1" dirty="0"/>
              <a:t>Instagram</a:t>
            </a:r>
            <a:r>
              <a:rPr lang="en-US" sz="2000" dirty="0"/>
              <a:t>, a then-tiny photo-sharing app with about </a:t>
            </a:r>
            <a:r>
              <a:rPr lang="en-US" sz="2000" b="1" dirty="0"/>
              <a:t>30 million users</a:t>
            </a:r>
            <a:r>
              <a:rPr lang="en-US" sz="2000" dirty="0"/>
              <a:t> but </a:t>
            </a:r>
            <a:r>
              <a:rPr lang="en-US" sz="2000" b="1" dirty="0"/>
              <a:t>no revenue.</a:t>
            </a:r>
            <a:endParaRPr lang="en-US" sz="2000" dirty="0"/>
          </a:p>
          <a:p>
            <a:r>
              <a:rPr lang="en-US" sz="2000" dirty="0"/>
              <a:t>Purchase price: </a:t>
            </a:r>
            <a:r>
              <a:rPr lang="en-US" sz="2000" b="1" dirty="0"/>
              <a:t>$1 billion</a:t>
            </a:r>
            <a:r>
              <a:rPr lang="en-US" sz="2000" dirty="0"/>
              <a:t> (cash + stock).</a:t>
            </a:r>
          </a:p>
          <a:p>
            <a:r>
              <a:rPr lang="en-US" sz="2000" dirty="0"/>
              <a:t>Because the transaction exceeded HSR thresholds, Facebook had to </a:t>
            </a:r>
            <a:r>
              <a:rPr lang="en-US" sz="2000" b="1" dirty="0"/>
              <a:t>file pre-merger notification</a:t>
            </a:r>
            <a:r>
              <a:rPr lang="en-US" sz="2000" dirty="0"/>
              <a:t> with the FTC and DOJ.</a:t>
            </a:r>
          </a:p>
          <a:p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🔹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9B32D-8A73-E9A2-6333-628D75A3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4" y="2108201"/>
            <a:ext cx="2143125" cy="1869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065AB-3A81-2230-73A3-F61DEFA1E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84" y="4150760"/>
            <a:ext cx="1486298" cy="14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27798-5044-EECD-BD1B-41071A7F1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C9E9-B137-7D67-CB06-EF59833D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0144"/>
            <a:ext cx="9850862" cy="1277098"/>
          </a:xfrm>
        </p:spPr>
        <p:txBody>
          <a:bodyPr>
            <a:normAutofit/>
          </a:bodyPr>
          <a:lstStyle/>
          <a:p>
            <a:r>
              <a:rPr lang="en-US" sz="2800" spc="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</a:rPr>
              <a:t>Case Study: Facebook Acquiring Instagram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DC773-17A7-7FF8-ED24-C86F14A9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328" y="2108201"/>
            <a:ext cx="8145352" cy="3760891"/>
          </a:xfrm>
        </p:spPr>
        <p:txBody>
          <a:bodyPr>
            <a:noAutofit/>
          </a:bodyPr>
          <a:lstStyle/>
          <a:p>
            <a:r>
              <a:rPr lang="en-US" b="1" dirty="0"/>
              <a:t>HSR Pre-Merger Review</a:t>
            </a:r>
          </a:p>
          <a:p>
            <a:r>
              <a:rPr lang="en-US" dirty="0"/>
              <a:t>Under the </a:t>
            </a:r>
            <a:r>
              <a:rPr lang="en-US" b="1" dirty="0"/>
              <a:t>HSR Act (1976)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Both buyer (Facebook) and seller (Instagram) filed </a:t>
            </a:r>
            <a:r>
              <a:rPr lang="en-US" b="1" dirty="0"/>
              <a:t>HSR forms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FTC had a </a:t>
            </a:r>
            <a:r>
              <a:rPr lang="en-US" b="1" dirty="0"/>
              <a:t>30-day window</a:t>
            </a:r>
            <a:r>
              <a:rPr lang="en-US" dirty="0"/>
              <a:t> to review and decide whether to challenge, extend, or clear the deal.</a:t>
            </a:r>
          </a:p>
          <a:p>
            <a:r>
              <a:rPr lang="en-US" b="1" dirty="0"/>
              <a:t>FTC Review (2012):</a:t>
            </a:r>
            <a:endParaRPr lang="en-US" dirty="0"/>
          </a:p>
          <a:p>
            <a:pPr lvl="1"/>
            <a:r>
              <a:rPr lang="en-US" dirty="0"/>
              <a:t>Examined whether the acquisition would substantially lessen competition in the social networking or photo-sharing markets.</a:t>
            </a:r>
          </a:p>
          <a:p>
            <a:pPr lvl="1"/>
            <a:r>
              <a:rPr lang="en-US" dirty="0"/>
              <a:t>FTC voted </a:t>
            </a:r>
            <a:r>
              <a:rPr lang="en-US" b="1" dirty="0"/>
              <a:t>5–0 to approve</a:t>
            </a:r>
            <a:r>
              <a:rPr lang="en-US" dirty="0"/>
              <a:t> the deal in August 2012, just before Facebook’s IPO.</a:t>
            </a:r>
          </a:p>
          <a:p>
            <a:endParaRPr lang="en-US" sz="2000" dirty="0"/>
          </a:p>
          <a:p>
            <a:r>
              <a:rPr lang="en-US" sz="2000" b="1" dirty="0"/>
              <a:t>🔹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638F7-4259-83B3-D44C-E5EEFD6E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4" y="2108201"/>
            <a:ext cx="2143125" cy="1869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48974-1EEC-918C-3FDD-B55504F22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84" y="4150760"/>
            <a:ext cx="1486298" cy="14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82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12B77-1FD2-8521-7039-55C1A408D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D06E-D830-477A-474F-2B53CFBD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0144"/>
            <a:ext cx="9850862" cy="1277098"/>
          </a:xfrm>
        </p:spPr>
        <p:txBody>
          <a:bodyPr>
            <a:normAutofit/>
          </a:bodyPr>
          <a:lstStyle/>
          <a:p>
            <a:r>
              <a:rPr lang="en-US" sz="2800" spc="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</a:rPr>
              <a:t>Case Study: Facebook Acquiring Instagram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FF6A-18CB-78B7-FEFC-9EF006907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328" y="2108201"/>
            <a:ext cx="8145352" cy="3760891"/>
          </a:xfrm>
        </p:spPr>
        <p:txBody>
          <a:bodyPr>
            <a:noAutofit/>
          </a:bodyPr>
          <a:lstStyle/>
          <a:p>
            <a:r>
              <a:rPr lang="en-US" sz="2000" b="1" dirty="0"/>
              <a:t>Why Approved at the Time</a:t>
            </a:r>
          </a:p>
          <a:p>
            <a:r>
              <a:rPr lang="en-US" sz="2000" dirty="0"/>
              <a:t>Instagram was small, unprofitable, and not seen as a standalone competitive threat to Facebook.</a:t>
            </a:r>
          </a:p>
          <a:p>
            <a:r>
              <a:rPr lang="en-US" sz="2000" dirty="0"/>
              <a:t>Regulators argued users had </a:t>
            </a:r>
            <a:r>
              <a:rPr lang="en-US" sz="2000" b="1" dirty="0"/>
              <a:t>many alternatives</a:t>
            </a:r>
            <a:r>
              <a:rPr lang="en-US" sz="2000" dirty="0"/>
              <a:t> (Flickr, Twitter photo-sharing, Picasa, etc.).</a:t>
            </a:r>
          </a:p>
          <a:p>
            <a:r>
              <a:rPr lang="en-US" sz="2000" dirty="0"/>
              <a:t>The acquisition was framed as Facebook buying Instagram’s </a:t>
            </a:r>
            <a:r>
              <a:rPr lang="en-US" sz="2000" b="1" dirty="0"/>
              <a:t>talent and technology</a:t>
            </a:r>
            <a:r>
              <a:rPr lang="en-US" sz="2000" dirty="0"/>
              <a:t> rather than eliminating a competitor.</a:t>
            </a:r>
          </a:p>
          <a:p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🔹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B9ECF-2FC6-AA5D-7674-43065422F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4" y="2108201"/>
            <a:ext cx="2143125" cy="1869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4281E6-F21B-8188-AFD3-C1C7E8B1B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84" y="4150760"/>
            <a:ext cx="1486298" cy="14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3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C229F-1F6C-EA44-548F-E616205EA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68B2-06FB-7941-8C21-48165219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0144"/>
            <a:ext cx="9850862" cy="1277098"/>
          </a:xfrm>
        </p:spPr>
        <p:txBody>
          <a:bodyPr>
            <a:normAutofit/>
          </a:bodyPr>
          <a:lstStyle/>
          <a:p>
            <a:r>
              <a:rPr lang="en-US" sz="2800" spc="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</a:rPr>
              <a:t>Case Study: Facebook Acquiring Instagram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F6A0-0F62-FD49-E968-BCE210982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9" y="1862621"/>
            <a:ext cx="9202220" cy="4230954"/>
          </a:xfrm>
        </p:spPr>
        <p:txBody>
          <a:bodyPr>
            <a:noAutofit/>
          </a:bodyPr>
          <a:lstStyle/>
          <a:p>
            <a:r>
              <a:rPr lang="en-US" sz="1800" b="1" dirty="0"/>
              <a:t>Aftermath &amp; Re-Evaluation</a:t>
            </a:r>
          </a:p>
          <a:p>
            <a:r>
              <a:rPr lang="en-US" sz="1800" dirty="0"/>
              <a:t>Post-acquisition, Instagram’s user base exploded under Facebook’s resources:</a:t>
            </a:r>
          </a:p>
          <a:p>
            <a:pPr lvl="1"/>
            <a:r>
              <a:rPr lang="en-US" sz="1800" dirty="0"/>
              <a:t>By </a:t>
            </a:r>
            <a:r>
              <a:rPr lang="en-US" sz="1800" b="1" dirty="0"/>
              <a:t>2018</a:t>
            </a:r>
            <a:r>
              <a:rPr lang="en-US" sz="1800" dirty="0"/>
              <a:t>, Instagram had over </a:t>
            </a:r>
            <a:r>
              <a:rPr lang="en-US" sz="1800" b="1" dirty="0"/>
              <a:t>1 billion active users.</a:t>
            </a:r>
            <a:endParaRPr lang="en-US" sz="1800" dirty="0"/>
          </a:p>
          <a:p>
            <a:pPr lvl="1"/>
            <a:r>
              <a:rPr lang="en-US" sz="1800" dirty="0"/>
              <a:t>Became Facebook’s primary growth engine and key to mobile/social advertising dominance.</a:t>
            </a:r>
          </a:p>
          <a:p>
            <a:r>
              <a:rPr lang="en-US" sz="1800" dirty="0"/>
              <a:t>By the late 2010s, critics argued the FTC </a:t>
            </a:r>
            <a:r>
              <a:rPr lang="en-US" sz="1800" b="1" dirty="0"/>
              <a:t>underestimated Instagram’s competitive potential</a:t>
            </a:r>
            <a:r>
              <a:rPr lang="en-US" sz="1800" dirty="0"/>
              <a:t> and missed a chance to block a deal that cemented Facebook’s market power.</a:t>
            </a:r>
          </a:p>
          <a:p>
            <a:r>
              <a:rPr lang="en-US" sz="1800" dirty="0"/>
              <a:t>In </a:t>
            </a:r>
            <a:r>
              <a:rPr lang="en-US" sz="1800" b="1" dirty="0"/>
              <a:t>2020</a:t>
            </a:r>
            <a:r>
              <a:rPr lang="en-US" sz="1800" dirty="0"/>
              <a:t>, the FTC (joined by 48 state attorneys general) filed an antitrust lawsuit against Facebook, citing its acquisitions of Instagram and WhatsApp as </a:t>
            </a:r>
            <a:r>
              <a:rPr lang="en-US" sz="1800" b="1" dirty="0"/>
              <a:t>“illegal monopolization strategies.”</a:t>
            </a:r>
            <a:endParaRPr lang="en-US" sz="1800" dirty="0"/>
          </a:p>
          <a:p>
            <a:r>
              <a:rPr lang="en-US" sz="1800" dirty="0"/>
              <a:t>While courts initially dismissed parts of the case, litigation continues as a test of whether regulators can </a:t>
            </a:r>
            <a:r>
              <a:rPr lang="en-US" sz="1800" b="1" dirty="0"/>
              <a:t>retroactively challenge previously approved mergers.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DC79F-52B9-EDBF-5C0A-1DF3B36B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4" y="2108201"/>
            <a:ext cx="2143125" cy="1869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92A2BA-0D3B-232E-BCA7-BE89D70F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84" y="4150760"/>
            <a:ext cx="1486298" cy="14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09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64272-1A22-DC5B-08EA-80CDBF0A7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82C1-B991-0559-1E97-DD2A5D36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0144"/>
            <a:ext cx="9850862" cy="1277098"/>
          </a:xfrm>
        </p:spPr>
        <p:txBody>
          <a:bodyPr>
            <a:normAutofit/>
          </a:bodyPr>
          <a:lstStyle/>
          <a:p>
            <a:r>
              <a:rPr lang="en-US" sz="2800" spc="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</a:rPr>
              <a:t>Case Study: Facebook Acquiring Instagram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07C8-3B72-B412-9BD2-61B6318E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9" y="2035283"/>
            <a:ext cx="8145352" cy="4230954"/>
          </a:xfrm>
        </p:spPr>
        <p:txBody>
          <a:bodyPr>
            <a:noAutofit/>
          </a:bodyPr>
          <a:lstStyle/>
          <a:p>
            <a:r>
              <a:rPr lang="en-US" sz="1800" b="1" dirty="0"/>
              <a:t>Significance for HSR</a:t>
            </a:r>
          </a:p>
          <a:p>
            <a:r>
              <a:rPr lang="en-US" sz="1800" dirty="0"/>
              <a:t>Shows limits of HSR review: regulators can only judge based on information available at the time.</a:t>
            </a:r>
          </a:p>
          <a:p>
            <a:r>
              <a:rPr lang="en-US" sz="1800" dirty="0"/>
              <a:t>Sparked a broader debate about </a:t>
            </a:r>
            <a:r>
              <a:rPr lang="en-US" sz="1800" b="1" dirty="0"/>
              <a:t>“nascent competition”</a:t>
            </a:r>
            <a:r>
              <a:rPr lang="en-US" sz="1800" dirty="0"/>
              <a:t> — whether acquisitions of small but fast-growing startups (like Instagram, WhatsApp, or AI companies today) should be blocked to prevent “killer acquisitions.”</a:t>
            </a:r>
          </a:p>
          <a:p>
            <a:r>
              <a:rPr lang="en-US" sz="1800" dirty="0"/>
              <a:t>It remains one of the </a:t>
            </a:r>
            <a:r>
              <a:rPr lang="en-US" sz="1800" b="1" dirty="0"/>
              <a:t>most controversial approvals</a:t>
            </a:r>
            <a:r>
              <a:rPr lang="en-US" sz="1800" dirty="0"/>
              <a:t> in modern antitrust history.</a:t>
            </a:r>
          </a:p>
          <a:p>
            <a:br>
              <a:rPr lang="en-US" sz="1800" dirty="0"/>
            </a:br>
            <a:r>
              <a:rPr lang="en-US" sz="1800" dirty="0"/>
              <a:t>The Facebook–Instagram case illustrates both the </a:t>
            </a:r>
            <a:r>
              <a:rPr lang="en-US" sz="1800" b="1" dirty="0"/>
              <a:t>mechanics of HSR pre-merger review</a:t>
            </a:r>
            <a:r>
              <a:rPr lang="en-US" sz="1800" dirty="0"/>
              <a:t> and the </a:t>
            </a:r>
            <a:r>
              <a:rPr lang="en-US" sz="1800" b="1" dirty="0"/>
              <a:t>challenges regulators face</a:t>
            </a:r>
            <a:r>
              <a:rPr lang="en-US" sz="1800" dirty="0"/>
              <a:t> in predicting long-term competitive effects, especially in fast-moving tech markets</a:t>
            </a:r>
          </a:p>
          <a:p>
            <a:r>
              <a:rPr lang="en-US" sz="1600" b="1" dirty="0"/>
              <a:t>🔹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739FF-AE8D-0E8B-86CB-66BE5931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4" y="2108201"/>
            <a:ext cx="2143125" cy="1869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0C52A-EF68-19E9-E5A9-9D6B51A1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84" y="4150760"/>
            <a:ext cx="1486298" cy="14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31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91700"/>
            <a:ext cx="11773989" cy="702305"/>
          </a:xfrm>
        </p:spPr>
        <p:txBody>
          <a:bodyPr>
            <a:normAutofit fontScale="90000"/>
          </a:bodyPr>
          <a:lstStyle/>
          <a:p>
            <a:r>
              <a:rPr lang="en-US"/>
              <a:t>Understanding Antitrust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360" y="2026008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Hart-Scott-</a:t>
            </a:r>
            <a:r>
              <a:rPr lang="en-US" sz="2800" dirty="0" err="1"/>
              <a:t>Rodino</a:t>
            </a:r>
            <a:r>
              <a:rPr lang="en-US" sz="2800" dirty="0"/>
              <a:t> Act (1976)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Acquisitions involving companies of specific size cannot be completed until certain information is supplied to federal government and specified waiting period has elapsed.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Based on Size of transaction (Assets)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Based on Size of parties’ test (Sales)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Based on Size of the acquisition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Waiting Period (30 days and 15 days for cash tender)</a:t>
            </a:r>
          </a:p>
          <a:p>
            <a:pPr marL="201168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06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91700"/>
            <a:ext cx="11773989" cy="702305"/>
          </a:xfrm>
        </p:spPr>
        <p:txBody>
          <a:bodyPr>
            <a:normAutofit fontScale="90000"/>
          </a:bodyPr>
          <a:lstStyle/>
          <a:p>
            <a:r>
              <a:rPr lang="en-US"/>
              <a:t>Understanding Antitrust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4748350" cy="37608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HORIZONTAL MERGERS</a:t>
            </a:r>
            <a:endParaRPr lang="en-US" sz="2000" dirty="0"/>
          </a:p>
          <a:p>
            <a:pPr marL="201168" lvl="1" indent="0">
              <a:buNone/>
            </a:pPr>
            <a:r>
              <a:rPr lang="en-US" sz="2600" u="sng" dirty="0">
                <a:solidFill>
                  <a:schemeClr val="tx1"/>
                </a:solidFill>
              </a:rPr>
              <a:t>Market Share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Testing HH Index Formula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i.e. – 5 firms: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30%, 25%, 20%, 15%, 10%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(30^2 + 25^2 +…. ) = 2250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75%, 10%, 5%@ remaining 3 firms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(75^2 + 10^2 + …) = 5800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Based on 10,000 (100%)</a:t>
            </a:r>
          </a:p>
          <a:p>
            <a:pPr marL="201168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99BF46-A198-4E94-B4F4-7E55762B7E98}"/>
              </a:ext>
            </a:extLst>
          </p:cNvPr>
          <p:cNvSpPr txBox="1">
            <a:spLocks/>
          </p:cNvSpPr>
          <p:nvPr/>
        </p:nvSpPr>
        <p:spPr>
          <a:xfrm>
            <a:off x="6635496" y="2108201"/>
            <a:ext cx="3785616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/>
              <a:t>VERTICAL MERGERS</a:t>
            </a:r>
            <a:endParaRPr lang="en-US" sz="2000"/>
          </a:p>
          <a:p>
            <a:pPr marL="201168" lvl="1" indent="0">
              <a:buFont typeface="Calibri" pitchFamily="34" charset="0"/>
              <a:buNone/>
            </a:pPr>
            <a:r>
              <a:rPr lang="en-US" sz="2600">
                <a:solidFill>
                  <a:schemeClr val="tx1"/>
                </a:solidFill>
              </a:rPr>
              <a:t>Supply Chain Control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/>
          </a:p>
          <a:p>
            <a:pPr>
              <a:buFont typeface="Wingdings" panose="05000000000000000000" pitchFamily="2" charset="2"/>
              <a:buChar char="Ø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2047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FDEE-1526-4FD4-BB10-B9C47272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36" y="615377"/>
            <a:ext cx="11094720" cy="936022"/>
          </a:xfrm>
        </p:spPr>
        <p:txBody>
          <a:bodyPr>
            <a:noAutofit/>
          </a:bodyPr>
          <a:lstStyle/>
          <a:p>
            <a:r>
              <a:rPr lang="en-US" sz="4400" dirty="0"/>
              <a:t>Regulation of Mergers &amp; Acquisitions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8E4B7-D224-29AF-6990-9B06BFFFC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M&amp;A regulation seeks to balance corporate growth with market fairness and investor protection.</a:t>
            </a:r>
          </a:p>
          <a:p>
            <a:r>
              <a:rPr lang="en-US" sz="2400" b="1" u="sng" dirty="0"/>
              <a:t>Anti-Trust Regulations – focusing on Consumers/Competitors:</a:t>
            </a:r>
          </a:p>
          <a:p>
            <a:pPr lvl="1"/>
            <a:r>
              <a:rPr lang="en-US" sz="2000" dirty="0"/>
              <a:t>Sherman Act (1890)</a:t>
            </a:r>
          </a:p>
          <a:p>
            <a:pPr lvl="1"/>
            <a:r>
              <a:rPr lang="en-US" sz="2000" dirty="0"/>
              <a:t>Clayton Act (1914)</a:t>
            </a:r>
          </a:p>
          <a:p>
            <a:pPr lvl="1"/>
            <a:r>
              <a:rPr lang="en-US" sz="2000" dirty="0"/>
              <a:t>Hart-Scott-Rodino Act (1976)</a:t>
            </a:r>
          </a:p>
          <a:p>
            <a:pPr lvl="1"/>
            <a:r>
              <a:rPr lang="en-US" sz="2000" dirty="0"/>
              <a:t>Williams Act (1968)</a:t>
            </a:r>
          </a:p>
          <a:p>
            <a:pPr marL="201168" lvl="1" indent="0">
              <a:buNone/>
            </a:pPr>
            <a:r>
              <a:rPr lang="en-US" sz="2400" b="1" u="sng" dirty="0"/>
              <a:t>Protection Rights Regulation – focusing on Shareholders</a:t>
            </a:r>
            <a:r>
              <a:rPr lang="en-US" sz="2000" b="1" u="sng" dirty="0"/>
              <a:t>:</a:t>
            </a:r>
          </a:p>
          <a:p>
            <a:pPr lvl="1"/>
            <a:r>
              <a:rPr lang="en-US" sz="2000" dirty="0"/>
              <a:t>SEC Regulations 13D, 13G, 14D</a:t>
            </a:r>
          </a:p>
          <a:p>
            <a:pPr lvl="1"/>
            <a:r>
              <a:rPr lang="en-US" sz="2000" dirty="0"/>
              <a:t>Sarbanes-Oxley Act (2002)</a:t>
            </a:r>
          </a:p>
          <a:p>
            <a:pPr lvl="1"/>
            <a:r>
              <a:rPr lang="en-US" sz="2000" dirty="0"/>
              <a:t>Fair Disclosure (FD)</a:t>
            </a:r>
          </a:p>
        </p:txBody>
      </p:sp>
    </p:spTree>
    <p:extLst>
      <p:ext uri="{BB962C8B-B14F-4D97-AF65-F5344CB8AC3E}">
        <p14:creationId xmlns:p14="http://schemas.microsoft.com/office/powerpoint/2010/main" val="5167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A29C6-EDF8-9893-FEA5-A5E21A697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AE79-F62B-66B3-6556-9AFFB947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1773989" cy="702305"/>
          </a:xfrm>
        </p:spPr>
        <p:txBody>
          <a:bodyPr>
            <a:normAutofit/>
          </a:bodyPr>
          <a:lstStyle/>
          <a:p>
            <a:r>
              <a:rPr lang="en-US" sz="4400" dirty="0"/>
              <a:t>Understanding Antitrust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FE32-AB45-096F-3E33-68A6F70C7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Sherman Act (1890)</a:t>
            </a:r>
            <a:endParaRPr lang="en-US" sz="2800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Prohibits new business combination resulting in monopolies (Primary Market)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Existing firms growing to a dominance position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Standard Oil breakup (1911).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AT&amp;T breakup (1982).</a:t>
            </a:r>
          </a:p>
          <a:p>
            <a:pPr marL="201168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57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2A79-E3FA-F630-A2A5-8B6354B1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128"/>
            <a:ext cx="10058400" cy="1571945"/>
          </a:xfrm>
        </p:spPr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Case Study: The Sherman Act (1890)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AE18AC-8357-5438-2344-A6775F16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973" y="2303410"/>
            <a:ext cx="8083707" cy="376089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Standard Oil (1911): </a:t>
            </a:r>
            <a:r>
              <a:rPr lang="en-US" dirty="0"/>
              <a:t>The Supreme Court found Standard Oil engaged in monopolistic practices (price-fixing, predatory pricing) and ordered it broken into 34 independent companies (e.g., Exxon, Chevron).</a:t>
            </a:r>
          </a:p>
          <a:p>
            <a:endParaRPr lang="en-US" dirty="0"/>
          </a:p>
          <a:p>
            <a:r>
              <a:rPr lang="en-US" b="1" dirty="0"/>
              <a:t>Key “Baby Standards” (Modern Successors)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Standard Oil of New Jersey (Esso)</a:t>
            </a:r>
            <a:r>
              <a:rPr lang="en-US" dirty="0"/>
              <a:t> → became </a:t>
            </a:r>
            <a:r>
              <a:rPr lang="en-US" b="1" dirty="0"/>
              <a:t>Exxon</a:t>
            </a:r>
            <a:r>
              <a:rPr lang="en-US" dirty="0"/>
              <a:t>, later merged with Mobil to form </a:t>
            </a:r>
            <a:r>
              <a:rPr lang="en-US" b="1" dirty="0"/>
              <a:t>ExxonMobil</a:t>
            </a:r>
            <a:r>
              <a:rPr lang="en-US" dirty="0"/>
              <a:t> (1999).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Standard Oil of New York (Socony)</a:t>
            </a:r>
            <a:r>
              <a:rPr lang="en-US" dirty="0"/>
              <a:t> → became </a:t>
            </a:r>
            <a:r>
              <a:rPr lang="en-US" b="1" dirty="0"/>
              <a:t>Mobil</a:t>
            </a:r>
            <a:r>
              <a:rPr lang="en-US" dirty="0"/>
              <a:t>, merged with Exxon.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Standard Oil of California (</a:t>
            </a:r>
            <a:r>
              <a:rPr lang="en-US" b="1" dirty="0" err="1"/>
              <a:t>Socal</a:t>
            </a:r>
            <a:r>
              <a:rPr lang="en-US" b="1" dirty="0"/>
              <a:t>)</a:t>
            </a:r>
            <a:r>
              <a:rPr lang="en-US" dirty="0"/>
              <a:t> → became </a:t>
            </a:r>
            <a:r>
              <a:rPr lang="en-US" b="1" dirty="0"/>
              <a:t>Chevron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Standard Oil of Indiana</a:t>
            </a:r>
            <a:r>
              <a:rPr lang="en-US" dirty="0"/>
              <a:t> → became </a:t>
            </a:r>
            <a:r>
              <a:rPr lang="en-US" b="1" dirty="0"/>
              <a:t>Amoco</a:t>
            </a:r>
            <a:r>
              <a:rPr lang="en-US" dirty="0"/>
              <a:t>, merged with BP in 1998.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Standard Oil of Ohio (Sohio)</a:t>
            </a:r>
            <a:r>
              <a:rPr lang="en-US" dirty="0"/>
              <a:t> → became part of </a:t>
            </a:r>
            <a:r>
              <a:rPr lang="en-US" b="1" dirty="0"/>
              <a:t>BP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The Ohio Oil Company</a:t>
            </a:r>
            <a:r>
              <a:rPr lang="en-US" dirty="0"/>
              <a:t> → later known as </a:t>
            </a:r>
            <a:r>
              <a:rPr lang="en-US" b="1" dirty="0"/>
              <a:t>Marathon Oil</a:t>
            </a:r>
            <a:r>
              <a:rPr lang="en-US" dirty="0"/>
              <a:t>; pipeline unit became </a:t>
            </a:r>
            <a:r>
              <a:rPr lang="en-US" b="1" dirty="0"/>
              <a:t>Marathon Petroleum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Continental Oil (Conoco)</a:t>
            </a:r>
            <a:r>
              <a:rPr lang="en-US" dirty="0"/>
              <a:t> → merged with Phillips Petroleum to form </a:t>
            </a:r>
            <a:r>
              <a:rPr lang="en-US" b="1" dirty="0"/>
              <a:t>ConocoPhillips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6D0EC-16BC-A406-6C0F-32320D1D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03" y="2019300"/>
            <a:ext cx="20574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0AE41-A090-48DF-357C-9968DF8DD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3402-C784-BA9B-8743-55F557ED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128"/>
            <a:ext cx="10058400" cy="1571945"/>
          </a:xfrm>
        </p:spPr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Case Study: The Sherman Act (1890)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107D8-E1D6-78BB-B989-5DEF3C29D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973" y="2303410"/>
            <a:ext cx="8083707" cy="2104203"/>
          </a:xfrm>
        </p:spPr>
        <p:txBody>
          <a:bodyPr>
            <a:normAutofit/>
          </a:bodyPr>
          <a:lstStyle/>
          <a:p>
            <a:r>
              <a:rPr lang="en-US" b="1" dirty="0"/>
              <a:t>AT&amp;T (1982):</a:t>
            </a:r>
            <a:r>
              <a:rPr lang="en-US" dirty="0"/>
              <a:t> DOJ ruled AT&amp;T a monopoly in telecom. Settlement broke it into seven “Baby Bells” to restore competition in phone services. (Ameritech, Bell Atlantic, BellSouth, NYNEX, Pacific Telesis, SBC Communications).</a:t>
            </a:r>
          </a:p>
          <a:p>
            <a:r>
              <a:rPr lang="en-US" dirty="0"/>
              <a:t>In 2000, Bell Atlantic merged with NYNEX = Verizon,</a:t>
            </a:r>
          </a:p>
          <a:p>
            <a:r>
              <a:rPr lang="en-US" dirty="0"/>
              <a:t>The others also merged back and took the name AT&amp;T.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7F618-3743-B1F8-90D2-7C2122554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88" y="2281237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97" y="947811"/>
            <a:ext cx="11773989" cy="702305"/>
          </a:xfrm>
        </p:spPr>
        <p:txBody>
          <a:bodyPr>
            <a:normAutofit/>
          </a:bodyPr>
          <a:lstStyle/>
          <a:p>
            <a:r>
              <a:rPr lang="en-US" sz="4400" dirty="0"/>
              <a:t>Understanding Antitrust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97" y="2026008"/>
            <a:ext cx="10877006" cy="376089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200" dirty="0"/>
              <a:t>The Clayton Act (1914)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100" dirty="0"/>
              <a:t>Expanded antitrust protections.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100" dirty="0"/>
              <a:t>Price discrimination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tx1"/>
                </a:solidFill>
              </a:rPr>
              <a:t>Tying of Contracts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tx1"/>
                </a:solidFill>
              </a:rPr>
              <a:t>Prohibits one company from buying the stock of another company if their combination results to reduced competition.</a:t>
            </a:r>
          </a:p>
          <a:p>
            <a:pPr marL="201168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2900" dirty="0">
                <a:solidFill>
                  <a:srgbClr val="FF0000"/>
                </a:solidFill>
              </a:rPr>
              <a:t>Examples: </a:t>
            </a:r>
          </a:p>
          <a:p>
            <a:pPr lvl="1"/>
            <a:r>
              <a:rPr lang="en-US" sz="2900" dirty="0">
                <a:solidFill>
                  <a:srgbClr val="FF0000"/>
                </a:solidFill>
              </a:rPr>
              <a:t>Staples &amp; Office Depot merger blocked (1997, 2016).</a:t>
            </a:r>
          </a:p>
          <a:p>
            <a:pPr lvl="1"/>
            <a:r>
              <a:rPr lang="en-US" sz="2900" dirty="0">
                <a:solidFill>
                  <a:srgbClr val="FF0000"/>
                </a:solidFill>
              </a:rPr>
              <a:t>DuPont divestiture of GM stake (1957).</a:t>
            </a:r>
          </a:p>
          <a:p>
            <a:pPr marL="201168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825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35155-B0CD-D2CC-990C-4D48399F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E0A8-A460-418E-62DE-242420BB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128"/>
            <a:ext cx="10058400" cy="1571945"/>
          </a:xfrm>
        </p:spPr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Case Study: Clayton Act (1914)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893EE0-DE0D-8B02-E70A-E3D8F9EAE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861" y="2128749"/>
            <a:ext cx="8083707" cy="376089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DuPont &amp; GM (1957):</a:t>
            </a:r>
            <a:r>
              <a:rPr lang="en-US" dirty="0"/>
              <a:t> DuPont owned a large stake in General Motors, giving it influence over a competitor’s supply decisions. Court ruled this violated Clayton Act’s prohibition on anti-competitive ownership and forced DuPont to divest.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1917, DuPont (a chemical company) began buying large blocks of General Motors (GM) stock.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By the 1920s, DuPont owned about 23% of GM, becoming its largest shareholder. DuPont executives also sat on GM’s board, which gave them influence over GM’s purchasing decisions.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raised concerns because DuPont was a major supplier of paints, finishes, and other materials to GM, meaning it could steer GM’s procurement toward DuPont products and away from competitors.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A8867-9EDE-BB9B-DB13-9002EE8CA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95" y="2128749"/>
            <a:ext cx="1838325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B219EF-40C7-2DBB-E5EE-9007114EA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95" y="3609228"/>
            <a:ext cx="18383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9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22F98-C283-F81B-C1FF-48F8AD855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9321-EE65-9A53-9AD7-30443BCC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128"/>
            <a:ext cx="10058400" cy="1571945"/>
          </a:xfrm>
        </p:spPr>
        <p:txBody>
          <a:bodyPr/>
          <a:lstStyle/>
          <a:p>
            <a:pPr marL="91440" marR="0" lvl="0" indent="-9144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Case Study: Clayton Act (1914)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3C903D-4485-12C4-AABE-40D51F383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861" y="2128749"/>
            <a:ext cx="8083707" cy="3760891"/>
          </a:xfrm>
        </p:spPr>
        <p:txBody>
          <a:bodyPr>
            <a:normAutofit/>
          </a:bodyPr>
          <a:lstStyle/>
          <a:p>
            <a:r>
              <a:rPr lang="en-US" b="1" dirty="0"/>
              <a:t>Staples &amp; Office Depot (1997, 2016):</a:t>
            </a:r>
            <a:r>
              <a:rPr lang="en-US" dirty="0"/>
              <a:t> FTC blocked the mergers, arguing combined firms would dominate office supply retailing and raise prices for consumers.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Staples and Office Depot were two of the three main players (Staples, Office Depot, OfficeMax) dominating this niche.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merger was blocked under the Clayton Act because it would have eliminated head-to-head competition between Staples and Office Depot, substantially lessening competition and likely leading to higher prices and less choice in the defined market of office supply superstores.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5EC88-2912-4FDF-AC79-8EB6FDF3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11" y="2009733"/>
            <a:ext cx="1943100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B25CCA-9EEA-9823-193A-5F8669B1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72" y="4009194"/>
            <a:ext cx="2022939" cy="11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5270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{68EDE6BD-EBA4-426D-88DA-B0D35B5EA65D}tf56160789_win32</Template>
  <TotalTime>879</TotalTime>
  <Words>2171</Words>
  <Application>Microsoft Office PowerPoint</Application>
  <PresentationFormat>Widescreen</PresentationFormat>
  <Paragraphs>227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Bookman Old Style</vt:lpstr>
      <vt:lpstr>Calibri</vt:lpstr>
      <vt:lpstr>Franklin Gothic Book</vt:lpstr>
      <vt:lpstr>Wingdings</vt:lpstr>
      <vt:lpstr>1_RetrospectVTI</vt:lpstr>
      <vt:lpstr>Mergers &amp; Acquisitions </vt:lpstr>
      <vt:lpstr>Understanding Federal Securities Laws</vt:lpstr>
      <vt:lpstr>Regulation of Mergers &amp; Acquisitions</vt:lpstr>
      <vt:lpstr>Understanding Antitrust Legislation</vt:lpstr>
      <vt:lpstr>Case Study: The Sherman Act (1890)</vt:lpstr>
      <vt:lpstr>Case Study: The Sherman Act (1890)</vt:lpstr>
      <vt:lpstr>Understanding Antitrust Legislation</vt:lpstr>
      <vt:lpstr>Case Study: Clayton Act (1914)</vt:lpstr>
      <vt:lpstr>Case Study: Clayton Act (1914)</vt:lpstr>
      <vt:lpstr>Shareholder Protection Regulation</vt:lpstr>
      <vt:lpstr>Shareholder Protection Regulation</vt:lpstr>
      <vt:lpstr>Shareholder Protection Regulation</vt:lpstr>
      <vt:lpstr>Case Study: Williams Act (1968)</vt:lpstr>
      <vt:lpstr>Shareholder Protection Regulation</vt:lpstr>
      <vt:lpstr>Shareholder Protection Regulation</vt:lpstr>
      <vt:lpstr>Case Study: SEC 14D and 14D-9</vt:lpstr>
      <vt:lpstr>Case Study: SEC 14D and 14D-9</vt:lpstr>
      <vt:lpstr>Case Study: SEC 14D and 14D-9</vt:lpstr>
      <vt:lpstr>Shareholder Protection Regulation</vt:lpstr>
      <vt:lpstr>Shareholder Protection Regulation</vt:lpstr>
      <vt:lpstr>Understanding Antitrust Legislation</vt:lpstr>
      <vt:lpstr>Case Study: Facebook Acquiring Instagram</vt:lpstr>
      <vt:lpstr>Case Study: Facebook Acquiring Instagram</vt:lpstr>
      <vt:lpstr>Case Study: Facebook Acquiring Instagram</vt:lpstr>
      <vt:lpstr>Case Study: Facebook Acquiring Instagram</vt:lpstr>
      <vt:lpstr>Case Study: Facebook Acquiring Instagram</vt:lpstr>
      <vt:lpstr>Understanding Antitrust Legislation</vt:lpstr>
      <vt:lpstr>Understanding Antitrust Legislation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Mergers &amp; Acquisitions</dc:title>
  <dc:creator>Chris Droussiotis</dc:creator>
  <cp:lastModifiedBy>Chris Droussiotis</cp:lastModifiedBy>
  <cp:revision>9</cp:revision>
  <cp:lastPrinted>2022-09-06T13:38:31Z</cp:lastPrinted>
  <dcterms:created xsi:type="dcterms:W3CDTF">2022-01-20T05:53:57Z</dcterms:created>
  <dcterms:modified xsi:type="dcterms:W3CDTF">2025-09-09T16:51:35Z</dcterms:modified>
</cp:coreProperties>
</file>