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handoutMasterIdLst>
    <p:handoutMasterId r:id="rId31"/>
  </p:handoutMasterIdLst>
  <p:sldIdLst>
    <p:sldId id="265" r:id="rId2"/>
    <p:sldId id="733" r:id="rId3"/>
    <p:sldId id="642" r:id="rId4"/>
    <p:sldId id="732" r:id="rId5"/>
    <p:sldId id="700" r:id="rId6"/>
    <p:sldId id="735" r:id="rId7"/>
    <p:sldId id="737" r:id="rId8"/>
    <p:sldId id="701" r:id="rId9"/>
    <p:sldId id="738" r:id="rId10"/>
    <p:sldId id="739" r:id="rId11"/>
    <p:sldId id="740" r:id="rId12"/>
    <p:sldId id="665" r:id="rId13"/>
    <p:sldId id="741" r:id="rId14"/>
    <p:sldId id="703" r:id="rId15"/>
    <p:sldId id="742" r:id="rId16"/>
    <p:sldId id="743" r:id="rId17"/>
    <p:sldId id="744" r:id="rId18"/>
    <p:sldId id="745" r:id="rId19"/>
    <p:sldId id="746" r:id="rId20"/>
    <p:sldId id="747" r:id="rId21"/>
    <p:sldId id="748" r:id="rId22"/>
    <p:sldId id="749" r:id="rId23"/>
    <p:sldId id="750" r:id="rId24"/>
    <p:sldId id="751" r:id="rId25"/>
    <p:sldId id="752" r:id="rId26"/>
    <p:sldId id="753" r:id="rId27"/>
    <p:sldId id="754" r:id="rId28"/>
    <p:sldId id="640" r:id="rId29"/>
  </p:sldIdLst>
  <p:sldSz cx="12188825" cy="6858000"/>
  <p:notesSz cx="6858000" cy="9144000"/>
  <p:custDataLst>
    <p:tags r:id="rId3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1" autoAdjust="0"/>
    <p:restoredTop sz="94629" autoAdjust="0"/>
  </p:normalViewPr>
  <p:slideViewPr>
    <p:cSldViewPr showGuides="1">
      <p:cViewPr varScale="1">
        <p:scale>
          <a:sx n="76" d="100"/>
          <a:sy n="76" d="100"/>
        </p:scale>
        <p:origin x="126" y="168"/>
      </p:cViewPr>
      <p:guideLst>
        <p:guide pos="3839"/>
        <p:guide orient="horz" pos="216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63" d="100"/>
          <a:sy n="63" d="100"/>
        </p:scale>
        <p:origin x="1986"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9088EAF-6ECA-4616-85EF-35AA19C641F3}" type="datetimeFigureOut">
              <a:rPr lang="en-US"/>
              <a:t>7/22/2026</a:t>
            </a:fld>
            <a:endParaRPr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9F912AB-2776-42F2-A957-313FC7EFEDB9}" type="slidenum">
              <a:rPr/>
              <a:t>‹#›</a:t>
            </a:fld>
            <a:endParaRPr dirty="0"/>
          </a:p>
        </p:txBody>
      </p:sp>
    </p:spTree>
    <p:extLst>
      <p:ext uri="{BB962C8B-B14F-4D97-AF65-F5344CB8AC3E}">
        <p14:creationId xmlns:p14="http://schemas.microsoft.com/office/powerpoint/2010/main" val="39320657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BD2D7A-D230-4F91-BD59-0A39C2703BA8}" type="datetimeFigureOut">
              <a:rPr lang="en-US"/>
              <a:t>7/22/2026</a:t>
            </a:fld>
            <a:endParaRPr dirty="0"/>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3199CD-3E1B-4AE6-990F-76F925F5EA9F}" type="slidenum">
              <a:rPr/>
              <a:t>‹#›</a:t>
            </a:fld>
            <a:endParaRPr dirty="0"/>
          </a:p>
        </p:txBody>
      </p:sp>
    </p:spTree>
    <p:extLst>
      <p:ext uri="{BB962C8B-B14F-4D97-AF65-F5344CB8AC3E}">
        <p14:creationId xmlns:p14="http://schemas.microsoft.com/office/powerpoint/2010/main" val="4276579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65214" y="1828800"/>
            <a:ext cx="8229600" cy="2895600"/>
          </a:xfrm>
        </p:spPr>
        <p:txBody>
          <a:bodyPr anchor="b">
            <a:normAutofit/>
          </a:bodyPr>
          <a:lstStyle>
            <a:lvl1pPr>
              <a:lnSpc>
                <a:spcPct val="80000"/>
              </a:lnSpc>
              <a:defRPr sz="6600">
                <a:solidFill>
                  <a:schemeClr val="tx1"/>
                </a:solidFill>
              </a:defRPr>
            </a:lvl1pPr>
          </a:lstStyle>
          <a:p>
            <a:r>
              <a:rPr lang="en-US"/>
              <a:t>Click to edit Master title style</a:t>
            </a:r>
            <a:endParaRPr/>
          </a:p>
        </p:txBody>
      </p:sp>
      <p:sp>
        <p:nvSpPr>
          <p:cNvPr id="3" name="Subtitle 2"/>
          <p:cNvSpPr>
            <a:spLocks noGrp="1"/>
          </p:cNvSpPr>
          <p:nvPr>
            <p:ph type="subTitle" idx="1"/>
          </p:nvPr>
        </p:nvSpPr>
        <p:spPr>
          <a:xfrm>
            <a:off x="1065213" y="4800600"/>
            <a:ext cx="8229600" cy="1219200"/>
          </a:xfrm>
        </p:spPr>
        <p:txBody>
          <a:bodyPr>
            <a:normAutofit/>
          </a:bodyPr>
          <a:lstStyle>
            <a:lvl1pPr marL="0" indent="0" algn="l">
              <a:spcBef>
                <a:spcPts val="0"/>
              </a:spcBef>
              <a:buNone/>
              <a:defRPr sz="2000" cap="all" spc="200" baseline="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Tree>
    <p:extLst>
      <p:ext uri="{BB962C8B-B14F-4D97-AF65-F5344CB8AC3E}">
        <p14:creationId xmlns:p14="http://schemas.microsoft.com/office/powerpoint/2010/main" val="94999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fld id="{03F41C87-7AD9-4845-A077-840E4A0F3F06}" type="datetimeFigureOut">
              <a:rPr lang="en-US"/>
              <a:t>7/22/2026</a:t>
            </a:fld>
            <a:endParaRPr dirty="0"/>
          </a:p>
        </p:txBody>
      </p:sp>
      <p:sp>
        <p:nvSpPr>
          <p:cNvPr id="6" name="Slide Number Placeholder 5"/>
          <p:cNvSpPr>
            <a:spLocks noGrp="1"/>
          </p:cNvSpPr>
          <p:nvPr>
            <p:ph type="sldNum" sz="quarter" idx="12"/>
          </p:nvPr>
        </p:nvSpPr>
        <p:spPr/>
        <p:txBody>
          <a:bodyPr/>
          <a:lstStyle/>
          <a:p>
            <a:fld id="{2A013F82-EE5E-44EE-A61D-E31C6657F26F}" type="slidenum">
              <a:rPr/>
              <a:t>‹#›</a:t>
            </a:fld>
            <a:endParaRPr dirty="0"/>
          </a:p>
        </p:txBody>
      </p:sp>
    </p:spTree>
    <p:extLst>
      <p:ext uri="{BB962C8B-B14F-4D97-AF65-F5344CB8AC3E}">
        <p14:creationId xmlns:p14="http://schemas.microsoft.com/office/powerpoint/2010/main" val="460095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2412" y="381001"/>
            <a:ext cx="1524001" cy="56388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522412" y="381001"/>
            <a:ext cx="7391399"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fld id="{03F41C87-7AD9-4845-A077-840E4A0F3F06}" type="datetimeFigureOut">
              <a:rPr lang="en-US"/>
              <a:t>7/22/2026</a:t>
            </a:fld>
            <a:endParaRPr dirty="0"/>
          </a:p>
        </p:txBody>
      </p:sp>
      <p:sp>
        <p:nvSpPr>
          <p:cNvPr id="6" name="Slide Number Placeholder 5"/>
          <p:cNvSpPr>
            <a:spLocks noGrp="1"/>
          </p:cNvSpPr>
          <p:nvPr>
            <p:ph type="sldNum" sz="quarter" idx="12"/>
          </p:nvPr>
        </p:nvSpPr>
        <p:spPr/>
        <p:txBody>
          <a:bodyPr/>
          <a:lstStyle/>
          <a:p>
            <a:fld id="{2A013F82-EE5E-44EE-A61D-E31C6657F26F}" type="slidenum">
              <a:rPr/>
              <a:t>‹#›</a:t>
            </a:fld>
            <a:endParaRPr dirty="0"/>
          </a:p>
        </p:txBody>
      </p:sp>
    </p:spTree>
    <p:extLst>
      <p:ext uri="{BB962C8B-B14F-4D97-AF65-F5344CB8AC3E}">
        <p14:creationId xmlns:p14="http://schemas.microsoft.com/office/powerpoint/2010/main" val="4079035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fld id="{03F41C87-7AD9-4845-A077-840E4A0F3F06}" type="datetimeFigureOut">
              <a:rPr lang="en-US"/>
              <a:t>7/22/2026</a:t>
            </a:fld>
            <a:endParaRPr dirty="0"/>
          </a:p>
        </p:txBody>
      </p:sp>
      <p:sp>
        <p:nvSpPr>
          <p:cNvPr id="6" name="Slide Number Placeholder 5"/>
          <p:cNvSpPr>
            <a:spLocks noGrp="1"/>
          </p:cNvSpPr>
          <p:nvPr>
            <p:ph type="sldNum" sz="quarter" idx="12"/>
          </p:nvPr>
        </p:nvSpPr>
        <p:spPr/>
        <p:txBody>
          <a:bodyPr/>
          <a:lstStyle/>
          <a:p>
            <a:fld id="{2A013F82-EE5E-44EE-A61D-E31C6657F26F}" type="slidenum">
              <a:rPr/>
              <a:t>‹#›</a:t>
            </a:fld>
            <a:endParaRPr dirty="0"/>
          </a:p>
        </p:txBody>
      </p:sp>
    </p:spTree>
    <p:extLst>
      <p:ext uri="{BB962C8B-B14F-4D97-AF65-F5344CB8AC3E}">
        <p14:creationId xmlns:p14="http://schemas.microsoft.com/office/powerpoint/2010/main" val="2738254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59614" y="2514600"/>
            <a:ext cx="8692399" cy="2819400"/>
          </a:xfrm>
        </p:spPr>
        <p:txBody>
          <a:bodyPr anchor="b">
            <a:normAutofit/>
          </a:bodyPr>
          <a:lstStyle>
            <a:lvl1pPr algn="l">
              <a:lnSpc>
                <a:spcPct val="80000"/>
              </a:lnSpc>
              <a:defRPr sz="4800" b="0" cap="none" baseline="0"/>
            </a:lvl1pPr>
          </a:lstStyle>
          <a:p>
            <a:r>
              <a:rPr lang="en-US"/>
              <a:t>Click to edit Master title style</a:t>
            </a:r>
            <a:endParaRPr/>
          </a:p>
        </p:txBody>
      </p:sp>
      <p:sp>
        <p:nvSpPr>
          <p:cNvPr id="3" name="Text Placeholder 2"/>
          <p:cNvSpPr>
            <a:spLocks noGrp="1"/>
          </p:cNvSpPr>
          <p:nvPr>
            <p:ph type="body" idx="1"/>
          </p:nvPr>
        </p:nvSpPr>
        <p:spPr>
          <a:xfrm>
            <a:off x="1065213" y="5410200"/>
            <a:ext cx="8687333" cy="609601"/>
          </a:xfrm>
        </p:spPr>
        <p:txBody>
          <a:bodyPr anchor="t">
            <a:normAutofit/>
          </a:bodyPr>
          <a:lstStyle>
            <a:lvl1pPr marL="0" indent="0">
              <a:spcBef>
                <a:spcPts val="0"/>
              </a:spcBef>
              <a:buNone/>
              <a:defRPr sz="2000" cap="all" spc="200" baseline="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fld id="{03F41C87-7AD9-4845-A077-840E4A0F3F06}" type="datetimeFigureOut">
              <a:rPr lang="en-US"/>
              <a:t>7/22/2026</a:t>
            </a:fld>
            <a:endParaRPr dirty="0"/>
          </a:p>
        </p:txBody>
      </p:sp>
      <p:sp>
        <p:nvSpPr>
          <p:cNvPr id="6" name="Slide Number Placeholder 5"/>
          <p:cNvSpPr>
            <a:spLocks noGrp="1"/>
          </p:cNvSpPr>
          <p:nvPr>
            <p:ph type="sldNum" sz="quarter" idx="12"/>
          </p:nvPr>
        </p:nvSpPr>
        <p:spPr/>
        <p:txBody>
          <a:bodyPr/>
          <a:lstStyle/>
          <a:p>
            <a:fld id="{2A013F82-EE5E-44EE-A61D-E31C6657F26F}" type="slidenum">
              <a:rPr/>
              <a:t>‹#›</a:t>
            </a:fld>
            <a:endParaRPr dirty="0"/>
          </a:p>
        </p:txBody>
      </p:sp>
    </p:spTree>
    <p:extLst>
      <p:ext uri="{BB962C8B-B14F-4D97-AF65-F5344CB8AC3E}">
        <p14:creationId xmlns:p14="http://schemas.microsoft.com/office/powerpoint/2010/main" val="176181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504781" y="1905001"/>
            <a:ext cx="4419599" cy="41148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29183" y="1905001"/>
            <a:ext cx="4419600" cy="41148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dirty="0"/>
          </a:p>
        </p:txBody>
      </p:sp>
      <p:sp>
        <p:nvSpPr>
          <p:cNvPr id="5" name="Date Placeholder 4"/>
          <p:cNvSpPr>
            <a:spLocks noGrp="1"/>
          </p:cNvSpPr>
          <p:nvPr>
            <p:ph type="dt" sz="half" idx="10"/>
          </p:nvPr>
        </p:nvSpPr>
        <p:spPr/>
        <p:txBody>
          <a:bodyPr/>
          <a:lstStyle/>
          <a:p>
            <a:fld id="{03F41C87-7AD9-4845-A077-840E4A0F3F06}" type="datetimeFigureOut">
              <a:rPr lang="en-US"/>
              <a:t>7/22/2026</a:t>
            </a:fld>
            <a:endParaRPr dirty="0"/>
          </a:p>
        </p:txBody>
      </p:sp>
      <p:sp>
        <p:nvSpPr>
          <p:cNvPr id="7" name="Slide Number Placeholder 6"/>
          <p:cNvSpPr>
            <a:spLocks noGrp="1"/>
          </p:cNvSpPr>
          <p:nvPr>
            <p:ph type="sldNum" sz="quarter" idx="12"/>
          </p:nvPr>
        </p:nvSpPr>
        <p:spPr/>
        <p:txBody>
          <a:bodyPr/>
          <a:lstStyle/>
          <a:p>
            <a:fld id="{2A013F82-EE5E-44EE-A61D-E31C6657F26F}" type="slidenum">
              <a:rPr/>
              <a:t>‹#›</a:t>
            </a:fld>
            <a:endParaRPr dirty="0"/>
          </a:p>
        </p:txBody>
      </p:sp>
    </p:spTree>
    <p:extLst>
      <p:ext uri="{BB962C8B-B14F-4D97-AF65-F5344CB8AC3E}">
        <p14:creationId xmlns:p14="http://schemas.microsoft.com/office/powerpoint/2010/main" val="2825340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522411" y="1905000"/>
            <a:ext cx="4416552" cy="762000"/>
          </a:xfrm>
        </p:spPr>
        <p:txBody>
          <a:bodyPr anchor="ctr">
            <a:noAutofit/>
          </a:bodyPr>
          <a:lstStyle>
            <a:lvl1pPr marL="0" indent="0">
              <a:spcBef>
                <a:spcPts val="0"/>
              </a:spcBef>
              <a:buNone/>
              <a:defRPr sz="2000" b="0" cap="all" spc="20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22411" y="2743201"/>
            <a:ext cx="4416552" cy="3276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49861" y="1905000"/>
            <a:ext cx="4416552" cy="762000"/>
          </a:xfrm>
        </p:spPr>
        <p:txBody>
          <a:bodyPr anchor="ctr">
            <a:noAutofit/>
          </a:bodyPr>
          <a:lstStyle>
            <a:lvl1pPr marL="0" indent="0">
              <a:spcBef>
                <a:spcPts val="0"/>
              </a:spcBef>
              <a:buNone/>
              <a:defRPr sz="2000" b="0" cap="all" spc="20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49861" y="2743201"/>
            <a:ext cx="4416552" cy="3276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endParaRPr dirty="0"/>
          </a:p>
        </p:txBody>
      </p:sp>
      <p:sp>
        <p:nvSpPr>
          <p:cNvPr id="7" name="Date Placeholder 6"/>
          <p:cNvSpPr>
            <a:spLocks noGrp="1"/>
          </p:cNvSpPr>
          <p:nvPr>
            <p:ph type="dt" sz="half" idx="10"/>
          </p:nvPr>
        </p:nvSpPr>
        <p:spPr/>
        <p:txBody>
          <a:bodyPr/>
          <a:lstStyle/>
          <a:p>
            <a:fld id="{03F41C87-7AD9-4845-A077-840E4A0F3F06}" type="datetimeFigureOut">
              <a:rPr lang="en-US"/>
              <a:t>7/22/2026</a:t>
            </a:fld>
            <a:endParaRPr dirty="0"/>
          </a:p>
        </p:txBody>
      </p:sp>
      <p:sp>
        <p:nvSpPr>
          <p:cNvPr id="9" name="Slide Number Placeholder 8"/>
          <p:cNvSpPr>
            <a:spLocks noGrp="1"/>
          </p:cNvSpPr>
          <p:nvPr>
            <p:ph type="sldNum" sz="quarter" idx="12"/>
          </p:nvPr>
        </p:nvSpPr>
        <p:spPr/>
        <p:txBody>
          <a:bodyPr/>
          <a:lstStyle/>
          <a:p>
            <a:fld id="{2A013F82-EE5E-44EE-A61D-E31C6657F26F}" type="slidenum">
              <a:rPr/>
              <a:t>‹#›</a:t>
            </a:fld>
            <a:endParaRPr dirty="0"/>
          </a:p>
        </p:txBody>
      </p:sp>
    </p:spTree>
    <p:extLst>
      <p:ext uri="{BB962C8B-B14F-4D97-AF65-F5344CB8AC3E}">
        <p14:creationId xmlns:p14="http://schemas.microsoft.com/office/powerpoint/2010/main" val="4208419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endParaRPr dirty="0"/>
          </a:p>
        </p:txBody>
      </p:sp>
      <p:sp>
        <p:nvSpPr>
          <p:cNvPr id="3" name="Date Placeholder 2"/>
          <p:cNvSpPr>
            <a:spLocks noGrp="1"/>
          </p:cNvSpPr>
          <p:nvPr>
            <p:ph type="dt" sz="half" idx="10"/>
          </p:nvPr>
        </p:nvSpPr>
        <p:spPr/>
        <p:txBody>
          <a:bodyPr/>
          <a:lstStyle/>
          <a:p>
            <a:fld id="{03F41C87-7AD9-4845-A077-840E4A0F3F06}" type="datetimeFigureOut">
              <a:rPr lang="en-US"/>
              <a:t>7/22/2026</a:t>
            </a:fld>
            <a:endParaRPr dirty="0"/>
          </a:p>
        </p:txBody>
      </p:sp>
      <p:sp>
        <p:nvSpPr>
          <p:cNvPr id="5" name="Slide Number Placeholder 4"/>
          <p:cNvSpPr>
            <a:spLocks noGrp="1"/>
          </p:cNvSpPr>
          <p:nvPr>
            <p:ph type="sldNum" sz="quarter" idx="12"/>
          </p:nvPr>
        </p:nvSpPr>
        <p:spPr/>
        <p:txBody>
          <a:bodyPr/>
          <a:lstStyle/>
          <a:p>
            <a:fld id="{2A013F82-EE5E-44EE-A61D-E31C6657F26F}" type="slidenum">
              <a:rPr/>
              <a:t>‹#›</a:t>
            </a:fld>
            <a:endParaRPr dirty="0"/>
          </a:p>
        </p:txBody>
      </p:sp>
    </p:spTree>
    <p:extLst>
      <p:ext uri="{BB962C8B-B14F-4D97-AF65-F5344CB8AC3E}">
        <p14:creationId xmlns:p14="http://schemas.microsoft.com/office/powerpoint/2010/main" val="162663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2"/>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dirty="0"/>
          </a:p>
        </p:txBody>
      </p:sp>
      <p:sp>
        <p:nvSpPr>
          <p:cNvPr id="2" name="Date Placeholder 1"/>
          <p:cNvSpPr>
            <a:spLocks noGrp="1"/>
          </p:cNvSpPr>
          <p:nvPr>
            <p:ph type="dt" sz="half" idx="10"/>
          </p:nvPr>
        </p:nvSpPr>
        <p:spPr/>
        <p:txBody>
          <a:bodyPr/>
          <a:lstStyle/>
          <a:p>
            <a:fld id="{03F41C87-7AD9-4845-A077-840E4A0F3F06}" type="datetimeFigureOut">
              <a:rPr lang="en-US"/>
              <a:t>7/22/2026</a:t>
            </a:fld>
            <a:endParaRPr dirty="0"/>
          </a:p>
        </p:txBody>
      </p:sp>
      <p:sp>
        <p:nvSpPr>
          <p:cNvPr id="4" name="Slide Number Placeholder 3"/>
          <p:cNvSpPr>
            <a:spLocks noGrp="1"/>
          </p:cNvSpPr>
          <p:nvPr>
            <p:ph type="sldNum" sz="quarter" idx="12"/>
          </p:nvPr>
        </p:nvSpPr>
        <p:spPr/>
        <p:txBody>
          <a:bodyPr/>
          <a:lstStyle/>
          <a:p>
            <a:fld id="{2A013F82-EE5E-44EE-A61D-E31C6657F26F}" type="slidenum">
              <a:rPr/>
              <a:t>‹#›</a:t>
            </a:fld>
            <a:endParaRPr dirty="0"/>
          </a:p>
        </p:txBody>
      </p:sp>
    </p:spTree>
    <p:extLst>
      <p:ext uri="{BB962C8B-B14F-4D97-AF65-F5344CB8AC3E}">
        <p14:creationId xmlns:p14="http://schemas.microsoft.com/office/powerpoint/2010/main" val="3607540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55604" y="1905000"/>
            <a:ext cx="3596607" cy="2667000"/>
          </a:xfrm>
        </p:spPr>
        <p:txBody>
          <a:bodyPr anchor="b">
            <a:noAutofit/>
          </a:bodyPr>
          <a:lstStyle>
            <a:lvl1pPr algn="l">
              <a:lnSpc>
                <a:spcPct val="90000"/>
              </a:lnSpc>
              <a:defRPr sz="3600" b="0" baseline="0">
                <a:solidFill>
                  <a:schemeClr val="tx1"/>
                </a:solidFill>
              </a:defRPr>
            </a:lvl1pPr>
          </a:lstStyle>
          <a:p>
            <a:r>
              <a:rPr lang="en-US"/>
              <a:t>Click to edit Master title style</a:t>
            </a:r>
            <a:endParaRPr/>
          </a:p>
        </p:txBody>
      </p:sp>
      <p:sp>
        <p:nvSpPr>
          <p:cNvPr id="4" name="Text Placeholder 3"/>
          <p:cNvSpPr>
            <a:spLocks noGrp="1"/>
          </p:cNvSpPr>
          <p:nvPr>
            <p:ph type="body" sz="half" idx="2"/>
          </p:nvPr>
        </p:nvSpPr>
        <p:spPr>
          <a:xfrm>
            <a:off x="1065213" y="4648200"/>
            <a:ext cx="3581399" cy="1371600"/>
          </a:xfrm>
        </p:spPr>
        <p:txBody>
          <a:bodyPr>
            <a:normAutofit/>
          </a:bodyPr>
          <a:lstStyle>
            <a:lvl1pPr marL="0" indent="0">
              <a:lnSpc>
                <a:spcPct val="9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Content Placeholder 2"/>
          <p:cNvSpPr>
            <a:spLocks noGrp="1"/>
          </p:cNvSpPr>
          <p:nvPr>
            <p:ph idx="1"/>
          </p:nvPr>
        </p:nvSpPr>
        <p:spPr>
          <a:xfrm>
            <a:off x="4951414" y="685800"/>
            <a:ext cx="6400800" cy="53340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dirty="0"/>
          </a:p>
        </p:txBody>
      </p:sp>
      <p:sp>
        <p:nvSpPr>
          <p:cNvPr id="5" name="Date Placeholder 4"/>
          <p:cNvSpPr>
            <a:spLocks noGrp="1"/>
          </p:cNvSpPr>
          <p:nvPr>
            <p:ph type="dt" sz="half" idx="10"/>
          </p:nvPr>
        </p:nvSpPr>
        <p:spPr/>
        <p:txBody>
          <a:bodyPr/>
          <a:lstStyle/>
          <a:p>
            <a:fld id="{03F41C87-7AD9-4845-A077-840E4A0F3F06}" type="datetimeFigureOut">
              <a:rPr lang="en-US"/>
              <a:t>7/22/2026</a:t>
            </a:fld>
            <a:endParaRPr dirty="0"/>
          </a:p>
        </p:txBody>
      </p:sp>
      <p:sp>
        <p:nvSpPr>
          <p:cNvPr id="7" name="Slide Number Placeholder 6"/>
          <p:cNvSpPr>
            <a:spLocks noGrp="1"/>
          </p:cNvSpPr>
          <p:nvPr>
            <p:ph type="sldNum" sz="quarter" idx="12"/>
          </p:nvPr>
        </p:nvSpPr>
        <p:spPr/>
        <p:txBody>
          <a:bodyPr/>
          <a:lstStyle/>
          <a:p>
            <a:fld id="{2A013F82-EE5E-44EE-A61D-E31C6657F26F}" type="slidenum">
              <a:rPr/>
              <a:t>‹#›</a:t>
            </a:fld>
            <a:endParaRPr dirty="0"/>
          </a:p>
        </p:txBody>
      </p:sp>
    </p:spTree>
    <p:extLst>
      <p:ext uri="{BB962C8B-B14F-4D97-AF65-F5344CB8AC3E}">
        <p14:creationId xmlns:p14="http://schemas.microsoft.com/office/powerpoint/2010/main" val="2544981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55604" y="1905000"/>
            <a:ext cx="3596607" cy="2667000"/>
          </a:xfrm>
        </p:spPr>
        <p:txBody>
          <a:bodyPr anchor="b">
            <a:normAutofit/>
          </a:bodyPr>
          <a:lstStyle>
            <a:lvl1pPr algn="l">
              <a:lnSpc>
                <a:spcPct val="90000"/>
              </a:lnSpc>
              <a:defRPr sz="3600" b="0" i="0" baseline="0">
                <a:solidFill>
                  <a:schemeClr val="tx1"/>
                </a:solidFill>
              </a:defRPr>
            </a:lvl1pPr>
          </a:lstStyle>
          <a:p>
            <a:r>
              <a:rPr lang="en-US"/>
              <a:t>Click to edit Master title style</a:t>
            </a:r>
            <a:endParaRPr/>
          </a:p>
        </p:txBody>
      </p:sp>
      <p:sp>
        <p:nvSpPr>
          <p:cNvPr id="4" name="Text Placeholder 3"/>
          <p:cNvSpPr>
            <a:spLocks noGrp="1"/>
          </p:cNvSpPr>
          <p:nvPr>
            <p:ph type="body" sz="half" idx="2"/>
          </p:nvPr>
        </p:nvSpPr>
        <p:spPr>
          <a:xfrm>
            <a:off x="1065213" y="4648200"/>
            <a:ext cx="3581399" cy="1371600"/>
          </a:xfrm>
        </p:spPr>
        <p:txBody>
          <a:bodyPr>
            <a:normAutofit/>
          </a:bodyPr>
          <a:lstStyle>
            <a:lvl1pPr marL="0" indent="0">
              <a:lnSpc>
                <a:spcPct val="9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Picture Placeholder 2" descr="An empty placeholder to add an image. Click on the placeholder and select the image that you wish to add."/>
          <p:cNvSpPr>
            <a:spLocks noGrp="1"/>
          </p:cNvSpPr>
          <p:nvPr>
            <p:ph type="pic" idx="1"/>
          </p:nvPr>
        </p:nvSpPr>
        <p:spPr>
          <a:xfrm>
            <a:off x="4951414" y="685800"/>
            <a:ext cx="6400799" cy="5334000"/>
          </a:xfrm>
          <a:solidFill>
            <a:schemeClr val="bg2"/>
          </a:solidFill>
          <a:ln w="76200">
            <a:solidFill>
              <a:schemeClr val="tx1"/>
            </a:solidFill>
            <a:miter lim="800000"/>
          </a:ln>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dirty="0"/>
          </a:p>
        </p:txBody>
      </p:sp>
      <p:sp>
        <p:nvSpPr>
          <p:cNvPr id="6" name="Footer Placeholder 5"/>
          <p:cNvSpPr>
            <a:spLocks noGrp="1"/>
          </p:cNvSpPr>
          <p:nvPr>
            <p:ph type="ftr" sz="quarter" idx="11"/>
          </p:nvPr>
        </p:nvSpPr>
        <p:spPr/>
        <p:txBody>
          <a:bodyPr/>
          <a:lstStyle/>
          <a:p>
            <a:endParaRPr dirty="0"/>
          </a:p>
        </p:txBody>
      </p:sp>
      <p:sp>
        <p:nvSpPr>
          <p:cNvPr id="5" name="Date Placeholder 4"/>
          <p:cNvSpPr>
            <a:spLocks noGrp="1"/>
          </p:cNvSpPr>
          <p:nvPr>
            <p:ph type="dt" sz="half" idx="10"/>
          </p:nvPr>
        </p:nvSpPr>
        <p:spPr/>
        <p:txBody>
          <a:bodyPr/>
          <a:lstStyle/>
          <a:p>
            <a:fld id="{03F41C87-7AD9-4845-A077-840E4A0F3F06}" type="datetimeFigureOut">
              <a:rPr lang="en-US"/>
              <a:pPr/>
              <a:t>7/22/2026</a:t>
            </a:fld>
            <a:endParaRPr dirty="0"/>
          </a:p>
        </p:txBody>
      </p:sp>
      <p:sp>
        <p:nvSpPr>
          <p:cNvPr id="7" name="Slide Number Placeholder 6"/>
          <p:cNvSpPr>
            <a:spLocks noGrp="1"/>
          </p:cNvSpPr>
          <p:nvPr>
            <p:ph type="sldNum" sz="quarter" idx="12"/>
          </p:nvPr>
        </p:nvSpPr>
        <p:spPr/>
        <p:txBody>
          <a:bodyPr/>
          <a:lstStyle/>
          <a:p>
            <a:fld id="{2A013F82-EE5E-44EE-A61D-E31C6657F26F}" type="slidenum">
              <a:rPr/>
              <a:pPr/>
              <a:t>‹#›</a:t>
            </a:fld>
            <a:endParaRPr dirty="0"/>
          </a:p>
        </p:txBody>
      </p:sp>
    </p:spTree>
    <p:extLst>
      <p:ext uri="{BB962C8B-B14F-4D97-AF65-F5344CB8AC3E}">
        <p14:creationId xmlns:p14="http://schemas.microsoft.com/office/powerpoint/2010/main" val="2249172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2413" y="381000"/>
            <a:ext cx="9144001" cy="1371600"/>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522413" y="1904999"/>
            <a:ext cx="9134391" cy="41148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Footer Placeholder 4"/>
          <p:cNvSpPr>
            <a:spLocks noGrp="1"/>
          </p:cNvSpPr>
          <p:nvPr>
            <p:ph type="ftr" sz="quarter" idx="3"/>
          </p:nvPr>
        </p:nvSpPr>
        <p:spPr>
          <a:xfrm>
            <a:off x="1522413" y="6400800"/>
            <a:ext cx="6553199" cy="276228"/>
          </a:xfrm>
          <a:prstGeom prst="rect">
            <a:avLst/>
          </a:prstGeom>
        </p:spPr>
        <p:txBody>
          <a:bodyPr vert="horz" lIns="91440" tIns="45720" rIns="91440" bIns="45720" rtlCol="0" anchor="ctr"/>
          <a:lstStyle>
            <a:lvl1pPr algn="l">
              <a:defRPr sz="1100">
                <a:solidFill>
                  <a:schemeClr val="tx1">
                    <a:tint val="75000"/>
                  </a:schemeClr>
                </a:solidFill>
              </a:defRPr>
            </a:lvl1pPr>
          </a:lstStyle>
          <a:p>
            <a:endParaRPr lang="en-US" dirty="0"/>
          </a:p>
        </p:txBody>
      </p:sp>
      <p:sp>
        <p:nvSpPr>
          <p:cNvPr id="4" name="Date Placeholder 3"/>
          <p:cNvSpPr>
            <a:spLocks noGrp="1"/>
          </p:cNvSpPr>
          <p:nvPr>
            <p:ph type="dt" sz="half" idx="2"/>
          </p:nvPr>
        </p:nvSpPr>
        <p:spPr>
          <a:xfrm>
            <a:off x="8226422" y="6400800"/>
            <a:ext cx="1449389" cy="276228"/>
          </a:xfrm>
          <a:prstGeom prst="rect">
            <a:avLst/>
          </a:prstGeom>
        </p:spPr>
        <p:txBody>
          <a:bodyPr vert="horz" lIns="91440" tIns="45720" rIns="91440" bIns="45720" rtlCol="0" anchor="ctr"/>
          <a:lstStyle>
            <a:lvl1pPr algn="r">
              <a:defRPr sz="1100">
                <a:solidFill>
                  <a:schemeClr val="tx1">
                    <a:tint val="75000"/>
                  </a:schemeClr>
                </a:solidFill>
              </a:defRPr>
            </a:lvl1pPr>
          </a:lstStyle>
          <a:p>
            <a:fld id="{03F41C87-7AD9-4845-A077-840E4A0F3F06}" type="datetimeFigureOut">
              <a:rPr lang="en-US" smtClean="0"/>
              <a:pPr/>
              <a:t>7/22/2026</a:t>
            </a:fld>
            <a:endParaRPr lang="en-US" dirty="0"/>
          </a:p>
        </p:txBody>
      </p:sp>
      <p:sp>
        <p:nvSpPr>
          <p:cNvPr id="6" name="Slide Number Placeholder 5"/>
          <p:cNvSpPr>
            <a:spLocks noGrp="1"/>
          </p:cNvSpPr>
          <p:nvPr>
            <p:ph type="sldNum" sz="quarter" idx="4"/>
          </p:nvPr>
        </p:nvSpPr>
        <p:spPr>
          <a:xfrm>
            <a:off x="9828211" y="6400800"/>
            <a:ext cx="838201" cy="276228"/>
          </a:xfrm>
          <a:prstGeom prst="rect">
            <a:avLst/>
          </a:prstGeom>
        </p:spPr>
        <p:txBody>
          <a:bodyPr vert="horz" lIns="91440" tIns="45720" rIns="91440" bIns="45720" rtlCol="0" anchor="ctr"/>
          <a:lstStyle>
            <a:lvl1pPr algn="r">
              <a:defRPr sz="1100">
                <a:solidFill>
                  <a:schemeClr val="tx1">
                    <a:tint val="75000"/>
                  </a:schemeClr>
                </a:solidFill>
              </a:defRPr>
            </a:lvl1pPr>
          </a:lstStyle>
          <a:p>
            <a:fld id="{2A013F82-EE5E-44EE-A61D-E31C6657F26F}" type="slidenum">
              <a:rPr lang="en-US" smtClean="0"/>
              <a:pPr/>
              <a:t>‹#›</a:t>
            </a:fld>
            <a:endParaRPr lang="en-US" dirty="0"/>
          </a:p>
        </p:txBody>
      </p:sp>
    </p:spTree>
    <p:extLst>
      <p:ext uri="{BB962C8B-B14F-4D97-AF65-F5344CB8AC3E}">
        <p14:creationId xmlns:p14="http://schemas.microsoft.com/office/powerpoint/2010/main" val="1403059996"/>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spc="100" baseline="0">
          <a:solidFill>
            <a:schemeClr val="tx1"/>
          </a:solidFill>
          <a:latin typeface="+mj-lt"/>
          <a:ea typeface="+mj-ea"/>
          <a:cs typeface="+mj-cs"/>
        </a:defRPr>
      </a:lvl1pPr>
    </p:titleStyle>
    <p:body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39"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303212" y="4800600"/>
            <a:ext cx="11277600" cy="3505200"/>
          </a:xfrm>
        </p:spPr>
        <p:txBody>
          <a:bodyPr>
            <a:normAutofit fontScale="90000"/>
          </a:bodyPr>
          <a:lstStyle/>
          <a:p>
            <a:r>
              <a:rPr lang="en-US" sz="4000" b="1" dirty="0"/>
              <a:t>Entrepreneurial Finance and Venture Capital</a:t>
            </a:r>
            <a:br>
              <a:rPr lang="en-US" sz="2700" dirty="0"/>
            </a:br>
            <a:r>
              <a:rPr lang="en-US" sz="2700" b="1" dirty="0"/>
              <a:t>On-Line</a:t>
            </a:r>
            <a:br>
              <a:rPr lang="en-US" sz="2700" dirty="0"/>
            </a:br>
            <a:br>
              <a:rPr lang="en-US" sz="2700" dirty="0"/>
            </a:br>
            <a:r>
              <a:rPr lang="en-US" sz="2700" b="1" dirty="0"/>
              <a:t>July 20– Aug 1: 8:00am-11:00am</a:t>
            </a:r>
            <a:br>
              <a:rPr lang="en-US" sz="2700" b="1" dirty="0"/>
            </a:br>
            <a:br>
              <a:rPr lang="en-US" sz="2700" b="1" dirty="0"/>
            </a:br>
            <a:br>
              <a:rPr lang="en-US" sz="2700" b="1" dirty="0"/>
            </a:br>
            <a:r>
              <a:rPr lang="en-US" sz="2700" b="1" dirty="0"/>
              <a:t>Professor Droussiotis</a:t>
            </a:r>
            <a:br>
              <a:rPr lang="en-US" sz="2700" b="1" dirty="0"/>
            </a:br>
            <a:br>
              <a:rPr lang="en-US" dirty="0"/>
            </a:br>
            <a:br>
              <a:rPr lang="en-US" sz="5300" dirty="0"/>
            </a:br>
            <a:br>
              <a:rPr lang="en-US" dirty="0"/>
            </a:br>
            <a:br>
              <a:rPr lang="en-US" dirty="0"/>
            </a:br>
            <a:endParaRPr lang="en-US" dirty="0"/>
          </a:p>
        </p:txBody>
      </p:sp>
      <p:sp>
        <p:nvSpPr>
          <p:cNvPr id="2" name="TextBox 1">
            <a:extLst>
              <a:ext uri="{FF2B5EF4-FFF2-40B4-BE49-F238E27FC236}">
                <a16:creationId xmlns:a16="http://schemas.microsoft.com/office/drawing/2014/main" id="{F279560D-4708-FCD9-3ACA-91C71AAC6EB1}"/>
              </a:ext>
            </a:extLst>
          </p:cNvPr>
          <p:cNvSpPr txBox="1"/>
          <p:nvPr/>
        </p:nvSpPr>
        <p:spPr>
          <a:xfrm>
            <a:off x="684212" y="609600"/>
            <a:ext cx="9144000" cy="954107"/>
          </a:xfrm>
          <a:prstGeom prst="rect">
            <a:avLst/>
          </a:prstGeom>
          <a:noFill/>
        </p:spPr>
        <p:txBody>
          <a:bodyPr wrap="square" rtlCol="0">
            <a:spAutoFit/>
          </a:bodyPr>
          <a:lstStyle/>
          <a:p>
            <a:r>
              <a:rPr lang="en-US" sz="2800" b="1" dirty="0">
                <a:solidFill>
                  <a:srgbClr val="FFFF00"/>
                </a:solidFill>
              </a:rPr>
              <a:t>LECTURE 2 – Pitching to Investors</a:t>
            </a:r>
          </a:p>
          <a:p>
            <a:r>
              <a:rPr lang="en-US" sz="2800" b="1" dirty="0">
                <a:solidFill>
                  <a:srgbClr val="FFFF00"/>
                </a:solidFill>
              </a:rPr>
              <a:t>Chapter 6</a:t>
            </a:r>
          </a:p>
        </p:txBody>
      </p:sp>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E98216-B8FA-EA54-2F46-E936879FDA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08A48B-4FA1-CF43-4072-4A5597B9DBE1}"/>
              </a:ext>
            </a:extLst>
          </p:cNvPr>
          <p:cNvSpPr>
            <a:spLocks noGrp="1"/>
          </p:cNvSpPr>
          <p:nvPr>
            <p:ph type="title"/>
          </p:nvPr>
        </p:nvSpPr>
        <p:spPr>
          <a:xfrm>
            <a:off x="379412" y="381000"/>
            <a:ext cx="11430000" cy="685800"/>
          </a:xfrm>
        </p:spPr>
        <p:txBody>
          <a:bodyPr>
            <a:normAutofit fontScale="90000"/>
          </a:bodyPr>
          <a:lstStyle/>
          <a:p>
            <a:r>
              <a:rPr lang="en-US" b="1" dirty="0"/>
              <a:t>The 8 Essential Skills of Founders (as Revealed in the Pitch)</a:t>
            </a:r>
            <a:endParaRPr lang="en-US" dirty="0"/>
          </a:p>
        </p:txBody>
      </p:sp>
      <p:sp>
        <p:nvSpPr>
          <p:cNvPr id="5" name="Content Placeholder 4">
            <a:extLst>
              <a:ext uri="{FF2B5EF4-FFF2-40B4-BE49-F238E27FC236}">
                <a16:creationId xmlns:a16="http://schemas.microsoft.com/office/drawing/2014/main" id="{044951F8-F73D-8397-A04C-7A5D31C55AF9}"/>
              </a:ext>
            </a:extLst>
          </p:cNvPr>
          <p:cNvSpPr>
            <a:spLocks noGrp="1"/>
          </p:cNvSpPr>
          <p:nvPr>
            <p:ph idx="1"/>
          </p:nvPr>
        </p:nvSpPr>
        <p:spPr>
          <a:xfrm>
            <a:off x="455612" y="1295400"/>
            <a:ext cx="10788920" cy="4876800"/>
          </a:xfrm>
        </p:spPr>
        <p:txBody>
          <a:bodyPr>
            <a:normAutofit lnSpcReduction="10000"/>
          </a:bodyPr>
          <a:lstStyle/>
          <a:p>
            <a:pPr marL="0" indent="0">
              <a:buNone/>
            </a:pPr>
            <a:r>
              <a:rPr lang="en-US" b="1" dirty="0"/>
              <a:t>5. Discipline Every Day</a:t>
            </a:r>
            <a:endParaRPr lang="en-US" dirty="0"/>
          </a:p>
          <a:p>
            <a:r>
              <a:rPr lang="en-US" dirty="0"/>
              <a:t>Discipline reveals itself through clarity.</a:t>
            </a:r>
          </a:p>
          <a:p>
            <a:r>
              <a:rPr lang="en-US" dirty="0"/>
              <a:t>Clear slides, logical flow, and consistent assumptions signal operational rigor. Rambling explanations and contradictory numbers raise immediate red flags. Investors infer how a company operates internally by how its founder presents externally. The pitch becomes a proxy for execution quality.</a:t>
            </a:r>
          </a:p>
          <a:p>
            <a:pPr marL="0" indent="0">
              <a:buNone/>
            </a:pPr>
            <a:r>
              <a:rPr lang="en-US" b="1" dirty="0"/>
              <a:t>6. Empathy Builds Teams</a:t>
            </a:r>
            <a:endParaRPr lang="en-US" dirty="0"/>
          </a:p>
          <a:p>
            <a:r>
              <a:rPr lang="en-US" dirty="0"/>
              <a:t>Investor meetings are conversations, not performances.</a:t>
            </a:r>
          </a:p>
          <a:p>
            <a:r>
              <a:rPr lang="en-US" dirty="0"/>
              <a:t>Founders who listen carefully, respond thoughtfully, and adapt in real time build trust. Empathy — understanding what investors care about and addressing those concerns directly — transforms a pitch from a monologue into a dialogue. This presence under pressure is a leadership skill investors value deeply.</a:t>
            </a:r>
          </a:p>
          <a:p>
            <a:pPr marL="0" indent="0">
              <a:buNone/>
            </a:pPr>
            <a:endParaRPr lang="en-US" dirty="0">
              <a:solidFill>
                <a:srgbClr val="FFFF00"/>
              </a:solidFill>
            </a:endParaRPr>
          </a:p>
        </p:txBody>
      </p:sp>
    </p:spTree>
    <p:extLst>
      <p:ext uri="{BB962C8B-B14F-4D97-AF65-F5344CB8AC3E}">
        <p14:creationId xmlns:p14="http://schemas.microsoft.com/office/powerpoint/2010/main" val="3138497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74B4A-0303-3A2C-22E7-4A5AD1D3C8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2E69D3-5E59-CA4B-8167-E5A10D2591DB}"/>
              </a:ext>
            </a:extLst>
          </p:cNvPr>
          <p:cNvSpPr>
            <a:spLocks noGrp="1"/>
          </p:cNvSpPr>
          <p:nvPr>
            <p:ph type="title"/>
          </p:nvPr>
        </p:nvSpPr>
        <p:spPr>
          <a:xfrm>
            <a:off x="379412" y="381000"/>
            <a:ext cx="11430000" cy="685800"/>
          </a:xfrm>
        </p:spPr>
        <p:txBody>
          <a:bodyPr>
            <a:normAutofit fontScale="90000"/>
          </a:bodyPr>
          <a:lstStyle/>
          <a:p>
            <a:r>
              <a:rPr lang="en-US" b="1" dirty="0"/>
              <a:t>The 8 Essential Skills of Founders (as Revealed in the Pitch)</a:t>
            </a:r>
            <a:endParaRPr lang="en-US" dirty="0"/>
          </a:p>
        </p:txBody>
      </p:sp>
      <p:sp>
        <p:nvSpPr>
          <p:cNvPr id="5" name="Content Placeholder 4">
            <a:extLst>
              <a:ext uri="{FF2B5EF4-FFF2-40B4-BE49-F238E27FC236}">
                <a16:creationId xmlns:a16="http://schemas.microsoft.com/office/drawing/2014/main" id="{4440F089-5AE4-6274-8F95-5F3FBE17F12A}"/>
              </a:ext>
            </a:extLst>
          </p:cNvPr>
          <p:cNvSpPr>
            <a:spLocks noGrp="1"/>
          </p:cNvSpPr>
          <p:nvPr>
            <p:ph idx="1"/>
          </p:nvPr>
        </p:nvSpPr>
        <p:spPr>
          <a:xfrm>
            <a:off x="455612" y="1295400"/>
            <a:ext cx="10788920" cy="4876800"/>
          </a:xfrm>
        </p:spPr>
        <p:txBody>
          <a:bodyPr>
            <a:normAutofit fontScale="92500"/>
          </a:bodyPr>
          <a:lstStyle/>
          <a:p>
            <a:pPr marL="0" indent="0">
              <a:buNone/>
            </a:pPr>
            <a:r>
              <a:rPr lang="en-US" b="1" dirty="0"/>
              <a:t>7. Resilience Through Uncertainty</a:t>
            </a:r>
            <a:endParaRPr lang="en-US" dirty="0"/>
          </a:p>
          <a:p>
            <a:r>
              <a:rPr lang="en-US" dirty="0"/>
              <a:t>Every pitch includes friction — skepticism, interruptions, objections.</a:t>
            </a:r>
          </a:p>
          <a:p>
            <a:r>
              <a:rPr lang="en-US" dirty="0"/>
              <a:t>How founders respond matters more than the objection itself. Defensive reactions or emotional volatility signal risk. Calm engagement, intellectual honesty, and composure signal durability. Investors are not just evaluating an idea; they are evaluating whether the founder can endure years of uncertainty.</a:t>
            </a:r>
          </a:p>
          <a:p>
            <a:pPr marL="0" indent="0">
              <a:buNone/>
            </a:pPr>
            <a:r>
              <a:rPr lang="en-US" b="1" dirty="0"/>
              <a:t>8. Systems Create Scale</a:t>
            </a:r>
            <a:endParaRPr lang="en-US" dirty="0"/>
          </a:p>
          <a:p>
            <a:r>
              <a:rPr lang="en-US" dirty="0"/>
              <a:t>Finally, investors listen for whether a founder is thinking beyond themselves.</a:t>
            </a:r>
          </a:p>
          <a:p>
            <a:r>
              <a:rPr lang="en-US" dirty="0"/>
              <a:t>Founders who describe repeatable sales motions, hiring processes, financial controls, and decision frameworks signal that they are building a company, not just driving a product forward through force of will. Those who fail to articulate systems appear as future bottlenecks. Those who do unlock confidence — and valuation.</a:t>
            </a:r>
          </a:p>
          <a:p>
            <a:pPr marL="0" indent="0">
              <a:buNone/>
            </a:pPr>
            <a:endParaRPr lang="en-US" dirty="0">
              <a:solidFill>
                <a:srgbClr val="FFFF00"/>
              </a:solidFill>
            </a:endParaRPr>
          </a:p>
        </p:txBody>
      </p:sp>
    </p:spTree>
    <p:extLst>
      <p:ext uri="{BB962C8B-B14F-4D97-AF65-F5344CB8AC3E}">
        <p14:creationId xmlns:p14="http://schemas.microsoft.com/office/powerpoint/2010/main" val="4201639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D55F6-FD9B-640D-4961-053AEE8B76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7B67C8-9FFB-8FA6-92D0-738FE1BF8139}"/>
              </a:ext>
            </a:extLst>
          </p:cNvPr>
          <p:cNvSpPr>
            <a:spLocks noGrp="1"/>
          </p:cNvSpPr>
          <p:nvPr>
            <p:ph type="title"/>
          </p:nvPr>
        </p:nvSpPr>
        <p:spPr>
          <a:xfrm>
            <a:off x="531812" y="228598"/>
            <a:ext cx="9144001" cy="762001"/>
          </a:xfrm>
        </p:spPr>
        <p:txBody>
          <a:bodyPr>
            <a:normAutofit/>
          </a:bodyPr>
          <a:lstStyle/>
          <a:p>
            <a:r>
              <a:rPr lang="en-US" b="1" dirty="0"/>
              <a:t>The Pitch Deck as a Narrative Instrument</a:t>
            </a:r>
            <a:endParaRPr lang="en-US" dirty="0"/>
          </a:p>
        </p:txBody>
      </p:sp>
      <p:sp>
        <p:nvSpPr>
          <p:cNvPr id="4" name="Content Placeholder 3">
            <a:extLst>
              <a:ext uri="{FF2B5EF4-FFF2-40B4-BE49-F238E27FC236}">
                <a16:creationId xmlns:a16="http://schemas.microsoft.com/office/drawing/2014/main" id="{429402F1-ED2E-A2BB-853F-DE01A3B6B90C}"/>
              </a:ext>
            </a:extLst>
          </p:cNvPr>
          <p:cNvSpPr>
            <a:spLocks noGrp="1"/>
          </p:cNvSpPr>
          <p:nvPr>
            <p:ph idx="1"/>
          </p:nvPr>
        </p:nvSpPr>
        <p:spPr>
          <a:xfrm>
            <a:off x="684212" y="1524000"/>
            <a:ext cx="9134391" cy="4114801"/>
          </a:xfrm>
        </p:spPr>
        <p:txBody>
          <a:bodyPr/>
          <a:lstStyle/>
          <a:p>
            <a:r>
              <a:rPr lang="en-US" dirty="0"/>
              <a:t>A pitch deck is not a document. It is a storyboard. Investors review hundreds of decks each year, often quickly and skeptically. </a:t>
            </a:r>
          </a:p>
          <a:p>
            <a:r>
              <a:rPr lang="en-US" dirty="0"/>
              <a:t>The strongest decks feel less like business plans and more like movie trailers. </a:t>
            </a:r>
          </a:p>
          <a:p>
            <a:r>
              <a:rPr lang="en-US" dirty="0"/>
              <a:t>They introduce the pain, hint at the solution, demonstrate momentum, and end with a reason to believe the story should continue.</a:t>
            </a:r>
          </a:p>
          <a:p>
            <a:endParaRPr lang="en-US" dirty="0"/>
          </a:p>
        </p:txBody>
      </p:sp>
    </p:spTree>
    <p:extLst>
      <p:ext uri="{BB962C8B-B14F-4D97-AF65-F5344CB8AC3E}">
        <p14:creationId xmlns:p14="http://schemas.microsoft.com/office/powerpoint/2010/main" val="2142707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293BB-0BAB-310E-DA92-BE191B3C4F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9C818B-227E-49D2-7A96-D57D7CE7CF94}"/>
              </a:ext>
            </a:extLst>
          </p:cNvPr>
          <p:cNvSpPr>
            <a:spLocks noGrp="1"/>
          </p:cNvSpPr>
          <p:nvPr>
            <p:ph type="title"/>
          </p:nvPr>
        </p:nvSpPr>
        <p:spPr>
          <a:xfrm>
            <a:off x="531812" y="228598"/>
            <a:ext cx="9144001" cy="762001"/>
          </a:xfrm>
        </p:spPr>
        <p:txBody>
          <a:bodyPr>
            <a:normAutofit/>
          </a:bodyPr>
          <a:lstStyle/>
          <a:p>
            <a:r>
              <a:rPr lang="en-US" b="1" dirty="0"/>
              <a:t>The Pitch Deck as a Narrative Instrument</a:t>
            </a:r>
            <a:endParaRPr lang="en-US" dirty="0"/>
          </a:p>
        </p:txBody>
      </p:sp>
      <p:sp>
        <p:nvSpPr>
          <p:cNvPr id="4" name="Content Placeholder 3">
            <a:extLst>
              <a:ext uri="{FF2B5EF4-FFF2-40B4-BE49-F238E27FC236}">
                <a16:creationId xmlns:a16="http://schemas.microsoft.com/office/drawing/2014/main" id="{3F7931B1-1D55-84E8-6DF1-5C515D8C343E}"/>
              </a:ext>
            </a:extLst>
          </p:cNvPr>
          <p:cNvSpPr>
            <a:spLocks noGrp="1"/>
          </p:cNvSpPr>
          <p:nvPr>
            <p:ph idx="1"/>
          </p:nvPr>
        </p:nvSpPr>
        <p:spPr>
          <a:xfrm>
            <a:off x="684212" y="1524000"/>
            <a:ext cx="9134391" cy="4114801"/>
          </a:xfrm>
        </p:spPr>
        <p:txBody>
          <a:bodyPr>
            <a:normAutofit/>
          </a:bodyPr>
          <a:lstStyle/>
          <a:p>
            <a:r>
              <a:rPr lang="en-US" dirty="0"/>
              <a:t>A well-constructed deck follows a clear narrative arc: </a:t>
            </a:r>
            <a:r>
              <a:rPr lang="en-US" b="1" dirty="0"/>
              <a:t>the problem, the solution, the traction, and the upside</a:t>
            </a:r>
            <a:r>
              <a:rPr lang="en-US" dirty="0"/>
              <a:t>. </a:t>
            </a:r>
          </a:p>
          <a:p>
            <a:r>
              <a:rPr lang="en-US" dirty="0"/>
              <a:t>What follows is a page-by-page walkthrough of an investor-ready pitch deck — not as a rigid template, but as a guide to how experienced investors actually read, interpret, and question decks.</a:t>
            </a:r>
          </a:p>
          <a:p>
            <a:r>
              <a:rPr lang="en-US" dirty="0"/>
              <a:t>Each slide discussion below reflects what investors are listening for and the questions they tend to ask.</a:t>
            </a:r>
          </a:p>
          <a:p>
            <a:pPr marL="0" indent="0">
              <a:buNone/>
            </a:pPr>
            <a:endParaRPr lang="en-US" dirty="0"/>
          </a:p>
        </p:txBody>
      </p:sp>
    </p:spTree>
    <p:extLst>
      <p:ext uri="{BB962C8B-B14F-4D97-AF65-F5344CB8AC3E}">
        <p14:creationId xmlns:p14="http://schemas.microsoft.com/office/powerpoint/2010/main" val="3244467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555540-3041-6710-F478-CAAF49F243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1B7DEF-AA83-B950-65DF-C56978F3286E}"/>
              </a:ext>
            </a:extLst>
          </p:cNvPr>
          <p:cNvSpPr>
            <a:spLocks noGrp="1"/>
          </p:cNvSpPr>
          <p:nvPr>
            <p:ph type="title"/>
          </p:nvPr>
        </p:nvSpPr>
        <p:spPr>
          <a:xfrm>
            <a:off x="227012" y="304800"/>
            <a:ext cx="9144001" cy="685800"/>
          </a:xfrm>
        </p:spPr>
        <p:txBody>
          <a:bodyPr anchor="b">
            <a:normAutofit/>
          </a:bodyPr>
          <a:lstStyle/>
          <a:p>
            <a:r>
              <a:rPr lang="en-US" b="1" dirty="0"/>
              <a:t>Pitch Deck Outline</a:t>
            </a:r>
            <a:endParaRPr lang="en-US" dirty="0"/>
          </a:p>
        </p:txBody>
      </p:sp>
      <p:sp>
        <p:nvSpPr>
          <p:cNvPr id="3" name="Content Placeholder 2">
            <a:extLst>
              <a:ext uri="{FF2B5EF4-FFF2-40B4-BE49-F238E27FC236}">
                <a16:creationId xmlns:a16="http://schemas.microsoft.com/office/drawing/2014/main" id="{1FAD4369-D202-AC49-4A29-F5D9EAA067AC}"/>
              </a:ext>
            </a:extLst>
          </p:cNvPr>
          <p:cNvSpPr>
            <a:spLocks noGrp="1"/>
          </p:cNvSpPr>
          <p:nvPr>
            <p:ph sz="half" idx="1"/>
          </p:nvPr>
        </p:nvSpPr>
        <p:spPr>
          <a:xfrm>
            <a:off x="350932" y="1371600"/>
            <a:ext cx="5438682" cy="5334000"/>
          </a:xfrm>
        </p:spPr>
        <p:txBody>
          <a:bodyPr>
            <a:normAutofit/>
          </a:bodyPr>
          <a:lstStyle/>
          <a:p>
            <a:pPr marL="0" indent="0">
              <a:buNone/>
            </a:pPr>
            <a:r>
              <a:rPr lang="en-US" sz="2000" b="1" dirty="0"/>
              <a:t>Slide 1: Vision and One-Liner</a:t>
            </a:r>
            <a:endParaRPr lang="en-US" sz="2000" dirty="0"/>
          </a:p>
          <a:p>
            <a:r>
              <a:rPr lang="en-US" sz="2000" dirty="0"/>
              <a:t>This slide is the gatekeeper. Investors often decide whether to keep paying attention within the first few seconds. The opening slide is not about persuasion; it is about orientation. Investors want to immediately understand what category the company belongs to, who it serves, and why it exists.</a:t>
            </a:r>
          </a:p>
          <a:p>
            <a:r>
              <a:rPr lang="en-US" sz="2000" dirty="0"/>
              <a:t>Founders frequently make the mistake of being clever instead of clear. Vague taglines, buzzwords, or overly broad visions force investors to work too hard too early. Clarity at this stage signals discipline, strategic thinking, and respect for the investor’s time. This slide sets the tone for everything that follows.</a:t>
            </a:r>
          </a:p>
          <a:p>
            <a:pPr marL="0" indent="0">
              <a:buNone/>
            </a:pPr>
            <a:endParaRPr lang="en-US" sz="1500" dirty="0"/>
          </a:p>
        </p:txBody>
      </p:sp>
      <p:pic>
        <p:nvPicPr>
          <p:cNvPr id="5" name="Picture 4">
            <a:extLst>
              <a:ext uri="{FF2B5EF4-FFF2-40B4-BE49-F238E27FC236}">
                <a16:creationId xmlns:a16="http://schemas.microsoft.com/office/drawing/2014/main" id="{D1F5C9E9-A4C3-6B70-9CCE-20377281D3BE}"/>
              </a:ext>
            </a:extLst>
          </p:cNvPr>
          <p:cNvPicPr>
            <a:picLocks noChangeAspect="1"/>
          </p:cNvPicPr>
          <p:nvPr/>
        </p:nvPicPr>
        <p:blipFill>
          <a:blip r:embed="rId2"/>
          <a:stretch>
            <a:fillRect/>
          </a:stretch>
        </p:blipFill>
        <p:spPr>
          <a:xfrm>
            <a:off x="6094412" y="1600200"/>
            <a:ext cx="6863787" cy="3200400"/>
          </a:xfrm>
          <a:prstGeom prst="rect">
            <a:avLst/>
          </a:prstGeom>
          <a:noFill/>
        </p:spPr>
      </p:pic>
    </p:spTree>
    <p:extLst>
      <p:ext uri="{BB962C8B-B14F-4D97-AF65-F5344CB8AC3E}">
        <p14:creationId xmlns:p14="http://schemas.microsoft.com/office/powerpoint/2010/main" val="2456653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07060B-5C51-B144-3FA0-4E762AE2C5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927C4A-B792-1806-7139-18B3630A56C3}"/>
              </a:ext>
            </a:extLst>
          </p:cNvPr>
          <p:cNvSpPr>
            <a:spLocks noGrp="1"/>
          </p:cNvSpPr>
          <p:nvPr>
            <p:ph type="title"/>
          </p:nvPr>
        </p:nvSpPr>
        <p:spPr>
          <a:xfrm>
            <a:off x="227012" y="304800"/>
            <a:ext cx="9144001" cy="685800"/>
          </a:xfrm>
        </p:spPr>
        <p:txBody>
          <a:bodyPr anchor="b">
            <a:normAutofit/>
          </a:bodyPr>
          <a:lstStyle/>
          <a:p>
            <a:r>
              <a:rPr lang="en-US" b="1" dirty="0"/>
              <a:t>Pitch Deck Outline</a:t>
            </a:r>
            <a:endParaRPr lang="en-US" dirty="0"/>
          </a:p>
        </p:txBody>
      </p:sp>
      <p:sp>
        <p:nvSpPr>
          <p:cNvPr id="3" name="Content Placeholder 2">
            <a:extLst>
              <a:ext uri="{FF2B5EF4-FFF2-40B4-BE49-F238E27FC236}">
                <a16:creationId xmlns:a16="http://schemas.microsoft.com/office/drawing/2014/main" id="{BFA27324-9109-E1CA-4ED9-1AA64FDC584C}"/>
              </a:ext>
            </a:extLst>
          </p:cNvPr>
          <p:cNvSpPr>
            <a:spLocks noGrp="1"/>
          </p:cNvSpPr>
          <p:nvPr>
            <p:ph sz="half" idx="1"/>
          </p:nvPr>
        </p:nvSpPr>
        <p:spPr>
          <a:xfrm>
            <a:off x="350932" y="1371600"/>
            <a:ext cx="5438682" cy="5334000"/>
          </a:xfrm>
        </p:spPr>
        <p:txBody>
          <a:bodyPr>
            <a:normAutofit fontScale="92500"/>
          </a:bodyPr>
          <a:lstStyle/>
          <a:p>
            <a:pPr marL="0" indent="0">
              <a:buNone/>
            </a:pPr>
            <a:r>
              <a:rPr lang="en-US" b="1" dirty="0"/>
              <a:t>Slide 2: The Problem</a:t>
            </a:r>
            <a:endParaRPr lang="en-US" dirty="0"/>
          </a:p>
          <a:p>
            <a:r>
              <a:rPr lang="en-US" dirty="0"/>
              <a:t>Investors invest in problems before they invest in solutions. This slide must make the pain feel real, frequent, and expensive. </a:t>
            </a:r>
          </a:p>
          <a:p>
            <a:r>
              <a:rPr lang="en-US" dirty="0"/>
              <a:t>A good problem slide does not rely on abstract statistics alone; it describes lived frustration. Investors want to understand who feels this pain most acutely and how it shows up in daily operations. </a:t>
            </a:r>
          </a:p>
          <a:p>
            <a:r>
              <a:rPr lang="en-US" dirty="0"/>
              <a:t>A common founder mistake is describing a problem that sounds inconvenient rather than urgent. If the problem does not feel painful, the solution will never feel necessary.</a:t>
            </a:r>
          </a:p>
          <a:p>
            <a:pPr marL="0" indent="0">
              <a:buNone/>
            </a:pPr>
            <a:endParaRPr lang="en-US" sz="1500" dirty="0"/>
          </a:p>
        </p:txBody>
      </p:sp>
      <p:pic>
        <p:nvPicPr>
          <p:cNvPr id="6" name="Picture 5">
            <a:extLst>
              <a:ext uri="{FF2B5EF4-FFF2-40B4-BE49-F238E27FC236}">
                <a16:creationId xmlns:a16="http://schemas.microsoft.com/office/drawing/2014/main" id="{367B1A63-95C4-6D4F-D8EA-11AD0E7DA58B}"/>
              </a:ext>
            </a:extLst>
          </p:cNvPr>
          <p:cNvPicPr>
            <a:picLocks noChangeAspect="1"/>
          </p:cNvPicPr>
          <p:nvPr/>
        </p:nvPicPr>
        <p:blipFill>
          <a:blip r:embed="rId2"/>
          <a:stretch>
            <a:fillRect/>
          </a:stretch>
        </p:blipFill>
        <p:spPr>
          <a:xfrm>
            <a:off x="6276165" y="1981200"/>
            <a:ext cx="5912660" cy="2756916"/>
          </a:xfrm>
          <a:prstGeom prst="rect">
            <a:avLst/>
          </a:prstGeom>
        </p:spPr>
      </p:pic>
    </p:spTree>
    <p:extLst>
      <p:ext uri="{BB962C8B-B14F-4D97-AF65-F5344CB8AC3E}">
        <p14:creationId xmlns:p14="http://schemas.microsoft.com/office/powerpoint/2010/main" val="2187772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565CF-3E66-AA4D-2992-7EA83EB620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FB6EFE-8BE5-7CB8-A69E-47230673D56B}"/>
              </a:ext>
            </a:extLst>
          </p:cNvPr>
          <p:cNvSpPr>
            <a:spLocks noGrp="1"/>
          </p:cNvSpPr>
          <p:nvPr>
            <p:ph type="title"/>
          </p:nvPr>
        </p:nvSpPr>
        <p:spPr>
          <a:xfrm>
            <a:off x="227012" y="304800"/>
            <a:ext cx="9144001" cy="685800"/>
          </a:xfrm>
        </p:spPr>
        <p:txBody>
          <a:bodyPr anchor="b">
            <a:normAutofit/>
          </a:bodyPr>
          <a:lstStyle/>
          <a:p>
            <a:r>
              <a:rPr lang="en-US" b="1" dirty="0"/>
              <a:t>Pitch Deck Outline</a:t>
            </a:r>
            <a:endParaRPr lang="en-US" dirty="0"/>
          </a:p>
        </p:txBody>
      </p:sp>
      <p:sp>
        <p:nvSpPr>
          <p:cNvPr id="3" name="Content Placeholder 2">
            <a:extLst>
              <a:ext uri="{FF2B5EF4-FFF2-40B4-BE49-F238E27FC236}">
                <a16:creationId xmlns:a16="http://schemas.microsoft.com/office/drawing/2014/main" id="{6FDC5A08-D1D9-B8CB-3483-F4A1719F01DD}"/>
              </a:ext>
            </a:extLst>
          </p:cNvPr>
          <p:cNvSpPr>
            <a:spLocks noGrp="1"/>
          </p:cNvSpPr>
          <p:nvPr>
            <p:ph sz="half" idx="1"/>
          </p:nvPr>
        </p:nvSpPr>
        <p:spPr>
          <a:xfrm>
            <a:off x="350932" y="1371600"/>
            <a:ext cx="5438682" cy="5334000"/>
          </a:xfrm>
        </p:spPr>
        <p:txBody>
          <a:bodyPr>
            <a:normAutofit lnSpcReduction="10000"/>
          </a:bodyPr>
          <a:lstStyle/>
          <a:p>
            <a:pPr marL="0" indent="0">
              <a:buNone/>
            </a:pPr>
            <a:r>
              <a:rPr lang="en-US" b="1" dirty="0"/>
              <a:t>Slide 3: Why Now</a:t>
            </a:r>
            <a:endParaRPr lang="en-US" dirty="0"/>
          </a:p>
          <a:p>
            <a:r>
              <a:rPr lang="en-US" dirty="0"/>
              <a:t>This slide addresses timing risk, one of the most underestimated causes of startup failure. </a:t>
            </a:r>
          </a:p>
          <a:p>
            <a:r>
              <a:rPr lang="en-US" dirty="0"/>
              <a:t>Many ideas fail not because they are bad, but because they arrive too early or too late. </a:t>
            </a:r>
          </a:p>
          <a:p>
            <a:r>
              <a:rPr lang="en-US" dirty="0"/>
              <a:t>Investors want to know what has changed that makes this opportunity viable today when it was not before. Strong “why now” slides are grounded in external shifts — technology, regulation, cost structures, or behavior — not internal optimism</a:t>
            </a:r>
          </a:p>
          <a:p>
            <a:pPr marL="0" indent="0">
              <a:buNone/>
            </a:pPr>
            <a:endParaRPr lang="en-US" sz="1500" dirty="0"/>
          </a:p>
        </p:txBody>
      </p:sp>
      <p:pic>
        <p:nvPicPr>
          <p:cNvPr id="5" name="Picture 4">
            <a:extLst>
              <a:ext uri="{FF2B5EF4-FFF2-40B4-BE49-F238E27FC236}">
                <a16:creationId xmlns:a16="http://schemas.microsoft.com/office/drawing/2014/main" id="{29A613BB-F9E1-9041-FCFC-5ECC417C3663}"/>
              </a:ext>
            </a:extLst>
          </p:cNvPr>
          <p:cNvPicPr>
            <a:picLocks noChangeAspect="1"/>
          </p:cNvPicPr>
          <p:nvPr/>
        </p:nvPicPr>
        <p:blipFill>
          <a:blip r:embed="rId2"/>
          <a:stretch>
            <a:fillRect/>
          </a:stretch>
        </p:blipFill>
        <p:spPr>
          <a:xfrm>
            <a:off x="6065114" y="2043684"/>
            <a:ext cx="6076083" cy="2833116"/>
          </a:xfrm>
          <a:prstGeom prst="rect">
            <a:avLst/>
          </a:prstGeom>
        </p:spPr>
      </p:pic>
    </p:spTree>
    <p:extLst>
      <p:ext uri="{BB962C8B-B14F-4D97-AF65-F5344CB8AC3E}">
        <p14:creationId xmlns:p14="http://schemas.microsoft.com/office/powerpoint/2010/main" val="1483043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731188-3BC9-9945-2E50-679D0941A4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B484AD-8E1F-9B90-033F-3E6ED39C943A}"/>
              </a:ext>
            </a:extLst>
          </p:cNvPr>
          <p:cNvSpPr>
            <a:spLocks noGrp="1"/>
          </p:cNvSpPr>
          <p:nvPr>
            <p:ph type="title"/>
          </p:nvPr>
        </p:nvSpPr>
        <p:spPr>
          <a:xfrm>
            <a:off x="227012" y="304800"/>
            <a:ext cx="9144001" cy="685800"/>
          </a:xfrm>
        </p:spPr>
        <p:txBody>
          <a:bodyPr anchor="b">
            <a:normAutofit/>
          </a:bodyPr>
          <a:lstStyle/>
          <a:p>
            <a:r>
              <a:rPr lang="en-US" b="1" dirty="0"/>
              <a:t>Pitch Deck Outline</a:t>
            </a:r>
            <a:endParaRPr lang="en-US" dirty="0"/>
          </a:p>
        </p:txBody>
      </p:sp>
      <p:sp>
        <p:nvSpPr>
          <p:cNvPr id="3" name="Content Placeholder 2">
            <a:extLst>
              <a:ext uri="{FF2B5EF4-FFF2-40B4-BE49-F238E27FC236}">
                <a16:creationId xmlns:a16="http://schemas.microsoft.com/office/drawing/2014/main" id="{9945107A-FC59-080C-8520-A16BF48768B5}"/>
              </a:ext>
            </a:extLst>
          </p:cNvPr>
          <p:cNvSpPr>
            <a:spLocks noGrp="1"/>
          </p:cNvSpPr>
          <p:nvPr>
            <p:ph sz="half" idx="1"/>
          </p:nvPr>
        </p:nvSpPr>
        <p:spPr>
          <a:xfrm>
            <a:off x="350932" y="1371600"/>
            <a:ext cx="5438682" cy="5334000"/>
          </a:xfrm>
        </p:spPr>
        <p:txBody>
          <a:bodyPr>
            <a:normAutofit/>
          </a:bodyPr>
          <a:lstStyle/>
          <a:p>
            <a:pPr marL="0" indent="0">
              <a:buNone/>
            </a:pPr>
            <a:r>
              <a:rPr lang="en-US" b="1" dirty="0"/>
              <a:t>Slide 4: The Solution</a:t>
            </a:r>
            <a:endParaRPr lang="en-US" dirty="0"/>
          </a:p>
          <a:p>
            <a:r>
              <a:rPr lang="en-US" dirty="0"/>
              <a:t>This slide introduces the product, but it should feel like a natural consequence of the problem, not a leap. </a:t>
            </a:r>
          </a:p>
          <a:p>
            <a:r>
              <a:rPr lang="en-US" dirty="0"/>
              <a:t>Investors want the solution to feel inevitable. Overly technical explanations often backfire here. </a:t>
            </a:r>
          </a:p>
          <a:p>
            <a:r>
              <a:rPr lang="en-US" dirty="0"/>
              <a:t>The goal is not to show how clever the product is, but how obvious it becomes once the problem is understood. </a:t>
            </a:r>
          </a:p>
          <a:p>
            <a:r>
              <a:rPr lang="en-US" dirty="0"/>
              <a:t>A strong solution slide answers the question: </a:t>
            </a:r>
            <a:r>
              <a:rPr lang="en-US" i="1" dirty="0"/>
              <a:t>Why does this work better than existing alternatives?</a:t>
            </a:r>
            <a:endParaRPr lang="en-US" dirty="0"/>
          </a:p>
          <a:p>
            <a:pPr marL="0" indent="0">
              <a:buNone/>
            </a:pPr>
            <a:endParaRPr lang="en-US" sz="1500" dirty="0"/>
          </a:p>
        </p:txBody>
      </p:sp>
      <p:pic>
        <p:nvPicPr>
          <p:cNvPr id="6" name="Picture 5">
            <a:extLst>
              <a:ext uri="{FF2B5EF4-FFF2-40B4-BE49-F238E27FC236}">
                <a16:creationId xmlns:a16="http://schemas.microsoft.com/office/drawing/2014/main" id="{752A48F2-0498-DB72-6498-C3C1254E77E4}"/>
              </a:ext>
            </a:extLst>
          </p:cNvPr>
          <p:cNvPicPr>
            <a:picLocks noChangeAspect="1"/>
          </p:cNvPicPr>
          <p:nvPr/>
        </p:nvPicPr>
        <p:blipFill>
          <a:blip r:embed="rId2"/>
          <a:stretch>
            <a:fillRect/>
          </a:stretch>
        </p:blipFill>
        <p:spPr>
          <a:xfrm>
            <a:off x="6065114" y="2043684"/>
            <a:ext cx="6239507" cy="2909316"/>
          </a:xfrm>
          <a:prstGeom prst="rect">
            <a:avLst/>
          </a:prstGeom>
        </p:spPr>
      </p:pic>
    </p:spTree>
    <p:extLst>
      <p:ext uri="{BB962C8B-B14F-4D97-AF65-F5344CB8AC3E}">
        <p14:creationId xmlns:p14="http://schemas.microsoft.com/office/powerpoint/2010/main" val="1451767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391D9-3744-51D8-AA9F-7D3B63BEDC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9BD44D-40AF-D98A-ADB1-1A8B848FA81F}"/>
              </a:ext>
            </a:extLst>
          </p:cNvPr>
          <p:cNvSpPr>
            <a:spLocks noGrp="1"/>
          </p:cNvSpPr>
          <p:nvPr>
            <p:ph type="title"/>
          </p:nvPr>
        </p:nvSpPr>
        <p:spPr>
          <a:xfrm>
            <a:off x="227012" y="304800"/>
            <a:ext cx="9144001" cy="685800"/>
          </a:xfrm>
        </p:spPr>
        <p:txBody>
          <a:bodyPr anchor="b">
            <a:normAutofit/>
          </a:bodyPr>
          <a:lstStyle/>
          <a:p>
            <a:r>
              <a:rPr lang="en-US" b="1" dirty="0"/>
              <a:t>Pitch Deck Outline</a:t>
            </a:r>
            <a:endParaRPr lang="en-US" dirty="0"/>
          </a:p>
        </p:txBody>
      </p:sp>
      <p:sp>
        <p:nvSpPr>
          <p:cNvPr id="3" name="Content Placeholder 2">
            <a:extLst>
              <a:ext uri="{FF2B5EF4-FFF2-40B4-BE49-F238E27FC236}">
                <a16:creationId xmlns:a16="http://schemas.microsoft.com/office/drawing/2014/main" id="{AF4C6FA8-1077-9282-3FD2-A70F6945DFD3}"/>
              </a:ext>
            </a:extLst>
          </p:cNvPr>
          <p:cNvSpPr>
            <a:spLocks noGrp="1"/>
          </p:cNvSpPr>
          <p:nvPr>
            <p:ph sz="half" idx="1"/>
          </p:nvPr>
        </p:nvSpPr>
        <p:spPr>
          <a:xfrm>
            <a:off x="350932" y="1371600"/>
            <a:ext cx="5438682" cy="5334000"/>
          </a:xfrm>
        </p:spPr>
        <p:txBody>
          <a:bodyPr>
            <a:normAutofit/>
          </a:bodyPr>
          <a:lstStyle/>
          <a:p>
            <a:pPr marL="0" indent="0">
              <a:buNone/>
            </a:pPr>
            <a:r>
              <a:rPr lang="en-US" b="1" dirty="0"/>
              <a:t>Slide 5: Product Demo or Workflow</a:t>
            </a:r>
            <a:endParaRPr lang="en-US" dirty="0"/>
          </a:p>
          <a:p>
            <a:r>
              <a:rPr lang="en-US" dirty="0"/>
              <a:t>This slide separates ideas from execution. Investors are not expecting a finished product, but they do expect evidence that the founder can build. </a:t>
            </a:r>
          </a:p>
          <a:p>
            <a:r>
              <a:rPr lang="en-US" dirty="0"/>
              <a:t>A clear workflow reassures investors that the product logic holds together and that customers can actually use it. </a:t>
            </a:r>
          </a:p>
          <a:p>
            <a:r>
              <a:rPr lang="en-US" dirty="0"/>
              <a:t>Founders often underestimate the power of simplicity here. A clean workflow beats a complex demo almost every time.</a:t>
            </a:r>
          </a:p>
          <a:p>
            <a:pPr marL="0" indent="0">
              <a:buNone/>
            </a:pPr>
            <a:endParaRPr lang="en-US" sz="1500" dirty="0"/>
          </a:p>
        </p:txBody>
      </p:sp>
      <p:pic>
        <p:nvPicPr>
          <p:cNvPr id="5" name="Picture 4">
            <a:extLst>
              <a:ext uri="{FF2B5EF4-FFF2-40B4-BE49-F238E27FC236}">
                <a16:creationId xmlns:a16="http://schemas.microsoft.com/office/drawing/2014/main" id="{DA12DBF1-1F6F-2C91-6DB1-C79D9D1D652C}"/>
              </a:ext>
            </a:extLst>
          </p:cNvPr>
          <p:cNvPicPr>
            <a:picLocks noChangeAspect="1"/>
          </p:cNvPicPr>
          <p:nvPr/>
        </p:nvPicPr>
        <p:blipFill>
          <a:blip r:embed="rId2"/>
          <a:stretch>
            <a:fillRect/>
          </a:stretch>
        </p:blipFill>
        <p:spPr>
          <a:xfrm>
            <a:off x="6238234" y="2043684"/>
            <a:ext cx="6402930" cy="2985516"/>
          </a:xfrm>
          <a:prstGeom prst="rect">
            <a:avLst/>
          </a:prstGeom>
        </p:spPr>
      </p:pic>
    </p:spTree>
    <p:extLst>
      <p:ext uri="{BB962C8B-B14F-4D97-AF65-F5344CB8AC3E}">
        <p14:creationId xmlns:p14="http://schemas.microsoft.com/office/powerpoint/2010/main" val="2308108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101A5-8B34-612A-7538-ABE7A4A0D2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8410CC-DD18-B939-467B-F0EB748F6517}"/>
              </a:ext>
            </a:extLst>
          </p:cNvPr>
          <p:cNvSpPr>
            <a:spLocks noGrp="1"/>
          </p:cNvSpPr>
          <p:nvPr>
            <p:ph type="title"/>
          </p:nvPr>
        </p:nvSpPr>
        <p:spPr>
          <a:xfrm>
            <a:off x="227012" y="304800"/>
            <a:ext cx="9144001" cy="685800"/>
          </a:xfrm>
        </p:spPr>
        <p:txBody>
          <a:bodyPr anchor="b">
            <a:normAutofit/>
          </a:bodyPr>
          <a:lstStyle/>
          <a:p>
            <a:r>
              <a:rPr lang="en-US" b="1" dirty="0"/>
              <a:t>Pitch Deck Outline</a:t>
            </a:r>
            <a:endParaRPr lang="en-US" dirty="0"/>
          </a:p>
        </p:txBody>
      </p:sp>
      <p:sp>
        <p:nvSpPr>
          <p:cNvPr id="3" name="Content Placeholder 2">
            <a:extLst>
              <a:ext uri="{FF2B5EF4-FFF2-40B4-BE49-F238E27FC236}">
                <a16:creationId xmlns:a16="http://schemas.microsoft.com/office/drawing/2014/main" id="{C2A0AC44-9C62-7A1D-C926-80B6E0D27427}"/>
              </a:ext>
            </a:extLst>
          </p:cNvPr>
          <p:cNvSpPr>
            <a:spLocks noGrp="1"/>
          </p:cNvSpPr>
          <p:nvPr>
            <p:ph sz="half" idx="1"/>
          </p:nvPr>
        </p:nvSpPr>
        <p:spPr>
          <a:xfrm>
            <a:off x="350932" y="1371600"/>
            <a:ext cx="5438682" cy="5334000"/>
          </a:xfrm>
        </p:spPr>
        <p:txBody>
          <a:bodyPr>
            <a:normAutofit/>
          </a:bodyPr>
          <a:lstStyle/>
          <a:p>
            <a:pPr marL="0" indent="0">
              <a:buNone/>
            </a:pPr>
            <a:r>
              <a:rPr lang="en-US" b="1" dirty="0"/>
              <a:t>Slide 6: Market Size</a:t>
            </a:r>
            <a:endParaRPr lang="en-US" dirty="0"/>
          </a:p>
          <a:p>
            <a:r>
              <a:rPr lang="en-US" dirty="0"/>
              <a:t>This slide tests </a:t>
            </a:r>
            <a:r>
              <a:rPr lang="en-US" b="1" dirty="0"/>
              <a:t>ambition and realism simultaneously</a:t>
            </a:r>
            <a:r>
              <a:rPr lang="en-US" dirty="0"/>
              <a:t>. </a:t>
            </a:r>
          </a:p>
          <a:p>
            <a:r>
              <a:rPr lang="en-US" dirty="0"/>
              <a:t>Investors want to know whether the opportunity is big enough to justify venture risk — but also whether the founder understands where to start. </a:t>
            </a:r>
          </a:p>
          <a:p>
            <a:r>
              <a:rPr lang="en-US" dirty="0"/>
              <a:t>Inflated TAMs signal naivety; thoughtful segmentation signals maturity. </a:t>
            </a:r>
          </a:p>
          <a:p>
            <a:r>
              <a:rPr lang="en-US" dirty="0"/>
              <a:t>The best market slides show focus first, expansion second.</a:t>
            </a:r>
          </a:p>
          <a:p>
            <a:endParaRPr lang="en-US" dirty="0"/>
          </a:p>
          <a:p>
            <a:pPr marL="0" indent="0">
              <a:buNone/>
            </a:pPr>
            <a:endParaRPr lang="en-US" sz="1500" dirty="0"/>
          </a:p>
        </p:txBody>
      </p:sp>
      <p:pic>
        <p:nvPicPr>
          <p:cNvPr id="6" name="Picture 5">
            <a:extLst>
              <a:ext uri="{FF2B5EF4-FFF2-40B4-BE49-F238E27FC236}">
                <a16:creationId xmlns:a16="http://schemas.microsoft.com/office/drawing/2014/main" id="{C3CC1FCD-CC52-79AD-0DC1-A2947D170CE4}"/>
              </a:ext>
            </a:extLst>
          </p:cNvPr>
          <p:cNvPicPr>
            <a:picLocks noChangeAspect="1"/>
          </p:cNvPicPr>
          <p:nvPr/>
        </p:nvPicPr>
        <p:blipFill>
          <a:blip r:embed="rId2"/>
          <a:stretch>
            <a:fillRect/>
          </a:stretch>
        </p:blipFill>
        <p:spPr>
          <a:xfrm>
            <a:off x="6246749" y="2043684"/>
            <a:ext cx="6402930" cy="2985516"/>
          </a:xfrm>
          <a:prstGeom prst="rect">
            <a:avLst/>
          </a:prstGeom>
        </p:spPr>
      </p:pic>
    </p:spTree>
    <p:extLst>
      <p:ext uri="{BB962C8B-B14F-4D97-AF65-F5344CB8AC3E}">
        <p14:creationId xmlns:p14="http://schemas.microsoft.com/office/powerpoint/2010/main" val="159213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846A7F-1E91-0514-4B1A-4E9A8CE274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495D6C-01EA-4964-766F-5F2244DBA2C9}"/>
              </a:ext>
            </a:extLst>
          </p:cNvPr>
          <p:cNvSpPr>
            <a:spLocks noGrp="1"/>
          </p:cNvSpPr>
          <p:nvPr>
            <p:ph type="title"/>
          </p:nvPr>
        </p:nvSpPr>
        <p:spPr>
          <a:xfrm>
            <a:off x="379412" y="381000"/>
            <a:ext cx="10677610" cy="685800"/>
          </a:xfrm>
        </p:spPr>
        <p:txBody>
          <a:bodyPr>
            <a:normAutofit/>
          </a:bodyPr>
          <a:lstStyle/>
          <a:p>
            <a:r>
              <a:rPr lang="en-US" dirty="0"/>
              <a:t>Introduction</a:t>
            </a:r>
          </a:p>
        </p:txBody>
      </p:sp>
      <p:sp>
        <p:nvSpPr>
          <p:cNvPr id="5" name="Content Placeholder 4">
            <a:extLst>
              <a:ext uri="{FF2B5EF4-FFF2-40B4-BE49-F238E27FC236}">
                <a16:creationId xmlns:a16="http://schemas.microsoft.com/office/drawing/2014/main" id="{35D3DB6C-5E37-B715-0EA6-327F1DE3D4B4}"/>
              </a:ext>
            </a:extLst>
          </p:cNvPr>
          <p:cNvSpPr>
            <a:spLocks noGrp="1"/>
          </p:cNvSpPr>
          <p:nvPr>
            <p:ph idx="1"/>
          </p:nvPr>
        </p:nvSpPr>
        <p:spPr>
          <a:xfrm>
            <a:off x="379412" y="1219200"/>
            <a:ext cx="11582400" cy="5257800"/>
          </a:xfrm>
        </p:spPr>
        <p:txBody>
          <a:bodyPr>
            <a:normAutofit/>
          </a:bodyPr>
          <a:lstStyle/>
          <a:p>
            <a:r>
              <a:rPr lang="en-US" dirty="0"/>
              <a:t>By the time founders reach this stage of the journey, most have already learned a sobering lesson: capital does not fix problems. It amplifies them. </a:t>
            </a:r>
          </a:p>
          <a:p>
            <a:r>
              <a:rPr lang="en-US" dirty="0"/>
              <a:t>Money accelerates whatever already exists inside a company — good or bad. </a:t>
            </a:r>
          </a:p>
          <a:p>
            <a:r>
              <a:rPr lang="en-US" dirty="0"/>
              <a:t>A disciplined team becomes more powerful. A chaotic one collapses faster. The difference rarely lies in the idea itself, but in the founder’s ability to grow alongside the business.</a:t>
            </a:r>
          </a:p>
          <a:p>
            <a:r>
              <a:rPr lang="en-US" dirty="0"/>
              <a:t>This Lecture is about that evolution — and about how that evolution is revealed most clearly when founders pitch investors.</a:t>
            </a:r>
          </a:p>
          <a:p>
            <a:endParaRPr lang="en-US" dirty="0"/>
          </a:p>
        </p:txBody>
      </p:sp>
    </p:spTree>
    <p:extLst>
      <p:ext uri="{BB962C8B-B14F-4D97-AF65-F5344CB8AC3E}">
        <p14:creationId xmlns:p14="http://schemas.microsoft.com/office/powerpoint/2010/main" val="2470247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DB9D6-7265-31F5-7DEF-1BDB70A3D8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C65073-E014-74C5-5552-C6D8849FA79F}"/>
              </a:ext>
            </a:extLst>
          </p:cNvPr>
          <p:cNvSpPr>
            <a:spLocks noGrp="1"/>
          </p:cNvSpPr>
          <p:nvPr>
            <p:ph type="title"/>
          </p:nvPr>
        </p:nvSpPr>
        <p:spPr>
          <a:xfrm>
            <a:off x="227012" y="304800"/>
            <a:ext cx="9144001" cy="685800"/>
          </a:xfrm>
        </p:spPr>
        <p:txBody>
          <a:bodyPr anchor="b">
            <a:normAutofit/>
          </a:bodyPr>
          <a:lstStyle/>
          <a:p>
            <a:r>
              <a:rPr lang="en-US" b="1" dirty="0"/>
              <a:t>Pitch Deck Outline</a:t>
            </a:r>
            <a:endParaRPr lang="en-US" dirty="0"/>
          </a:p>
        </p:txBody>
      </p:sp>
      <p:sp>
        <p:nvSpPr>
          <p:cNvPr id="3" name="Content Placeholder 2">
            <a:extLst>
              <a:ext uri="{FF2B5EF4-FFF2-40B4-BE49-F238E27FC236}">
                <a16:creationId xmlns:a16="http://schemas.microsoft.com/office/drawing/2014/main" id="{11B30214-D9CA-FF29-5634-6A679092C75E}"/>
              </a:ext>
            </a:extLst>
          </p:cNvPr>
          <p:cNvSpPr>
            <a:spLocks noGrp="1"/>
          </p:cNvSpPr>
          <p:nvPr>
            <p:ph sz="half" idx="1"/>
          </p:nvPr>
        </p:nvSpPr>
        <p:spPr>
          <a:xfrm>
            <a:off x="350932" y="1371600"/>
            <a:ext cx="5438682" cy="5334000"/>
          </a:xfrm>
        </p:spPr>
        <p:txBody>
          <a:bodyPr>
            <a:normAutofit/>
          </a:bodyPr>
          <a:lstStyle/>
          <a:p>
            <a:pPr marL="0" indent="0">
              <a:buNone/>
            </a:pPr>
            <a:r>
              <a:rPr lang="en-US" b="1" dirty="0"/>
              <a:t>Slide 7: Business Model</a:t>
            </a:r>
            <a:endParaRPr lang="en-US" dirty="0"/>
          </a:p>
          <a:p>
            <a:r>
              <a:rPr lang="en-US" dirty="0"/>
              <a:t>This slide answers a simple but critical question: </a:t>
            </a:r>
            <a:r>
              <a:rPr lang="en-US" i="1" dirty="0"/>
              <a:t>How does money flow through the business? </a:t>
            </a:r>
            <a:r>
              <a:rPr lang="en-US" dirty="0"/>
              <a:t>Investors are less concerned with clever monetization than with logical pricing. </a:t>
            </a:r>
          </a:p>
          <a:p>
            <a:r>
              <a:rPr lang="en-US" dirty="0"/>
              <a:t>They want to see alignment between value delivered and value captured. </a:t>
            </a:r>
          </a:p>
          <a:p>
            <a:r>
              <a:rPr lang="en-US" dirty="0"/>
              <a:t>Confusion here creates immediate doubt elsewhere.</a:t>
            </a:r>
          </a:p>
          <a:p>
            <a:endParaRPr lang="en-US" dirty="0"/>
          </a:p>
          <a:p>
            <a:pPr marL="0" indent="0">
              <a:buNone/>
            </a:pPr>
            <a:endParaRPr lang="en-US" sz="1500" dirty="0"/>
          </a:p>
        </p:txBody>
      </p:sp>
      <p:pic>
        <p:nvPicPr>
          <p:cNvPr id="5" name="Picture 4">
            <a:extLst>
              <a:ext uri="{FF2B5EF4-FFF2-40B4-BE49-F238E27FC236}">
                <a16:creationId xmlns:a16="http://schemas.microsoft.com/office/drawing/2014/main" id="{13654774-4A57-183F-2873-E6538C9BA747}"/>
              </a:ext>
            </a:extLst>
          </p:cNvPr>
          <p:cNvPicPr>
            <a:picLocks noChangeAspect="1"/>
          </p:cNvPicPr>
          <p:nvPr/>
        </p:nvPicPr>
        <p:blipFill>
          <a:blip r:embed="rId2"/>
          <a:stretch>
            <a:fillRect/>
          </a:stretch>
        </p:blipFill>
        <p:spPr>
          <a:xfrm>
            <a:off x="6246749" y="1981200"/>
            <a:ext cx="5942076" cy="2417064"/>
          </a:xfrm>
          <a:prstGeom prst="rect">
            <a:avLst/>
          </a:prstGeom>
        </p:spPr>
      </p:pic>
    </p:spTree>
    <p:extLst>
      <p:ext uri="{BB962C8B-B14F-4D97-AF65-F5344CB8AC3E}">
        <p14:creationId xmlns:p14="http://schemas.microsoft.com/office/powerpoint/2010/main" val="3833535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8EE9E-D014-0CD4-DFD2-2C30F9BBA8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8B968A-0A53-5DD4-C686-B9E5B3F50120}"/>
              </a:ext>
            </a:extLst>
          </p:cNvPr>
          <p:cNvSpPr>
            <a:spLocks noGrp="1"/>
          </p:cNvSpPr>
          <p:nvPr>
            <p:ph type="title"/>
          </p:nvPr>
        </p:nvSpPr>
        <p:spPr>
          <a:xfrm>
            <a:off x="227012" y="304800"/>
            <a:ext cx="9144001" cy="685800"/>
          </a:xfrm>
        </p:spPr>
        <p:txBody>
          <a:bodyPr anchor="b">
            <a:normAutofit/>
          </a:bodyPr>
          <a:lstStyle/>
          <a:p>
            <a:r>
              <a:rPr lang="en-US" b="1" dirty="0"/>
              <a:t>Pitch Deck Outline</a:t>
            </a:r>
            <a:endParaRPr lang="en-US" dirty="0"/>
          </a:p>
        </p:txBody>
      </p:sp>
      <p:sp>
        <p:nvSpPr>
          <p:cNvPr id="3" name="Content Placeholder 2">
            <a:extLst>
              <a:ext uri="{FF2B5EF4-FFF2-40B4-BE49-F238E27FC236}">
                <a16:creationId xmlns:a16="http://schemas.microsoft.com/office/drawing/2014/main" id="{91488E32-68E6-BEA6-7230-B7C3473268F1}"/>
              </a:ext>
            </a:extLst>
          </p:cNvPr>
          <p:cNvSpPr>
            <a:spLocks noGrp="1"/>
          </p:cNvSpPr>
          <p:nvPr>
            <p:ph sz="half" idx="1"/>
          </p:nvPr>
        </p:nvSpPr>
        <p:spPr>
          <a:xfrm>
            <a:off x="350932" y="1371600"/>
            <a:ext cx="5438682" cy="5334000"/>
          </a:xfrm>
        </p:spPr>
        <p:txBody>
          <a:bodyPr>
            <a:normAutofit/>
          </a:bodyPr>
          <a:lstStyle/>
          <a:p>
            <a:pPr marL="0" indent="0">
              <a:buNone/>
            </a:pPr>
            <a:r>
              <a:rPr lang="en-US" b="1" dirty="0"/>
              <a:t>Slide 8: Traction and Key Metrics</a:t>
            </a:r>
            <a:endParaRPr lang="en-US" dirty="0"/>
          </a:p>
          <a:p>
            <a:r>
              <a:rPr lang="en-US" dirty="0"/>
              <a:t>Traction shows learning, not just success. Early-stage investors understand that numbers will be small. </a:t>
            </a:r>
          </a:p>
          <a:p>
            <a:r>
              <a:rPr lang="en-US" dirty="0"/>
              <a:t>What matters is direction, consistency, and insight. Investors look for evidence that the founder understands what is working and why. </a:t>
            </a:r>
          </a:p>
          <a:p>
            <a:endParaRPr lang="en-US" dirty="0"/>
          </a:p>
          <a:p>
            <a:pPr marL="0" indent="0">
              <a:buNone/>
            </a:pPr>
            <a:endParaRPr lang="en-US" sz="1500" dirty="0"/>
          </a:p>
        </p:txBody>
      </p:sp>
      <p:pic>
        <p:nvPicPr>
          <p:cNvPr id="6" name="Picture 5">
            <a:extLst>
              <a:ext uri="{FF2B5EF4-FFF2-40B4-BE49-F238E27FC236}">
                <a16:creationId xmlns:a16="http://schemas.microsoft.com/office/drawing/2014/main" id="{FAEDEB83-AEFD-ED5B-9F52-B4B9EF9EEE9F}"/>
              </a:ext>
            </a:extLst>
          </p:cNvPr>
          <p:cNvPicPr>
            <a:picLocks noChangeAspect="1"/>
          </p:cNvPicPr>
          <p:nvPr/>
        </p:nvPicPr>
        <p:blipFill>
          <a:blip r:embed="rId2"/>
          <a:stretch>
            <a:fillRect/>
          </a:stretch>
        </p:blipFill>
        <p:spPr>
          <a:xfrm>
            <a:off x="6058188" y="1905000"/>
            <a:ext cx="6373514" cy="2971800"/>
          </a:xfrm>
          <a:prstGeom prst="rect">
            <a:avLst/>
          </a:prstGeom>
        </p:spPr>
      </p:pic>
    </p:spTree>
    <p:extLst>
      <p:ext uri="{BB962C8B-B14F-4D97-AF65-F5344CB8AC3E}">
        <p14:creationId xmlns:p14="http://schemas.microsoft.com/office/powerpoint/2010/main" val="549863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F9CC3-20FE-94B7-BDEA-D8C027FB51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7EEEE0-500D-E7D9-3305-CB8A3C5ADC27}"/>
              </a:ext>
            </a:extLst>
          </p:cNvPr>
          <p:cNvSpPr>
            <a:spLocks noGrp="1"/>
          </p:cNvSpPr>
          <p:nvPr>
            <p:ph type="title"/>
          </p:nvPr>
        </p:nvSpPr>
        <p:spPr>
          <a:xfrm>
            <a:off x="227012" y="304800"/>
            <a:ext cx="9144001" cy="685800"/>
          </a:xfrm>
        </p:spPr>
        <p:txBody>
          <a:bodyPr anchor="b">
            <a:normAutofit/>
          </a:bodyPr>
          <a:lstStyle/>
          <a:p>
            <a:r>
              <a:rPr lang="en-US" b="1" dirty="0"/>
              <a:t>Pitch Deck Outline</a:t>
            </a:r>
            <a:endParaRPr lang="en-US" dirty="0"/>
          </a:p>
        </p:txBody>
      </p:sp>
      <p:sp>
        <p:nvSpPr>
          <p:cNvPr id="3" name="Content Placeholder 2">
            <a:extLst>
              <a:ext uri="{FF2B5EF4-FFF2-40B4-BE49-F238E27FC236}">
                <a16:creationId xmlns:a16="http://schemas.microsoft.com/office/drawing/2014/main" id="{592D1762-792E-3A4F-D58D-CCFA706B5FE0}"/>
              </a:ext>
            </a:extLst>
          </p:cNvPr>
          <p:cNvSpPr>
            <a:spLocks noGrp="1"/>
          </p:cNvSpPr>
          <p:nvPr>
            <p:ph sz="half" idx="1"/>
          </p:nvPr>
        </p:nvSpPr>
        <p:spPr>
          <a:xfrm>
            <a:off x="350932" y="1371600"/>
            <a:ext cx="5438682" cy="5334000"/>
          </a:xfrm>
        </p:spPr>
        <p:txBody>
          <a:bodyPr>
            <a:normAutofit/>
          </a:bodyPr>
          <a:lstStyle/>
          <a:p>
            <a:pPr marL="0" indent="0">
              <a:buNone/>
            </a:pPr>
            <a:r>
              <a:rPr lang="en-US" b="1" dirty="0"/>
              <a:t>Slide 9: Go-To-Market Strategy</a:t>
            </a:r>
            <a:endParaRPr lang="en-US" dirty="0"/>
          </a:p>
          <a:p>
            <a:pPr marL="0" indent="0">
              <a:buNone/>
            </a:pPr>
            <a:r>
              <a:rPr lang="en-US" dirty="0"/>
              <a:t>This is often the most fragile slide in the deck. Investors want to know how customers are actually acquired — not in theory, but in practice. </a:t>
            </a:r>
          </a:p>
          <a:p>
            <a:pPr marL="0" indent="0">
              <a:buNone/>
            </a:pPr>
            <a:r>
              <a:rPr lang="en-US" dirty="0"/>
              <a:t>Vague answers here undermine confidence in the entire plan</a:t>
            </a:r>
            <a:endParaRPr lang="en-US" sz="1500" dirty="0"/>
          </a:p>
        </p:txBody>
      </p:sp>
      <p:pic>
        <p:nvPicPr>
          <p:cNvPr id="5" name="Picture 4">
            <a:extLst>
              <a:ext uri="{FF2B5EF4-FFF2-40B4-BE49-F238E27FC236}">
                <a16:creationId xmlns:a16="http://schemas.microsoft.com/office/drawing/2014/main" id="{1C247E47-D6A0-0991-F348-10868E8A4846}"/>
              </a:ext>
            </a:extLst>
          </p:cNvPr>
          <p:cNvPicPr>
            <a:picLocks noChangeAspect="1"/>
          </p:cNvPicPr>
          <p:nvPr/>
        </p:nvPicPr>
        <p:blipFill>
          <a:blip r:embed="rId2"/>
          <a:stretch>
            <a:fillRect/>
          </a:stretch>
        </p:blipFill>
        <p:spPr>
          <a:xfrm>
            <a:off x="5880374" y="1676400"/>
            <a:ext cx="6373514" cy="2971800"/>
          </a:xfrm>
          <a:prstGeom prst="rect">
            <a:avLst/>
          </a:prstGeom>
        </p:spPr>
      </p:pic>
    </p:spTree>
    <p:extLst>
      <p:ext uri="{BB962C8B-B14F-4D97-AF65-F5344CB8AC3E}">
        <p14:creationId xmlns:p14="http://schemas.microsoft.com/office/powerpoint/2010/main" val="1309731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FEF446-303C-4DEE-7962-E3819158DE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1BDF40-7946-3D3F-D28A-B76A123084A2}"/>
              </a:ext>
            </a:extLst>
          </p:cNvPr>
          <p:cNvSpPr>
            <a:spLocks noGrp="1"/>
          </p:cNvSpPr>
          <p:nvPr>
            <p:ph type="title"/>
          </p:nvPr>
        </p:nvSpPr>
        <p:spPr>
          <a:xfrm>
            <a:off x="227012" y="304800"/>
            <a:ext cx="9144001" cy="685800"/>
          </a:xfrm>
        </p:spPr>
        <p:txBody>
          <a:bodyPr anchor="b">
            <a:normAutofit/>
          </a:bodyPr>
          <a:lstStyle/>
          <a:p>
            <a:r>
              <a:rPr lang="en-US" b="1" dirty="0"/>
              <a:t>Pitch Deck Outline</a:t>
            </a:r>
            <a:endParaRPr lang="en-US" dirty="0"/>
          </a:p>
        </p:txBody>
      </p:sp>
      <p:sp>
        <p:nvSpPr>
          <p:cNvPr id="3" name="Content Placeholder 2">
            <a:extLst>
              <a:ext uri="{FF2B5EF4-FFF2-40B4-BE49-F238E27FC236}">
                <a16:creationId xmlns:a16="http://schemas.microsoft.com/office/drawing/2014/main" id="{A5CEAD22-227C-9A98-B2F5-DFA41FF2D070}"/>
              </a:ext>
            </a:extLst>
          </p:cNvPr>
          <p:cNvSpPr>
            <a:spLocks noGrp="1"/>
          </p:cNvSpPr>
          <p:nvPr>
            <p:ph sz="half" idx="1"/>
          </p:nvPr>
        </p:nvSpPr>
        <p:spPr>
          <a:xfrm>
            <a:off x="441692" y="1371600"/>
            <a:ext cx="5438682" cy="5334000"/>
          </a:xfrm>
        </p:spPr>
        <p:txBody>
          <a:bodyPr>
            <a:normAutofit/>
          </a:bodyPr>
          <a:lstStyle/>
          <a:p>
            <a:pPr marL="0" indent="0">
              <a:buNone/>
            </a:pPr>
            <a:r>
              <a:rPr lang="en-US" b="1" dirty="0"/>
              <a:t>Slide 11: Defensibility and Moat</a:t>
            </a:r>
          </a:p>
          <a:p>
            <a:r>
              <a:rPr lang="en-US" dirty="0"/>
              <a:t>This slide addresses long-term survival. </a:t>
            </a:r>
          </a:p>
          <a:p>
            <a:r>
              <a:rPr lang="en-US" dirty="0"/>
              <a:t>Investors are not expecting a moat today, but they do expect a credible path to defensibility. </a:t>
            </a:r>
          </a:p>
          <a:p>
            <a:r>
              <a:rPr lang="en-US" dirty="0"/>
              <a:t>This is where “secret sauce” thinking shows up clearly.</a:t>
            </a:r>
          </a:p>
          <a:p>
            <a:pPr marL="0" indent="0">
              <a:buNone/>
            </a:pPr>
            <a:endParaRPr lang="en-US" dirty="0"/>
          </a:p>
        </p:txBody>
      </p:sp>
      <p:pic>
        <p:nvPicPr>
          <p:cNvPr id="8" name="Picture 7">
            <a:extLst>
              <a:ext uri="{FF2B5EF4-FFF2-40B4-BE49-F238E27FC236}">
                <a16:creationId xmlns:a16="http://schemas.microsoft.com/office/drawing/2014/main" id="{8483A943-DD96-562B-157F-675014D76623}"/>
              </a:ext>
            </a:extLst>
          </p:cNvPr>
          <p:cNvPicPr>
            <a:picLocks noChangeAspect="1"/>
          </p:cNvPicPr>
          <p:nvPr/>
        </p:nvPicPr>
        <p:blipFill>
          <a:blip r:embed="rId2"/>
          <a:stretch>
            <a:fillRect/>
          </a:stretch>
        </p:blipFill>
        <p:spPr>
          <a:xfrm>
            <a:off x="6094412" y="1905000"/>
            <a:ext cx="6369186" cy="2590800"/>
          </a:xfrm>
          <a:prstGeom prst="rect">
            <a:avLst/>
          </a:prstGeom>
        </p:spPr>
      </p:pic>
    </p:spTree>
    <p:extLst>
      <p:ext uri="{BB962C8B-B14F-4D97-AF65-F5344CB8AC3E}">
        <p14:creationId xmlns:p14="http://schemas.microsoft.com/office/powerpoint/2010/main" val="3461691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4E1FD-3094-7A5D-103D-E9C30CAF92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412E4A-669D-E92D-28E5-F8DD76A02A0A}"/>
              </a:ext>
            </a:extLst>
          </p:cNvPr>
          <p:cNvSpPr>
            <a:spLocks noGrp="1"/>
          </p:cNvSpPr>
          <p:nvPr>
            <p:ph type="title"/>
          </p:nvPr>
        </p:nvSpPr>
        <p:spPr>
          <a:xfrm>
            <a:off x="227012" y="304800"/>
            <a:ext cx="9144001" cy="685800"/>
          </a:xfrm>
        </p:spPr>
        <p:txBody>
          <a:bodyPr anchor="b">
            <a:normAutofit/>
          </a:bodyPr>
          <a:lstStyle/>
          <a:p>
            <a:r>
              <a:rPr lang="en-US" b="1" dirty="0"/>
              <a:t>Pitch Deck Outline</a:t>
            </a:r>
            <a:endParaRPr lang="en-US" dirty="0"/>
          </a:p>
        </p:txBody>
      </p:sp>
      <p:sp>
        <p:nvSpPr>
          <p:cNvPr id="3" name="Content Placeholder 2">
            <a:extLst>
              <a:ext uri="{FF2B5EF4-FFF2-40B4-BE49-F238E27FC236}">
                <a16:creationId xmlns:a16="http://schemas.microsoft.com/office/drawing/2014/main" id="{7A564DC1-0FEB-3E16-2738-99D8F645C314}"/>
              </a:ext>
            </a:extLst>
          </p:cNvPr>
          <p:cNvSpPr>
            <a:spLocks noGrp="1"/>
          </p:cNvSpPr>
          <p:nvPr>
            <p:ph sz="half" idx="1"/>
          </p:nvPr>
        </p:nvSpPr>
        <p:spPr>
          <a:xfrm>
            <a:off x="441692" y="1371600"/>
            <a:ext cx="5438682" cy="5334000"/>
          </a:xfrm>
        </p:spPr>
        <p:txBody>
          <a:bodyPr>
            <a:normAutofit/>
          </a:bodyPr>
          <a:lstStyle/>
          <a:p>
            <a:pPr marL="0" indent="0">
              <a:buNone/>
            </a:pPr>
            <a:r>
              <a:rPr lang="en-US" b="1" dirty="0"/>
              <a:t>Slide 12: The Team</a:t>
            </a:r>
            <a:endParaRPr lang="en-US" dirty="0"/>
          </a:p>
          <a:p>
            <a:r>
              <a:rPr lang="en-US" dirty="0"/>
              <a:t>Investors back people before products. </a:t>
            </a:r>
          </a:p>
          <a:p>
            <a:r>
              <a:rPr lang="en-US" dirty="0"/>
              <a:t>This slide answers whether the team is capable of executing the vision and adapting when things go wrong. </a:t>
            </a:r>
          </a:p>
          <a:p>
            <a:r>
              <a:rPr lang="en-US" dirty="0"/>
              <a:t>Relevance matters more than resumes.</a:t>
            </a:r>
          </a:p>
          <a:p>
            <a:pPr marL="0" indent="0">
              <a:buNone/>
            </a:pPr>
            <a:endParaRPr lang="en-US" dirty="0"/>
          </a:p>
        </p:txBody>
      </p:sp>
      <p:pic>
        <p:nvPicPr>
          <p:cNvPr id="5" name="Picture 4">
            <a:extLst>
              <a:ext uri="{FF2B5EF4-FFF2-40B4-BE49-F238E27FC236}">
                <a16:creationId xmlns:a16="http://schemas.microsoft.com/office/drawing/2014/main" id="{19BF764F-D5C9-12C1-F85E-C0798BDF3E2C}"/>
              </a:ext>
            </a:extLst>
          </p:cNvPr>
          <p:cNvPicPr>
            <a:picLocks noChangeAspect="1"/>
          </p:cNvPicPr>
          <p:nvPr/>
        </p:nvPicPr>
        <p:blipFill>
          <a:blip r:embed="rId2"/>
          <a:stretch>
            <a:fillRect/>
          </a:stretch>
        </p:blipFill>
        <p:spPr>
          <a:xfrm>
            <a:off x="6306863" y="1981200"/>
            <a:ext cx="6556515" cy="2667000"/>
          </a:xfrm>
          <a:prstGeom prst="rect">
            <a:avLst/>
          </a:prstGeom>
        </p:spPr>
      </p:pic>
    </p:spTree>
    <p:extLst>
      <p:ext uri="{BB962C8B-B14F-4D97-AF65-F5344CB8AC3E}">
        <p14:creationId xmlns:p14="http://schemas.microsoft.com/office/powerpoint/2010/main" val="2391388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C7F0A3-0C47-A71A-764C-2DA87F0F06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3F09C3-EEA6-2B86-99D5-AB2931E2954B}"/>
              </a:ext>
            </a:extLst>
          </p:cNvPr>
          <p:cNvSpPr>
            <a:spLocks noGrp="1"/>
          </p:cNvSpPr>
          <p:nvPr>
            <p:ph type="title"/>
          </p:nvPr>
        </p:nvSpPr>
        <p:spPr>
          <a:xfrm>
            <a:off x="227012" y="304800"/>
            <a:ext cx="9144001" cy="685800"/>
          </a:xfrm>
        </p:spPr>
        <p:txBody>
          <a:bodyPr anchor="b">
            <a:normAutofit/>
          </a:bodyPr>
          <a:lstStyle/>
          <a:p>
            <a:r>
              <a:rPr lang="en-US" b="1" dirty="0"/>
              <a:t>Pitch Deck Outline</a:t>
            </a:r>
            <a:endParaRPr lang="en-US" dirty="0"/>
          </a:p>
        </p:txBody>
      </p:sp>
      <p:sp>
        <p:nvSpPr>
          <p:cNvPr id="3" name="Content Placeholder 2">
            <a:extLst>
              <a:ext uri="{FF2B5EF4-FFF2-40B4-BE49-F238E27FC236}">
                <a16:creationId xmlns:a16="http://schemas.microsoft.com/office/drawing/2014/main" id="{6DCDE8BB-A4E4-BE13-7E5D-E3C47D088E89}"/>
              </a:ext>
            </a:extLst>
          </p:cNvPr>
          <p:cNvSpPr>
            <a:spLocks noGrp="1"/>
          </p:cNvSpPr>
          <p:nvPr>
            <p:ph sz="half" idx="1"/>
          </p:nvPr>
        </p:nvSpPr>
        <p:spPr>
          <a:xfrm>
            <a:off x="441692" y="1371600"/>
            <a:ext cx="5438682" cy="5334000"/>
          </a:xfrm>
        </p:spPr>
        <p:txBody>
          <a:bodyPr>
            <a:normAutofit/>
          </a:bodyPr>
          <a:lstStyle/>
          <a:p>
            <a:pPr marL="0" indent="0">
              <a:buNone/>
            </a:pPr>
            <a:r>
              <a:rPr lang="en-US" b="1" dirty="0"/>
              <a:t>Slide 13: Financial Snapshot</a:t>
            </a:r>
            <a:endParaRPr lang="en-US" dirty="0"/>
          </a:p>
          <a:p>
            <a:r>
              <a:rPr lang="en-US" dirty="0"/>
              <a:t>This slide tests financial maturity. </a:t>
            </a:r>
          </a:p>
          <a:p>
            <a:r>
              <a:rPr lang="en-US" dirty="0"/>
              <a:t>Investors want to understand burn, runway, and unit economics — not detailed forecasts. </a:t>
            </a:r>
          </a:p>
          <a:p>
            <a:r>
              <a:rPr lang="en-US" dirty="0"/>
              <a:t>Overly precise projections often signal false confidence.</a:t>
            </a:r>
          </a:p>
          <a:p>
            <a:pPr marL="0" indent="0">
              <a:buNone/>
            </a:pPr>
            <a:endParaRPr lang="en-US" dirty="0"/>
          </a:p>
        </p:txBody>
      </p:sp>
      <p:pic>
        <p:nvPicPr>
          <p:cNvPr id="6" name="Picture 5">
            <a:extLst>
              <a:ext uri="{FF2B5EF4-FFF2-40B4-BE49-F238E27FC236}">
                <a16:creationId xmlns:a16="http://schemas.microsoft.com/office/drawing/2014/main" id="{722CE52C-B4EE-2F08-8F97-F80EA90461EA}"/>
              </a:ext>
            </a:extLst>
          </p:cNvPr>
          <p:cNvPicPr>
            <a:picLocks noChangeAspect="1"/>
          </p:cNvPicPr>
          <p:nvPr/>
        </p:nvPicPr>
        <p:blipFill>
          <a:blip r:embed="rId2"/>
          <a:stretch>
            <a:fillRect/>
          </a:stretch>
        </p:blipFill>
        <p:spPr>
          <a:xfrm>
            <a:off x="5880373" y="1789868"/>
            <a:ext cx="6566359" cy="2477331"/>
          </a:xfrm>
          <a:prstGeom prst="rect">
            <a:avLst/>
          </a:prstGeom>
        </p:spPr>
      </p:pic>
    </p:spTree>
    <p:extLst>
      <p:ext uri="{BB962C8B-B14F-4D97-AF65-F5344CB8AC3E}">
        <p14:creationId xmlns:p14="http://schemas.microsoft.com/office/powerpoint/2010/main" val="435276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C91503-A7FE-A1BD-4E2B-3B2F00621E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8B410F-E1BE-03B7-C885-54E07E58FDD6}"/>
              </a:ext>
            </a:extLst>
          </p:cNvPr>
          <p:cNvSpPr>
            <a:spLocks noGrp="1"/>
          </p:cNvSpPr>
          <p:nvPr>
            <p:ph type="title"/>
          </p:nvPr>
        </p:nvSpPr>
        <p:spPr>
          <a:xfrm>
            <a:off x="227012" y="304800"/>
            <a:ext cx="9144001" cy="685800"/>
          </a:xfrm>
        </p:spPr>
        <p:txBody>
          <a:bodyPr anchor="b">
            <a:normAutofit/>
          </a:bodyPr>
          <a:lstStyle/>
          <a:p>
            <a:r>
              <a:rPr lang="en-US" b="1" dirty="0"/>
              <a:t>Pitch Deck Outline</a:t>
            </a:r>
            <a:endParaRPr lang="en-US" dirty="0"/>
          </a:p>
        </p:txBody>
      </p:sp>
      <p:sp>
        <p:nvSpPr>
          <p:cNvPr id="3" name="Content Placeholder 2">
            <a:extLst>
              <a:ext uri="{FF2B5EF4-FFF2-40B4-BE49-F238E27FC236}">
                <a16:creationId xmlns:a16="http://schemas.microsoft.com/office/drawing/2014/main" id="{35E1330A-8C3A-1327-B1F0-EDD8291FE5BB}"/>
              </a:ext>
            </a:extLst>
          </p:cNvPr>
          <p:cNvSpPr>
            <a:spLocks noGrp="1"/>
          </p:cNvSpPr>
          <p:nvPr>
            <p:ph sz="half" idx="1"/>
          </p:nvPr>
        </p:nvSpPr>
        <p:spPr>
          <a:xfrm>
            <a:off x="441692" y="1371600"/>
            <a:ext cx="5438682" cy="5334000"/>
          </a:xfrm>
        </p:spPr>
        <p:txBody>
          <a:bodyPr>
            <a:normAutofit/>
          </a:bodyPr>
          <a:lstStyle/>
          <a:p>
            <a:pPr marL="0" indent="0">
              <a:buNone/>
            </a:pPr>
            <a:r>
              <a:rPr lang="en-US" b="1" dirty="0"/>
              <a:t>Slide 14: Funding Ask and Use of Funds</a:t>
            </a:r>
            <a:endParaRPr lang="en-US" dirty="0"/>
          </a:p>
          <a:p>
            <a:r>
              <a:rPr lang="en-US" dirty="0"/>
              <a:t>This slide ties capital to progress. </a:t>
            </a:r>
          </a:p>
          <a:p>
            <a:r>
              <a:rPr lang="en-US" dirty="0"/>
              <a:t>Investors want to see that the amount raised is intentional and that milestones are clear. </a:t>
            </a:r>
          </a:p>
          <a:p>
            <a:r>
              <a:rPr lang="en-US" dirty="0"/>
              <a:t>Capital without a roadmap feels risky.</a:t>
            </a:r>
          </a:p>
          <a:p>
            <a:pPr marL="0" indent="0">
              <a:buNone/>
            </a:pPr>
            <a:endParaRPr lang="en-US" dirty="0"/>
          </a:p>
        </p:txBody>
      </p:sp>
      <p:pic>
        <p:nvPicPr>
          <p:cNvPr id="5" name="Picture 4">
            <a:extLst>
              <a:ext uri="{FF2B5EF4-FFF2-40B4-BE49-F238E27FC236}">
                <a16:creationId xmlns:a16="http://schemas.microsoft.com/office/drawing/2014/main" id="{044B5B73-39CE-DE1F-BB42-B6C4B51FBE55}"/>
              </a:ext>
            </a:extLst>
          </p:cNvPr>
          <p:cNvPicPr>
            <a:picLocks noChangeAspect="1"/>
          </p:cNvPicPr>
          <p:nvPr/>
        </p:nvPicPr>
        <p:blipFill>
          <a:blip r:embed="rId2"/>
          <a:stretch>
            <a:fillRect/>
          </a:stretch>
        </p:blipFill>
        <p:spPr>
          <a:xfrm>
            <a:off x="6399974" y="1524000"/>
            <a:ext cx="6238019" cy="3276600"/>
          </a:xfrm>
          <a:prstGeom prst="rect">
            <a:avLst/>
          </a:prstGeom>
        </p:spPr>
      </p:pic>
    </p:spTree>
    <p:extLst>
      <p:ext uri="{BB962C8B-B14F-4D97-AF65-F5344CB8AC3E}">
        <p14:creationId xmlns:p14="http://schemas.microsoft.com/office/powerpoint/2010/main" val="3186061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16B959-6FC2-2681-844D-A25C3C3031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45442A-A3C6-7F95-B10F-C6A143163DE1}"/>
              </a:ext>
            </a:extLst>
          </p:cNvPr>
          <p:cNvSpPr>
            <a:spLocks noGrp="1"/>
          </p:cNvSpPr>
          <p:nvPr>
            <p:ph type="title"/>
          </p:nvPr>
        </p:nvSpPr>
        <p:spPr>
          <a:xfrm>
            <a:off x="227012" y="304800"/>
            <a:ext cx="9144001" cy="685800"/>
          </a:xfrm>
        </p:spPr>
        <p:txBody>
          <a:bodyPr anchor="b">
            <a:normAutofit/>
          </a:bodyPr>
          <a:lstStyle/>
          <a:p>
            <a:r>
              <a:rPr lang="en-US" b="1" dirty="0"/>
              <a:t>Pitch Deck Outline</a:t>
            </a:r>
            <a:endParaRPr lang="en-US" dirty="0"/>
          </a:p>
        </p:txBody>
      </p:sp>
      <p:sp>
        <p:nvSpPr>
          <p:cNvPr id="3" name="Content Placeholder 2">
            <a:extLst>
              <a:ext uri="{FF2B5EF4-FFF2-40B4-BE49-F238E27FC236}">
                <a16:creationId xmlns:a16="http://schemas.microsoft.com/office/drawing/2014/main" id="{67090ED1-5736-2DC4-1C48-96D1BBC7C9CA}"/>
              </a:ext>
            </a:extLst>
          </p:cNvPr>
          <p:cNvSpPr>
            <a:spLocks noGrp="1"/>
          </p:cNvSpPr>
          <p:nvPr>
            <p:ph sz="half" idx="1"/>
          </p:nvPr>
        </p:nvSpPr>
        <p:spPr>
          <a:xfrm>
            <a:off x="441692" y="1371600"/>
            <a:ext cx="5438682" cy="5334000"/>
          </a:xfrm>
        </p:spPr>
        <p:txBody>
          <a:bodyPr>
            <a:normAutofit/>
          </a:bodyPr>
          <a:lstStyle/>
          <a:p>
            <a:pPr marL="0" indent="0">
              <a:buNone/>
            </a:pPr>
            <a:r>
              <a:rPr lang="en-US" b="1" dirty="0"/>
              <a:t>Slide 15 (Optional): Exit Logic</a:t>
            </a:r>
            <a:endParaRPr lang="en-US" dirty="0"/>
          </a:p>
          <a:p>
            <a:r>
              <a:rPr lang="en-US" dirty="0"/>
              <a:t>This slide demonstrates strategic awareness. </a:t>
            </a:r>
          </a:p>
          <a:p>
            <a:r>
              <a:rPr lang="en-US" dirty="0"/>
              <a:t>The goal is not to promise an exit, but to show understanding of how value is ultimately realized.</a:t>
            </a:r>
          </a:p>
          <a:p>
            <a:pPr marL="0" indent="0">
              <a:buNone/>
            </a:pPr>
            <a:endParaRPr lang="en-US" dirty="0"/>
          </a:p>
        </p:txBody>
      </p:sp>
      <p:pic>
        <p:nvPicPr>
          <p:cNvPr id="6" name="Picture 5">
            <a:extLst>
              <a:ext uri="{FF2B5EF4-FFF2-40B4-BE49-F238E27FC236}">
                <a16:creationId xmlns:a16="http://schemas.microsoft.com/office/drawing/2014/main" id="{AEC34D90-4201-E647-B0C0-8659E1C2B6FB}"/>
              </a:ext>
            </a:extLst>
          </p:cNvPr>
          <p:cNvPicPr>
            <a:picLocks noChangeAspect="1"/>
          </p:cNvPicPr>
          <p:nvPr/>
        </p:nvPicPr>
        <p:blipFill>
          <a:blip r:embed="rId2"/>
          <a:stretch>
            <a:fillRect/>
          </a:stretch>
        </p:blipFill>
        <p:spPr>
          <a:xfrm>
            <a:off x="5892640" y="1600200"/>
            <a:ext cx="7032043" cy="2438400"/>
          </a:xfrm>
          <a:prstGeom prst="rect">
            <a:avLst/>
          </a:prstGeom>
        </p:spPr>
      </p:pic>
    </p:spTree>
    <p:extLst>
      <p:ext uri="{BB962C8B-B14F-4D97-AF65-F5344CB8AC3E}">
        <p14:creationId xmlns:p14="http://schemas.microsoft.com/office/powerpoint/2010/main" val="1593143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F7624-68D9-2B48-5554-17B42B812058}"/>
              </a:ext>
            </a:extLst>
          </p:cNvPr>
          <p:cNvSpPr>
            <a:spLocks noGrp="1"/>
          </p:cNvSpPr>
          <p:nvPr>
            <p:ph type="title"/>
          </p:nvPr>
        </p:nvSpPr>
        <p:spPr>
          <a:xfrm>
            <a:off x="531812" y="228599"/>
            <a:ext cx="11125200" cy="685800"/>
          </a:xfrm>
        </p:spPr>
        <p:txBody>
          <a:bodyPr>
            <a:normAutofit/>
          </a:bodyPr>
          <a:lstStyle/>
          <a:p>
            <a:r>
              <a:rPr lang="en-US" b="1" dirty="0"/>
              <a:t>What Investors Are Really Evaluating</a:t>
            </a:r>
            <a:endParaRPr lang="en-US" dirty="0"/>
          </a:p>
        </p:txBody>
      </p:sp>
      <p:sp>
        <p:nvSpPr>
          <p:cNvPr id="3" name="Content Placeholder 2">
            <a:extLst>
              <a:ext uri="{FF2B5EF4-FFF2-40B4-BE49-F238E27FC236}">
                <a16:creationId xmlns:a16="http://schemas.microsoft.com/office/drawing/2014/main" id="{35A4BC16-F0F1-F804-A17B-8E2F020E507A}"/>
              </a:ext>
            </a:extLst>
          </p:cNvPr>
          <p:cNvSpPr>
            <a:spLocks noGrp="1"/>
          </p:cNvSpPr>
          <p:nvPr>
            <p:ph idx="1"/>
          </p:nvPr>
        </p:nvSpPr>
        <p:spPr>
          <a:xfrm>
            <a:off x="379412" y="1295400"/>
            <a:ext cx="10668000" cy="5334001"/>
          </a:xfrm>
        </p:spPr>
        <p:txBody>
          <a:bodyPr>
            <a:normAutofit/>
          </a:bodyPr>
          <a:lstStyle/>
          <a:p>
            <a:r>
              <a:rPr lang="en-US" dirty="0"/>
              <a:t>Throughout the pitch, investors are silently asking one question: </a:t>
            </a:r>
            <a:r>
              <a:rPr lang="en-US" i="1" dirty="0"/>
              <a:t>Can this founder grow into the CEO this company will need next year?</a:t>
            </a:r>
            <a:endParaRPr lang="en-US" dirty="0"/>
          </a:p>
          <a:p>
            <a:r>
              <a:rPr lang="en-US" dirty="0"/>
              <a:t>They are not looking for perfection. They are looking for trajectory. The skills revealed in pitching — focus, empathy, resilience, clarity, and discipline — matter as much as the idea itself. Capital follows founders who demonstrate the capacity to evolve.</a:t>
            </a:r>
          </a:p>
          <a:p>
            <a:r>
              <a:rPr lang="en-US" dirty="0"/>
              <a:t>Pitching is not about impressing investors. It is about earning trust. The founders who raise capital consistently are not the loudest or most charismatic. They are the ones who communicate clearly, respond calmly, and demonstrate that they can turn uncertainty into progress. Capital amplifies behavior. This chapter exists to ensure it amplifies the right kind.</a:t>
            </a:r>
          </a:p>
          <a:p>
            <a:endParaRPr lang="en-US" dirty="0"/>
          </a:p>
        </p:txBody>
      </p:sp>
    </p:spTree>
    <p:extLst>
      <p:ext uri="{BB962C8B-B14F-4D97-AF65-F5344CB8AC3E}">
        <p14:creationId xmlns:p14="http://schemas.microsoft.com/office/powerpoint/2010/main" val="1340819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D1958-74DD-4138-0959-A14FC027C262}"/>
              </a:ext>
            </a:extLst>
          </p:cNvPr>
          <p:cNvSpPr>
            <a:spLocks noGrp="1"/>
          </p:cNvSpPr>
          <p:nvPr>
            <p:ph type="title"/>
          </p:nvPr>
        </p:nvSpPr>
        <p:spPr>
          <a:xfrm>
            <a:off x="379412" y="381000"/>
            <a:ext cx="10677610" cy="685800"/>
          </a:xfrm>
        </p:spPr>
        <p:txBody>
          <a:bodyPr>
            <a:normAutofit/>
          </a:bodyPr>
          <a:lstStyle/>
          <a:p>
            <a:r>
              <a:rPr lang="en-US" dirty="0"/>
              <a:t>Introduction</a:t>
            </a:r>
          </a:p>
        </p:txBody>
      </p:sp>
      <p:sp>
        <p:nvSpPr>
          <p:cNvPr id="5" name="Content Placeholder 4">
            <a:extLst>
              <a:ext uri="{FF2B5EF4-FFF2-40B4-BE49-F238E27FC236}">
                <a16:creationId xmlns:a16="http://schemas.microsoft.com/office/drawing/2014/main" id="{AA203296-E2A8-C36E-7734-45FE741A42B7}"/>
              </a:ext>
            </a:extLst>
          </p:cNvPr>
          <p:cNvSpPr>
            <a:spLocks noGrp="1"/>
          </p:cNvSpPr>
          <p:nvPr>
            <p:ph idx="1"/>
          </p:nvPr>
        </p:nvSpPr>
        <p:spPr>
          <a:xfrm>
            <a:off x="379412" y="1219200"/>
            <a:ext cx="11582400" cy="5257800"/>
          </a:xfrm>
        </p:spPr>
        <p:txBody>
          <a:bodyPr>
            <a:normAutofit lnSpcReduction="10000"/>
          </a:bodyPr>
          <a:lstStyle/>
          <a:p>
            <a:r>
              <a:rPr lang="en-US" dirty="0"/>
              <a:t>Across markets, geographies, and industries, the same pattern repeats. </a:t>
            </a:r>
          </a:p>
          <a:p>
            <a:r>
              <a:rPr lang="en-US" dirty="0"/>
              <a:t>Startups fail less often because the product was wrong and more often because the founder did not adapt to the demands of scale. Early success requires creativity and hustle. </a:t>
            </a:r>
          </a:p>
          <a:p>
            <a:r>
              <a:rPr lang="en-US" dirty="0"/>
              <a:t>Sustained success requires judgment, restraint, emotional endurance, and the ability to communicate clearly — not just to customers and employees, but to investors who are constantly assessing risk.</a:t>
            </a:r>
          </a:p>
          <a:p>
            <a:r>
              <a:rPr lang="en-US" dirty="0"/>
              <a:t>Within the global startup ecosystem, a simple framework has circulated for years, often shared informally among founders, accelerators, and early-stage investors. It is commonly referred to as </a:t>
            </a:r>
            <a:r>
              <a:rPr lang="en-US" b="1" dirty="0"/>
              <a:t>The 8 Essential Skills of Founders</a:t>
            </a:r>
            <a:r>
              <a:rPr lang="en-US" dirty="0"/>
              <a:t> described later in the Lecture. </a:t>
            </a:r>
          </a:p>
          <a:p>
            <a:r>
              <a:rPr lang="en-US" dirty="0"/>
              <a:t>While deceptively simple, it captures something fundamental: the behaviors that consistently distinguish founders who build durable companies from those who stall, burn out, or lose control of their organizations.</a:t>
            </a:r>
          </a:p>
          <a:p>
            <a:endParaRPr lang="en-US" dirty="0"/>
          </a:p>
        </p:txBody>
      </p:sp>
    </p:spTree>
    <p:extLst>
      <p:ext uri="{BB962C8B-B14F-4D97-AF65-F5344CB8AC3E}">
        <p14:creationId xmlns:p14="http://schemas.microsoft.com/office/powerpoint/2010/main" val="3179826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19645-4ABA-B737-A9B1-D5B735F6BAC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6E94A17-1823-8BBB-D8A4-1E8F369A1ACB}"/>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266897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648A9-AB5B-1AAB-C408-F4B10E18F6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D57145-7194-8B9E-795A-0446EEE8B9AE}"/>
              </a:ext>
            </a:extLst>
          </p:cNvPr>
          <p:cNvSpPr>
            <a:spLocks noGrp="1"/>
          </p:cNvSpPr>
          <p:nvPr>
            <p:ph type="title"/>
          </p:nvPr>
        </p:nvSpPr>
        <p:spPr>
          <a:xfrm>
            <a:off x="379412" y="381000"/>
            <a:ext cx="10677610" cy="685800"/>
          </a:xfrm>
        </p:spPr>
        <p:txBody>
          <a:bodyPr>
            <a:normAutofit/>
          </a:bodyPr>
          <a:lstStyle/>
          <a:p>
            <a:r>
              <a:rPr lang="en-US" b="1" i="1" dirty="0"/>
              <a:t>AUTHOR’S PRIVATE NOTES</a:t>
            </a:r>
            <a:endParaRPr lang="en-US" dirty="0"/>
          </a:p>
        </p:txBody>
      </p:sp>
      <p:sp>
        <p:nvSpPr>
          <p:cNvPr id="5" name="Content Placeholder 4">
            <a:extLst>
              <a:ext uri="{FF2B5EF4-FFF2-40B4-BE49-F238E27FC236}">
                <a16:creationId xmlns:a16="http://schemas.microsoft.com/office/drawing/2014/main" id="{DBBAA2A6-D6F9-964D-E764-21FE24B9B82F}"/>
              </a:ext>
            </a:extLst>
          </p:cNvPr>
          <p:cNvSpPr>
            <a:spLocks noGrp="1"/>
          </p:cNvSpPr>
          <p:nvPr>
            <p:ph idx="1"/>
          </p:nvPr>
        </p:nvSpPr>
        <p:spPr>
          <a:xfrm>
            <a:off x="410892" y="1524000"/>
            <a:ext cx="10788920" cy="4876800"/>
          </a:xfrm>
        </p:spPr>
        <p:txBody>
          <a:bodyPr>
            <a:normAutofit lnSpcReduction="10000"/>
          </a:bodyPr>
          <a:lstStyle/>
          <a:p>
            <a:r>
              <a:rPr lang="en-US" i="1" dirty="0"/>
              <a:t>After years of sitting on both sides of the table, as a founder, angel investor, venture fund partner, board member, and acting CFO of startups, I have learned that most investor decisions quietly hinge on a very small number of questions. They are rarely written directly on slides and almost never asked explicitly at the beginning of a meeting, yet they shape the entire discussion that follows.</a:t>
            </a:r>
            <a:endParaRPr lang="en-US" dirty="0"/>
          </a:p>
          <a:p>
            <a:r>
              <a:rPr lang="en-US" i="1" dirty="0"/>
              <a:t>Two questions, in particular, dominate investor thinking far more than founders realize:</a:t>
            </a:r>
            <a:endParaRPr lang="en-US" dirty="0"/>
          </a:p>
          <a:p>
            <a:pPr lvl="1"/>
            <a:r>
              <a:rPr lang="en-US" i="1" dirty="0"/>
              <a:t>Are you building a product—or a company?</a:t>
            </a:r>
            <a:endParaRPr lang="en-US" dirty="0"/>
          </a:p>
          <a:p>
            <a:pPr lvl="1"/>
            <a:r>
              <a:rPr lang="en-US" i="1" dirty="0"/>
              <a:t>And what, exactly, is your secret sauce?</a:t>
            </a:r>
            <a:endParaRPr lang="en-US" dirty="0"/>
          </a:p>
          <a:p>
            <a:r>
              <a:rPr lang="en-US" i="1" dirty="0"/>
              <a:t>Founders often believe they have answered these questions by the time they reach the final slide of their pitch deck. In reality, most have not. Investors are not simply evaluating technology. They are evaluating durability, scalability, defensibility, execution capability, and whether management can build something that survives long after the excitement of the initial idea fades.</a:t>
            </a:r>
            <a:endParaRPr lang="en-US" dirty="0"/>
          </a:p>
        </p:txBody>
      </p:sp>
    </p:spTree>
    <p:extLst>
      <p:ext uri="{BB962C8B-B14F-4D97-AF65-F5344CB8AC3E}">
        <p14:creationId xmlns:p14="http://schemas.microsoft.com/office/powerpoint/2010/main" val="1973493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87A13-44C0-D0EC-89EF-43BCA5E715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EAEF8B-C5BC-6229-AE3A-8C9E4AEF6763}"/>
              </a:ext>
            </a:extLst>
          </p:cNvPr>
          <p:cNvSpPr>
            <a:spLocks noGrp="1"/>
          </p:cNvSpPr>
          <p:nvPr>
            <p:ph type="title"/>
          </p:nvPr>
        </p:nvSpPr>
        <p:spPr>
          <a:xfrm>
            <a:off x="379412" y="381000"/>
            <a:ext cx="10677610" cy="685800"/>
          </a:xfrm>
        </p:spPr>
        <p:txBody>
          <a:bodyPr>
            <a:normAutofit/>
          </a:bodyPr>
          <a:lstStyle/>
          <a:p>
            <a:r>
              <a:rPr lang="en-US" b="1" i="1" dirty="0"/>
              <a:t>AUTHOR’S PRIVATE NOTES – I.N.T.R.O</a:t>
            </a:r>
            <a:endParaRPr lang="en-US" dirty="0"/>
          </a:p>
        </p:txBody>
      </p:sp>
      <p:sp>
        <p:nvSpPr>
          <p:cNvPr id="5" name="Content Placeholder 4">
            <a:extLst>
              <a:ext uri="{FF2B5EF4-FFF2-40B4-BE49-F238E27FC236}">
                <a16:creationId xmlns:a16="http://schemas.microsoft.com/office/drawing/2014/main" id="{E07D3558-9345-F074-6134-1C5B023199EF}"/>
              </a:ext>
            </a:extLst>
          </p:cNvPr>
          <p:cNvSpPr>
            <a:spLocks noGrp="1"/>
          </p:cNvSpPr>
          <p:nvPr>
            <p:ph idx="1"/>
          </p:nvPr>
        </p:nvSpPr>
        <p:spPr>
          <a:xfrm>
            <a:off x="410892" y="1524000"/>
            <a:ext cx="10788920" cy="4876800"/>
          </a:xfrm>
        </p:spPr>
        <p:txBody>
          <a:bodyPr>
            <a:normAutofit lnSpcReduction="10000"/>
          </a:bodyPr>
          <a:lstStyle/>
          <a:p>
            <a:r>
              <a:rPr lang="en-US" i="1" u="sng" dirty="0"/>
              <a:t>I for Interesting</a:t>
            </a:r>
            <a:r>
              <a:rPr lang="en-US" i="1" dirty="0"/>
              <a:t>:  The opening must capture attention immediately. Investors listen to hundreds of pitches, and most begin with generic market statistics or overly technical explanations. Strong founders start with something memorable—a compelling customer pain point, a personal story, a surprising market insight, or a real-world example that creates emotional connection. The objective is not theatrics. The objective is relevance and curiosity. The best introductions create what I often call the “WOW factor.” Not hype, but intrigue. Investors should quickly understand why this problem matters and why the founder cares deeply about solving it.</a:t>
            </a:r>
            <a:endParaRPr lang="en-US" dirty="0"/>
          </a:p>
          <a:p>
            <a:r>
              <a:rPr lang="en-US" i="1" u="sng" dirty="0"/>
              <a:t>N for Need</a:t>
            </a:r>
            <a:r>
              <a:rPr lang="en-US" i="1" dirty="0"/>
              <a:t>: A startup does not succeed simply because technology is impressive. The product or service must solve a real and meaningful need. Investors constantly evaluate whether the problem is painful enough that customers will actively pay for a solution. Many founders spend too much time describing features before clearly articulating the underlying problem. Strong pitches make the customer pain obvious first. Only then does the solution become valuable. The larger and more urgent the need, the larger the potential market opportunity.</a:t>
            </a:r>
            <a:endParaRPr lang="en-US" dirty="0"/>
          </a:p>
        </p:txBody>
      </p:sp>
    </p:spTree>
    <p:extLst>
      <p:ext uri="{BB962C8B-B14F-4D97-AF65-F5344CB8AC3E}">
        <p14:creationId xmlns:p14="http://schemas.microsoft.com/office/powerpoint/2010/main" val="3201195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378BB0-B6A4-B003-2738-D9A11EB348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FB67E7-2583-A557-B03C-9F76761E523F}"/>
              </a:ext>
            </a:extLst>
          </p:cNvPr>
          <p:cNvSpPr>
            <a:spLocks noGrp="1"/>
          </p:cNvSpPr>
          <p:nvPr>
            <p:ph type="title"/>
          </p:nvPr>
        </p:nvSpPr>
        <p:spPr>
          <a:xfrm>
            <a:off x="379412" y="381000"/>
            <a:ext cx="10677610" cy="685800"/>
          </a:xfrm>
        </p:spPr>
        <p:txBody>
          <a:bodyPr>
            <a:normAutofit/>
          </a:bodyPr>
          <a:lstStyle/>
          <a:p>
            <a:r>
              <a:rPr lang="en-US" b="1" i="1" dirty="0"/>
              <a:t>AUTHOR’S PRIVATE NOTES – I.N.T.R.O</a:t>
            </a:r>
            <a:endParaRPr lang="en-US" dirty="0"/>
          </a:p>
        </p:txBody>
      </p:sp>
      <p:sp>
        <p:nvSpPr>
          <p:cNvPr id="5" name="Content Placeholder 4">
            <a:extLst>
              <a:ext uri="{FF2B5EF4-FFF2-40B4-BE49-F238E27FC236}">
                <a16:creationId xmlns:a16="http://schemas.microsoft.com/office/drawing/2014/main" id="{3C03AA96-765B-A16F-0A62-185931E2CEFA}"/>
              </a:ext>
            </a:extLst>
          </p:cNvPr>
          <p:cNvSpPr>
            <a:spLocks noGrp="1"/>
          </p:cNvSpPr>
          <p:nvPr>
            <p:ph idx="1"/>
          </p:nvPr>
        </p:nvSpPr>
        <p:spPr>
          <a:xfrm>
            <a:off x="410892" y="1524000"/>
            <a:ext cx="10788920" cy="4876800"/>
          </a:xfrm>
        </p:spPr>
        <p:txBody>
          <a:bodyPr>
            <a:normAutofit fontScale="92500" lnSpcReduction="10000"/>
          </a:bodyPr>
          <a:lstStyle/>
          <a:p>
            <a:r>
              <a:rPr lang="en-US" i="1" u="sng" dirty="0"/>
              <a:t>T for Time</a:t>
            </a:r>
            <a:r>
              <a:rPr lang="en-US" i="1" dirty="0"/>
              <a:t>: One of the most common mistakes founders make is overexplaining. Early-stage investors do not need every detail during the initial meeting. In most cases, a strong pitch can be delivered in approximately 10 to 15 minutes. Good founders understand that the goal of the first meeting is not to answer every possible question. The goal is to generate enough interest for the second meeting. Investors would rather leave wanting more than feel overwhelmed by unnecessary information.</a:t>
            </a:r>
            <a:endParaRPr lang="en-US" dirty="0"/>
          </a:p>
          <a:p>
            <a:r>
              <a:rPr lang="en-US" i="1" u="sng" dirty="0"/>
              <a:t>R for Range</a:t>
            </a:r>
            <a:r>
              <a:rPr lang="en-US" i="1" dirty="0"/>
              <a:t>: Founders must remain focused. Many startup presentations attempt to communicate too many ideas simultaneously multiple products, adjacent markets, future features, long-term expansion plans, and unrelated opportunities. This often weakens the core message. Strong pitches stay within range. They focus on one central problem, one clear solution, one target customer, and one compelling investment thesis. Clarity creates confidence. Complexity creates doubt.</a:t>
            </a:r>
            <a:endParaRPr lang="en-US" dirty="0"/>
          </a:p>
          <a:p>
            <a:r>
              <a:rPr lang="en-US" i="1" u="sng" dirty="0"/>
              <a:t>O for Organization: </a:t>
            </a:r>
            <a:r>
              <a:rPr lang="en-US" i="1" dirty="0"/>
              <a:t>Finally, the presentation must feel organized, logical, and easy to follow. Investors should never struggle to understand the flow of the story. A concise, well-structured deck is almost always more effective than a lengthy presentation overloaded with text and charts.</a:t>
            </a:r>
            <a:endParaRPr lang="en-US" dirty="0"/>
          </a:p>
        </p:txBody>
      </p:sp>
    </p:spTree>
    <p:extLst>
      <p:ext uri="{BB962C8B-B14F-4D97-AF65-F5344CB8AC3E}">
        <p14:creationId xmlns:p14="http://schemas.microsoft.com/office/powerpoint/2010/main" val="1674646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93AE91-485E-982F-9184-AB62622047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CF91F5-DE84-A8AB-FDA8-AA85164622AC}"/>
              </a:ext>
            </a:extLst>
          </p:cNvPr>
          <p:cNvSpPr>
            <a:spLocks noGrp="1"/>
          </p:cNvSpPr>
          <p:nvPr>
            <p:ph type="title"/>
          </p:nvPr>
        </p:nvSpPr>
        <p:spPr>
          <a:xfrm>
            <a:off x="379412" y="381000"/>
            <a:ext cx="11430000" cy="685800"/>
          </a:xfrm>
        </p:spPr>
        <p:txBody>
          <a:bodyPr>
            <a:normAutofit fontScale="90000"/>
          </a:bodyPr>
          <a:lstStyle/>
          <a:p>
            <a:r>
              <a:rPr lang="en-US" b="1" dirty="0"/>
              <a:t>The 8 Essential Skills of Founders (as Revealed in the Pitch)</a:t>
            </a:r>
            <a:endParaRPr lang="en-US" dirty="0"/>
          </a:p>
        </p:txBody>
      </p:sp>
      <p:sp>
        <p:nvSpPr>
          <p:cNvPr id="5" name="Content Placeholder 4">
            <a:extLst>
              <a:ext uri="{FF2B5EF4-FFF2-40B4-BE49-F238E27FC236}">
                <a16:creationId xmlns:a16="http://schemas.microsoft.com/office/drawing/2014/main" id="{ABBC1D25-3DAC-5CF7-F244-A2E2BE190362}"/>
              </a:ext>
            </a:extLst>
          </p:cNvPr>
          <p:cNvSpPr>
            <a:spLocks noGrp="1"/>
          </p:cNvSpPr>
          <p:nvPr>
            <p:ph idx="1"/>
          </p:nvPr>
        </p:nvSpPr>
        <p:spPr>
          <a:xfrm>
            <a:off x="455612" y="1295400"/>
            <a:ext cx="10788920" cy="4876800"/>
          </a:xfrm>
        </p:spPr>
        <p:txBody>
          <a:bodyPr>
            <a:normAutofit fontScale="85000" lnSpcReduction="20000"/>
          </a:bodyPr>
          <a:lstStyle/>
          <a:p>
            <a:pPr marL="0" indent="0">
              <a:buNone/>
            </a:pPr>
            <a:r>
              <a:rPr lang="en-US" dirty="0"/>
              <a:t>Investor pitching is a compression test. In a short meeting, founders unintentionally reveal how they think, lead, prioritize, and respond under pressure. The following eight skills consistently surface during investor pitches — often more clearly than founders expect.</a:t>
            </a:r>
          </a:p>
          <a:p>
            <a:pPr marL="0" indent="0">
              <a:buNone/>
            </a:pPr>
            <a:r>
              <a:rPr lang="en-US" b="1" dirty="0"/>
              <a:t>1. Focus on What Matters</a:t>
            </a:r>
            <a:endParaRPr lang="en-US" dirty="0"/>
          </a:p>
          <a:p>
            <a:r>
              <a:rPr lang="en-US" dirty="0"/>
              <a:t>Pitching forces founders to choose. There is never enough time to say everything, which makes focus immediately visible. Founders who lack focus include too many markets, too many features, and too many narratives. Strong founders demonstrate focus by what they leave out.</a:t>
            </a:r>
          </a:p>
          <a:p>
            <a:r>
              <a:rPr lang="en-US" dirty="0"/>
              <a:t>Investors interpret focus as discipline. A clear problem, a defined customer, and a narrow initial strategy signal that the company itself is likely to operate with intention rather than chaos.</a:t>
            </a:r>
          </a:p>
          <a:p>
            <a:pPr marL="0" indent="0">
              <a:buNone/>
            </a:pPr>
            <a:r>
              <a:rPr lang="en-US" b="1" dirty="0"/>
              <a:t>2. Obsess Over the Customer</a:t>
            </a:r>
            <a:endParaRPr lang="en-US" dirty="0"/>
          </a:p>
          <a:p>
            <a:r>
              <a:rPr lang="en-US" dirty="0"/>
              <a:t>Every pitch includes friction — skepticism, interruptions, objections.</a:t>
            </a:r>
          </a:p>
          <a:p>
            <a:r>
              <a:rPr lang="en-US" dirty="0"/>
              <a:t>How founders respond matters more than the objection itself. Defensive reactions or emotional volatility signal risk. Calm engagement, intellectual honesty, and composure signal durability. Investors are not just evaluating an idea; they are evaluating whether the founder can endure years of uncertainty.</a:t>
            </a:r>
          </a:p>
          <a:p>
            <a:pPr marL="0" indent="0">
              <a:buNone/>
            </a:pPr>
            <a:endParaRPr lang="en-US" dirty="0">
              <a:solidFill>
                <a:srgbClr val="FFFF00"/>
              </a:solidFill>
            </a:endParaRPr>
          </a:p>
        </p:txBody>
      </p:sp>
    </p:spTree>
    <p:extLst>
      <p:ext uri="{BB962C8B-B14F-4D97-AF65-F5344CB8AC3E}">
        <p14:creationId xmlns:p14="http://schemas.microsoft.com/office/powerpoint/2010/main" val="2755359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EB2FAE-1230-0D5A-B00E-18C9473A46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DABE8D-BF35-C005-1DCE-D064A5C9E040}"/>
              </a:ext>
            </a:extLst>
          </p:cNvPr>
          <p:cNvSpPr>
            <a:spLocks noGrp="1"/>
          </p:cNvSpPr>
          <p:nvPr>
            <p:ph type="title"/>
          </p:nvPr>
        </p:nvSpPr>
        <p:spPr>
          <a:xfrm>
            <a:off x="379412" y="381000"/>
            <a:ext cx="11430000" cy="685800"/>
          </a:xfrm>
        </p:spPr>
        <p:txBody>
          <a:bodyPr>
            <a:normAutofit fontScale="90000"/>
          </a:bodyPr>
          <a:lstStyle/>
          <a:p>
            <a:r>
              <a:rPr lang="en-US" b="1" dirty="0"/>
              <a:t>The 8 Essential Skills of Founders (as Revealed in the Pitch)</a:t>
            </a:r>
            <a:endParaRPr lang="en-US" dirty="0"/>
          </a:p>
        </p:txBody>
      </p:sp>
      <p:sp>
        <p:nvSpPr>
          <p:cNvPr id="5" name="Content Placeholder 4">
            <a:extLst>
              <a:ext uri="{FF2B5EF4-FFF2-40B4-BE49-F238E27FC236}">
                <a16:creationId xmlns:a16="http://schemas.microsoft.com/office/drawing/2014/main" id="{F6569782-D695-F98C-8CCC-D017347EBF2B}"/>
              </a:ext>
            </a:extLst>
          </p:cNvPr>
          <p:cNvSpPr>
            <a:spLocks noGrp="1"/>
          </p:cNvSpPr>
          <p:nvPr>
            <p:ph idx="1"/>
          </p:nvPr>
        </p:nvSpPr>
        <p:spPr>
          <a:xfrm>
            <a:off x="455612" y="1295400"/>
            <a:ext cx="10788920" cy="4876800"/>
          </a:xfrm>
        </p:spPr>
        <p:txBody>
          <a:bodyPr>
            <a:normAutofit lnSpcReduction="10000"/>
          </a:bodyPr>
          <a:lstStyle/>
          <a:p>
            <a:pPr marL="0" indent="0">
              <a:buNone/>
            </a:pPr>
            <a:r>
              <a:rPr lang="en-US" b="1" dirty="0"/>
              <a:t>3. Urgency in Execution</a:t>
            </a:r>
            <a:endParaRPr lang="en-US" dirty="0"/>
          </a:p>
          <a:p>
            <a:r>
              <a:rPr lang="en-US" dirty="0"/>
              <a:t>Momentum matters — but desperation repels.</a:t>
            </a:r>
          </a:p>
          <a:p>
            <a:r>
              <a:rPr lang="en-US" dirty="0"/>
              <a:t>Urgency shows up in what has already been done: product shipped, customers engaged, lessons learned. Founders who execute with urgency move decisively without exaggeration. Inflated timelines and aggressive promises often signal insecurity rather than ambition. Calm urgency projects leadership maturity.</a:t>
            </a:r>
          </a:p>
          <a:p>
            <a:pPr marL="0" indent="0">
              <a:buNone/>
            </a:pPr>
            <a:r>
              <a:rPr lang="en-US" b="1" dirty="0"/>
              <a:t>4. Numbers Drive Decisions</a:t>
            </a:r>
            <a:endParaRPr lang="en-US" dirty="0"/>
          </a:p>
          <a:p>
            <a:r>
              <a:rPr lang="en-US" dirty="0"/>
              <a:t>In investor pitching, numbers are not just data — they are storytelling tools.</a:t>
            </a:r>
          </a:p>
          <a:p>
            <a:r>
              <a:rPr lang="en-US" dirty="0"/>
              <a:t>Founders who know their metrics demonstrate command of the business. They can explain what is working, what is not, and why. Investors are not looking for precision at early stages; they are looking for awareness. A pitch grounded in metrics feels real. One that avoids them feels speculative.</a:t>
            </a:r>
          </a:p>
          <a:p>
            <a:pPr marL="0" indent="0">
              <a:buNone/>
            </a:pPr>
            <a:endParaRPr lang="en-US" dirty="0">
              <a:solidFill>
                <a:srgbClr val="FFFF00"/>
              </a:solidFill>
            </a:endParaRPr>
          </a:p>
        </p:txBody>
      </p:sp>
    </p:spTree>
    <p:extLst>
      <p:ext uri="{BB962C8B-B14F-4D97-AF65-F5344CB8AC3E}">
        <p14:creationId xmlns:p14="http://schemas.microsoft.com/office/powerpoint/2010/main" val="1068078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Digital Blue Tunnel 16x9">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02895261.potx" id="{4CBF9558-C12D-4F51-9AA3-9D0796951DBC}" vid="{FFC159E6-A134-46E7-B1A0-C306E39FC295}"/>
    </a:ext>
  </a:extLst>
</a:theme>
</file>

<file path=ppt/theme/theme2.xml><?xml version="1.0" encoding="utf-8"?>
<a:theme xmlns:a="http://schemas.openxmlformats.org/drawingml/2006/main" name="Office Theme">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4841</TotalTime>
  <Words>2732</Words>
  <Application>Microsoft Office PowerPoint</Application>
  <PresentationFormat>Custom</PresentationFormat>
  <Paragraphs>136</Paragraphs>
  <Slides>28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28</vt:i4>
      </vt:variant>
    </vt:vector>
  </HeadingPairs>
  <TitlesOfParts>
    <vt:vector size="31" baseType="lpstr">
      <vt:lpstr>Arial</vt:lpstr>
      <vt:lpstr>Corbel</vt:lpstr>
      <vt:lpstr>Digital Blue Tunnel 16x9</vt:lpstr>
      <vt:lpstr>Entrepreneurial Finance and Venture Capital On-Line  July 20– Aug 1: 8:00am-11:00am   Professor Droussiotis     </vt:lpstr>
      <vt:lpstr>Introduction</vt:lpstr>
      <vt:lpstr>Introduction</vt:lpstr>
      <vt:lpstr>PowerPoint Presentation</vt:lpstr>
      <vt:lpstr>AUTHOR’S PRIVATE NOTES</vt:lpstr>
      <vt:lpstr>AUTHOR’S PRIVATE NOTES – I.N.T.R.O</vt:lpstr>
      <vt:lpstr>AUTHOR’S PRIVATE NOTES – I.N.T.R.O</vt:lpstr>
      <vt:lpstr>The 8 Essential Skills of Founders (as Revealed in the Pitch)</vt:lpstr>
      <vt:lpstr>The 8 Essential Skills of Founders (as Revealed in the Pitch)</vt:lpstr>
      <vt:lpstr>The 8 Essential Skills of Founders (as Revealed in the Pitch)</vt:lpstr>
      <vt:lpstr>The 8 Essential Skills of Founders (as Revealed in the Pitch)</vt:lpstr>
      <vt:lpstr>The Pitch Deck as a Narrative Instrument</vt:lpstr>
      <vt:lpstr>The Pitch Deck as a Narrative Instrument</vt:lpstr>
      <vt:lpstr>Pitch Deck Outline</vt:lpstr>
      <vt:lpstr>Pitch Deck Outline</vt:lpstr>
      <vt:lpstr>Pitch Deck Outline</vt:lpstr>
      <vt:lpstr>Pitch Deck Outline</vt:lpstr>
      <vt:lpstr>Pitch Deck Outline</vt:lpstr>
      <vt:lpstr>Pitch Deck Outline</vt:lpstr>
      <vt:lpstr>Pitch Deck Outline</vt:lpstr>
      <vt:lpstr>Pitch Deck Outline</vt:lpstr>
      <vt:lpstr>Pitch Deck Outline</vt:lpstr>
      <vt:lpstr>Pitch Deck Outline</vt:lpstr>
      <vt:lpstr>Pitch Deck Outline</vt:lpstr>
      <vt:lpstr>Pitch Deck Outline</vt:lpstr>
      <vt:lpstr>Pitch Deck Outline</vt:lpstr>
      <vt:lpstr>Pitch Deck Outline</vt:lpstr>
      <vt:lpstr>What Investors Are Really Evaluating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INVESTMENTS, FINANCE &amp; CREDIT  PORTFOLIO ANALYSIS CONCEPTS Risk, Return, Time and Allocation</dc:title>
  <dc:creator>Chris Droussiotis</dc:creator>
  <cp:lastModifiedBy>Chris Droussiotis</cp:lastModifiedBy>
  <cp:revision>32</cp:revision>
  <dcterms:created xsi:type="dcterms:W3CDTF">2020-06-22T20:08:19Z</dcterms:created>
  <dcterms:modified xsi:type="dcterms:W3CDTF">2026-07-22T08:05:15Z</dcterms:modified>
</cp:coreProperties>
</file>