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handoutMasterIdLst>
    <p:handoutMasterId r:id="rId54"/>
  </p:handoutMasterIdLst>
  <p:sldIdLst>
    <p:sldId id="265" r:id="rId2"/>
    <p:sldId id="647" r:id="rId3"/>
    <p:sldId id="257" r:id="rId4"/>
    <p:sldId id="659" r:id="rId5"/>
    <p:sldId id="645" r:id="rId6"/>
    <p:sldId id="663" r:id="rId7"/>
    <p:sldId id="661" r:id="rId8"/>
    <p:sldId id="662" r:id="rId9"/>
    <p:sldId id="262" r:id="rId10"/>
    <p:sldId id="646" r:id="rId11"/>
    <p:sldId id="266" r:id="rId12"/>
    <p:sldId id="658" r:id="rId13"/>
    <p:sldId id="664" r:id="rId14"/>
    <p:sldId id="353" r:id="rId15"/>
    <p:sldId id="461" r:id="rId16"/>
    <p:sldId id="332" r:id="rId17"/>
    <p:sldId id="378" r:id="rId18"/>
    <p:sldId id="462" r:id="rId19"/>
    <p:sldId id="644" r:id="rId20"/>
    <p:sldId id="665" r:id="rId21"/>
    <p:sldId id="633" r:id="rId22"/>
    <p:sldId id="613" r:id="rId23"/>
    <p:sldId id="387" r:id="rId24"/>
    <p:sldId id="667" r:id="rId25"/>
    <p:sldId id="634" r:id="rId26"/>
    <p:sldId id="394" r:id="rId27"/>
    <p:sldId id="465" r:id="rId28"/>
    <p:sldId id="395" r:id="rId29"/>
    <p:sldId id="620" r:id="rId30"/>
    <p:sldId id="397" r:id="rId31"/>
    <p:sldId id="467" r:id="rId32"/>
    <p:sldId id="577" r:id="rId33"/>
    <p:sldId id="275" r:id="rId34"/>
    <p:sldId id="276" r:id="rId35"/>
    <p:sldId id="277" r:id="rId36"/>
    <p:sldId id="354" r:id="rId37"/>
    <p:sldId id="670" r:id="rId38"/>
    <p:sldId id="671" r:id="rId39"/>
    <p:sldId id="411" r:id="rId40"/>
    <p:sldId id="648" r:id="rId41"/>
    <p:sldId id="628" r:id="rId42"/>
    <p:sldId id="412" r:id="rId43"/>
    <p:sldId id="649" r:id="rId44"/>
    <p:sldId id="672" r:id="rId45"/>
    <p:sldId id="673" r:id="rId46"/>
    <p:sldId id="278" r:id="rId47"/>
    <p:sldId id="279" r:id="rId48"/>
    <p:sldId id="674" r:id="rId49"/>
    <p:sldId id="280" r:id="rId50"/>
    <p:sldId id="281" r:id="rId51"/>
    <p:sldId id="284" r:id="rId52"/>
  </p:sldIdLst>
  <p:sldSz cx="12188825"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0344-5F80-4F20-84BB-F5FA57DE332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2550D8-9C8E-4359-8754-0D97EF06D6B1}">
      <dgm:prSet/>
      <dgm:spPr/>
      <dgm:t>
        <a:bodyPr/>
        <a:lstStyle/>
        <a:p>
          <a:r>
            <a:rPr lang="en-US" b="1"/>
            <a:t>One-Time Investment</a:t>
          </a:r>
          <a:endParaRPr lang="en-US"/>
        </a:p>
      </dgm:t>
    </dgm:pt>
    <dgm:pt modelId="{3A69932E-6282-412C-BFA2-506BB17FEA23}" type="parTrans" cxnId="{23447FFA-0CE4-4C79-9CC9-9429488E21CC}">
      <dgm:prSet/>
      <dgm:spPr/>
      <dgm:t>
        <a:bodyPr/>
        <a:lstStyle/>
        <a:p>
          <a:endParaRPr lang="en-US"/>
        </a:p>
      </dgm:t>
    </dgm:pt>
    <dgm:pt modelId="{BC862054-13CD-427E-A3B3-0D95B66BBE95}" type="sibTrans" cxnId="{23447FFA-0CE4-4C79-9CC9-9429488E21CC}">
      <dgm:prSet/>
      <dgm:spPr/>
      <dgm:t>
        <a:bodyPr/>
        <a:lstStyle/>
        <a:p>
          <a:endParaRPr lang="en-US"/>
        </a:p>
      </dgm:t>
    </dgm:pt>
    <dgm:pt modelId="{D44FE52E-FBBF-48BE-8C7F-E75CD16A2FE9}">
      <dgm:prSet/>
      <dgm:spPr/>
      <dgm:t>
        <a:bodyPr/>
        <a:lstStyle/>
        <a:p>
          <a:r>
            <a:rPr lang="en-US" b="1"/>
            <a:t>Annuities or Even Annual Cash flows</a:t>
          </a:r>
          <a:endParaRPr lang="en-US"/>
        </a:p>
      </dgm:t>
    </dgm:pt>
    <dgm:pt modelId="{1FCB1390-CED3-4B24-B4E1-86EE94C01795}" type="parTrans" cxnId="{92B2C1F0-2DC5-4AC9-A6D1-51C68001C2B5}">
      <dgm:prSet/>
      <dgm:spPr/>
      <dgm:t>
        <a:bodyPr/>
        <a:lstStyle/>
        <a:p>
          <a:endParaRPr lang="en-US"/>
        </a:p>
      </dgm:t>
    </dgm:pt>
    <dgm:pt modelId="{82052446-E906-4220-BF93-6521AB60A9CB}" type="sibTrans" cxnId="{92B2C1F0-2DC5-4AC9-A6D1-51C68001C2B5}">
      <dgm:prSet/>
      <dgm:spPr/>
      <dgm:t>
        <a:bodyPr/>
        <a:lstStyle/>
        <a:p>
          <a:endParaRPr lang="en-US"/>
        </a:p>
      </dgm:t>
    </dgm:pt>
    <dgm:pt modelId="{F49DB58A-7587-4C20-9D9C-426DA0031325}">
      <dgm:prSet/>
      <dgm:spPr/>
      <dgm:t>
        <a:bodyPr/>
        <a:lstStyle/>
        <a:p>
          <a:r>
            <a:rPr lang="en-US" b="1"/>
            <a:t>Uneven Annual Cash Flows</a:t>
          </a:r>
          <a:endParaRPr lang="en-US"/>
        </a:p>
      </dgm:t>
    </dgm:pt>
    <dgm:pt modelId="{B3FE79C8-FEC2-40D5-870E-37CFC125EBF3}" type="parTrans" cxnId="{0BC858F2-169D-45C7-870F-F38F4AE8736F}">
      <dgm:prSet/>
      <dgm:spPr/>
      <dgm:t>
        <a:bodyPr/>
        <a:lstStyle/>
        <a:p>
          <a:endParaRPr lang="en-US"/>
        </a:p>
      </dgm:t>
    </dgm:pt>
    <dgm:pt modelId="{6B5D12E4-B001-4B6A-85E6-4063A4AE1B57}" type="sibTrans" cxnId="{0BC858F2-169D-45C7-870F-F38F4AE8736F}">
      <dgm:prSet/>
      <dgm:spPr/>
      <dgm:t>
        <a:bodyPr/>
        <a:lstStyle/>
        <a:p>
          <a:endParaRPr lang="en-US"/>
        </a:p>
      </dgm:t>
    </dgm:pt>
    <dgm:pt modelId="{C1B0D52E-EBA9-42C5-8140-53BE6ABEC374}" type="pres">
      <dgm:prSet presAssocID="{1E6C0344-5F80-4F20-84BB-F5FA57DE3322}" presName="root" presStyleCnt="0">
        <dgm:presLayoutVars>
          <dgm:dir/>
          <dgm:resizeHandles val="exact"/>
        </dgm:presLayoutVars>
      </dgm:prSet>
      <dgm:spPr/>
    </dgm:pt>
    <dgm:pt modelId="{2190B449-F442-4657-9130-4036614C9561}" type="pres">
      <dgm:prSet presAssocID="{F42550D8-9C8E-4359-8754-0D97EF06D6B1}" presName="compNode" presStyleCnt="0"/>
      <dgm:spPr/>
    </dgm:pt>
    <dgm:pt modelId="{ED1BE330-0997-40B1-A221-7CC4C0290160}" type="pres">
      <dgm:prSet presAssocID="{F42550D8-9C8E-4359-8754-0D97EF06D6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878380EF-07D0-466E-A042-D0A1F2C4CEE2}" type="pres">
      <dgm:prSet presAssocID="{F42550D8-9C8E-4359-8754-0D97EF06D6B1}" presName="spaceRect" presStyleCnt="0"/>
      <dgm:spPr/>
    </dgm:pt>
    <dgm:pt modelId="{51B15F79-66FF-4953-934A-1A0A2560DD84}" type="pres">
      <dgm:prSet presAssocID="{F42550D8-9C8E-4359-8754-0D97EF06D6B1}" presName="textRect" presStyleLbl="revTx" presStyleIdx="0" presStyleCnt="3">
        <dgm:presLayoutVars>
          <dgm:chMax val="1"/>
          <dgm:chPref val="1"/>
        </dgm:presLayoutVars>
      </dgm:prSet>
      <dgm:spPr/>
    </dgm:pt>
    <dgm:pt modelId="{25AED5FE-11EC-4AE8-A463-4A3FF7E62BB2}" type="pres">
      <dgm:prSet presAssocID="{BC862054-13CD-427E-A3B3-0D95B66BBE95}" presName="sibTrans" presStyleCnt="0"/>
      <dgm:spPr/>
    </dgm:pt>
    <dgm:pt modelId="{C270AF25-A991-4A8C-98FB-B27CFF9417ED}" type="pres">
      <dgm:prSet presAssocID="{D44FE52E-FBBF-48BE-8C7F-E75CD16A2FE9}" presName="compNode" presStyleCnt="0"/>
      <dgm:spPr/>
    </dgm:pt>
    <dgm:pt modelId="{E8FB194C-CA4C-4859-844A-1B13A1D4AD51}" type="pres">
      <dgm:prSet presAssocID="{D44FE52E-FBBF-48BE-8C7F-E75CD16A2F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531C12E-EBC8-4663-84F6-DA8942EE5ED9}" type="pres">
      <dgm:prSet presAssocID="{D44FE52E-FBBF-48BE-8C7F-E75CD16A2FE9}" presName="spaceRect" presStyleCnt="0"/>
      <dgm:spPr/>
    </dgm:pt>
    <dgm:pt modelId="{253C91E5-9857-4E03-B21C-7061ACEF4936}" type="pres">
      <dgm:prSet presAssocID="{D44FE52E-FBBF-48BE-8C7F-E75CD16A2FE9}" presName="textRect" presStyleLbl="revTx" presStyleIdx="1" presStyleCnt="3">
        <dgm:presLayoutVars>
          <dgm:chMax val="1"/>
          <dgm:chPref val="1"/>
        </dgm:presLayoutVars>
      </dgm:prSet>
      <dgm:spPr/>
    </dgm:pt>
    <dgm:pt modelId="{8C304EDC-7E20-4AE5-ADEB-712914DB3631}" type="pres">
      <dgm:prSet presAssocID="{82052446-E906-4220-BF93-6521AB60A9CB}" presName="sibTrans" presStyleCnt="0"/>
      <dgm:spPr/>
    </dgm:pt>
    <dgm:pt modelId="{C3B3F44B-5C73-4E8D-892F-386BADFEE113}" type="pres">
      <dgm:prSet presAssocID="{F49DB58A-7587-4C20-9D9C-426DA0031325}" presName="compNode" presStyleCnt="0"/>
      <dgm:spPr/>
    </dgm:pt>
    <dgm:pt modelId="{86ECABD9-07F4-40A3-AC74-C73D32D611E8}" type="pres">
      <dgm:prSet presAssocID="{F49DB58A-7587-4C20-9D9C-426DA00313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148F904-2DAA-45F3-A414-FA557A858CEF}" type="pres">
      <dgm:prSet presAssocID="{F49DB58A-7587-4C20-9D9C-426DA0031325}" presName="spaceRect" presStyleCnt="0"/>
      <dgm:spPr/>
    </dgm:pt>
    <dgm:pt modelId="{2ABC006F-7FA7-4322-8108-A7B7174757F7}" type="pres">
      <dgm:prSet presAssocID="{F49DB58A-7587-4C20-9D9C-426DA0031325}" presName="textRect" presStyleLbl="revTx" presStyleIdx="2" presStyleCnt="3">
        <dgm:presLayoutVars>
          <dgm:chMax val="1"/>
          <dgm:chPref val="1"/>
        </dgm:presLayoutVars>
      </dgm:prSet>
      <dgm:spPr/>
    </dgm:pt>
  </dgm:ptLst>
  <dgm:cxnLst>
    <dgm:cxn modelId="{7A91CC13-C1F4-4C1B-83E3-518DC5E82DF2}" type="presOf" srcId="{D44FE52E-FBBF-48BE-8C7F-E75CD16A2FE9}" destId="{253C91E5-9857-4E03-B21C-7061ACEF4936}" srcOrd="0" destOrd="0" presId="urn:microsoft.com/office/officeart/2018/2/layout/IconLabelList"/>
    <dgm:cxn modelId="{19E3B969-B7CE-437E-9082-BEBB109122BA}" type="presOf" srcId="{1E6C0344-5F80-4F20-84BB-F5FA57DE3322}" destId="{C1B0D52E-EBA9-42C5-8140-53BE6ABEC374}" srcOrd="0" destOrd="0" presId="urn:microsoft.com/office/officeart/2018/2/layout/IconLabelList"/>
    <dgm:cxn modelId="{A4DEA377-0FCC-4EDD-A364-090877A8B44D}" type="presOf" srcId="{F42550D8-9C8E-4359-8754-0D97EF06D6B1}" destId="{51B15F79-66FF-4953-934A-1A0A2560DD84}" srcOrd="0" destOrd="0" presId="urn:microsoft.com/office/officeart/2018/2/layout/IconLabelList"/>
    <dgm:cxn modelId="{71F7F15A-ADFB-409F-BF2E-F6B91BEFB116}" type="presOf" srcId="{F49DB58A-7587-4C20-9D9C-426DA0031325}" destId="{2ABC006F-7FA7-4322-8108-A7B7174757F7}" srcOrd="0" destOrd="0" presId="urn:microsoft.com/office/officeart/2018/2/layout/IconLabelList"/>
    <dgm:cxn modelId="{92B2C1F0-2DC5-4AC9-A6D1-51C68001C2B5}" srcId="{1E6C0344-5F80-4F20-84BB-F5FA57DE3322}" destId="{D44FE52E-FBBF-48BE-8C7F-E75CD16A2FE9}" srcOrd="1" destOrd="0" parTransId="{1FCB1390-CED3-4B24-B4E1-86EE94C01795}" sibTransId="{82052446-E906-4220-BF93-6521AB60A9CB}"/>
    <dgm:cxn modelId="{0BC858F2-169D-45C7-870F-F38F4AE8736F}" srcId="{1E6C0344-5F80-4F20-84BB-F5FA57DE3322}" destId="{F49DB58A-7587-4C20-9D9C-426DA0031325}" srcOrd="2" destOrd="0" parTransId="{B3FE79C8-FEC2-40D5-870E-37CFC125EBF3}" sibTransId="{6B5D12E4-B001-4B6A-85E6-4063A4AE1B57}"/>
    <dgm:cxn modelId="{23447FFA-0CE4-4C79-9CC9-9429488E21CC}" srcId="{1E6C0344-5F80-4F20-84BB-F5FA57DE3322}" destId="{F42550D8-9C8E-4359-8754-0D97EF06D6B1}" srcOrd="0" destOrd="0" parTransId="{3A69932E-6282-412C-BFA2-506BB17FEA23}" sibTransId="{BC862054-13CD-427E-A3B3-0D95B66BBE95}"/>
    <dgm:cxn modelId="{2AB7C2DF-5394-4201-B330-BAFA0D744238}" type="presParOf" srcId="{C1B0D52E-EBA9-42C5-8140-53BE6ABEC374}" destId="{2190B449-F442-4657-9130-4036614C9561}" srcOrd="0" destOrd="0" presId="urn:microsoft.com/office/officeart/2018/2/layout/IconLabelList"/>
    <dgm:cxn modelId="{6A83B17C-5EB9-4B26-8B15-CB48DA9A8376}" type="presParOf" srcId="{2190B449-F442-4657-9130-4036614C9561}" destId="{ED1BE330-0997-40B1-A221-7CC4C0290160}" srcOrd="0" destOrd="0" presId="urn:microsoft.com/office/officeart/2018/2/layout/IconLabelList"/>
    <dgm:cxn modelId="{34138944-724C-47A8-9FBE-57A1B7477BAE}" type="presParOf" srcId="{2190B449-F442-4657-9130-4036614C9561}" destId="{878380EF-07D0-466E-A042-D0A1F2C4CEE2}" srcOrd="1" destOrd="0" presId="urn:microsoft.com/office/officeart/2018/2/layout/IconLabelList"/>
    <dgm:cxn modelId="{C029380D-7477-48D6-ABAE-D0BD827439C1}" type="presParOf" srcId="{2190B449-F442-4657-9130-4036614C9561}" destId="{51B15F79-66FF-4953-934A-1A0A2560DD84}" srcOrd="2" destOrd="0" presId="urn:microsoft.com/office/officeart/2018/2/layout/IconLabelList"/>
    <dgm:cxn modelId="{C93CE0A2-EB46-41E0-B56D-20294F28F7F9}" type="presParOf" srcId="{C1B0D52E-EBA9-42C5-8140-53BE6ABEC374}" destId="{25AED5FE-11EC-4AE8-A463-4A3FF7E62BB2}" srcOrd="1" destOrd="0" presId="urn:microsoft.com/office/officeart/2018/2/layout/IconLabelList"/>
    <dgm:cxn modelId="{068C674B-15BB-4E80-A6F5-FE10DE88FD34}" type="presParOf" srcId="{C1B0D52E-EBA9-42C5-8140-53BE6ABEC374}" destId="{C270AF25-A991-4A8C-98FB-B27CFF9417ED}" srcOrd="2" destOrd="0" presId="urn:microsoft.com/office/officeart/2018/2/layout/IconLabelList"/>
    <dgm:cxn modelId="{772FDFC8-E181-466E-87ED-BDC7DC9681B3}" type="presParOf" srcId="{C270AF25-A991-4A8C-98FB-B27CFF9417ED}" destId="{E8FB194C-CA4C-4859-844A-1B13A1D4AD51}" srcOrd="0" destOrd="0" presId="urn:microsoft.com/office/officeart/2018/2/layout/IconLabelList"/>
    <dgm:cxn modelId="{872E6D32-EE76-4AE2-97C9-3ECA0093C04E}" type="presParOf" srcId="{C270AF25-A991-4A8C-98FB-B27CFF9417ED}" destId="{7531C12E-EBC8-4663-84F6-DA8942EE5ED9}" srcOrd="1" destOrd="0" presId="urn:microsoft.com/office/officeart/2018/2/layout/IconLabelList"/>
    <dgm:cxn modelId="{90CE0F5F-3FD0-445F-9C1B-A77639E6589A}" type="presParOf" srcId="{C270AF25-A991-4A8C-98FB-B27CFF9417ED}" destId="{253C91E5-9857-4E03-B21C-7061ACEF4936}" srcOrd="2" destOrd="0" presId="urn:microsoft.com/office/officeart/2018/2/layout/IconLabelList"/>
    <dgm:cxn modelId="{B3B8BC5B-EB1A-4355-AD8D-F9CF074AA2F1}" type="presParOf" srcId="{C1B0D52E-EBA9-42C5-8140-53BE6ABEC374}" destId="{8C304EDC-7E20-4AE5-ADEB-712914DB3631}" srcOrd="3" destOrd="0" presId="urn:microsoft.com/office/officeart/2018/2/layout/IconLabelList"/>
    <dgm:cxn modelId="{63021EFF-6BEA-4A3B-86C8-2A68C5E8AFF9}" type="presParOf" srcId="{C1B0D52E-EBA9-42C5-8140-53BE6ABEC374}" destId="{C3B3F44B-5C73-4E8D-892F-386BADFEE113}" srcOrd="4" destOrd="0" presId="urn:microsoft.com/office/officeart/2018/2/layout/IconLabelList"/>
    <dgm:cxn modelId="{7CCC6D03-64AF-4655-B860-91C2B13E42DA}" type="presParOf" srcId="{C3B3F44B-5C73-4E8D-892F-386BADFEE113}" destId="{86ECABD9-07F4-40A3-AC74-C73D32D611E8}" srcOrd="0" destOrd="0" presId="urn:microsoft.com/office/officeart/2018/2/layout/IconLabelList"/>
    <dgm:cxn modelId="{C1EDF792-00EB-4835-8369-2E0966B2F3E4}" type="presParOf" srcId="{C3B3F44B-5C73-4E8D-892F-386BADFEE113}" destId="{C148F904-2DAA-45F3-A414-FA557A858CEF}" srcOrd="1" destOrd="0" presId="urn:microsoft.com/office/officeart/2018/2/layout/IconLabelList"/>
    <dgm:cxn modelId="{7A25B7AB-09C1-447E-9A59-B36850B3783B}" type="presParOf" srcId="{C3B3F44B-5C73-4E8D-892F-386BADFEE113}" destId="{2ABC006F-7FA7-4322-8108-A7B7174757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BE330-0997-40B1-A221-7CC4C0290160}">
      <dsp:nvSpPr>
        <dsp:cNvPr id="0" name=""/>
        <dsp:cNvSpPr/>
      </dsp:nvSpPr>
      <dsp:spPr>
        <a:xfrm>
          <a:off x="937274" y="425988"/>
          <a:ext cx="1449318" cy="1449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B15F79-66FF-4953-934A-1A0A2560DD84}">
      <dsp:nvSpPr>
        <dsp:cNvPr id="0" name=""/>
        <dsp:cNvSpPr/>
      </dsp:nvSpPr>
      <dsp:spPr>
        <a:xfrm>
          <a:off x="51579"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One-Time Investment</a:t>
          </a:r>
          <a:endParaRPr lang="en-US" sz="2500" kern="1200"/>
        </a:p>
      </dsp:txBody>
      <dsp:txXfrm>
        <a:off x="51579" y="2258288"/>
        <a:ext cx="3220708" cy="720000"/>
      </dsp:txXfrm>
    </dsp:sp>
    <dsp:sp modelId="{E8FB194C-CA4C-4859-844A-1B13A1D4AD51}">
      <dsp:nvSpPr>
        <dsp:cNvPr id="0" name=""/>
        <dsp:cNvSpPr/>
      </dsp:nvSpPr>
      <dsp:spPr>
        <a:xfrm>
          <a:off x="4721606" y="425988"/>
          <a:ext cx="1449318" cy="1449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C91E5-9857-4E03-B21C-7061ACEF4936}">
      <dsp:nvSpPr>
        <dsp:cNvPr id="0" name=""/>
        <dsp:cNvSpPr/>
      </dsp:nvSpPr>
      <dsp:spPr>
        <a:xfrm>
          <a:off x="3835911"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Annuities or Even Annual Cash flows</a:t>
          </a:r>
          <a:endParaRPr lang="en-US" sz="2500" kern="1200"/>
        </a:p>
      </dsp:txBody>
      <dsp:txXfrm>
        <a:off x="3835911" y="2258288"/>
        <a:ext cx="3220708" cy="720000"/>
      </dsp:txXfrm>
    </dsp:sp>
    <dsp:sp modelId="{86ECABD9-07F4-40A3-AC74-C73D32D611E8}">
      <dsp:nvSpPr>
        <dsp:cNvPr id="0" name=""/>
        <dsp:cNvSpPr/>
      </dsp:nvSpPr>
      <dsp:spPr>
        <a:xfrm>
          <a:off x="8505938" y="425988"/>
          <a:ext cx="1449318" cy="1449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BC006F-7FA7-4322-8108-A7B7174757F7}">
      <dsp:nvSpPr>
        <dsp:cNvPr id="0" name=""/>
        <dsp:cNvSpPr/>
      </dsp:nvSpPr>
      <dsp:spPr>
        <a:xfrm>
          <a:off x="7620243"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Uneven Annual Cash Flows</a:t>
          </a:r>
          <a:endParaRPr lang="en-US" sz="2500" kern="1200"/>
        </a:p>
      </dsp:txBody>
      <dsp:txXfrm>
        <a:off x="7620243" y="2258288"/>
        <a:ext cx="322070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12/29/2025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12/29/2025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15</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25686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25</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55539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AC75C-3C3D-4182-AF64-35587DF35461}" type="slidenum">
              <a:rPr lang="en-US"/>
              <a:pPr/>
              <a:t>26</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2830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27</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35023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28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7966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29</a:t>
            </a:fld>
            <a:endParaRPr lang="en-US" dirty="0"/>
          </a:p>
        </p:txBody>
      </p:sp>
    </p:spTree>
    <p:extLst>
      <p:ext uri="{BB962C8B-B14F-4D97-AF65-F5344CB8AC3E}">
        <p14:creationId xmlns:p14="http://schemas.microsoft.com/office/powerpoint/2010/main" val="349141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30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81707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31</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12034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32</a:t>
            </a:fld>
            <a:endParaRPr lang="en-US" dirty="0"/>
          </a:p>
        </p:txBody>
      </p:sp>
    </p:spTree>
    <p:extLst>
      <p:ext uri="{BB962C8B-B14F-4D97-AF65-F5344CB8AC3E}">
        <p14:creationId xmlns:p14="http://schemas.microsoft.com/office/powerpoint/2010/main" val="2557308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39</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383095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16</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40</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41</a:t>
            </a:fld>
            <a:endParaRPr lang="en-US"/>
          </a:p>
        </p:txBody>
      </p:sp>
    </p:spTree>
    <p:extLst>
      <p:ext uri="{BB962C8B-B14F-4D97-AF65-F5344CB8AC3E}">
        <p14:creationId xmlns:p14="http://schemas.microsoft.com/office/powerpoint/2010/main" val="367263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42</a:t>
            </a:fld>
            <a:endParaRPr lang="en-US"/>
          </a:p>
        </p:txBody>
      </p:sp>
    </p:spTree>
    <p:extLst>
      <p:ext uri="{BB962C8B-B14F-4D97-AF65-F5344CB8AC3E}">
        <p14:creationId xmlns:p14="http://schemas.microsoft.com/office/powerpoint/2010/main" val="312923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43</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B45-2F07-4434-B41A-B00A81C83702}" type="slidenum">
              <a:rPr lang="en-US"/>
              <a:pPr/>
              <a:t>17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9971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18</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82142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19</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20</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9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22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27055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FF97E-B6B2-4BDC-BFFA-2548ADBB5909}" type="slidenum">
              <a:rPr lang="en-US"/>
              <a:pPr/>
              <a:t>23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74585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customXml" Target="../ink/ink6.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customXml" Target="../ink/ink8.xml"/><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234086" y="865239"/>
            <a:ext cx="6836018" cy="1622321"/>
          </a:xfrm>
        </p:spPr>
        <p:txBody>
          <a:bodyPr vert="horz" lIns="91440" tIns="45720" rIns="91440" bIns="45720" rtlCol="0" anchor="t">
            <a:normAutofit/>
          </a:bodyPr>
          <a:lstStyle/>
          <a:p>
            <a:pPr defTabSz="457200"/>
            <a:r>
              <a:rPr lang="en-US" sz="4200" dirty="0">
                <a:solidFill>
                  <a:srgbClr val="EBEBEB"/>
                </a:solidFill>
              </a:rPr>
              <a:t>Introducing Credit Basics, </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2" name="TextBox 1">
            <a:extLst>
              <a:ext uri="{FF2B5EF4-FFF2-40B4-BE49-F238E27FC236}">
                <a16:creationId xmlns:a16="http://schemas.microsoft.com/office/drawing/2014/main" id="{84C6ECE2-50A9-4913-F2A3-5200DC8C7AB3}"/>
              </a:ext>
            </a:extLst>
          </p:cNvPr>
          <p:cNvSpPr txBox="1"/>
          <p:nvPr/>
        </p:nvSpPr>
        <p:spPr>
          <a:xfrm>
            <a:off x="255366" y="274191"/>
            <a:ext cx="3200400" cy="461665"/>
          </a:xfrm>
          <a:prstGeom prst="rect">
            <a:avLst/>
          </a:prstGeom>
          <a:noFill/>
        </p:spPr>
        <p:txBody>
          <a:bodyPr wrap="square" rtlCol="0">
            <a:spAutoFit/>
          </a:bodyPr>
          <a:lstStyle/>
          <a:p>
            <a:r>
              <a:rPr lang="en-US" sz="2400" dirty="0">
                <a:solidFill>
                  <a:srgbClr val="FF0000"/>
                </a:solidFill>
              </a:rPr>
              <a:t>LECTURE #1</a:t>
            </a:r>
          </a:p>
        </p:txBody>
      </p:sp>
      <p:sp>
        <p:nvSpPr>
          <p:cNvPr id="6" name="TextBox 5">
            <a:extLst>
              <a:ext uri="{FF2B5EF4-FFF2-40B4-BE49-F238E27FC236}">
                <a16:creationId xmlns:a16="http://schemas.microsoft.com/office/drawing/2014/main" id="{0ED8CE00-6DB4-2D14-2D0F-206156AF290F}"/>
              </a:ext>
            </a:extLst>
          </p:cNvPr>
          <p:cNvSpPr txBox="1"/>
          <p:nvPr/>
        </p:nvSpPr>
        <p:spPr>
          <a:xfrm>
            <a:off x="406924" y="3250013"/>
            <a:ext cx="3629246" cy="830997"/>
          </a:xfrm>
          <a:prstGeom prst="rect">
            <a:avLst/>
          </a:prstGeom>
          <a:noFill/>
        </p:spPr>
        <p:txBody>
          <a:bodyPr wrap="square" rtlCol="0">
            <a:spAutoFit/>
          </a:bodyPr>
          <a:lstStyle/>
          <a:p>
            <a:r>
              <a:rPr lang="en-US" sz="2400" dirty="0">
                <a:solidFill>
                  <a:srgbClr val="EBEBEB"/>
                </a:solidFill>
              </a:rPr>
              <a:t>Time Value of Money and Risk &amp; Return</a:t>
            </a:r>
            <a:endParaRPr lang="en-US"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379412" y="282672"/>
            <a:ext cx="11543346" cy="955727"/>
          </a:xfrm>
        </p:spPr>
        <p:txBody>
          <a:bodyPr/>
          <a:lstStyle/>
          <a:p>
            <a:r>
              <a:rPr lang="en-US" sz="3600" dirty="0"/>
              <a:t>From the Prospective of Mgmt/Equity/Borrower</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266067" y="762001"/>
            <a:ext cx="5523545" cy="5715000"/>
          </a:xfrm>
        </p:spPr>
        <p:txBody>
          <a:bodyPr>
            <a:normAutofit/>
          </a:bodyPr>
          <a:lstStyle/>
          <a:p>
            <a:endParaRPr lang="en-US" b="1" u="sng" dirty="0">
              <a:solidFill>
                <a:srgbClr val="FF0000"/>
              </a:solidFill>
            </a:endParaRPr>
          </a:p>
          <a:p>
            <a:r>
              <a:rPr lang="en-US" b="1" u="sng" dirty="0">
                <a:solidFill>
                  <a:srgbClr val="FF0000"/>
                </a:solidFill>
              </a:rPr>
              <a:t>INVESTMENT</a:t>
            </a:r>
          </a:p>
          <a:p>
            <a:pPr lvl="1"/>
            <a:r>
              <a:rPr lang="en-US" b="1" u="sng" dirty="0">
                <a:solidFill>
                  <a:schemeClr val="tx1"/>
                </a:solidFill>
              </a:rPr>
              <a:t>Risks that are pushing the Value Line Down:</a:t>
            </a:r>
          </a:p>
          <a:p>
            <a:pPr lvl="2"/>
            <a:r>
              <a:rPr lang="en-US" b="1" dirty="0">
                <a:solidFill>
                  <a:schemeClr val="tx1"/>
                </a:solidFill>
              </a:rPr>
              <a:t>Economy</a:t>
            </a:r>
          </a:p>
          <a:p>
            <a:pPr lvl="2"/>
            <a:r>
              <a:rPr lang="en-US" b="1" dirty="0">
                <a:solidFill>
                  <a:schemeClr val="tx1"/>
                </a:solidFill>
              </a:rPr>
              <a:t>Competition</a:t>
            </a:r>
          </a:p>
          <a:p>
            <a:pPr lvl="2"/>
            <a:r>
              <a:rPr lang="en-US" b="1" dirty="0">
                <a:solidFill>
                  <a:schemeClr val="tx1"/>
                </a:solidFill>
              </a:rPr>
              <a:t>Government</a:t>
            </a:r>
          </a:p>
          <a:p>
            <a:pPr lvl="2"/>
            <a:r>
              <a:rPr lang="en-US" b="1" dirty="0">
                <a:solidFill>
                  <a:schemeClr val="tx1"/>
                </a:solidFill>
              </a:rPr>
              <a:t>Disasters</a:t>
            </a:r>
          </a:p>
          <a:p>
            <a:pPr lvl="2"/>
            <a:r>
              <a:rPr lang="en-US" b="1" dirty="0">
                <a:solidFill>
                  <a:schemeClr val="tx1"/>
                </a:solidFill>
              </a:rPr>
              <a:t>Other Systemic/Firm Specific Risks</a:t>
            </a:r>
          </a:p>
          <a:p>
            <a:pPr lvl="2"/>
            <a:endParaRPr lang="en-US" b="1" dirty="0">
              <a:solidFill>
                <a:schemeClr val="tx1"/>
              </a:solidFill>
            </a:endParaRPr>
          </a:p>
          <a:p>
            <a:pPr lvl="1"/>
            <a:r>
              <a:rPr lang="en-US" b="1" u="sng" dirty="0">
                <a:solidFill>
                  <a:schemeClr val="tx1"/>
                </a:solidFill>
              </a:rPr>
              <a:t>Strategies to Keep the Value Line Up</a:t>
            </a:r>
          </a:p>
          <a:p>
            <a:pPr lvl="2"/>
            <a:r>
              <a:rPr lang="en-US" b="1" dirty="0">
                <a:solidFill>
                  <a:schemeClr val="tx1"/>
                </a:solidFill>
              </a:rPr>
              <a:t>Operating Strategies</a:t>
            </a:r>
          </a:p>
          <a:p>
            <a:pPr lvl="2"/>
            <a:r>
              <a:rPr lang="en-US" b="1" dirty="0">
                <a:solidFill>
                  <a:schemeClr val="tx1"/>
                </a:solidFill>
              </a:rPr>
              <a:t>Transactional Strategies</a:t>
            </a:r>
          </a:p>
          <a:p>
            <a:pPr lvl="2"/>
            <a:r>
              <a:rPr lang="en-US" b="1" dirty="0">
                <a:solidFill>
                  <a:schemeClr val="tx1"/>
                </a:solidFill>
              </a:rPr>
              <a:t>Financing Strategies</a:t>
            </a:r>
          </a:p>
          <a:p>
            <a:pPr lvl="2"/>
            <a:r>
              <a:rPr lang="en-US" b="1" dirty="0">
                <a:solidFill>
                  <a:schemeClr val="tx1"/>
                </a:solidFill>
              </a:rPr>
              <a:t>Social Responsibility</a:t>
            </a:r>
          </a:p>
        </p:txBody>
      </p:sp>
      <p:pic>
        <p:nvPicPr>
          <p:cNvPr id="23" name="Picture 22">
            <a:extLst>
              <a:ext uri="{FF2B5EF4-FFF2-40B4-BE49-F238E27FC236}">
                <a16:creationId xmlns:a16="http://schemas.microsoft.com/office/drawing/2014/main" id="{1532C3B9-99B9-4FE8-A383-ABA696DC14F2}"/>
              </a:ext>
            </a:extLst>
          </p:cNvPr>
          <p:cNvPicPr>
            <a:picLocks noChangeAspect="1"/>
          </p:cNvPicPr>
          <p:nvPr/>
        </p:nvPicPr>
        <p:blipFill>
          <a:blip r:embed="rId2"/>
          <a:stretch>
            <a:fillRect/>
          </a:stretch>
        </p:blipFill>
        <p:spPr>
          <a:xfrm>
            <a:off x="5375005" y="1758104"/>
            <a:ext cx="6628081" cy="3728296"/>
          </a:xfrm>
          <a:prstGeom prst="rect">
            <a:avLst/>
          </a:prstGeom>
          <a:noFill/>
          <a:ln w="53975">
            <a:solidFill>
              <a:schemeClr val="tx1"/>
            </a:solidFill>
          </a:ln>
        </p:spPr>
      </p:pic>
    </p:spTree>
    <p:extLst>
      <p:ext uri="{BB962C8B-B14F-4D97-AF65-F5344CB8AC3E}">
        <p14:creationId xmlns:p14="http://schemas.microsoft.com/office/powerpoint/2010/main" val="1033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27012" y="152400"/>
            <a:ext cx="9220200" cy="703348"/>
          </a:xfrm>
        </p:spPr>
        <p:txBody>
          <a:bodyPr/>
          <a:lstStyle/>
          <a:p>
            <a:r>
              <a:rPr lang="en-US" dirty="0"/>
              <a:t>From the Prospective of Lenders</a:t>
            </a:r>
          </a:p>
        </p:txBody>
      </p:sp>
      <p:sp>
        <p:nvSpPr>
          <p:cNvPr id="9" name="Content Placeholder 2">
            <a:extLst>
              <a:ext uri="{FF2B5EF4-FFF2-40B4-BE49-F238E27FC236}">
                <a16:creationId xmlns:a16="http://schemas.microsoft.com/office/drawing/2014/main" id="{F73E9D92-C618-4610-8B9F-E99DFC55A786}"/>
              </a:ext>
            </a:extLst>
          </p:cNvPr>
          <p:cNvSpPr txBox="1">
            <a:spLocks/>
          </p:cNvSpPr>
          <p:nvPr/>
        </p:nvSpPr>
        <p:spPr>
          <a:xfrm>
            <a:off x="227011" y="855748"/>
            <a:ext cx="5639861" cy="5621252"/>
          </a:xfrm>
          <a:prstGeom prst="rect">
            <a:avLst/>
          </a:prstGeom>
        </p:spPr>
        <p:txBody>
          <a:bodyPr vert="horz" lIns="91416" tIns="45708" rIns="91416" bIns="45708"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999" b="1" u="sng" dirty="0">
                <a:solidFill>
                  <a:srgbClr val="FF0000"/>
                </a:solidFill>
              </a:rPr>
              <a:t>CREDIT</a:t>
            </a:r>
          </a:p>
          <a:p>
            <a:pPr lvl="1"/>
            <a:r>
              <a:rPr lang="en-US" sz="1799" b="1" u="sng" dirty="0">
                <a:solidFill>
                  <a:schemeClr val="tx1"/>
                </a:solidFill>
              </a:rPr>
              <a:t>Risks that is pushing the Value Line Down:</a:t>
            </a:r>
          </a:p>
          <a:p>
            <a:pPr lvl="2"/>
            <a:r>
              <a:rPr lang="en-US" b="1" dirty="0">
                <a:solidFill>
                  <a:schemeClr val="tx1"/>
                </a:solidFill>
              </a:rPr>
              <a:t>Economy</a:t>
            </a:r>
          </a:p>
          <a:p>
            <a:pPr lvl="2"/>
            <a:r>
              <a:rPr lang="en-US" b="1" dirty="0">
                <a:solidFill>
                  <a:schemeClr val="tx1"/>
                </a:solidFill>
              </a:rPr>
              <a:t>Government</a:t>
            </a:r>
          </a:p>
          <a:p>
            <a:pPr lvl="2"/>
            <a:r>
              <a:rPr lang="en-US" b="1" dirty="0">
                <a:solidFill>
                  <a:schemeClr val="tx1"/>
                </a:solidFill>
              </a:rPr>
              <a:t>Other Systemic/Firm and Asset Class Specific Risks</a:t>
            </a:r>
          </a:p>
          <a:p>
            <a:pPr lvl="2"/>
            <a:endParaRPr lang="en-US" b="1" dirty="0">
              <a:solidFill>
                <a:schemeClr val="tx1"/>
              </a:solidFill>
            </a:endParaRPr>
          </a:p>
          <a:p>
            <a:pPr lvl="1"/>
            <a:r>
              <a:rPr lang="en-US" sz="1799" b="1" u="sng" dirty="0">
                <a:solidFill>
                  <a:schemeClr val="tx1"/>
                </a:solidFill>
              </a:rPr>
              <a:t>Strategies to Keep the Value Line Up</a:t>
            </a:r>
          </a:p>
          <a:p>
            <a:pPr lvl="2"/>
            <a:r>
              <a:rPr lang="en-US" b="1" dirty="0">
                <a:solidFill>
                  <a:schemeClr val="tx1"/>
                </a:solidFill>
              </a:rPr>
              <a:t>Loan / Bond Structure</a:t>
            </a:r>
          </a:p>
          <a:p>
            <a:pPr lvl="2"/>
            <a:r>
              <a:rPr lang="en-US" b="1" dirty="0">
                <a:solidFill>
                  <a:schemeClr val="tx1"/>
                </a:solidFill>
              </a:rPr>
              <a:t>Debt Capacity Analysis</a:t>
            </a:r>
          </a:p>
          <a:p>
            <a:pPr lvl="2"/>
            <a:r>
              <a:rPr lang="en-US" b="1" dirty="0">
                <a:solidFill>
                  <a:schemeClr val="tx1"/>
                </a:solidFill>
              </a:rPr>
              <a:t>Sound Credit Analysis – CAMEL Approach</a:t>
            </a:r>
          </a:p>
        </p:txBody>
      </p:sp>
      <p:pic>
        <p:nvPicPr>
          <p:cNvPr id="7" name="Picture 6">
            <a:extLst>
              <a:ext uri="{FF2B5EF4-FFF2-40B4-BE49-F238E27FC236}">
                <a16:creationId xmlns:a16="http://schemas.microsoft.com/office/drawing/2014/main" id="{44980ECF-430D-403E-88A6-BD010587AF16}"/>
              </a:ext>
            </a:extLst>
          </p:cNvPr>
          <p:cNvPicPr>
            <a:picLocks noChangeAspect="1"/>
          </p:cNvPicPr>
          <p:nvPr/>
        </p:nvPicPr>
        <p:blipFill>
          <a:blip r:embed="rId2"/>
          <a:stretch>
            <a:fillRect/>
          </a:stretch>
        </p:blipFill>
        <p:spPr>
          <a:xfrm>
            <a:off x="5878151" y="2133600"/>
            <a:ext cx="6094940" cy="3428404"/>
          </a:xfrm>
          <a:prstGeom prst="rect">
            <a:avLst/>
          </a:prstGeom>
          <a:noFill/>
          <a:ln w="53975">
            <a:solidFill>
              <a:schemeClr val="tx1"/>
            </a:solidFill>
          </a:ln>
        </p:spPr>
      </p:pic>
    </p:spTree>
    <p:extLst>
      <p:ext uri="{BB962C8B-B14F-4D97-AF65-F5344CB8AC3E}">
        <p14:creationId xmlns:p14="http://schemas.microsoft.com/office/powerpoint/2010/main" val="372650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60612" y="2728735"/>
            <a:ext cx="8686800" cy="1400530"/>
          </a:xfrm>
        </p:spPr>
        <p:txBody>
          <a:bodyPr anchor="ctr">
            <a:normAutofit fontScale="90000"/>
          </a:bodyPr>
          <a:lstStyle/>
          <a:p>
            <a:r>
              <a:rPr lang="en-US" b="1" dirty="0">
                <a:solidFill>
                  <a:srgbClr val="FFFFFF"/>
                </a:solidFill>
              </a:rPr>
              <a:t>Investment Math Basics:</a:t>
            </a:r>
            <a:br>
              <a:rPr lang="en-US" b="1" dirty="0">
                <a:solidFill>
                  <a:srgbClr val="FFFFFF"/>
                </a:solidFill>
              </a:rPr>
            </a:br>
            <a:br>
              <a:rPr lang="en-US" b="1" dirty="0">
                <a:solidFill>
                  <a:srgbClr val="FFFFFF"/>
                </a:solidFill>
              </a:rPr>
            </a:br>
            <a:r>
              <a:rPr lang="en-US" sz="2700" b="1" dirty="0">
                <a:solidFill>
                  <a:srgbClr val="FFFFFF"/>
                </a:solidFill>
              </a:rPr>
              <a:t>Time Value of Money</a:t>
            </a:r>
            <a:br>
              <a:rPr lang="en-US" sz="2700" b="1" dirty="0">
                <a:solidFill>
                  <a:srgbClr val="FFFFFF"/>
                </a:solidFill>
              </a:rPr>
            </a:br>
            <a:r>
              <a:rPr lang="en-US" sz="2700" b="1" dirty="0">
                <a:solidFill>
                  <a:srgbClr val="FFFFFF"/>
                </a:solidFill>
              </a:rPr>
              <a:t>Risk &amp; Return</a:t>
            </a:r>
            <a:br>
              <a:rPr lang="en-US" sz="2700" b="1" dirty="0">
                <a:solidFill>
                  <a:srgbClr val="FFFFFF"/>
                </a:solidFill>
              </a:rPr>
            </a:br>
            <a:r>
              <a:rPr lang="en-US" sz="2700" b="1" dirty="0">
                <a:solidFill>
                  <a:srgbClr val="FFFFFF"/>
                </a:solidFill>
              </a:rPr>
              <a:t>Mortgage Calculation</a:t>
            </a:r>
            <a:br>
              <a:rPr lang="en-US" sz="2700" b="1" dirty="0">
                <a:solidFill>
                  <a:srgbClr val="FFFFFF"/>
                </a:solidFill>
              </a:rPr>
            </a:br>
            <a:endParaRPr lang="en-US" sz="2700" b="1" dirty="0">
              <a:solidFill>
                <a:srgbClr val="FFFFFF"/>
              </a:solidFill>
            </a:endParaRPr>
          </a:p>
        </p:txBody>
      </p:sp>
    </p:spTree>
    <p:extLst>
      <p:ext uri="{BB962C8B-B14F-4D97-AF65-F5344CB8AC3E}">
        <p14:creationId xmlns:p14="http://schemas.microsoft.com/office/powerpoint/2010/main" val="160865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648761" y="629267"/>
            <a:ext cx="9249744" cy="1016654"/>
          </a:xfrm>
        </p:spPr>
        <p:txBody>
          <a:bodyPr>
            <a:normAutofit/>
          </a:bodyPr>
          <a:lstStyle/>
          <a:p>
            <a:pPr>
              <a:lnSpc>
                <a:spcPct val="90000"/>
              </a:lnSpc>
            </a:pPr>
            <a:r>
              <a:rPr lang="en-US" sz="3300" b="1">
                <a:solidFill>
                  <a:srgbClr val="EBEBEB"/>
                </a:solidFill>
              </a:rPr>
              <a:t>Time Value of Money Concepts</a:t>
            </a:r>
            <a:br>
              <a:rPr lang="en-US" sz="3300" b="1">
                <a:solidFill>
                  <a:srgbClr val="EBEBEB"/>
                </a:solidFill>
              </a:rPr>
            </a:br>
            <a:endParaRPr lang="en-US" sz="3300">
              <a:solidFill>
                <a:srgbClr val="EBEBEB"/>
              </a:solidFill>
            </a:endParaRPr>
          </a:p>
        </p:txBody>
      </p:sp>
      <p:graphicFrame>
        <p:nvGraphicFramePr>
          <p:cNvPr id="5" name="Content Placeholder 2">
            <a:extLst>
              <a:ext uri="{FF2B5EF4-FFF2-40B4-BE49-F238E27FC236}">
                <a16:creationId xmlns:a16="http://schemas.microsoft.com/office/drawing/2014/main" id="{9C6FDFDF-E6D5-892B-CEE4-2157F030A83E}"/>
              </a:ext>
            </a:extLst>
          </p:cNvPr>
          <p:cNvGraphicFramePr>
            <a:graphicFrameLocks noGrp="1"/>
          </p:cNvGraphicFramePr>
          <p:nvPr>
            <p:ph idx="1"/>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28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One-Time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89012" y="2396727"/>
            <a:ext cx="8944211" cy="3484879"/>
          </a:xfrm>
        </p:spPr>
        <p:txBody>
          <a:bodyPr>
            <a:noAutofit/>
          </a:bodyPr>
          <a:lstStyle/>
          <a:p>
            <a:pPr marL="0" indent="0">
              <a:lnSpc>
                <a:spcPct val="90000"/>
              </a:lnSpc>
              <a:buNone/>
            </a:pPr>
            <a:r>
              <a:rPr lang="en-US" sz="1600" b="1" dirty="0"/>
              <a:t>Four Variables:</a:t>
            </a:r>
          </a:p>
          <a:p>
            <a:pPr>
              <a:lnSpc>
                <a:spcPct val="90000"/>
              </a:lnSpc>
              <a:buFont typeface="Wingdings" panose="05000000000000000000" pitchFamily="2" charset="2"/>
              <a:buChar char="Ø"/>
            </a:pPr>
            <a:r>
              <a:rPr lang="en-US" sz="1600" b="1" dirty="0"/>
              <a:t>Future Value (The expected money you will get in the future)</a:t>
            </a:r>
          </a:p>
          <a:p>
            <a:pPr>
              <a:lnSpc>
                <a:spcPct val="90000"/>
              </a:lnSpc>
              <a:buFont typeface="Wingdings" panose="05000000000000000000" pitchFamily="2" charset="2"/>
              <a:buChar char="Ø"/>
            </a:pPr>
            <a:r>
              <a:rPr lang="en-US" sz="1600" b="1" dirty="0"/>
              <a:t>Present Value (money you invest today)</a:t>
            </a:r>
          </a:p>
          <a:p>
            <a:pPr>
              <a:lnSpc>
                <a:spcPct val="90000"/>
              </a:lnSpc>
              <a:buFont typeface="Wingdings" panose="05000000000000000000" pitchFamily="2" charset="2"/>
              <a:buChar char="Ø"/>
            </a:pPr>
            <a:r>
              <a:rPr lang="en-US" sz="1600" b="1" dirty="0"/>
              <a:t>Interest Rate</a:t>
            </a:r>
          </a:p>
          <a:p>
            <a:pPr lvl="1">
              <a:lnSpc>
                <a:spcPct val="90000"/>
              </a:lnSpc>
              <a:buFont typeface="Wingdings" panose="05000000000000000000" pitchFamily="2" charset="2"/>
              <a:buChar char="Ø"/>
            </a:pPr>
            <a:r>
              <a:rPr lang="en-US" sz="1600" b="1" dirty="0"/>
              <a:t>Growth of your money</a:t>
            </a:r>
          </a:p>
          <a:p>
            <a:pPr lvl="1">
              <a:lnSpc>
                <a:spcPct val="90000"/>
              </a:lnSpc>
              <a:buFont typeface="Wingdings" panose="05000000000000000000" pitchFamily="2" charset="2"/>
              <a:buChar char="Ø"/>
            </a:pPr>
            <a:r>
              <a:rPr lang="en-US" sz="1600" b="1" dirty="0"/>
              <a:t>Discount Rate</a:t>
            </a:r>
          </a:p>
          <a:p>
            <a:pPr lvl="1">
              <a:lnSpc>
                <a:spcPct val="90000"/>
              </a:lnSpc>
              <a:buFont typeface="Wingdings" panose="05000000000000000000" pitchFamily="2" charset="2"/>
              <a:buChar char="Ø"/>
            </a:pPr>
            <a:r>
              <a:rPr lang="en-US" sz="1600" b="1" dirty="0"/>
              <a:t>Cost of Capital</a:t>
            </a:r>
          </a:p>
          <a:p>
            <a:pPr lvl="1">
              <a:lnSpc>
                <a:spcPct val="90000"/>
              </a:lnSpc>
              <a:buFont typeface="Wingdings" panose="05000000000000000000" pitchFamily="2" charset="2"/>
              <a:buChar char="Ø"/>
            </a:pPr>
            <a:r>
              <a:rPr lang="en-US" sz="1600" b="1" dirty="0"/>
              <a:t>Opportunity Cost</a:t>
            </a:r>
          </a:p>
          <a:p>
            <a:pPr lvl="1">
              <a:lnSpc>
                <a:spcPct val="90000"/>
              </a:lnSpc>
              <a:buFont typeface="Wingdings" panose="05000000000000000000" pitchFamily="2" charset="2"/>
              <a:buChar char="Ø"/>
            </a:pPr>
            <a:r>
              <a:rPr lang="en-US" sz="1600" b="1" dirty="0"/>
              <a:t>Holding Period Return (HPR)</a:t>
            </a:r>
          </a:p>
          <a:p>
            <a:pPr lvl="1">
              <a:lnSpc>
                <a:spcPct val="90000"/>
              </a:lnSpc>
              <a:buFont typeface="Wingdings" panose="05000000000000000000" pitchFamily="2" charset="2"/>
              <a:buChar char="Ø"/>
            </a:pPr>
            <a:r>
              <a:rPr lang="en-US" sz="1600" b="1" dirty="0"/>
              <a:t>Internal Rate of Return (IRR) or Rate of Return (ROR)</a:t>
            </a:r>
          </a:p>
          <a:p>
            <a:pPr>
              <a:lnSpc>
                <a:spcPct val="90000"/>
              </a:lnSpc>
              <a:buFont typeface="Wingdings" panose="05000000000000000000" pitchFamily="2" charset="2"/>
              <a:buChar char="Ø"/>
            </a:pPr>
            <a:r>
              <a:rPr lang="en-US" sz="1600" b="1" dirty="0"/>
              <a:t>Time</a:t>
            </a:r>
          </a:p>
          <a:p>
            <a:pPr marL="0" indent="0">
              <a:lnSpc>
                <a:spcPct val="90000"/>
              </a:lnSpc>
              <a:buNone/>
            </a:pPr>
            <a:endParaRPr lang="en-US" sz="1600" b="1" u="sng" dirty="0"/>
          </a:p>
          <a:p>
            <a:pPr marL="0" indent="0">
              <a:lnSpc>
                <a:spcPct val="90000"/>
              </a:lnSpc>
              <a:buNone/>
            </a:pPr>
            <a:r>
              <a:rPr lang="en-US" sz="1600" dirty="0"/>
              <a:t>	</a:t>
            </a:r>
          </a:p>
        </p:txBody>
      </p:sp>
      <p:pic>
        <p:nvPicPr>
          <p:cNvPr id="4" name="Picture 3">
            <a:extLst>
              <a:ext uri="{FF2B5EF4-FFF2-40B4-BE49-F238E27FC236}">
                <a16:creationId xmlns:a16="http://schemas.microsoft.com/office/drawing/2014/main" id="{E80F3B49-3FC3-F7AF-A1B7-B30893F29029}"/>
              </a:ext>
            </a:extLst>
          </p:cNvPr>
          <p:cNvPicPr>
            <a:picLocks noChangeAspect="1"/>
          </p:cNvPicPr>
          <p:nvPr/>
        </p:nvPicPr>
        <p:blipFill>
          <a:blip r:embed="rId2"/>
          <a:stretch>
            <a:fillRect/>
          </a:stretch>
        </p:blipFill>
        <p:spPr>
          <a:xfrm>
            <a:off x="8434754" y="2932510"/>
            <a:ext cx="2343150" cy="2616200"/>
          </a:xfrm>
          <a:prstGeom prst="rect">
            <a:avLst/>
          </a:prstGeom>
          <a:solidFill>
            <a:schemeClr val="tx1"/>
          </a:solidFill>
        </p:spPr>
      </p:pic>
    </p:spTree>
    <p:extLst>
      <p:ext uri="{BB962C8B-B14F-4D97-AF65-F5344CB8AC3E}">
        <p14:creationId xmlns:p14="http://schemas.microsoft.com/office/powerpoint/2010/main" val="425808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Calculating Future Value</a:t>
            </a:r>
          </a:p>
        </p:txBody>
      </p:sp>
      <p:sp>
        <p:nvSpPr>
          <p:cNvPr id="3" name="Content Placeholder 2"/>
          <p:cNvSpPr>
            <a:spLocks noGrp="1"/>
          </p:cNvSpPr>
          <p:nvPr>
            <p:ph idx="1"/>
          </p:nvPr>
        </p:nvSpPr>
        <p:spPr>
          <a:xfrm>
            <a:off x="1139108" y="1981200"/>
            <a:ext cx="8944211" cy="3484879"/>
          </a:xfrm>
        </p:spPr>
        <p:txBody>
          <a:bodyPr>
            <a:normAutofit/>
          </a:bodyPr>
          <a:lstStyle/>
          <a:p>
            <a:pPr marL="0" indent="0">
              <a:buNone/>
            </a:pPr>
            <a:r>
              <a:rPr lang="en-US" dirty="0"/>
              <a:t>What is the future value of $1,000 after 3 years if the interest rate is 5% compounded annually?</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03024" y="452718"/>
            <a:ext cx="8945192" cy="1400530"/>
          </a:xfrm>
        </p:spPr>
        <p:txBody>
          <a:bodyPr anchor="ctr">
            <a:normAutofit/>
          </a:bodyPr>
          <a:lstStyle/>
          <a:p>
            <a:pPr eaLnBrk="1" hangingPunct="1">
              <a:defRPr/>
            </a:pPr>
            <a:r>
              <a:rPr lang="en-US" dirty="0">
                <a:solidFill>
                  <a:srgbClr val="FFFFFF"/>
                </a:solidFill>
              </a:rPr>
              <a:t>FV: Formula Method</a:t>
            </a:r>
          </a:p>
        </p:txBody>
      </p:sp>
      <p:sp>
        <p:nvSpPr>
          <p:cNvPr id="36867" name="Rectangle 3"/>
          <p:cNvSpPr>
            <a:spLocks noGrp="1" noChangeArrowheads="1"/>
          </p:cNvSpPr>
          <p:nvPr>
            <p:ph sz="quarter" idx="1"/>
          </p:nvPr>
        </p:nvSpPr>
        <p:spPr>
          <a:xfrm>
            <a:off x="760412" y="1853248"/>
            <a:ext cx="10081892" cy="4191000"/>
          </a:xfrm>
        </p:spPr>
        <p:txBody>
          <a:bodyPr>
            <a:normAutofit fontScale="92500" lnSpcReduction="20000"/>
          </a:bodyPr>
          <a:lstStyle/>
          <a:p>
            <a:pPr>
              <a:lnSpc>
                <a:spcPct val="90000"/>
              </a:lnSpc>
              <a:spcAft>
                <a:spcPts val="600"/>
              </a:spcAft>
              <a:defRPr/>
            </a:pPr>
            <a:r>
              <a:rPr lang="en-US" sz="2200" dirty="0"/>
              <a:t>After 1 year:</a:t>
            </a:r>
          </a:p>
          <a:p>
            <a:pPr marL="914126" lvl="1" indent="-3174">
              <a:lnSpc>
                <a:spcPct val="90000"/>
              </a:lnSpc>
              <a:spcAft>
                <a:spcPts val="1799"/>
              </a:spcAft>
              <a:buNone/>
              <a:tabLst>
                <a:tab pos="1599720" algn="l"/>
              </a:tabLst>
              <a:defRPr/>
            </a:pPr>
            <a:r>
              <a:rPr lang="en-US" sz="2200" dirty="0"/>
              <a:t>FV</a:t>
            </a:r>
            <a:r>
              <a:rPr lang="en-US" sz="2200" baseline="-25000" dirty="0"/>
              <a:t>1</a:t>
            </a:r>
            <a:r>
              <a:rPr lang="en-US" sz="2200" dirty="0"/>
              <a:t>	= PV(1 + r) = $1,000(1.05) = $1,050.00</a:t>
            </a:r>
          </a:p>
          <a:p>
            <a:pPr>
              <a:lnSpc>
                <a:spcPct val="90000"/>
              </a:lnSpc>
              <a:spcAft>
                <a:spcPts val="600"/>
              </a:spcAft>
              <a:defRPr/>
            </a:pPr>
            <a:r>
              <a:rPr lang="en-US" sz="2200" dirty="0"/>
              <a:t>After 2 years:</a:t>
            </a:r>
          </a:p>
          <a:p>
            <a:pPr marL="910952" lvl="1" indent="3174">
              <a:lnSpc>
                <a:spcPct val="90000"/>
              </a:lnSpc>
              <a:spcBef>
                <a:spcPts val="0"/>
              </a:spcBef>
              <a:buNone/>
              <a:tabLst>
                <a:tab pos="1599720" algn="l"/>
              </a:tabLst>
              <a:defRPr/>
            </a:pPr>
            <a:r>
              <a:rPr lang="en-US" sz="2200" dirty="0"/>
              <a:t>FV</a:t>
            </a:r>
            <a:r>
              <a:rPr lang="en-US" sz="2200" baseline="-25000" dirty="0"/>
              <a:t>2</a:t>
            </a:r>
            <a:r>
              <a:rPr lang="en-US" sz="2200" dirty="0"/>
              <a:t>	= $1,050.00(1.05) = $1,102.50 or</a:t>
            </a:r>
          </a:p>
          <a:p>
            <a:pPr marL="910952" lvl="1" indent="3174">
              <a:lnSpc>
                <a:spcPct val="90000"/>
              </a:lnSpc>
              <a:spcBef>
                <a:spcPts val="0"/>
              </a:spcBef>
              <a:buNone/>
              <a:tabLst>
                <a:tab pos="1599720" algn="l"/>
              </a:tabLst>
              <a:defRPr/>
            </a:pPr>
            <a:r>
              <a:rPr lang="en-US" sz="2200" dirty="0"/>
              <a:t>FV</a:t>
            </a:r>
            <a:r>
              <a:rPr lang="en-US" sz="2200" baseline="-25000" dirty="0"/>
              <a:t>2</a:t>
            </a:r>
            <a:r>
              <a:rPr lang="en-US" sz="2200" dirty="0"/>
              <a:t>= PV(1 + r)</a:t>
            </a:r>
            <a:r>
              <a:rPr lang="en-US" sz="2200" baseline="30000" dirty="0"/>
              <a:t>2 </a:t>
            </a:r>
            <a:r>
              <a:rPr lang="en-US" sz="2200" dirty="0"/>
              <a:t>= $1,000(1.05)</a:t>
            </a:r>
            <a:r>
              <a:rPr lang="en-US" sz="2200" baseline="30000" dirty="0"/>
              <a:t>2</a:t>
            </a:r>
            <a:r>
              <a:rPr lang="en-US" sz="2200" dirty="0"/>
              <a:t> = $1,102.50</a:t>
            </a:r>
          </a:p>
          <a:p>
            <a:pPr>
              <a:lnSpc>
                <a:spcPct val="90000"/>
              </a:lnSpc>
              <a:spcAft>
                <a:spcPts val="600"/>
              </a:spcAft>
              <a:defRPr/>
            </a:pPr>
            <a:endParaRPr lang="en-US" sz="2200" dirty="0"/>
          </a:p>
          <a:p>
            <a:pPr>
              <a:lnSpc>
                <a:spcPct val="90000"/>
              </a:lnSpc>
              <a:spcAft>
                <a:spcPts val="600"/>
              </a:spcAft>
              <a:defRPr/>
            </a:pPr>
            <a:r>
              <a:rPr lang="en-US" sz="2200" dirty="0"/>
              <a:t>After 3 years:</a:t>
            </a:r>
          </a:p>
          <a:p>
            <a:pPr marL="910952" lvl="1" indent="3174">
              <a:lnSpc>
                <a:spcPct val="90000"/>
              </a:lnSpc>
              <a:spcBef>
                <a:spcPts val="0"/>
              </a:spcBef>
              <a:buNone/>
              <a:tabLst>
                <a:tab pos="1599720" algn="l"/>
              </a:tabLst>
              <a:defRPr/>
            </a:pPr>
            <a:r>
              <a:rPr lang="en-US" sz="2200" dirty="0"/>
              <a:t>FV</a:t>
            </a:r>
            <a:r>
              <a:rPr lang="en-US" sz="2200" baseline="-25000" dirty="0"/>
              <a:t>3</a:t>
            </a:r>
            <a:r>
              <a:rPr lang="en-US" sz="2200" dirty="0"/>
              <a:t>	=  1,102.50(1.05) = $1,157.63 or</a:t>
            </a:r>
          </a:p>
          <a:p>
            <a:pPr marL="910952" lvl="1" indent="3174">
              <a:lnSpc>
                <a:spcPct val="90000"/>
              </a:lnSpc>
              <a:spcBef>
                <a:spcPts val="0"/>
              </a:spcBef>
              <a:buNone/>
              <a:tabLst>
                <a:tab pos="1599720" algn="l"/>
              </a:tabLst>
              <a:defRPr/>
            </a:pPr>
            <a:r>
              <a:rPr lang="en-US" sz="2200" dirty="0"/>
              <a:t>FV</a:t>
            </a:r>
            <a:r>
              <a:rPr lang="en-US" sz="2200" baseline="-25000" dirty="0"/>
              <a:t>3</a:t>
            </a:r>
            <a:r>
              <a:rPr lang="en-US" sz="2200" dirty="0"/>
              <a:t>	= PV(1 + r)</a:t>
            </a:r>
            <a:r>
              <a:rPr lang="en-US" sz="2200" baseline="30000" dirty="0"/>
              <a:t>3 </a:t>
            </a:r>
            <a:r>
              <a:rPr lang="en-US" sz="2200" dirty="0"/>
              <a:t>= $1,000(1.05)</a:t>
            </a:r>
            <a:r>
              <a:rPr lang="en-US" sz="2200" baseline="30000" dirty="0"/>
              <a:t>3</a:t>
            </a:r>
            <a:r>
              <a:rPr lang="en-US" sz="2200" dirty="0"/>
              <a:t> = $1,157.63</a:t>
            </a:r>
          </a:p>
          <a:p>
            <a:pPr>
              <a:lnSpc>
                <a:spcPct val="90000"/>
              </a:lnSpc>
              <a:spcAft>
                <a:spcPts val="600"/>
              </a:spcAft>
              <a:defRPr/>
            </a:pPr>
            <a:endParaRPr lang="en-US" sz="2200" dirty="0"/>
          </a:p>
          <a:p>
            <a:pPr>
              <a:lnSpc>
                <a:spcPct val="90000"/>
              </a:lnSpc>
              <a:spcAft>
                <a:spcPts val="600"/>
              </a:spcAft>
              <a:defRPr/>
            </a:pPr>
            <a:r>
              <a:rPr lang="en-US" sz="2200" dirty="0"/>
              <a:t>After t years (general case):</a:t>
            </a:r>
          </a:p>
          <a:p>
            <a:pPr marL="0" indent="0">
              <a:lnSpc>
                <a:spcPct val="90000"/>
              </a:lnSpc>
              <a:spcAft>
                <a:spcPts val="600"/>
              </a:spcAft>
              <a:buNone/>
              <a:defRPr/>
            </a:pPr>
            <a:endParaRPr lang="en-US" sz="1500" dirty="0"/>
          </a:p>
        </p:txBody>
      </p:sp>
      <p:sp>
        <p:nvSpPr>
          <p:cNvPr id="2" name="TextBox 1">
            <a:extLst>
              <a:ext uri="{FF2B5EF4-FFF2-40B4-BE49-F238E27FC236}">
                <a16:creationId xmlns:a16="http://schemas.microsoft.com/office/drawing/2014/main" id="{BC5254D9-2BCE-F167-D386-480960948FB0}"/>
              </a:ext>
            </a:extLst>
          </p:cNvPr>
          <p:cNvSpPr txBox="1"/>
          <p:nvPr/>
        </p:nvSpPr>
        <p:spPr>
          <a:xfrm>
            <a:off x="5713412" y="5486400"/>
            <a:ext cx="3352800" cy="523220"/>
          </a:xfrm>
          <a:prstGeom prst="rect">
            <a:avLst/>
          </a:prstGeom>
          <a:noFill/>
        </p:spPr>
        <p:txBody>
          <a:bodyPr wrap="square" rtlCol="0">
            <a:spAutoFit/>
          </a:bodyPr>
          <a:lstStyle/>
          <a:p>
            <a:r>
              <a:rPr lang="en-US" sz="2800" b="1" dirty="0" err="1">
                <a:solidFill>
                  <a:srgbClr val="FF0000"/>
                </a:solidFill>
              </a:rPr>
              <a:t>FV</a:t>
            </a:r>
            <a:r>
              <a:rPr lang="en-US" sz="2800" b="1" baseline="-25000" dirty="0" err="1">
                <a:solidFill>
                  <a:srgbClr val="FF0000"/>
                </a:solidFill>
              </a:rPr>
              <a:t>t</a:t>
            </a:r>
            <a:r>
              <a:rPr lang="en-US" sz="2800" b="1" dirty="0">
                <a:solidFill>
                  <a:srgbClr val="FF0000"/>
                </a:solidFill>
              </a:rPr>
              <a:t>	= PV(1 + r)</a:t>
            </a:r>
            <a:r>
              <a:rPr lang="en-US" sz="2800" b="1" baseline="30000" dirty="0">
                <a:solidFill>
                  <a:srgbClr val="FF0000"/>
                </a:solidFill>
              </a:rPr>
              <a:t>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03024" y="452718"/>
            <a:ext cx="8945192" cy="1400530"/>
          </a:xfrm>
        </p:spPr>
        <p:txBody>
          <a:bodyPr anchor="ctr">
            <a:normAutofit/>
          </a:bodyPr>
          <a:lstStyle/>
          <a:p>
            <a:r>
              <a:rPr lang="en-US">
                <a:solidFill>
                  <a:srgbClr val="FFFFFF"/>
                </a:solidFill>
              </a:rPr>
              <a:t>Future Values: General Formula</a:t>
            </a:r>
          </a:p>
        </p:txBody>
      </p:sp>
      <p:sp>
        <p:nvSpPr>
          <p:cNvPr id="78851" name="Rectangle 3"/>
          <p:cNvSpPr>
            <a:spLocks noGrp="1" noChangeArrowheads="1"/>
          </p:cNvSpPr>
          <p:nvPr>
            <p:ph type="body" idx="1"/>
          </p:nvPr>
        </p:nvSpPr>
        <p:spPr>
          <a:xfrm>
            <a:off x="1104005" y="1981200"/>
            <a:ext cx="9562407" cy="4114800"/>
          </a:xfrm>
        </p:spPr>
        <p:txBody>
          <a:bodyPr>
            <a:normAutofit/>
          </a:bodyPr>
          <a:lstStyle/>
          <a:p>
            <a:r>
              <a:rPr lang="en-US" dirty="0"/>
              <a:t>FV = PV(1 + r)</a:t>
            </a:r>
            <a:r>
              <a:rPr lang="en-US" baseline="30000" dirty="0"/>
              <a:t>t</a:t>
            </a:r>
            <a:endParaRPr lang="en-US" dirty="0"/>
          </a:p>
          <a:p>
            <a:pPr lvl="1"/>
            <a:r>
              <a:rPr lang="en-US" dirty="0"/>
              <a:t>FV = future value</a:t>
            </a:r>
          </a:p>
          <a:p>
            <a:pPr lvl="1"/>
            <a:r>
              <a:rPr lang="en-US" dirty="0"/>
              <a:t>PV = present value</a:t>
            </a:r>
          </a:p>
          <a:p>
            <a:pPr lvl="1"/>
            <a:r>
              <a:rPr lang="en-US" dirty="0"/>
              <a:t>r = period interest rate, expressed as a decimal</a:t>
            </a:r>
          </a:p>
          <a:p>
            <a:pPr lvl="1"/>
            <a:r>
              <a:rPr lang="en-US" dirty="0"/>
              <a:t>t = number of periods (time)</a:t>
            </a:r>
          </a:p>
          <a:p>
            <a:r>
              <a:rPr lang="en-US" dirty="0"/>
              <a:t>Interest factor = (1 + r)</a:t>
            </a:r>
            <a:r>
              <a:rPr lang="en-US" baseline="30000" dirty="0"/>
              <a:t>t</a:t>
            </a:r>
          </a:p>
          <a:p>
            <a:r>
              <a:rPr lang="en-US" dirty="0"/>
              <a:t>To find future values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FV: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FV. </a:t>
            </a:r>
          </a:p>
          <a:p>
            <a:pPr lvl="1"/>
            <a:r>
              <a:rPr lang="en-US" dirty="0"/>
              <a:t>Fill in the Rate, number of periods (Nper), periodic payments (Pmt), and present value (Pv). Click OK.</a:t>
            </a:r>
          </a:p>
          <a:p>
            <a:r>
              <a:rPr lang="en-US" dirty="0"/>
              <a:t>Type the function</a:t>
            </a:r>
          </a:p>
          <a:p>
            <a:pPr lvl="1"/>
            <a:r>
              <a:rPr lang="en-US" b="1" dirty="0">
                <a:solidFill>
                  <a:srgbClr val="FF0000"/>
                </a:solidFill>
              </a:rPr>
              <a:t>=FV(rate, nper, pmt, pv, type)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86" y="390065"/>
            <a:ext cx="9717541" cy="752935"/>
          </a:xfrm>
        </p:spPr>
        <p:txBody>
          <a:bodyPr/>
          <a:lstStyle/>
          <a:p>
            <a:r>
              <a:rPr lang="en-US" dirty="0"/>
              <a:t>Compound Interest</a:t>
            </a:r>
          </a:p>
        </p:txBody>
      </p:sp>
      <p:sp>
        <p:nvSpPr>
          <p:cNvPr id="3" name="Content Placeholder 2"/>
          <p:cNvSpPr>
            <a:spLocks noGrp="1"/>
          </p:cNvSpPr>
          <p:nvPr>
            <p:ph idx="1"/>
          </p:nvPr>
        </p:nvSpPr>
        <p:spPr>
          <a:xfrm>
            <a:off x="989012" y="1447800"/>
            <a:ext cx="9305062" cy="3521997"/>
          </a:xfrm>
        </p:spPr>
        <p:txBody>
          <a:bodyPr/>
          <a:lstStyle/>
          <a:p>
            <a:pPr marL="0" indent="0">
              <a:buNone/>
            </a:pPr>
            <a:r>
              <a:rPr lang="en-US" sz="2799" dirty="0"/>
              <a:t>What is the future value of $1,000 after 3 years if the interest rate is 5% compounded annually?</a:t>
            </a:r>
          </a:p>
          <a:p>
            <a:pPr marL="0" indent="0">
              <a:buNone/>
            </a:pPr>
            <a:endParaRPr lang="en-US" sz="2799"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2674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2375757" y="1983044"/>
            <a:ext cx="4581439" cy="400006"/>
          </a:xfrm>
          <a:prstGeom prst="rect">
            <a:avLst/>
          </a:prstGeom>
          <a:noFill/>
        </p:spPr>
        <p:txBody>
          <a:bodyPr wrap="square" rtlCol="0">
            <a:spAutoFit/>
          </a:bodyPr>
          <a:lstStyle/>
          <a:p>
            <a:r>
              <a:rPr lang="en-US" sz="1999" b="1" dirty="0"/>
              <a:t>What’s This?</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Tree>
    <p:extLst>
      <p:ext uri="{BB962C8B-B14F-4D97-AF65-F5344CB8AC3E}">
        <p14:creationId xmlns:p14="http://schemas.microsoft.com/office/powerpoint/2010/main" val="21350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9412" y="76200"/>
            <a:ext cx="8529003" cy="762000"/>
          </a:xfrm>
        </p:spPr>
        <p:txBody>
          <a:bodyPr>
            <a:normAutofit/>
          </a:bodyPr>
          <a:lstStyle/>
          <a:p>
            <a:pPr eaLnBrk="1" hangingPunct="1">
              <a:defRPr/>
            </a:pPr>
            <a:r>
              <a:rPr lang="en-US" sz="3599" dirty="0"/>
              <a:t>FV: Formula Methods</a:t>
            </a:r>
          </a:p>
        </p:txBody>
      </p:sp>
      <p:sp>
        <p:nvSpPr>
          <p:cNvPr id="36867" name="Rectangle 3"/>
          <p:cNvSpPr>
            <a:spLocks noGrp="1" noChangeArrowheads="1"/>
          </p:cNvSpPr>
          <p:nvPr>
            <p:ph sz="quarter" idx="1"/>
          </p:nvPr>
        </p:nvSpPr>
        <p:spPr>
          <a:xfrm>
            <a:off x="374776" y="1066800"/>
            <a:ext cx="10215436" cy="5408791"/>
          </a:xfrm>
        </p:spPr>
        <p:txBody>
          <a:bodyPr>
            <a:normAutofit/>
          </a:bodyPr>
          <a:lstStyle/>
          <a:p>
            <a:pPr>
              <a:spcAft>
                <a:spcPts val="600"/>
              </a:spcAft>
              <a:defRPr/>
            </a:pPr>
            <a:r>
              <a:rPr lang="en-US" dirty="0"/>
              <a:t>After 1 year:</a:t>
            </a:r>
          </a:p>
          <a:p>
            <a:pPr marL="914126" lvl="1" indent="-3174">
              <a:spcAft>
                <a:spcPts val="1799"/>
              </a:spcAft>
              <a:buNone/>
              <a:tabLst>
                <a:tab pos="1599720" algn="l"/>
              </a:tabLst>
              <a:defRPr/>
            </a:pPr>
            <a:r>
              <a:rPr lang="en-US" sz="2899" dirty="0"/>
              <a:t>FV</a:t>
            </a:r>
            <a:r>
              <a:rPr lang="en-US" sz="2899" baseline="-25000" dirty="0"/>
              <a:t>1</a:t>
            </a:r>
            <a:r>
              <a:rPr lang="en-US" sz="2899" dirty="0"/>
              <a:t>	= PV(1 + r) = $1,000(1.05) = $1,050.00</a:t>
            </a:r>
          </a:p>
          <a:p>
            <a:pPr>
              <a:spcAft>
                <a:spcPts val="600"/>
              </a:spcAft>
              <a:defRPr/>
            </a:pPr>
            <a:r>
              <a:rPr lang="en-US" dirty="0"/>
              <a:t>After 2 years:</a:t>
            </a:r>
          </a:p>
          <a:p>
            <a:pPr marL="910952" lvl="1" indent="3174">
              <a:spcBef>
                <a:spcPts val="0"/>
              </a:spcBef>
              <a:buNone/>
              <a:tabLst>
                <a:tab pos="1599720" algn="l"/>
              </a:tabLst>
              <a:defRPr/>
            </a:pPr>
            <a:r>
              <a:rPr lang="en-US" sz="2899" dirty="0"/>
              <a:t>FV</a:t>
            </a:r>
            <a:r>
              <a:rPr lang="en-US" sz="2899" baseline="-25000" dirty="0"/>
              <a:t>2</a:t>
            </a:r>
            <a:r>
              <a:rPr lang="en-US" sz="2899" dirty="0"/>
              <a:t>	= $1,050.00(1.05) = $1,102.50 or</a:t>
            </a:r>
          </a:p>
          <a:p>
            <a:pPr marL="910952" lvl="1" indent="3174">
              <a:spcBef>
                <a:spcPts val="0"/>
              </a:spcBef>
              <a:buNone/>
              <a:tabLst>
                <a:tab pos="1599720" algn="l"/>
              </a:tabLst>
              <a:defRPr/>
            </a:pPr>
            <a:r>
              <a:rPr lang="en-US" sz="2899" dirty="0"/>
              <a:t>FV</a:t>
            </a:r>
            <a:r>
              <a:rPr lang="en-US" sz="2899" baseline="-25000" dirty="0"/>
              <a:t>2</a:t>
            </a:r>
            <a:r>
              <a:rPr lang="en-US" sz="2899" dirty="0"/>
              <a:t>= PV(1 + r)</a:t>
            </a:r>
            <a:r>
              <a:rPr lang="en-US" sz="2899" baseline="30000" dirty="0"/>
              <a:t>2 </a:t>
            </a:r>
            <a:r>
              <a:rPr lang="en-US" sz="2899" dirty="0"/>
              <a:t>= $1,000(1.05)</a:t>
            </a:r>
            <a:r>
              <a:rPr lang="en-US" sz="2899" baseline="30000" dirty="0"/>
              <a:t>2</a:t>
            </a:r>
            <a:r>
              <a:rPr lang="en-US" sz="2899" dirty="0"/>
              <a:t> = $1,102.50</a:t>
            </a:r>
          </a:p>
          <a:p>
            <a:pPr>
              <a:spcAft>
                <a:spcPts val="600"/>
              </a:spcAft>
              <a:defRPr/>
            </a:pPr>
            <a:r>
              <a:rPr lang="en-US" dirty="0"/>
              <a:t>After 3 years:</a:t>
            </a:r>
          </a:p>
          <a:p>
            <a:pPr marL="910952" lvl="1" indent="3174">
              <a:spcBef>
                <a:spcPts val="0"/>
              </a:spcBef>
              <a:buNone/>
              <a:tabLst>
                <a:tab pos="1599720" algn="l"/>
              </a:tabLst>
              <a:defRPr/>
            </a:pPr>
            <a:r>
              <a:rPr lang="en-US" sz="2899" dirty="0"/>
              <a:t>FV</a:t>
            </a:r>
            <a:r>
              <a:rPr lang="en-US" sz="2899" baseline="-25000" dirty="0"/>
              <a:t>3</a:t>
            </a:r>
            <a:r>
              <a:rPr lang="en-US" sz="2899" dirty="0"/>
              <a:t>	=  1,102.50(1.05) = $1,157.63 or</a:t>
            </a:r>
          </a:p>
          <a:p>
            <a:pPr marL="910952" lvl="1" indent="3174">
              <a:spcBef>
                <a:spcPts val="0"/>
              </a:spcBef>
              <a:buNone/>
              <a:tabLst>
                <a:tab pos="1599720" algn="l"/>
              </a:tabLst>
              <a:defRPr/>
            </a:pPr>
            <a:r>
              <a:rPr lang="en-US" sz="2899" dirty="0"/>
              <a:t>FV</a:t>
            </a:r>
            <a:r>
              <a:rPr lang="en-US" sz="2899" baseline="-25000" dirty="0"/>
              <a:t>3</a:t>
            </a:r>
            <a:r>
              <a:rPr lang="en-US" sz="2899" dirty="0"/>
              <a:t>	= PV(1 + r)</a:t>
            </a:r>
            <a:r>
              <a:rPr lang="en-US" sz="2899" baseline="30000" dirty="0"/>
              <a:t>3 </a:t>
            </a:r>
            <a:r>
              <a:rPr lang="en-US" sz="2899" dirty="0"/>
              <a:t>= $1,000(1.05)</a:t>
            </a:r>
            <a:r>
              <a:rPr lang="en-US" sz="2899" baseline="30000" dirty="0"/>
              <a:t>3</a:t>
            </a:r>
            <a:r>
              <a:rPr lang="en-US" sz="2899" dirty="0"/>
              <a:t> = $1,157.63</a:t>
            </a:r>
          </a:p>
          <a:p>
            <a:pPr>
              <a:spcAft>
                <a:spcPts val="600"/>
              </a:spcAft>
              <a:defRPr/>
            </a:pPr>
            <a:r>
              <a:rPr lang="en-US" dirty="0"/>
              <a:t>After t years (general case):</a:t>
            </a:r>
          </a:p>
          <a:p>
            <a:pPr marL="910952" lvl="1" indent="3174">
              <a:buNone/>
              <a:tabLst>
                <a:tab pos="1599720" algn="l"/>
              </a:tabLst>
              <a:defRPr/>
            </a:pPr>
            <a:r>
              <a:rPr lang="en-US" sz="2899" dirty="0" err="1"/>
              <a:t>FV</a:t>
            </a:r>
            <a:r>
              <a:rPr lang="en-US" sz="2899" baseline="-25000" dirty="0" err="1"/>
              <a:t>t</a:t>
            </a:r>
            <a:r>
              <a:rPr lang="en-US" sz="2899" dirty="0"/>
              <a:t>	= PV(1 + r)</a:t>
            </a:r>
            <a:r>
              <a:rPr lang="en-US" sz="2899" baseline="30000" dirty="0"/>
              <a:t>t</a:t>
            </a:r>
            <a:endParaRPr lang="en-US" sz="28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152400"/>
            <a:ext cx="9106069" cy="842682"/>
          </a:xfrm>
        </p:spPr>
        <p:txBody>
          <a:bodyPr>
            <a:normAutofit/>
          </a:bodyPr>
          <a:lstStyle/>
          <a:p>
            <a:r>
              <a:rPr lang="en-US" dirty="0"/>
              <a:t>FV: Three Methods</a:t>
            </a:r>
          </a:p>
        </p:txBody>
      </p:sp>
      <p:graphicFrame>
        <p:nvGraphicFramePr>
          <p:cNvPr id="7" name="Object 6"/>
          <p:cNvGraphicFramePr>
            <a:graphicFrameLocks noChangeAspect="1"/>
          </p:cNvGraphicFramePr>
          <p:nvPr/>
        </p:nvGraphicFramePr>
        <p:xfrm>
          <a:off x="750095" y="1295400"/>
          <a:ext cx="10125545" cy="5181600"/>
        </p:xfrm>
        <a:graphic>
          <a:graphicData uri="http://schemas.openxmlformats.org/presentationml/2006/ole">
            <mc:AlternateContent xmlns:mc="http://schemas.openxmlformats.org/markup-compatibility/2006">
              <mc:Choice xmlns:v="urn:schemas-microsoft-com:vml" Requires="v">
                <p:oleObj name="Worksheet" r:id="rId3" imgW="5524566" imgH="2827266" progId="Excel.Sheet.8">
                  <p:embed/>
                </p:oleObj>
              </mc:Choice>
              <mc:Fallback>
                <p:oleObj name="Worksheet" r:id="rId3" imgW="5524566" imgH="2827266" progId="Excel.Sheet.8">
                  <p:embed/>
                  <p:pic>
                    <p:nvPicPr>
                      <p:cNvPr id="7" name="Object 6"/>
                      <p:cNvPicPr/>
                      <p:nvPr/>
                    </p:nvPicPr>
                    <p:blipFill>
                      <a:blip r:embed="rId4"/>
                      <a:stretch>
                        <a:fillRect/>
                      </a:stretch>
                    </p:blipFill>
                    <p:spPr>
                      <a:xfrm>
                        <a:off x="750095" y="1295400"/>
                        <a:ext cx="10125545" cy="51816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326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760412" y="1371600"/>
            <a:ext cx="10752206" cy="40048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a:p>
            <a:pPr marL="0" indent="0">
              <a:buNone/>
            </a:pPr>
            <a:endParaRPr lang="en-US" sz="2800" dirty="0"/>
          </a:p>
          <a:p>
            <a:pPr marL="0" indent="0">
              <a:buNone/>
            </a:pPr>
            <a:r>
              <a:rPr lang="en-US" sz="2800" dirty="0"/>
              <a:t>Simple 10 + 10 (0.05) (200) = 110</a:t>
            </a:r>
          </a:p>
          <a:p>
            <a:pPr marL="0" indent="0">
              <a:buNone/>
            </a:pPr>
            <a:r>
              <a:rPr lang="en-US" sz="2800" dirty="0"/>
              <a:t>Compound FV = 10 (1+1.05) ^ 200 = 172,925.81</a:t>
            </a:r>
          </a:p>
        </p:txBody>
      </p:sp>
    </p:spTree>
    <p:extLst>
      <p:ext uri="{BB962C8B-B14F-4D97-AF65-F5344CB8AC3E}">
        <p14:creationId xmlns:p14="http://schemas.microsoft.com/office/powerpoint/2010/main" val="28745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Calculate Present Value</a:t>
            </a:r>
          </a:p>
        </p:txBody>
      </p:sp>
      <p:sp>
        <p:nvSpPr>
          <p:cNvPr id="95235" name="Rectangle 3"/>
          <p:cNvSpPr>
            <a:spLocks noGrp="1" noChangeArrowheads="1"/>
          </p:cNvSpPr>
          <p:nvPr>
            <p:ph type="body" idx="1"/>
          </p:nvPr>
        </p:nvSpPr>
        <p:spPr>
          <a:xfrm>
            <a:off x="1103024" y="2763520"/>
            <a:ext cx="8944211" cy="3484879"/>
          </a:xfrm>
        </p:spPr>
        <p:txBody>
          <a:bodyPr>
            <a:normAutofit/>
          </a:bodyPr>
          <a:lstStyle/>
          <a:p>
            <a:r>
              <a:rPr lang="en-US" dirty="0"/>
              <a:t>We can use the future value formula to find the present value.</a:t>
            </a:r>
          </a:p>
          <a:p>
            <a:pPr lvl="1">
              <a:buFont typeface="Wingdings" pitchFamily="2" charset="2"/>
              <a:buChar char="§"/>
            </a:pPr>
            <a:r>
              <a:rPr lang="en-US" dirty="0"/>
              <a:t>FV = PV(1 + r)</a:t>
            </a:r>
            <a:r>
              <a:rPr lang="en-US" baseline="30000" dirty="0"/>
              <a:t>t</a:t>
            </a:r>
            <a:endParaRPr lang="en-US" dirty="0"/>
          </a:p>
          <a:p>
            <a:pPr lvl="1">
              <a:buFont typeface="Wingdings" pitchFamily="2" charset="2"/>
              <a:buChar char="§"/>
            </a:pPr>
            <a:r>
              <a:rPr lang="en-US" dirty="0"/>
              <a:t>Rearrange to solve for </a:t>
            </a:r>
            <a:r>
              <a:rPr lang="en-US" b="1" dirty="0">
                <a:solidFill>
                  <a:srgbClr val="FF0000"/>
                </a:solidFill>
              </a:rPr>
              <a:t>PV = FV / (1 + r)</a:t>
            </a:r>
            <a:r>
              <a:rPr lang="en-US" b="1" baseline="30000" dirty="0">
                <a:solidFill>
                  <a:srgbClr val="FF0000"/>
                </a:solidFill>
              </a:rPr>
              <a:t>t</a:t>
            </a:r>
          </a:p>
          <a:p>
            <a:r>
              <a:rPr lang="en-US" dirty="0"/>
              <a:t>To find present values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10599" cy="685800"/>
          </a:xfrm>
        </p:spPr>
        <p:txBody>
          <a:bodyPr/>
          <a:lstStyle/>
          <a:p>
            <a:r>
              <a:rPr lang="en-US" dirty="0"/>
              <a:t>Present Values – Example 2</a:t>
            </a:r>
          </a:p>
        </p:txBody>
      </p:sp>
      <p:sp>
        <p:nvSpPr>
          <p:cNvPr id="99331" name="Rectangle 3"/>
          <p:cNvSpPr>
            <a:spLocks noGrp="1" noChangeArrowheads="1"/>
          </p:cNvSpPr>
          <p:nvPr>
            <p:ph type="body" idx="1"/>
          </p:nvPr>
        </p:nvSpPr>
        <p:spPr>
          <a:xfrm>
            <a:off x="1527216" y="1371599"/>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a:p>
            <a:pPr marL="0" indent="0">
              <a:buNone/>
            </a:pPr>
            <a:r>
              <a:rPr lang="en-US" sz="2400" dirty="0"/>
              <a:t>150,000 , 17 years 8.0%  =  150,000 / (1.08)^17 = 40,540.34</a:t>
            </a:r>
          </a:p>
        </p:txBody>
      </p:sp>
    </p:spTree>
    <p:extLst>
      <p:ext uri="{BB962C8B-B14F-4D97-AF65-F5344CB8AC3E}">
        <p14:creationId xmlns:p14="http://schemas.microsoft.com/office/powerpoint/2010/main" val="103106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7012" y="76200"/>
            <a:ext cx="10249188" cy="1400530"/>
          </a:xfrm>
        </p:spPr>
        <p:txBody>
          <a:bodyPr anchor="ctr">
            <a:normAutofit/>
          </a:bodyPr>
          <a:lstStyle/>
          <a:p>
            <a:r>
              <a:rPr lang="en-US" dirty="0">
                <a:solidFill>
                  <a:srgbClr val="FFFFFF"/>
                </a:solidFill>
              </a:rPr>
              <a:t>PV: Using Excel</a:t>
            </a:r>
          </a:p>
        </p:txBody>
      </p:sp>
      <p:sp>
        <p:nvSpPr>
          <p:cNvPr id="3" name="Content Placeholder 2"/>
          <p:cNvSpPr>
            <a:spLocks noGrp="1"/>
          </p:cNvSpPr>
          <p:nvPr>
            <p:ph sz="quarter" idx="1"/>
          </p:nvPr>
        </p:nvSpPr>
        <p:spPr>
          <a:xfrm>
            <a:off x="1104005" y="2209800"/>
            <a:ext cx="8944211" cy="3484879"/>
          </a:xfrm>
        </p:spPr>
        <p:txBody>
          <a:bodyPr>
            <a:normAutofit/>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(Nper), periodic payments (Pmt), and future value (Fv). Click OK.</a:t>
            </a:r>
          </a:p>
          <a:p>
            <a:r>
              <a:rPr lang="en-US" dirty="0"/>
              <a:t>Type the function</a:t>
            </a:r>
          </a:p>
          <a:p>
            <a:pPr lvl="1"/>
            <a:r>
              <a:rPr lang="en-US" b="1" dirty="0">
                <a:solidFill>
                  <a:srgbClr val="FF0000"/>
                </a:solidFill>
              </a:rPr>
              <a:t>=PV (rate, nper, pmt, fv, type)</a:t>
            </a:r>
          </a:p>
        </p:txBody>
      </p:sp>
    </p:spTree>
    <p:extLst>
      <p:ext uri="{BB962C8B-B14F-4D97-AF65-F5344CB8AC3E}">
        <p14:creationId xmlns:p14="http://schemas.microsoft.com/office/powerpoint/2010/main" val="198261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lnSpcReduction="10000"/>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pPr marL="0" indent="0">
              <a:buNone/>
            </a:pPr>
            <a:r>
              <a:rPr lang="en-US" dirty="0"/>
              <a:t>Starting with FV = PV (1+i)^t</a:t>
            </a:r>
          </a:p>
          <a:p>
            <a:pPr marL="0" indent="0">
              <a:buNone/>
            </a:pPr>
            <a:r>
              <a:rPr lang="en-US" dirty="0"/>
              <a:t>1,200 = 1,000 (1+i)^5</a:t>
            </a:r>
          </a:p>
          <a:p>
            <a:pPr marL="0" indent="0">
              <a:buNone/>
            </a:pPr>
            <a:r>
              <a:rPr lang="en-US" dirty="0"/>
              <a:t>1,200/1,000 = (1+i)^5</a:t>
            </a:r>
          </a:p>
          <a:p>
            <a:pPr marL="0" indent="0">
              <a:buNone/>
            </a:pPr>
            <a:r>
              <a:rPr lang="en-US" dirty="0"/>
              <a:t>[(1,200/1,000)^1/5] – 1= i</a:t>
            </a:r>
          </a:p>
          <a:p>
            <a:pPr marL="0" indent="0">
              <a:buNone/>
            </a:pPr>
            <a:r>
              <a:rPr lang="en-US" dirty="0"/>
              <a:t>[(1.2)^0.20] – 1 = 1.0371 – 1 = 0.0371 </a:t>
            </a:r>
          </a:p>
          <a:p>
            <a:pPr marL="0" indent="0">
              <a:buNone/>
            </a:pPr>
            <a:r>
              <a:rPr lang="en-US" dirty="0"/>
              <a:t>i = 3.71%</a:t>
            </a:r>
          </a:p>
          <a:p>
            <a:endParaRPr lang="en-US" dirty="0"/>
          </a:p>
        </p:txBody>
      </p:sp>
      <p:pic>
        <p:nvPicPr>
          <p:cNvPr id="3" name="Picture 2">
            <a:extLst>
              <a:ext uri="{FF2B5EF4-FFF2-40B4-BE49-F238E27FC236}">
                <a16:creationId xmlns:a16="http://schemas.microsoft.com/office/drawing/2014/main" id="{1E2608CF-0D24-4CC8-F2DE-FBFACD3B2E11}"/>
              </a:ext>
            </a:extLst>
          </p:cNvPr>
          <p:cNvPicPr>
            <a:picLocks noChangeAspect="1"/>
          </p:cNvPicPr>
          <p:nvPr/>
        </p:nvPicPr>
        <p:blipFill>
          <a:blip r:embed="rId3"/>
          <a:stretch>
            <a:fillRect/>
          </a:stretch>
        </p:blipFill>
        <p:spPr>
          <a:xfrm>
            <a:off x="6635884" y="3524114"/>
            <a:ext cx="4163568" cy="2173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Interest Rate using Excel</a:t>
            </a:r>
          </a:p>
        </p:txBody>
      </p:sp>
      <p:sp>
        <p:nvSpPr>
          <p:cNvPr id="3" name="Content Placeholder 2"/>
          <p:cNvSpPr>
            <a:spLocks noGrp="1"/>
          </p:cNvSpPr>
          <p:nvPr>
            <p:ph sz="quarter" idx="1"/>
          </p:nvPr>
        </p:nvSpPr>
        <p:spPr>
          <a:xfrm>
            <a:off x="1079175" y="2133600"/>
            <a:ext cx="8944211" cy="3484879"/>
          </a:xfrm>
        </p:spPr>
        <p:txBody>
          <a:bodyPr>
            <a:normAutofit/>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(Nper), periodic payments (Pmt), present value (pv), and future value (Fv). Click OK.</a:t>
            </a:r>
          </a:p>
          <a:p>
            <a:r>
              <a:rPr lang="en-US" dirty="0"/>
              <a:t>Type the function</a:t>
            </a:r>
          </a:p>
          <a:p>
            <a:pPr lvl="1"/>
            <a:r>
              <a:rPr lang="en-US" b="1" dirty="0">
                <a:solidFill>
                  <a:srgbClr val="FF0000"/>
                </a:solidFill>
              </a:rPr>
              <a:t>= RATE(nper, pmt, pv, fv, type, guess)</a:t>
            </a:r>
          </a:p>
        </p:txBody>
      </p:sp>
    </p:spTree>
    <p:extLst>
      <p:ext uri="{BB962C8B-B14F-4D97-AF65-F5344CB8AC3E}">
        <p14:creationId xmlns:p14="http://schemas.microsoft.com/office/powerpoint/2010/main" val="28617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Interest Rate – Example 2</a:t>
            </a:r>
          </a:p>
        </p:txBody>
      </p:sp>
      <p:sp>
        <p:nvSpPr>
          <p:cNvPr id="119811" name="Rectangle 3"/>
          <p:cNvSpPr>
            <a:spLocks noGrp="1" noChangeArrowheads="1"/>
          </p:cNvSpPr>
          <p:nvPr>
            <p:ph type="body" idx="1"/>
          </p:nvPr>
        </p:nvSpPr>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a:p>
            <a:pPr marL="0" indent="0">
              <a:buNone/>
            </a:pPr>
            <a:r>
              <a:rPr lang="en-US" sz="2800" dirty="0"/>
              <a:t>R = (</a:t>
            </a:r>
            <a:r>
              <a:rPr lang="en-US" sz="2800" dirty="0" err="1"/>
              <a:t>fv</a:t>
            </a:r>
            <a:r>
              <a:rPr lang="en-US" sz="2800" dirty="0"/>
              <a:t> / </a:t>
            </a:r>
            <a:r>
              <a:rPr lang="en-US" sz="2800" dirty="0" err="1"/>
              <a:t>pv</a:t>
            </a:r>
            <a:r>
              <a:rPr lang="en-US" sz="2800" dirty="0"/>
              <a:t> ) ^ 1/t – 1 = 17.27%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a:p>
            <a:pPr marL="0" indent="0">
              <a:buNone/>
            </a:pPr>
            <a:r>
              <a:rPr lang="en-US" dirty="0"/>
              <a:t>PV = 300k, FV = 400k t = 5 I = (400/300) ^ 1/5 – 1 = 5.92%</a:t>
            </a:r>
          </a:p>
          <a:p>
            <a:pPr marL="0" indent="0">
              <a:buNone/>
            </a:pPr>
            <a:endParaRPr lang="en-US" dirty="0"/>
          </a:p>
          <a:p>
            <a:pPr marL="0" indent="0">
              <a:buNone/>
            </a:pPr>
            <a:r>
              <a:rPr lang="en-US" dirty="0"/>
              <a:t>Excel: Rate(</a:t>
            </a:r>
            <a:r>
              <a:rPr lang="en-US" dirty="0" err="1"/>
              <a:t>time,pmt</a:t>
            </a:r>
            <a:r>
              <a:rPr lang="en-US" dirty="0"/>
              <a:t>, PV,FV)</a:t>
            </a:r>
          </a:p>
        </p:txBody>
      </p:sp>
    </p:spTree>
    <p:extLst>
      <p:ext uri="{BB962C8B-B14F-4D97-AF65-F5344CB8AC3E}">
        <p14:creationId xmlns:p14="http://schemas.microsoft.com/office/powerpoint/2010/main" val="14520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3324499"/>
            <a:ext cx="7054804" cy="10851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8" name="TextBox 7">
            <a:extLst>
              <a:ext uri="{FF2B5EF4-FFF2-40B4-BE49-F238E27FC236}">
                <a16:creationId xmlns:a16="http://schemas.microsoft.com/office/drawing/2014/main" id="{2B6D09B5-26D5-543A-DFC4-260E13C38582}"/>
              </a:ext>
            </a:extLst>
          </p:cNvPr>
          <p:cNvSpPr txBox="1"/>
          <p:nvPr/>
        </p:nvSpPr>
        <p:spPr>
          <a:xfrm>
            <a:off x="1217612" y="399083"/>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sp>
        <p:nvSpPr>
          <p:cNvPr id="3" name="TextBox 2">
            <a:extLst>
              <a:ext uri="{FF2B5EF4-FFF2-40B4-BE49-F238E27FC236}">
                <a16:creationId xmlns:a16="http://schemas.microsoft.com/office/drawing/2014/main" id="{21A2D33C-A33B-95CC-B956-F7834931BDE2}"/>
              </a:ext>
            </a:extLst>
          </p:cNvPr>
          <p:cNvSpPr txBox="1"/>
          <p:nvPr/>
        </p:nvSpPr>
        <p:spPr>
          <a:xfrm rot="21057346">
            <a:off x="1730393" y="3186071"/>
            <a:ext cx="6824775" cy="399981"/>
          </a:xfrm>
          <a:prstGeom prst="rect">
            <a:avLst/>
          </a:prstGeom>
          <a:noFill/>
        </p:spPr>
        <p:txBody>
          <a:bodyPr wrap="square" rtlCol="0">
            <a:spAutoFit/>
          </a:bodyPr>
          <a:lstStyle/>
          <a:p>
            <a:r>
              <a:rPr lang="en-US" sz="1999" b="1" dirty="0"/>
              <a:t>Top Line, bottom line and Cash Flow Expectation</a:t>
            </a:r>
          </a:p>
        </p:txBody>
      </p:sp>
    </p:spTree>
    <p:extLst>
      <p:ext uri="{BB962C8B-B14F-4D97-AF65-F5344CB8AC3E}">
        <p14:creationId xmlns:p14="http://schemas.microsoft.com/office/powerpoint/2010/main" val="35293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103024" y="442735"/>
            <a:ext cx="8945192" cy="1400530"/>
          </a:xfrm>
        </p:spPr>
        <p:txBody>
          <a:bodyPr anchor="ctr">
            <a:normAutofit/>
          </a:bodyPr>
          <a:lstStyle/>
          <a:p>
            <a:r>
              <a:rPr lang="en-US" dirty="0">
                <a:solidFill>
                  <a:srgbClr val="FFFFFF"/>
                </a:solidFill>
              </a:rPr>
              <a:t>Calculate Time</a:t>
            </a:r>
          </a:p>
        </p:txBody>
      </p:sp>
      <p:sp>
        <p:nvSpPr>
          <p:cNvPr id="125955" name="Rectangle 3"/>
          <p:cNvSpPr>
            <a:spLocks noGrp="1" noChangeArrowheads="1"/>
          </p:cNvSpPr>
          <p:nvPr>
            <p:ph type="body" idx="1"/>
          </p:nvPr>
        </p:nvSpPr>
        <p:spPr>
          <a:xfrm>
            <a:off x="1103024" y="2003952"/>
            <a:ext cx="8944211" cy="3484879"/>
          </a:xfrm>
        </p:spPr>
        <p:txBody>
          <a:bodyPr>
            <a:normAutofit fontScale="92500"/>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a:p>
            <a:pPr marL="0" indent="0">
              <a:buNone/>
            </a:pPr>
            <a:r>
              <a:rPr lang="en-US" dirty="0"/>
              <a:t>FV = $20,000, r = 10%, PV=15,000 t=?</a:t>
            </a:r>
          </a:p>
          <a:p>
            <a:pPr marL="0" indent="0">
              <a:buNone/>
            </a:pPr>
            <a:r>
              <a:rPr lang="en-US" dirty="0"/>
              <a:t>FV = PV (1+i) ^t </a:t>
            </a:r>
          </a:p>
          <a:p>
            <a:pPr marL="0" indent="0">
              <a:buNone/>
            </a:pPr>
            <a:r>
              <a:rPr lang="en-US" dirty="0"/>
              <a:t>20/15 = 1.1^t </a:t>
            </a:r>
          </a:p>
          <a:p>
            <a:pPr marL="0" indent="0">
              <a:buNone/>
            </a:pPr>
            <a:r>
              <a:rPr lang="en-US" dirty="0"/>
              <a:t>ln(20/15) = ln (1.1)^t)  ln (20/15)/ ln (1.1) = ln (1.33 )/ ln (1.1) = 0.287/0.095 = 3.02</a:t>
            </a:r>
          </a:p>
          <a:p>
            <a:pPr marL="0" indent="0">
              <a:buNone/>
            </a:pPr>
            <a:r>
              <a:rPr lang="en-US" dirty="0"/>
              <a:t>T = 3.02 years</a:t>
            </a:r>
          </a:p>
        </p:txBody>
      </p:sp>
      <p:pic>
        <p:nvPicPr>
          <p:cNvPr id="3" name="Picture 2">
            <a:extLst>
              <a:ext uri="{FF2B5EF4-FFF2-40B4-BE49-F238E27FC236}">
                <a16:creationId xmlns:a16="http://schemas.microsoft.com/office/drawing/2014/main" id="{D4C24298-F083-1790-1CDE-27A31258843C}"/>
              </a:ext>
            </a:extLst>
          </p:cNvPr>
          <p:cNvPicPr>
            <a:picLocks noChangeAspect="1"/>
          </p:cNvPicPr>
          <p:nvPr/>
        </p:nvPicPr>
        <p:blipFill>
          <a:blip r:embed="rId3"/>
          <a:stretch>
            <a:fillRect/>
          </a:stretch>
        </p:blipFill>
        <p:spPr>
          <a:xfrm>
            <a:off x="7389811" y="3124200"/>
            <a:ext cx="2944091"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9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Time using Excel</a:t>
            </a:r>
          </a:p>
        </p:txBody>
      </p:sp>
      <p:sp>
        <p:nvSpPr>
          <p:cNvPr id="3" name="Content Placeholder 2"/>
          <p:cNvSpPr>
            <a:spLocks noGrp="1"/>
          </p:cNvSpPr>
          <p:nvPr>
            <p:ph sz="quarter" idx="1"/>
          </p:nvPr>
        </p:nvSpPr>
        <p:spPr>
          <a:xfrm>
            <a:off x="1217612" y="2057400"/>
            <a:ext cx="8944211" cy="3484879"/>
          </a:xfrm>
        </p:spPr>
        <p:txBody>
          <a:bodyPr>
            <a:normAutofit/>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(Pmt), present value (pv), and future value (Fv). Click OK.</a:t>
            </a:r>
          </a:p>
          <a:p>
            <a:r>
              <a:rPr lang="en-US" dirty="0"/>
              <a:t>Type the function</a:t>
            </a:r>
          </a:p>
          <a:p>
            <a:pPr lvl="1"/>
            <a:r>
              <a:rPr lang="en-US" b="1" dirty="0">
                <a:solidFill>
                  <a:srgbClr val="FF0000"/>
                </a:solidFill>
              </a:rPr>
              <a:t>=NPER(rate, pmt, pv, fv, type)</a:t>
            </a:r>
          </a:p>
        </p:txBody>
      </p:sp>
    </p:spTree>
    <p:extLst>
      <p:ext uri="{BB962C8B-B14F-4D97-AF65-F5344CB8AC3E}">
        <p14:creationId xmlns:p14="http://schemas.microsoft.com/office/powerpoint/2010/main" val="140889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a:p>
            <a:pPr marL="0" indent="0">
              <a:buNone/>
            </a:pPr>
            <a:r>
              <a:rPr lang="en-US" dirty="0"/>
              <a:t>PV = 25</a:t>
            </a:r>
          </a:p>
          <a:p>
            <a:pPr marL="0" indent="0">
              <a:buNone/>
            </a:pPr>
            <a:r>
              <a:rPr lang="en-US" dirty="0"/>
              <a:t>FV = 50</a:t>
            </a:r>
          </a:p>
          <a:p>
            <a:pPr marL="0" indent="0">
              <a:buNone/>
            </a:pPr>
            <a:r>
              <a:rPr lang="en-US" dirty="0"/>
              <a:t>I = 7.0%</a:t>
            </a:r>
          </a:p>
          <a:p>
            <a:pPr marL="0" indent="0">
              <a:buNone/>
            </a:pPr>
            <a:r>
              <a:rPr lang="en-US" dirty="0"/>
              <a:t>T = ?</a:t>
            </a:r>
          </a:p>
          <a:p>
            <a:pPr marL="0" indent="0">
              <a:buNone/>
            </a:pPr>
            <a:r>
              <a:rPr lang="en-US" dirty="0"/>
              <a:t>T = Ln (FV/PV) / ln (1+i) = ln (50/25) / ln (1.07) = 10.24 years</a:t>
            </a:r>
          </a:p>
        </p:txBody>
      </p:sp>
    </p:spTree>
    <p:extLst>
      <p:ext uri="{BB962C8B-B14F-4D97-AF65-F5344CB8AC3E}">
        <p14:creationId xmlns:p14="http://schemas.microsoft.com/office/powerpoint/2010/main" val="51561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943600"/>
              </a:xfrm>
            </p:spPr>
            <p:txBody>
              <a:bodyPr>
                <a:normAutofit/>
              </a:bodyPr>
              <a:lstStyle/>
              <a:p>
                <a:pPr marL="0" indent="0">
                  <a:buNone/>
                </a:pPr>
                <a:r>
                  <a:rPr lang="en-US" b="1" u="sng" dirty="0"/>
                  <a:t>FUTURE VALUE</a:t>
                </a:r>
              </a:p>
              <a:p>
                <a:pPr marL="0" indent="0">
                  <a:buNone/>
                </a:pPr>
                <a:r>
                  <a:rPr lang="en-US" dirty="0"/>
                  <a:t>	</a:t>
                </a:r>
                <a:r>
                  <a:rPr lang="en-US" dirty="0">
                    <a:solidFill>
                      <a:srgbClr val="FFFF00"/>
                    </a:solidFill>
                  </a:rPr>
                  <a:t>FV = PV </a:t>
                </a:r>
                <a14:m>
                  <m:oMath xmlns:m="http://schemas.openxmlformats.org/officeDocument/2006/math">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b="0">
                                <a:solidFill>
                                  <a:srgbClr val="FFFF00"/>
                                </a:solidFill>
                                <a:latin typeface="Cambria Math" panose="02040503050406030204" pitchFamily="18" charset="0"/>
                              </a:rPr>
                              <m:t>1+</m:t>
                            </m:r>
                            <m:r>
                              <m:rPr>
                                <m:sty m:val="p"/>
                              </m:rPr>
                              <a:rPr lang="en-US" b="0">
                                <a:solidFill>
                                  <a:srgbClr val="FFFF00"/>
                                </a:solidFill>
                                <a:latin typeface="Cambria Math" panose="02040503050406030204" pitchFamily="18" charset="0"/>
                              </a:rPr>
                              <m:t>i</m:t>
                            </m:r>
                          </m:e>
                        </m:d>
                      </m:e>
                      <m:sup>
                        <m:r>
                          <m:rPr>
                            <m:sty m:val="p"/>
                          </m:rPr>
                          <a:rPr lang="en-US" b="0">
                            <a:solidFill>
                              <a:srgbClr val="FFFF00"/>
                            </a:solidFill>
                            <a:latin typeface="Cambria Math" panose="02040503050406030204" pitchFamily="18" charset="0"/>
                          </a:rPr>
                          <m:t>t</m:t>
                        </m:r>
                      </m:sup>
                    </m:sSup>
                  </m:oMath>
                </a14:m>
                <a:endParaRPr lang="en-US" dirty="0"/>
              </a:p>
              <a:p>
                <a:pPr marL="231775" lvl="1" indent="0">
                  <a:buNone/>
                </a:pPr>
                <a:r>
                  <a:rPr lang="en-US" dirty="0"/>
                  <a:t>where FV is the future value of the investment, PV is the present value of the investment or the initial investment, i is the expected interest rate or rate of return of the investment, and t is time to realize such investment. </a:t>
                </a:r>
              </a:p>
              <a:p>
                <a:pPr marL="231775" lvl="1" indent="0">
                  <a:buNone/>
                </a:pPr>
                <a:endParaRPr lang="en-US" dirty="0"/>
              </a:p>
              <a:p>
                <a:pPr marL="0" lvl="1" indent="0">
                  <a:spcBef>
                    <a:spcPts val="1800"/>
                  </a:spcBef>
                  <a:buNone/>
                </a:pPr>
                <a:r>
                  <a:rPr lang="en-US" sz="2400" b="1" u="sng" dirty="0"/>
                  <a:t>PRESENT  VALUE</a:t>
                </a:r>
              </a:p>
              <a:p>
                <a:pPr marL="0" indent="0">
                  <a:buNone/>
                </a:pPr>
                <a:r>
                  <a:rPr lang="en-US" dirty="0"/>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r>
                      <m:rPr>
                        <m:sty m:val="p"/>
                      </m:rPr>
                      <a:rPr lang="en-US" smtClean="0">
                        <a:solidFill>
                          <a:srgbClr val="FFFF00"/>
                        </a:solidFill>
                        <a:latin typeface="Cambria Math" panose="02040503050406030204" pitchFamily="18" charset="0"/>
                      </a:rPr>
                      <m:t>PV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FV</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i</m:t>
                                </m:r>
                              </m:e>
                            </m:d>
                          </m:e>
                          <m:sup>
                            <m:r>
                              <m:rPr>
                                <m:sty m:val="p"/>
                              </m:rPr>
                              <a:rPr lang="en-US">
                                <a:solidFill>
                                  <a:srgbClr val="FFFF00"/>
                                </a:solidFill>
                                <a:latin typeface="Cambria Math" panose="02040503050406030204" pitchFamily="18" charset="0"/>
                              </a:rPr>
                              <m:t>t</m:t>
                            </m:r>
                          </m:sup>
                        </m:sSup>
                      </m:den>
                    </m:f>
                  </m:oMath>
                </a14:m>
                <a:r>
                  <a:rPr lang="en-US" b="1" i="1" dirty="0"/>
                  <a:t> </a:t>
                </a:r>
              </a:p>
              <a:p>
                <a:pPr marL="0" indent="0">
                  <a:buNone/>
                </a:pPr>
                <a:r>
                  <a:rPr lang="en-US" dirty="0"/>
                  <a:t>As an example, assuming the investor targets an investment that is expected to receive $133.10 in 3 years, representing a 10% interest or expected return (sometimes referred to as the discount rate), the investment required today will be calculated as follows:</a:t>
                </a:r>
              </a:p>
              <a:p>
                <a:r>
                  <a:rPr lang="en-US" dirty="0"/>
                  <a:t> </a:t>
                </a:r>
                <a14:m>
                  <m:oMath xmlns:m="http://schemas.openxmlformats.org/officeDocument/2006/math">
                    <m:r>
                      <m:rPr>
                        <m:sty m:val="p"/>
                      </m:rPr>
                      <a:rPr lang="en-US">
                        <a:latin typeface="Cambria Math" panose="02040503050406030204" pitchFamily="18" charset="0"/>
                      </a:rPr>
                      <m:t>PV</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1.331</m:t>
                        </m:r>
                      </m:den>
                    </m:f>
                    <m:r>
                      <a:rPr lang="en-US">
                        <a:latin typeface="Cambria Math" panose="02040503050406030204" pitchFamily="18" charset="0"/>
                      </a:rPr>
                      <m:t>=100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943600"/>
              </a:xfrm>
              <a:blipFill>
                <a:blip r:embed="rId2"/>
                <a:stretch>
                  <a:fillRect l="-889" t="-513" r="-1000"/>
                </a:stretch>
              </a:blipFill>
            </p:spPr>
            <p:txBody>
              <a:bodyPr/>
              <a:lstStyle/>
              <a:p>
                <a:r>
                  <a:rPr lang="en-US">
                    <a:noFill/>
                  </a:rPr>
                  <a:t> </a:t>
                </a:r>
              </a:p>
            </p:txBody>
          </p:sp>
        </mc:Fallback>
      </mc:AlternateContent>
    </p:spTree>
    <p:extLst>
      <p:ext uri="{BB962C8B-B14F-4D97-AF65-F5344CB8AC3E}">
        <p14:creationId xmlns:p14="http://schemas.microsoft.com/office/powerpoint/2010/main" val="346893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a:bodyPr>
              <a:lstStyle/>
              <a:p>
                <a:pPr marL="0" indent="0">
                  <a:buNone/>
                </a:pPr>
                <a:r>
                  <a:rPr lang="en-US" b="1" u="sng" dirty="0"/>
                  <a:t>INTEREST RATES</a:t>
                </a:r>
              </a:p>
              <a:p>
                <a:pPr marL="0" indent="0">
                  <a:buNone/>
                </a:pPr>
                <a:r>
                  <a:rPr lang="en-US"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buNone/>
                </a:pPr>
                <a:r>
                  <a:rPr lang="en-US" dirty="0"/>
                  <a:t>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 and </a:t>
                </a:r>
              </a:p>
              <a:p>
                <a:pPr marL="0" indent="0">
                  <a:buNone/>
                </a:pPr>
                <a:r>
                  <a:rPr lang="en-US" sz="3200" dirty="0">
                    <a:solidFill>
                      <a:srgbClr val="FFFF00"/>
                    </a:solidFill>
                  </a:rPr>
                  <a:t>			</a:t>
                </a:r>
                <a14:m>
                  <m:oMath xmlns:m="http://schemas.openxmlformats.org/officeDocument/2006/math">
                    <m:r>
                      <m:rPr>
                        <m:sty m:val="p"/>
                      </m:rPr>
                      <a:rPr lang="en-US" sz="3200" smtClean="0">
                        <a:solidFill>
                          <a:srgbClr val="FFFF00"/>
                        </a:solidFill>
                        <a:latin typeface="Cambria Math" panose="02040503050406030204" pitchFamily="18" charset="0"/>
                      </a:rPr>
                      <m:t>i</m:t>
                    </m:r>
                  </m:oMath>
                </a14:m>
                <a:r>
                  <a:rPr lang="en-US" sz="3200" b="1" dirty="0">
                    <a:solidFill>
                      <a:srgbClr val="FFFF00"/>
                    </a:solidFill>
                  </a:rPr>
                  <a:t> = </a:t>
                </a:r>
                <a14:m>
                  <m:oMath xmlns:m="http://schemas.openxmlformats.org/officeDocument/2006/math">
                    <m:r>
                      <a:rPr lang="en-US" sz="3200" i="1">
                        <a:solidFill>
                          <a:srgbClr val="FFFF00"/>
                        </a:solidFill>
                        <a:latin typeface="Cambria Math" panose="02040503050406030204" pitchFamily="18" charset="0"/>
                      </a:rPr>
                      <m:t>(</m:t>
                    </m:r>
                    <m:sSup>
                      <m:sSupPr>
                        <m:ctrlPr>
                          <a:rPr lang="en-US" sz="3200" i="1">
                            <a:solidFill>
                              <a:srgbClr val="FFFF00"/>
                            </a:solidFill>
                            <a:latin typeface="Cambria Math" panose="02040503050406030204" pitchFamily="18" charset="0"/>
                          </a:rPr>
                        </m:ctrlPr>
                      </m:sSupPr>
                      <m:e>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𝐹𝑉</m:t>
                            </m:r>
                          </m:num>
                          <m:den>
                            <m:r>
                              <a:rPr lang="en-US" sz="3200" i="1">
                                <a:solidFill>
                                  <a:srgbClr val="FFFF00"/>
                                </a:solidFill>
                                <a:latin typeface="Cambria Math" panose="02040503050406030204" pitchFamily="18" charset="0"/>
                              </a:rPr>
                              <m:t>𝑃𝑉</m:t>
                            </m:r>
                          </m:den>
                        </m:f>
                        <m:r>
                          <a:rPr lang="en-US" sz="3200" i="1">
                            <a:solidFill>
                              <a:srgbClr val="FFFF00"/>
                            </a:solidFill>
                            <a:latin typeface="Cambria Math" panose="02040503050406030204" pitchFamily="18" charset="0"/>
                          </a:rPr>
                          <m:t>)</m:t>
                        </m:r>
                      </m:e>
                      <m:sup>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1</m:t>
                            </m:r>
                          </m:num>
                          <m:den>
                            <m:r>
                              <a:rPr lang="en-US" sz="3200" i="1">
                                <a:solidFill>
                                  <a:srgbClr val="FFFF00"/>
                                </a:solidFill>
                                <a:latin typeface="Cambria Math" panose="02040503050406030204" pitchFamily="18" charset="0"/>
                              </a:rPr>
                              <m:t>𝑡</m:t>
                            </m:r>
                          </m:den>
                        </m:f>
                      </m:sup>
                    </m:sSup>
                  </m:oMath>
                </a14:m>
                <a:r>
                  <a:rPr lang="en-US" sz="3200" b="1" dirty="0">
                    <a:solidFill>
                      <a:srgbClr val="FFFF00"/>
                    </a:solidFill>
                  </a:rPr>
                  <a:t> – 1 </a:t>
                </a:r>
                <a:endParaRPr lang="en-US" sz="3200" dirty="0">
                  <a:solidFill>
                    <a:srgbClr val="FFFF00"/>
                  </a:solidFill>
                </a:endParaRPr>
              </a:p>
              <a:p>
                <a:pPr marL="0" indent="0">
                  <a:buNone/>
                </a:pPr>
                <a:r>
                  <a:rPr lang="en-US" dirty="0"/>
                  <a:t>As an example, let’s assume the investor invests $100 today and targets an investment that expects to receive $133.10 in 3 years. What will the annual rate of return be on such an investment? </a:t>
                </a:r>
              </a:p>
              <a:p>
                <a:pPr marL="0" indent="0">
                  <a:buNone/>
                </a:pPr>
                <a:r>
                  <a:rPr lang="en-US" dirty="0"/>
                  <a:t>	</a:t>
                </a:r>
                <a14:m>
                  <m:oMath xmlns:m="http://schemas.openxmlformats.org/officeDocument/2006/math">
                    <m:r>
                      <m:rPr>
                        <m:sty m:val="p"/>
                      </m:rPr>
                      <a:rPr lang="en-US">
                        <a:latin typeface="Cambria Math" panose="02040503050406030204" pitchFamily="18" charset="0"/>
                      </a:rPr>
                      <m:t>i</m:t>
                    </m:r>
                  </m:oMath>
                </a14:m>
                <a:r>
                  <a:rPr lang="en-US" dirty="0"/>
                  <a:t> =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133.10</m:t>
                            </m:r>
                          </m:num>
                          <m:den>
                            <m:r>
                              <a:rPr lang="en-US" i="1">
                                <a:latin typeface="Cambria Math" panose="02040503050406030204" pitchFamily="18" charset="0"/>
                              </a:rPr>
                              <m:t>100</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1.331)</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 1.10 – 1 = 0.10 = 10%</a:t>
                </a:r>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889" t="-1474"/>
                </a:stretch>
              </a:blipFill>
            </p:spPr>
            <p:txBody>
              <a:bodyPr/>
              <a:lstStyle/>
              <a:p>
                <a:r>
                  <a:rPr lang="en-US">
                    <a:noFill/>
                  </a:rPr>
                  <a:t> </a:t>
                </a:r>
              </a:p>
            </p:txBody>
          </p:sp>
        </mc:Fallback>
      </mc:AlternateContent>
    </p:spTree>
    <p:extLst>
      <p:ext uri="{BB962C8B-B14F-4D97-AF65-F5344CB8AC3E}">
        <p14:creationId xmlns:p14="http://schemas.microsoft.com/office/powerpoint/2010/main" val="10058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fontScale="92500"/>
              </a:bodyPr>
              <a:lstStyle/>
              <a:p>
                <a:pPr marL="0" indent="0">
                  <a:buNone/>
                </a:pPr>
                <a:r>
                  <a:rPr lang="en-US" b="1" u="sng" dirty="0"/>
                  <a:t>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FF00"/>
                        </a:solidFill>
                        <a:latin typeface="Cambria Math" panose="02040503050406030204" pitchFamily="18" charset="0"/>
                      </a:rPr>
                      <m:t>t</m:t>
                    </m:r>
                  </m:oMath>
                </a14:m>
                <a:r>
                  <a:rPr lang="en-US" sz="3600" b="1" dirty="0">
                    <a:solidFill>
                      <a:srgbClr val="FFFF00"/>
                    </a:solidFill>
                  </a:rPr>
                  <a:t> = </a:t>
                </a:r>
                <a14:m>
                  <m:oMath xmlns:m="http://schemas.openxmlformats.org/officeDocument/2006/math">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 (</m:t>
                        </m:r>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𝐹𝑉</m:t>
                            </m:r>
                          </m:num>
                          <m:den>
                            <m:r>
                              <a:rPr lang="en-US" sz="3600" i="1">
                                <a:solidFill>
                                  <a:srgbClr val="FFFF00"/>
                                </a:solidFill>
                                <a:latin typeface="Cambria Math" panose="02040503050406030204" pitchFamily="18" charset="0"/>
                              </a:rPr>
                              <m:t>𝑃𝑉</m:t>
                            </m:r>
                          </m:den>
                        </m:f>
                        <m:r>
                          <a:rPr lang="en-US" sz="3600">
                            <a:solidFill>
                              <a:srgbClr val="FFFF00"/>
                            </a:solidFill>
                            <a:latin typeface="Cambria Math" panose="02040503050406030204" pitchFamily="18" charset="0"/>
                          </a:rPr>
                          <m:t>)</m:t>
                        </m:r>
                      </m:num>
                      <m:den>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⁡(1+</m:t>
                        </m:r>
                        <m:r>
                          <a:rPr lang="en-US" sz="3600" i="1">
                            <a:solidFill>
                              <a:srgbClr val="FFFF00"/>
                            </a:solidFill>
                            <a:latin typeface="Cambria Math" panose="02040503050406030204" pitchFamily="18" charset="0"/>
                          </a:rPr>
                          <m:t>𝑖</m:t>
                        </m:r>
                        <m:r>
                          <a:rPr lang="en-US" sz="3600">
                            <a:solidFill>
                              <a:srgbClr val="FFFF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500" t="-526" r="-111"/>
                </a:stretch>
              </a:blipFill>
            </p:spPr>
            <p:txBody>
              <a:bodyPr/>
              <a:lstStyle/>
              <a:p>
                <a:r>
                  <a:rPr lang="en-US">
                    <a:noFill/>
                  </a:rPr>
                  <a:t> </a:t>
                </a:r>
              </a:p>
            </p:txBody>
          </p:sp>
        </mc:Fallback>
      </mc:AlternateContent>
    </p:spTree>
    <p:extLst>
      <p:ext uri="{BB962C8B-B14F-4D97-AF65-F5344CB8AC3E}">
        <p14:creationId xmlns:p14="http://schemas.microsoft.com/office/powerpoint/2010/main" val="309931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Annuity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005304" y="1960755"/>
            <a:ext cx="9486207" cy="3918348"/>
          </a:xfrm>
        </p:spPr>
        <p:txBody>
          <a:bodyPr>
            <a:normAutofit lnSpcReduction="10000"/>
          </a:bodyPr>
          <a:lstStyle/>
          <a:p>
            <a:pPr marL="0" indent="0">
              <a:lnSpc>
                <a:spcPct val="90000"/>
              </a:lnSpc>
              <a:buNone/>
            </a:pPr>
            <a:r>
              <a:rPr lang="en-US" sz="1500" b="1" dirty="0"/>
              <a:t>In Annuities we are adding the 5</a:t>
            </a:r>
            <a:r>
              <a:rPr lang="en-US" sz="1500" b="1" baseline="30000" dirty="0"/>
              <a:t>th</a:t>
            </a:r>
            <a:r>
              <a:rPr lang="en-US" sz="1500" b="1" dirty="0"/>
              <a:t> variable (Annual Payment)</a:t>
            </a:r>
          </a:p>
          <a:p>
            <a:pPr marL="0" indent="0">
              <a:lnSpc>
                <a:spcPct val="90000"/>
              </a:lnSpc>
              <a:buNone/>
            </a:pPr>
            <a:endParaRPr lang="en-US" sz="1500" b="1" dirty="0"/>
          </a:p>
          <a:p>
            <a:pPr marL="0" indent="0">
              <a:lnSpc>
                <a:spcPct val="90000"/>
              </a:lnSpc>
              <a:buNone/>
            </a:pPr>
            <a:r>
              <a:rPr lang="en-US" sz="1500" b="1" dirty="0"/>
              <a:t>Here are the five Variables</a:t>
            </a:r>
          </a:p>
          <a:p>
            <a:pPr>
              <a:lnSpc>
                <a:spcPct val="90000"/>
              </a:lnSpc>
              <a:buFont typeface="Wingdings" panose="05000000000000000000" pitchFamily="2" charset="2"/>
              <a:buChar char="Ø"/>
            </a:pPr>
            <a:r>
              <a:rPr lang="en-US" sz="1500" b="1" dirty="0"/>
              <a:t>Present Value (money you invest today)</a:t>
            </a:r>
          </a:p>
          <a:p>
            <a:pPr>
              <a:lnSpc>
                <a:spcPct val="90000"/>
              </a:lnSpc>
              <a:buFont typeface="Wingdings" panose="05000000000000000000" pitchFamily="2" charset="2"/>
              <a:buChar char="Ø"/>
            </a:pPr>
            <a:r>
              <a:rPr lang="en-US" sz="1500" b="1" dirty="0"/>
              <a:t>Future Value (The expected money you will get in the future)</a:t>
            </a:r>
          </a:p>
          <a:p>
            <a:pPr>
              <a:lnSpc>
                <a:spcPct val="90000"/>
              </a:lnSpc>
              <a:buFont typeface="Wingdings" panose="05000000000000000000" pitchFamily="2" charset="2"/>
              <a:buChar char="Ø"/>
            </a:pPr>
            <a:r>
              <a:rPr lang="en-US" sz="1500" b="1" dirty="0"/>
              <a:t>Interest Rate</a:t>
            </a:r>
          </a:p>
          <a:p>
            <a:pPr lvl="1">
              <a:lnSpc>
                <a:spcPct val="90000"/>
              </a:lnSpc>
              <a:buFont typeface="Wingdings" panose="05000000000000000000" pitchFamily="2" charset="2"/>
              <a:buChar char="Ø"/>
            </a:pPr>
            <a:r>
              <a:rPr lang="en-US" sz="1500" b="1" dirty="0"/>
              <a:t>Growth of your money</a:t>
            </a:r>
          </a:p>
          <a:p>
            <a:pPr lvl="1">
              <a:lnSpc>
                <a:spcPct val="90000"/>
              </a:lnSpc>
              <a:buFont typeface="Wingdings" panose="05000000000000000000" pitchFamily="2" charset="2"/>
              <a:buChar char="Ø"/>
            </a:pPr>
            <a:r>
              <a:rPr lang="en-US" sz="1500" b="1" dirty="0"/>
              <a:t>Discount Rate</a:t>
            </a:r>
          </a:p>
          <a:p>
            <a:pPr lvl="1">
              <a:lnSpc>
                <a:spcPct val="90000"/>
              </a:lnSpc>
              <a:buFont typeface="Wingdings" panose="05000000000000000000" pitchFamily="2" charset="2"/>
              <a:buChar char="Ø"/>
            </a:pPr>
            <a:r>
              <a:rPr lang="en-US" sz="1500" b="1" dirty="0"/>
              <a:t>Holding Period Return (HPR)</a:t>
            </a:r>
          </a:p>
          <a:p>
            <a:pPr lvl="1">
              <a:lnSpc>
                <a:spcPct val="90000"/>
              </a:lnSpc>
              <a:buFont typeface="Wingdings" panose="05000000000000000000" pitchFamily="2" charset="2"/>
              <a:buChar char="Ø"/>
            </a:pPr>
            <a:r>
              <a:rPr lang="en-US" sz="1500" b="1" dirty="0"/>
              <a:t>Internal Rate of Return (IRR) or Rate of Return (ROR)</a:t>
            </a:r>
          </a:p>
          <a:p>
            <a:pPr>
              <a:lnSpc>
                <a:spcPct val="90000"/>
              </a:lnSpc>
              <a:buFont typeface="Wingdings" panose="05000000000000000000" pitchFamily="2" charset="2"/>
              <a:buChar char="Ø"/>
            </a:pPr>
            <a:r>
              <a:rPr lang="en-US" sz="1500" b="1" dirty="0"/>
              <a:t>Time</a:t>
            </a:r>
          </a:p>
          <a:p>
            <a:pPr>
              <a:lnSpc>
                <a:spcPct val="90000"/>
              </a:lnSpc>
              <a:buFont typeface="Wingdings" panose="05000000000000000000" pitchFamily="2" charset="2"/>
              <a:buChar char="Ø"/>
            </a:pPr>
            <a:r>
              <a:rPr lang="en-US" sz="1500" b="1" dirty="0">
                <a:solidFill>
                  <a:srgbClr val="FF0000"/>
                </a:solidFill>
              </a:rPr>
              <a:t>Payment (Even Monthly, Even Annual Payment)</a:t>
            </a:r>
          </a:p>
          <a:p>
            <a:pPr marL="0" indent="0">
              <a:lnSpc>
                <a:spcPct val="90000"/>
              </a:lnSpc>
              <a:buNone/>
            </a:pPr>
            <a:endParaRPr lang="en-US" sz="1500" b="1" dirty="0"/>
          </a:p>
          <a:p>
            <a:pPr marL="0" indent="0">
              <a:lnSpc>
                <a:spcPct val="90000"/>
              </a:lnSpc>
              <a:buNone/>
            </a:pPr>
            <a:endParaRPr lang="en-US" sz="1500" b="1" u="sng" dirty="0"/>
          </a:p>
        </p:txBody>
      </p:sp>
      <p:pic>
        <p:nvPicPr>
          <p:cNvPr id="4" name="Picture 3">
            <a:extLst>
              <a:ext uri="{FF2B5EF4-FFF2-40B4-BE49-F238E27FC236}">
                <a16:creationId xmlns:a16="http://schemas.microsoft.com/office/drawing/2014/main" id="{600A380C-6429-0693-3840-411CF44E9C79}"/>
              </a:ext>
            </a:extLst>
          </p:cNvPr>
          <p:cNvPicPr>
            <a:picLocks noChangeAspect="1"/>
          </p:cNvPicPr>
          <p:nvPr/>
        </p:nvPicPr>
        <p:blipFill>
          <a:blip r:embed="rId2"/>
          <a:stretch>
            <a:fillRect/>
          </a:stretch>
        </p:blipFill>
        <p:spPr>
          <a:xfrm>
            <a:off x="8228012" y="2209800"/>
            <a:ext cx="2341067" cy="2615411"/>
          </a:xfrm>
          <a:prstGeom prst="rect">
            <a:avLst/>
          </a:prstGeom>
          <a:solidFill>
            <a:schemeClr val="tx1"/>
          </a:solidFill>
        </p:spPr>
      </p:pic>
    </p:spTree>
    <p:extLst>
      <p:ext uri="{BB962C8B-B14F-4D97-AF65-F5344CB8AC3E}">
        <p14:creationId xmlns:p14="http://schemas.microsoft.com/office/powerpoint/2010/main" val="360927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84212" y="1524000"/>
                <a:ext cx="10820400" cy="4104907"/>
              </a:xfrm>
            </p:spPr>
            <p:txBody>
              <a:bodyPr>
                <a:normAutofit/>
              </a:bodyPr>
              <a:lstStyle/>
              <a:p>
                <a:pPr marL="0" indent="0">
                  <a:buNone/>
                </a:pPr>
                <a:r>
                  <a:rPr lang="en-US" b="1" u="sng" dirty="0"/>
                  <a:t>Variable 1: FUTURE VALUE ANUITY (FVA)</a:t>
                </a:r>
              </a:p>
              <a:p>
                <a:pPr marL="0" indent="0">
                  <a:buNone/>
                </a:pPr>
                <a:endParaRPr lang="en-US" dirty="0">
                  <a:solidFill>
                    <a:srgbClr val="FFFF00"/>
                  </a:solidFill>
                </a:endParaRPr>
              </a:p>
              <a:p>
                <a:pPr marL="0" indent="0">
                  <a:buNone/>
                </a:pPr>
                <a:r>
                  <a:rPr lang="en-US" dirty="0">
                    <a:solidFill>
                      <a:srgbClr val="FFFF00"/>
                    </a:solidFill>
                  </a:rPr>
                  <a:t>FVA = CF + CF (1 + i) + CF (1 + i) (1 + i), or </a:t>
                </a:r>
              </a:p>
              <a:p>
                <a:pPr marL="0" indent="0">
                  <a:buNone/>
                </a:pPr>
                <a:r>
                  <a:rPr lang="en-US" dirty="0">
                    <a:solidFill>
                      <a:srgbClr val="FFFF00"/>
                    </a:solidFill>
                  </a:rPr>
                  <a:t>FVA = CF (</a:t>
                </a:r>
                <a:r>
                  <a:rPr lang="en-US" b="1" dirty="0">
                    <a:solidFill>
                      <a:srgbClr val="FFFF00"/>
                    </a:solidFill>
                  </a:rPr>
                  <a:t> </a:t>
                </a:r>
                <a14:m>
                  <m:oMath xmlns:m="http://schemas.openxmlformats.org/officeDocument/2006/math">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e>
                          <m:sup>
                            <m:r>
                              <a:rPr lang="en-US" b="1" i="1">
                                <a:solidFill>
                                  <a:srgbClr val="FFFF00"/>
                                </a:solidFill>
                                <a:latin typeface="Cambria Math" panose="02040503050406030204" pitchFamily="18" charset="0"/>
                              </a:rPr>
                              <m:t>𝒕</m:t>
                            </m:r>
                          </m:sup>
                        </m:sSup>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num>
                      <m:den>
                        <m:r>
                          <a:rPr lang="en-US" b="1" i="1">
                            <a:solidFill>
                              <a:srgbClr val="FFFF00"/>
                            </a:solidFill>
                            <a:latin typeface="Cambria Math" panose="02040503050406030204" pitchFamily="18" charset="0"/>
                          </a:rPr>
                          <m:t>𝒊</m:t>
                        </m:r>
                      </m:den>
                    </m:f>
                    <m:r>
                      <a:rPr lang="en-US" b="1" i="1">
                        <a:solidFill>
                          <a:srgbClr val="FFFF00"/>
                        </a:solidFill>
                        <a:latin typeface="Cambria Math" panose="02040503050406030204" pitchFamily="18" charset="0"/>
                      </a:rPr>
                      <m:t> )</m:t>
                    </m:r>
                  </m:oMath>
                </a14:m>
                <a:endParaRPr lang="en-US" dirty="0"/>
              </a:p>
              <a:p>
                <a:pPr marL="0" indent="0">
                  <a:buNone/>
                </a:pPr>
                <a:endParaRPr lang="en-US" dirty="0"/>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84212" y="1524000"/>
                <a:ext cx="10820400" cy="4104907"/>
              </a:xfrm>
              <a:blipFill>
                <a:blip r:embed="rId2"/>
                <a:stretch>
                  <a:fillRect l="-563" t="-743"/>
                </a:stretch>
              </a:blipFill>
            </p:spPr>
            <p:txBody>
              <a:bodyPr/>
              <a:lstStyle/>
              <a:p>
                <a:r>
                  <a:rPr lang="en-US">
                    <a:noFill/>
                  </a:rPr>
                  <a:t> </a:t>
                </a:r>
              </a:p>
            </p:txBody>
          </p:sp>
        </mc:Fallback>
      </mc:AlternateContent>
    </p:spTree>
    <p:extLst>
      <p:ext uri="{BB962C8B-B14F-4D97-AF65-F5344CB8AC3E}">
        <p14:creationId xmlns:p14="http://schemas.microsoft.com/office/powerpoint/2010/main" val="193528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36612" y="381000"/>
            <a:ext cx="8945192" cy="1400530"/>
          </a:xfrm>
        </p:spPr>
        <p:txBody>
          <a:bodyPr anchor="ctr">
            <a:normAutofit/>
          </a:bodyPr>
          <a:lstStyle/>
          <a:p>
            <a:pPr>
              <a:lnSpc>
                <a:spcPct val="90000"/>
              </a:lnSpc>
            </a:pPr>
            <a:r>
              <a:rPr lang="en-US" sz="2900" b="1" dirty="0">
                <a:solidFill>
                  <a:srgbClr val="FFFFFF"/>
                </a:solidFill>
              </a:rPr>
              <a:t>Annuities or Even Annual Cash flows</a:t>
            </a:r>
            <a:br>
              <a:rPr lang="en-US" sz="2900" b="1" dirty="0">
                <a:solidFill>
                  <a:srgbClr val="FFFFFF"/>
                </a:solidFill>
              </a:rPr>
            </a:br>
            <a:br>
              <a:rPr lang="en-US" sz="2900" b="1" dirty="0">
                <a:solidFill>
                  <a:srgbClr val="FFFFFF"/>
                </a:solidFill>
              </a:rPr>
            </a:br>
            <a:endParaRPr lang="en-US" sz="2900" dirty="0">
              <a:solidFill>
                <a:srgbClr val="FFFFFF"/>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836612" y="1524000"/>
                <a:ext cx="10945869" cy="4409440"/>
              </a:xfrm>
            </p:spPr>
            <p:txBody>
              <a:bodyPr>
                <a:normAutofit/>
              </a:bodyPr>
              <a:lstStyle/>
              <a:p>
                <a:pPr marL="0" indent="0">
                  <a:lnSpc>
                    <a:spcPct val="90000"/>
                  </a:lnSpc>
                  <a:buNone/>
                </a:pPr>
                <a:r>
                  <a:rPr lang="en-US" b="1" u="sng" dirty="0"/>
                  <a:t>Variable 2: PRESENT VALUE ANUITY (PVA)</a:t>
                </a:r>
              </a:p>
              <a:p>
                <a:pPr marL="0" indent="0">
                  <a:lnSpc>
                    <a:spcPct val="90000"/>
                  </a:lnSpc>
                  <a:buNone/>
                </a:pPr>
                <a:r>
                  <a:rPr lang="en-US" dirty="0"/>
                  <a:t>The present value of an annuity (PVA) can be calculated as follows:</a:t>
                </a:r>
              </a:p>
              <a:p>
                <a:pPr marL="0" indent="0">
                  <a:lnSpc>
                    <a:spcPct val="90000"/>
                  </a:lnSpc>
                  <a:buNone/>
                </a:pPr>
                <a:endParaRPr lang="en-US" dirty="0"/>
              </a:p>
              <a:p>
                <a:pPr marL="0" indent="0">
                  <a:lnSpc>
                    <a:spcPct val="90000"/>
                  </a:lnSpc>
                  <a:buNone/>
                </a:pPr>
                <a:r>
                  <a:rPr lang="en-US" dirty="0">
                    <a:solidFill>
                      <a:srgbClr val="FFFF00"/>
                    </a:solidFill>
                  </a:rPr>
                  <a:t>PVA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𝑛</m:t>
                            </m:r>
                          </m:sup>
                        </m:sSup>
                      </m:den>
                    </m:f>
                  </m:oMath>
                </a14:m>
                <a:r>
                  <a:rPr lang="en-US" dirty="0">
                    <a:solidFill>
                      <a:srgbClr val="FFFF00"/>
                    </a:solidFill>
                  </a:rPr>
                  <a:t>, or </a:t>
                </a:r>
              </a:p>
              <a:p>
                <a:pPr marL="0" indent="0">
                  <a:lnSpc>
                    <a:spcPct val="90000"/>
                  </a:lnSpc>
                  <a:buNone/>
                </a:pPr>
                <a:r>
                  <a:rPr lang="en-US" dirty="0">
                    <a:solidFill>
                      <a:srgbClr val="FFFF00"/>
                    </a:solidFill>
                  </a:rPr>
                  <a:t>PVA</a:t>
                </a:r>
                <a:r>
                  <a:rPr lang="en-US" b="1" dirty="0">
                    <a:solidFill>
                      <a:srgbClr val="FFFF00"/>
                    </a:solidFill>
                  </a:rPr>
                  <a:t> = CF </a:t>
                </a:r>
                <a14:m>
                  <m:oMath xmlns:m="http://schemas.openxmlformats.org/officeDocument/2006/math">
                    <m:r>
                      <a:rPr lang="en-US" b="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𝟏</m:t>
                            </m:r>
                          </m:num>
                          <m:den>
                            <m:sSup>
                              <m:sSupPr>
                                <m:ctrlPr>
                                  <a:rPr lang="en-US" b="1" i="1">
                                    <a:solidFill>
                                      <a:srgbClr val="FFFF00"/>
                                    </a:solidFill>
                                    <a:latin typeface="Cambria Math" panose="02040503050406030204" pitchFamily="18" charset="0"/>
                                  </a:rPr>
                                </m:ctrlPr>
                              </m:sSupPr>
                              <m:e>
                                <m:d>
                                  <m:dPr>
                                    <m:ctrlPr>
                                      <a:rPr lang="en-US" b="1" i="1">
                                        <a:solidFill>
                                          <a:srgbClr val="FFFF00"/>
                                        </a:solidFill>
                                        <a:latin typeface="Cambria Math" panose="02040503050406030204" pitchFamily="18" charset="0"/>
                                      </a:rPr>
                                    </m:ctrlPr>
                                  </m:dPr>
                                  <m:e>
                                    <m:r>
                                      <a:rPr lang="en-US" b="1" i="1">
                                        <a:solidFill>
                                          <a:srgbClr val="FFFF00"/>
                                        </a:solidFill>
                                        <a:latin typeface="Cambria Math" panose="02040503050406030204" pitchFamily="18" charset="0"/>
                                      </a:rPr>
                                      <m:t>𝟏</m:t>
                                    </m:r>
                                    <m:r>
                                      <a:rPr lang="en-US" b="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𝒊</m:t>
                                    </m:r>
                                  </m:e>
                                </m:d>
                              </m:e>
                              <m:sup>
                                <m:r>
                                  <a:rPr lang="en-US" b="1" i="1">
                                    <a:solidFill>
                                      <a:srgbClr val="FFFF00"/>
                                    </a:solidFill>
                                    <a:latin typeface="Cambria Math" panose="02040503050406030204" pitchFamily="18" charset="0"/>
                                  </a:rPr>
                                  <m:t>𝒕</m:t>
                                </m:r>
                              </m:sup>
                            </m:sSup>
                          </m:den>
                        </m:f>
                      </m:num>
                      <m:den>
                        <m:r>
                          <a:rPr lang="en-US" b="1" i="1">
                            <a:solidFill>
                              <a:srgbClr val="FFFF00"/>
                            </a:solidFill>
                            <a:latin typeface="Cambria Math" panose="02040503050406030204" pitchFamily="18" charset="0"/>
                          </a:rPr>
                          <m:t>𝒊</m:t>
                        </m:r>
                      </m:den>
                    </m:f>
                    <m:r>
                      <a:rPr lang="en-US" b="1">
                        <a:solidFill>
                          <a:srgbClr val="FFFF00"/>
                        </a:solidFill>
                        <a:latin typeface="Cambria Math" panose="02040503050406030204" pitchFamily="18" charset="0"/>
                      </a:rPr>
                      <m:t>]</m:t>
                    </m:r>
                  </m:oMath>
                </a14:m>
                <a:endParaRPr lang="en-US" b="1" dirty="0">
                  <a:solidFill>
                    <a:srgbClr val="FFFF00"/>
                  </a:solidFill>
                </a:endParaRPr>
              </a:p>
              <a:p>
                <a:pPr marL="0" indent="0">
                  <a:lnSpc>
                    <a:spcPct val="90000"/>
                  </a:lnSpc>
                  <a:buNone/>
                </a:pPr>
                <a:endParaRPr lang="en-US" dirty="0"/>
              </a:p>
              <a:p>
                <a:pPr marL="0" indent="0">
                  <a:lnSpc>
                    <a:spcPct val="90000"/>
                  </a:lnSpc>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lnSpc>
                    <a:spcPct val="90000"/>
                  </a:lnSpc>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pPr>
                  <a:lnSpc>
                    <a:spcPct val="90000"/>
                  </a:lnSpc>
                </a:pPr>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836612" y="1524000"/>
                <a:ext cx="10945869" cy="4409440"/>
              </a:xfrm>
              <a:blipFill>
                <a:blip r:embed="rId2"/>
                <a:stretch>
                  <a:fillRect l="-557" t="-1383" r="-835"/>
                </a:stretch>
              </a:blipFill>
            </p:spPr>
            <p:txBody>
              <a:bodyPr/>
              <a:lstStyle/>
              <a:p>
                <a:r>
                  <a:rPr lang="en-US">
                    <a:noFill/>
                  </a:rPr>
                  <a:t> </a:t>
                </a:r>
              </a:p>
            </p:txBody>
          </p:sp>
        </mc:Fallback>
      </mc:AlternateContent>
    </p:spTree>
    <p:extLst>
      <p:ext uri="{BB962C8B-B14F-4D97-AF65-F5344CB8AC3E}">
        <p14:creationId xmlns:p14="http://schemas.microsoft.com/office/powerpoint/2010/main" val="34734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769815" y="1371600"/>
            <a:ext cx="10884082" cy="4658192"/>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399" dirty="0"/>
          </a:p>
          <a:p>
            <a:pPr marL="0" indent="0">
              <a:buNone/>
              <a:defRPr/>
            </a:pPr>
            <a:r>
              <a:rPr lang="en-US" sz="2399" dirty="0"/>
              <a:t>CF = 10,095 , FV = ? , T= 45 years, PV = 0</a:t>
            </a:r>
          </a:p>
          <a:p>
            <a:pPr marL="0" indent="0">
              <a:buNone/>
              <a:defRPr/>
            </a:pPr>
            <a:r>
              <a:rPr lang="en-US" sz="2399" dirty="0"/>
              <a:t>FV = CF ((1+r)^t – 1) / r </a:t>
            </a:r>
          </a:p>
          <a:p>
            <a:pPr marL="0" indent="0">
              <a:buNone/>
              <a:defRPr/>
            </a:pPr>
            <a:r>
              <a:rPr lang="en-US" sz="2399" dirty="0"/>
              <a:t>FV = 1095 ((1+.12)^45 – 1 / .12</a:t>
            </a:r>
          </a:p>
          <a:p>
            <a:pPr marL="0" indent="0">
              <a:buNone/>
              <a:defRPr/>
            </a:pPr>
            <a:r>
              <a:rPr lang="en-US" sz="2399" dirty="0"/>
              <a:t>$1,487,261.89</a:t>
            </a:r>
          </a:p>
          <a:p>
            <a:pPr marL="0" indent="0">
              <a:buNone/>
              <a:defRPr/>
            </a:pPr>
            <a:endParaRPr lang="en-US" sz="23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ACCB3-57B5-E279-36DB-4815379A4D0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541B13C-17E4-9094-73B5-F6A92938AD32}"/>
              </a:ext>
            </a:extLst>
          </p:cNvPr>
          <p:cNvCxnSpPr>
            <a:cxnSpLocks/>
          </p:cNvCxnSpPr>
          <p:nvPr/>
        </p:nvCxnSpPr>
        <p:spPr>
          <a:xfrm>
            <a:off x="1498800" y="685800"/>
            <a:ext cx="0" cy="495389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463BC4-5111-7873-ECC3-8E34CF99A9C9}"/>
              </a:ext>
            </a:extLst>
          </p:cNvPr>
          <p:cNvCxnSpPr>
            <a:cxnSpLocks/>
          </p:cNvCxnSpPr>
          <p:nvPr/>
        </p:nvCxnSpPr>
        <p:spPr>
          <a:xfrm flipH="1" flipV="1">
            <a:off x="1498800" y="5639691"/>
            <a:ext cx="88628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F854B4-7F3E-10D4-9A3F-955B469CA8F7}"/>
              </a:ext>
            </a:extLst>
          </p:cNvPr>
          <p:cNvCxnSpPr>
            <a:cxnSpLocks/>
          </p:cNvCxnSpPr>
          <p:nvPr/>
        </p:nvCxnSpPr>
        <p:spPr>
          <a:xfrm flipV="1">
            <a:off x="1554208" y="2590800"/>
            <a:ext cx="9493204" cy="190256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0C7A066-A91C-CA57-6F32-B499C221839B}"/>
              </a:ext>
            </a:extLst>
          </p:cNvPr>
          <p:cNvSpPr txBox="1"/>
          <p:nvPr/>
        </p:nvSpPr>
        <p:spPr>
          <a:xfrm rot="21057346">
            <a:off x="1736383" y="3229009"/>
            <a:ext cx="6690455" cy="399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Century Gothic" panose="020B0502020202020204"/>
                <a:ea typeface="+mn-ea"/>
                <a:cs typeface="+mn-cs"/>
              </a:rPr>
              <a:t>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DA3DEE8B-5B55-A40C-8971-D9367D350CC1}"/>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7" name="TextBox 6">
            <a:extLst>
              <a:ext uri="{FF2B5EF4-FFF2-40B4-BE49-F238E27FC236}">
                <a16:creationId xmlns:a16="http://schemas.microsoft.com/office/drawing/2014/main" id="{65ADBD9C-A80C-E094-91C7-4169337BA4C6}"/>
              </a:ext>
            </a:extLst>
          </p:cNvPr>
          <p:cNvSpPr txBox="1"/>
          <p:nvPr/>
        </p:nvSpPr>
        <p:spPr>
          <a:xfrm>
            <a:off x="1654205" y="4846958"/>
            <a:ext cx="6668790" cy="412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Century Gothic" panose="020B0502020202020204"/>
                <a:ea typeface="+mn-ea"/>
                <a:cs typeface="+mn-cs"/>
              </a:rPr>
              <a:t>Debt Service</a:t>
            </a:r>
          </a:p>
        </p:txBody>
      </p:sp>
      <p:cxnSp>
        <p:nvCxnSpPr>
          <p:cNvPr id="4" name="Straight Arrow Connector 3">
            <a:extLst>
              <a:ext uri="{FF2B5EF4-FFF2-40B4-BE49-F238E27FC236}">
                <a16:creationId xmlns:a16="http://schemas.microsoft.com/office/drawing/2014/main" id="{7092FFF4-EFB5-FFB6-3D97-00226F974408}"/>
              </a:ext>
            </a:extLst>
          </p:cNvPr>
          <p:cNvCxnSpPr>
            <a:cxnSpLocks/>
          </p:cNvCxnSpPr>
          <p:nvPr/>
        </p:nvCxnSpPr>
        <p:spPr>
          <a:xfrm flipV="1">
            <a:off x="1513833" y="4779161"/>
            <a:ext cx="5206934" cy="69538"/>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24DE1A-0246-BBCD-78A4-F5C95E676F3A}"/>
              </a:ext>
            </a:extLst>
          </p:cNvPr>
          <p:cNvCxnSpPr>
            <a:cxnSpLocks/>
          </p:cNvCxnSpPr>
          <p:nvPr/>
        </p:nvCxnSpPr>
        <p:spPr>
          <a:xfrm flipV="1">
            <a:off x="6700094" y="4162947"/>
            <a:ext cx="1" cy="605804"/>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6F37FC5-64FF-9249-29CD-3E746AD1A0E4}"/>
              </a:ext>
            </a:extLst>
          </p:cNvPr>
          <p:cNvSpPr txBox="1"/>
          <p:nvPr/>
        </p:nvSpPr>
        <p:spPr>
          <a:xfrm>
            <a:off x="1930422" y="511412"/>
            <a:ext cx="6092040"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BEBEB"/>
                </a:solidFill>
                <a:effectLst/>
                <a:uLnTx/>
                <a:uFillTx/>
                <a:latin typeface="Century Gothic" panose="020B0502020202020204"/>
                <a:ea typeface="+mn-ea"/>
                <a:cs typeface="+mn-cs"/>
              </a:rPr>
              <a:t>Credit Basics</a:t>
            </a:r>
            <a:endPar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15" name="Straight Arrow Connector 14">
            <a:extLst>
              <a:ext uri="{FF2B5EF4-FFF2-40B4-BE49-F238E27FC236}">
                <a16:creationId xmlns:a16="http://schemas.microsoft.com/office/drawing/2014/main" id="{A9020870-6660-2680-77F4-84B31FD090A8}"/>
              </a:ext>
            </a:extLst>
          </p:cNvPr>
          <p:cNvCxnSpPr>
            <a:cxnSpLocks/>
          </p:cNvCxnSpPr>
          <p:nvPr/>
        </p:nvCxnSpPr>
        <p:spPr>
          <a:xfrm flipV="1">
            <a:off x="6720767" y="4162947"/>
            <a:ext cx="4098045" cy="29478"/>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66A5AF-A6EB-090B-41C0-19E681046066}"/>
              </a:ext>
            </a:extLst>
          </p:cNvPr>
          <p:cNvSpPr txBox="1"/>
          <p:nvPr/>
        </p:nvSpPr>
        <p:spPr>
          <a:xfrm>
            <a:off x="7008812" y="4267200"/>
            <a:ext cx="2895600" cy="369332"/>
          </a:xfrm>
          <a:prstGeom prst="rect">
            <a:avLst/>
          </a:prstGeom>
          <a:noFill/>
        </p:spPr>
        <p:txBody>
          <a:bodyPr wrap="square" rtlCol="0">
            <a:spAutoFit/>
          </a:bodyPr>
          <a:lstStyle/>
          <a:p>
            <a:r>
              <a:rPr lang="en-US" b="1" dirty="0"/>
              <a:t>New Debt Service</a:t>
            </a:r>
          </a:p>
        </p:txBody>
      </p:sp>
    </p:spTree>
    <p:extLst>
      <p:ext uri="{BB962C8B-B14F-4D97-AF65-F5344CB8AC3E}">
        <p14:creationId xmlns:p14="http://schemas.microsoft.com/office/powerpoint/2010/main" val="42897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10599" cy="838200"/>
          </a:xfrm>
        </p:spPr>
        <p:txBody>
          <a:bodyPr/>
          <a:lstStyle/>
          <a:p>
            <a:r>
              <a:rPr lang="en-US" dirty="0"/>
              <a:t>Annuity - Cash Flow</a:t>
            </a:r>
          </a:p>
        </p:txBody>
      </p:sp>
      <p:sp>
        <p:nvSpPr>
          <p:cNvPr id="3" name="Content Placeholder 2"/>
          <p:cNvSpPr>
            <a:spLocks noGrp="1"/>
          </p:cNvSpPr>
          <p:nvPr>
            <p:ph sz="quarter" idx="1"/>
          </p:nvPr>
        </p:nvSpPr>
        <p:spPr>
          <a:xfrm>
            <a:off x="989012" y="1417844"/>
            <a:ext cx="9717542" cy="4022312"/>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355D491-C6EC-4364-9923-C3852B176057}"/>
              </a:ext>
            </a:extLst>
          </p:cNvPr>
          <p:cNvPicPr>
            <a:picLocks noChangeAspect="1"/>
          </p:cNvPicPr>
          <p:nvPr/>
        </p:nvPicPr>
        <p:blipFill>
          <a:blip r:embed="rId3"/>
          <a:stretch>
            <a:fillRect/>
          </a:stretch>
        </p:blipFill>
        <p:spPr>
          <a:xfrm>
            <a:off x="1217612" y="2971800"/>
            <a:ext cx="2578100" cy="2781300"/>
          </a:xfrm>
          <a:prstGeom prst="rect">
            <a:avLst/>
          </a:prstGeom>
        </p:spPr>
      </p:pic>
    </p:spTree>
    <p:extLst>
      <p:ext uri="{BB962C8B-B14F-4D97-AF65-F5344CB8AC3E}">
        <p14:creationId xmlns:p14="http://schemas.microsoft.com/office/powerpoint/2010/main" val="252574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a:t>
            </a:r>
          </a:p>
          <a:p>
            <a:pPr marL="0" indent="0">
              <a:buNone/>
            </a:pPr>
            <a:endParaRPr lang="en-US" dirty="0"/>
          </a:p>
          <a:p>
            <a:pPr marL="0" indent="0">
              <a:buNone/>
            </a:pPr>
            <a:r>
              <a:rPr lang="en-US" dirty="0"/>
              <a:t>20 years old:</a:t>
            </a:r>
          </a:p>
          <a:p>
            <a:pPr marL="0" indent="0">
              <a:buNone/>
            </a:pPr>
            <a:r>
              <a:rPr lang="en-US" dirty="0"/>
              <a:t>30 years old:</a:t>
            </a:r>
          </a:p>
          <a:p>
            <a:pPr marL="0" indent="0">
              <a:buNone/>
            </a:pPr>
            <a:r>
              <a:rPr lang="en-US" dirty="0"/>
              <a:t>40 years old</a:t>
            </a:r>
          </a:p>
          <a:p>
            <a:pPr marL="0" indent="0">
              <a:buNone/>
            </a:pPr>
            <a:r>
              <a:rPr lang="en-US" dirty="0"/>
              <a:t>When you are born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27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 </a:t>
            </a:r>
          </a:p>
        </p:txBody>
      </p:sp>
      <p:sp>
        <p:nvSpPr>
          <p:cNvPr id="5" name="TextBox 4"/>
          <p:cNvSpPr txBox="1"/>
          <p:nvPr/>
        </p:nvSpPr>
        <p:spPr>
          <a:xfrm>
            <a:off x="1023861" y="3020513"/>
            <a:ext cx="9717541" cy="3046195"/>
          </a:xfrm>
          <a:prstGeom prst="rect">
            <a:avLst/>
          </a:prstGeom>
          <a:noFill/>
        </p:spPr>
        <p:txBody>
          <a:bodyPr wrap="square" numCol="2" rtlCol="0">
            <a:spAutoFit/>
          </a:bodyPr>
          <a:lstStyle/>
          <a:p>
            <a:pPr lvl="1"/>
            <a:r>
              <a:rPr lang="en-US" sz="3199" dirty="0"/>
              <a:t>45? $21,852.21   </a:t>
            </a:r>
          </a:p>
          <a:p>
            <a:pPr lvl="1"/>
            <a:r>
              <a:rPr lang="en-US" sz="3199" dirty="0"/>
              <a:t>30? $5,803.26</a:t>
            </a:r>
          </a:p>
          <a:p>
            <a:pPr lvl="1"/>
            <a:r>
              <a:rPr lang="en-US" sz="3199" dirty="0"/>
              <a:t>20? $2,587.28</a:t>
            </a:r>
          </a:p>
          <a:p>
            <a:pPr lvl="1"/>
            <a:r>
              <a:rPr lang="en-US" sz="3199" dirty="0"/>
              <a:t>Born?	 $541.35</a:t>
            </a:r>
          </a:p>
          <a:p>
            <a:pPr lvl="1"/>
            <a:endParaRPr lang="en-US" sz="3199" dirty="0"/>
          </a:p>
          <a:p>
            <a:pPr lvl="1"/>
            <a:endParaRPr lang="en-US" sz="3199" dirty="0"/>
          </a:p>
          <a:p>
            <a:pPr lvl="1"/>
            <a:r>
              <a:rPr lang="en-US" sz="3199" dirty="0"/>
              <a:t>FV=$1 mm</a:t>
            </a:r>
          </a:p>
          <a:p>
            <a:pPr lvl="1"/>
            <a:r>
              <a:rPr lang="en-US" sz="3199" dirty="0"/>
              <a:t>PV = 0</a:t>
            </a:r>
          </a:p>
          <a:p>
            <a:pPr lvl="1"/>
            <a:r>
              <a:rPr lang="en-US" sz="3199" dirty="0"/>
              <a:t>t =65-45 = 20 years</a:t>
            </a:r>
          </a:p>
          <a:p>
            <a:pPr lvl="1"/>
            <a:r>
              <a:rPr lang="en-US" sz="3199" dirty="0"/>
              <a:t>R = 8.0% </a:t>
            </a:r>
          </a:p>
          <a:p>
            <a:pPr lvl="1"/>
            <a:r>
              <a:rPr lang="en-US" sz="3199" dirty="0"/>
              <a:t>=</a:t>
            </a:r>
            <a:r>
              <a:rPr lang="en-US" sz="3199" dirty="0" err="1"/>
              <a:t>pmt</a:t>
            </a:r>
            <a:r>
              <a:rPr lang="en-US" sz="3199" dirty="0"/>
              <a:t>(</a:t>
            </a:r>
          </a:p>
          <a:p>
            <a:pPr lvl="1"/>
            <a:endParaRPr lang="en-US" sz="31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p:txBody>
      </p:sp>
      <p:pic>
        <p:nvPicPr>
          <p:cNvPr id="4" name="Picture 3">
            <a:extLst>
              <a:ext uri="{FF2B5EF4-FFF2-40B4-BE49-F238E27FC236}">
                <a16:creationId xmlns:a16="http://schemas.microsoft.com/office/drawing/2014/main" id="{F36E45E9-6936-4899-88A1-8961108D9B16}"/>
              </a:ext>
            </a:extLst>
          </p:cNvPr>
          <p:cNvPicPr>
            <a:picLocks noChangeAspect="1"/>
          </p:cNvPicPr>
          <p:nvPr/>
        </p:nvPicPr>
        <p:blipFill>
          <a:blip r:embed="rId3"/>
          <a:stretch>
            <a:fillRect/>
          </a:stretch>
        </p:blipFill>
        <p:spPr>
          <a:xfrm>
            <a:off x="1480124" y="2895600"/>
            <a:ext cx="2578100" cy="2781300"/>
          </a:xfrm>
          <a:prstGeom prst="rect">
            <a:avLst/>
          </a:prstGeom>
        </p:spPr>
      </p:pic>
    </p:spTree>
    <p:extLst>
      <p:ext uri="{BB962C8B-B14F-4D97-AF65-F5344CB8AC3E}">
        <p14:creationId xmlns:p14="http://schemas.microsoft.com/office/powerpoint/2010/main" val="1703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836612" y="152400"/>
            <a:ext cx="8945192" cy="1400530"/>
          </a:xfrm>
        </p:spPr>
        <p:txBody>
          <a:bodyPr anchor="ctr">
            <a:normAutofit/>
          </a:bodyPr>
          <a:lstStyle/>
          <a:p>
            <a:r>
              <a:rPr lang="en-US" dirty="0">
                <a:solidFill>
                  <a:srgbClr val="FFFFFF"/>
                </a:solidFill>
              </a:rPr>
              <a:t>Excel based formulas for one-time and annuity investments: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836612" y="2133600"/>
            <a:ext cx="10210800" cy="4119282"/>
          </a:xfrm>
        </p:spPr>
        <p:txBody>
          <a:bodyPr>
            <a:normAutofit/>
          </a:bodyPr>
          <a:lstStyle/>
          <a:p>
            <a:pPr marL="0" indent="0">
              <a:buNone/>
            </a:pPr>
            <a:r>
              <a:rPr lang="en-US" sz="2000" dirty="0"/>
              <a:t>For calculating all five variables for annuities including the present value, future value, rate of return, time and cash flows or payments (represent set additional payments received during the investment) use the following Excel formulas:</a:t>
            </a:r>
          </a:p>
          <a:p>
            <a:pPr marL="0" indent="0">
              <a:buNone/>
            </a:pPr>
            <a:endParaRPr lang="en-US" sz="2000" dirty="0"/>
          </a:p>
          <a:p>
            <a:pPr marL="0" indent="0">
              <a:buNone/>
            </a:pPr>
            <a:r>
              <a:rPr lang="en-US" sz="2000" dirty="0"/>
              <a:t>= PV (rate, years, payment, future value) or =</a:t>
            </a:r>
            <a:r>
              <a:rPr lang="en-US" sz="2000" i="1" dirty="0"/>
              <a:t>pv(</a:t>
            </a:r>
            <a:r>
              <a:rPr lang="en-US" sz="2000" i="1" dirty="0" err="1"/>
              <a:t>rate,nper,pmt,fv</a:t>
            </a:r>
            <a:r>
              <a:rPr lang="en-US" sz="2000" i="1" dirty="0"/>
              <a:t>)</a:t>
            </a:r>
            <a:endParaRPr lang="en-US" sz="2000" dirty="0"/>
          </a:p>
          <a:p>
            <a:pPr marL="0" indent="0">
              <a:buNone/>
            </a:pPr>
            <a:r>
              <a:rPr lang="en-US" sz="2000" dirty="0"/>
              <a:t> =FV (rate, years, payment, -present value) or =</a:t>
            </a:r>
            <a:r>
              <a:rPr lang="en-US" sz="2000" i="1" dirty="0"/>
              <a:t>fv(</a:t>
            </a:r>
            <a:r>
              <a:rPr lang="en-US" sz="2000" i="1" dirty="0" err="1"/>
              <a:t>rate,nper,pmt,pv</a:t>
            </a:r>
            <a:r>
              <a:rPr lang="en-US" sz="2000" i="1" dirty="0"/>
              <a:t>)</a:t>
            </a:r>
            <a:endParaRPr lang="en-US" sz="2000" dirty="0"/>
          </a:p>
          <a:p>
            <a:pPr marL="0" indent="0">
              <a:buNone/>
            </a:pPr>
            <a:r>
              <a:rPr lang="en-US" sz="2000" dirty="0"/>
              <a:t>=Rate (years, payment, - present value, future value) or =</a:t>
            </a:r>
            <a:r>
              <a:rPr lang="en-US" sz="2000" i="1" dirty="0"/>
              <a:t>rate(</a:t>
            </a:r>
            <a:r>
              <a:rPr lang="en-US" sz="2000" i="1" dirty="0" err="1"/>
              <a:t>nper,pmt,pv,fv</a:t>
            </a:r>
            <a:r>
              <a:rPr lang="en-US" sz="2000" i="1" dirty="0"/>
              <a:t>)</a:t>
            </a:r>
            <a:endParaRPr lang="en-US" sz="2000" dirty="0"/>
          </a:p>
          <a:p>
            <a:pPr marL="0" indent="0">
              <a:buNone/>
            </a:pPr>
            <a:r>
              <a:rPr lang="en-US" sz="2000" dirty="0"/>
              <a:t>=Nper (rate, payment, - present value, future value) or =</a:t>
            </a:r>
            <a:r>
              <a:rPr lang="en-US" sz="2000" i="1" dirty="0"/>
              <a:t>nper(</a:t>
            </a:r>
            <a:r>
              <a:rPr lang="en-US" sz="2000" i="1" dirty="0" err="1"/>
              <a:t>rate,pmt,pv,fv</a:t>
            </a:r>
            <a:r>
              <a:rPr lang="en-US" sz="2000" i="1" dirty="0"/>
              <a:t>)</a:t>
            </a:r>
            <a:endParaRPr lang="en-US" sz="2000" dirty="0"/>
          </a:p>
          <a:p>
            <a:pPr marL="0" indent="0">
              <a:buNone/>
            </a:pPr>
            <a:r>
              <a:rPr lang="en-US" sz="2000" dirty="0"/>
              <a:t>= Pmt (rate, years, -present value, future value) or =</a:t>
            </a:r>
            <a:r>
              <a:rPr lang="en-US" sz="2000" i="1" dirty="0"/>
              <a:t>pmt(</a:t>
            </a:r>
            <a:r>
              <a:rPr lang="en-US" sz="2000" i="1" dirty="0" err="1"/>
              <a:t>rate,nper,pv,fv</a:t>
            </a:r>
            <a:r>
              <a:rPr lang="en-US" sz="2000" i="1" dirty="0"/>
              <a:t>)</a:t>
            </a:r>
            <a:endParaRPr lang="en-US" sz="2000" dirty="0"/>
          </a:p>
          <a:p>
            <a:endParaRPr lang="en-US" sz="1800" dirty="0"/>
          </a:p>
        </p:txBody>
      </p:sp>
    </p:spTree>
    <p:extLst>
      <p:ext uri="{BB962C8B-B14F-4D97-AF65-F5344CB8AC3E}">
        <p14:creationId xmlns:p14="http://schemas.microsoft.com/office/powerpoint/2010/main" val="95726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2" y="152400"/>
            <a:ext cx="8945192" cy="1400530"/>
          </a:xfrm>
        </p:spPr>
        <p:txBody>
          <a:bodyPr anchor="ctr">
            <a:normAutofit/>
          </a:bodyPr>
          <a:lstStyle/>
          <a:p>
            <a:r>
              <a:rPr lang="en-US" b="1" dirty="0">
                <a:solidFill>
                  <a:srgbClr val="FFFFFF"/>
                </a:solidFill>
              </a:rPr>
              <a:t>Uneven Annual Cash Flows</a:t>
            </a:r>
            <a:endParaRPr lang="en-US" dirty="0">
              <a:solidFill>
                <a:srgbClr val="FFFFFF"/>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455612" y="1752600"/>
                <a:ext cx="11049000" cy="4495800"/>
              </a:xfrm>
            </p:spPr>
            <p:txBody>
              <a:bodyPr>
                <a:normAutofit/>
              </a:bodyPr>
              <a:lstStyle/>
              <a:p>
                <a:pPr>
                  <a:lnSpc>
                    <a:spcPct val="90000"/>
                  </a:lnSpc>
                </a:pPr>
                <a:r>
                  <a:rPr lang="en-US" sz="1500"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pPr>
                  <a:lnSpc>
                    <a:spcPct val="90000"/>
                  </a:lnSpc>
                </a:pPr>
                <a:endParaRPr lang="en-US" sz="1500" dirty="0"/>
              </a:p>
              <a:p>
                <a:pPr marL="0" indent="0">
                  <a:lnSpc>
                    <a:spcPct val="90000"/>
                  </a:lnSpc>
                  <a:buNone/>
                </a:pPr>
                <a:r>
                  <a:rPr lang="en-US" sz="1500" dirty="0">
                    <a:solidFill>
                      <a:srgbClr val="FFFF00"/>
                    </a:solidFill>
                  </a:rPr>
                  <a:t>	PV = </a:t>
                </a:r>
                <a14:m>
                  <m:oMath xmlns:m="http://schemas.openxmlformats.org/officeDocument/2006/math">
                    <m:f>
                      <m:fPr>
                        <m:ctrlPr>
                          <a:rPr lang="en-US" sz="1500" i="1">
                            <a:solidFill>
                              <a:srgbClr val="FFFF00"/>
                            </a:solidFill>
                            <a:latin typeface="Cambria Math" panose="02040503050406030204" pitchFamily="18" charset="0"/>
                          </a:rPr>
                        </m:ctrlPr>
                      </m:fPr>
                      <m:num>
                        <m:sSub>
                          <m:sSubPr>
                            <m:ctrlPr>
                              <a:rPr lang="en-US" sz="1500" i="1">
                                <a:solidFill>
                                  <a:srgbClr val="FFFF00"/>
                                </a:solidFill>
                                <a:latin typeface="Cambria Math" panose="02040503050406030204" pitchFamily="18" charset="0"/>
                              </a:rPr>
                            </m:ctrlPr>
                          </m:sSubPr>
                          <m:e>
                            <m:r>
                              <a:rPr lang="en-US" sz="1500" i="1">
                                <a:solidFill>
                                  <a:srgbClr val="FFFF00"/>
                                </a:solidFill>
                                <a:latin typeface="Cambria Math" panose="02040503050406030204" pitchFamily="18" charset="0"/>
                              </a:rPr>
                              <m:t>𝐶𝐹</m:t>
                            </m:r>
                          </m:e>
                          <m:sub>
                            <m:r>
                              <a:rPr lang="en-US" sz="1500">
                                <a:solidFill>
                                  <a:srgbClr val="FFFF00"/>
                                </a:solidFill>
                                <a:latin typeface="Cambria Math" panose="02040503050406030204" pitchFamily="18" charset="0"/>
                              </a:rPr>
                              <m:t>1</m:t>
                            </m:r>
                          </m:sub>
                        </m:sSub>
                      </m:num>
                      <m:den>
                        <m:sSup>
                          <m:sSupPr>
                            <m:ctrlPr>
                              <a:rPr lang="en-US" sz="1500" i="1">
                                <a:solidFill>
                                  <a:srgbClr val="FFFF00"/>
                                </a:solidFill>
                                <a:latin typeface="Cambria Math" panose="02040503050406030204" pitchFamily="18" charset="0"/>
                              </a:rPr>
                            </m:ctrlPr>
                          </m:sSupPr>
                          <m:e>
                            <m:r>
                              <a:rPr lang="en-US" sz="1500">
                                <a:solidFill>
                                  <a:srgbClr val="FFFF00"/>
                                </a:solidFill>
                                <a:latin typeface="Cambria Math" panose="02040503050406030204" pitchFamily="18" charset="0"/>
                              </a:rPr>
                              <m:t>(1+</m:t>
                            </m:r>
                            <m:r>
                              <a:rPr lang="en-US" sz="1500" i="1">
                                <a:solidFill>
                                  <a:srgbClr val="FFFF00"/>
                                </a:solidFill>
                                <a:latin typeface="Cambria Math" panose="02040503050406030204" pitchFamily="18" charset="0"/>
                              </a:rPr>
                              <m:t>𝑖</m:t>
                            </m:r>
                            <m:r>
                              <a:rPr lang="en-US" sz="1500">
                                <a:solidFill>
                                  <a:srgbClr val="FFFF00"/>
                                </a:solidFill>
                                <a:latin typeface="Cambria Math" panose="02040503050406030204" pitchFamily="18" charset="0"/>
                              </a:rPr>
                              <m:t>)</m:t>
                            </m:r>
                          </m:e>
                          <m:sup>
                            <m:r>
                              <a:rPr lang="en-US" sz="1500">
                                <a:solidFill>
                                  <a:srgbClr val="FFFF00"/>
                                </a:solidFill>
                                <a:latin typeface="Cambria Math" panose="02040503050406030204" pitchFamily="18" charset="0"/>
                              </a:rPr>
                              <m:t>1</m:t>
                            </m:r>
                          </m:sup>
                        </m:sSup>
                      </m:den>
                    </m:f>
                    <m:r>
                      <a:rPr lang="en-US" sz="1500">
                        <a:solidFill>
                          <a:srgbClr val="FFFF00"/>
                        </a:solidFill>
                        <a:latin typeface="Cambria Math" panose="02040503050406030204" pitchFamily="18" charset="0"/>
                      </a:rPr>
                      <m:t>+ </m:t>
                    </m:r>
                    <m:f>
                      <m:fPr>
                        <m:ctrlPr>
                          <a:rPr lang="en-US" sz="1500" i="1">
                            <a:solidFill>
                              <a:srgbClr val="FFFF00"/>
                            </a:solidFill>
                            <a:latin typeface="Cambria Math" panose="02040503050406030204" pitchFamily="18" charset="0"/>
                          </a:rPr>
                        </m:ctrlPr>
                      </m:fPr>
                      <m:num>
                        <m:sSub>
                          <m:sSubPr>
                            <m:ctrlPr>
                              <a:rPr lang="en-US" sz="1500" i="1">
                                <a:solidFill>
                                  <a:srgbClr val="FFFF00"/>
                                </a:solidFill>
                                <a:latin typeface="Cambria Math" panose="02040503050406030204" pitchFamily="18" charset="0"/>
                              </a:rPr>
                            </m:ctrlPr>
                          </m:sSubPr>
                          <m:e>
                            <m:r>
                              <a:rPr lang="en-US" sz="1500" i="1">
                                <a:solidFill>
                                  <a:srgbClr val="FFFF00"/>
                                </a:solidFill>
                                <a:latin typeface="Cambria Math" panose="02040503050406030204" pitchFamily="18" charset="0"/>
                              </a:rPr>
                              <m:t>𝐶𝐹</m:t>
                            </m:r>
                          </m:e>
                          <m:sub>
                            <m:r>
                              <a:rPr lang="en-US" sz="1500">
                                <a:solidFill>
                                  <a:srgbClr val="FFFF00"/>
                                </a:solidFill>
                                <a:latin typeface="Cambria Math" panose="02040503050406030204" pitchFamily="18" charset="0"/>
                              </a:rPr>
                              <m:t>2</m:t>
                            </m:r>
                          </m:sub>
                        </m:sSub>
                      </m:num>
                      <m:den>
                        <m:sSup>
                          <m:sSupPr>
                            <m:ctrlPr>
                              <a:rPr lang="en-US" sz="1500" i="1">
                                <a:solidFill>
                                  <a:srgbClr val="FFFF00"/>
                                </a:solidFill>
                                <a:latin typeface="Cambria Math" panose="02040503050406030204" pitchFamily="18" charset="0"/>
                              </a:rPr>
                            </m:ctrlPr>
                          </m:sSupPr>
                          <m:e>
                            <m:r>
                              <a:rPr lang="en-US" sz="1500">
                                <a:solidFill>
                                  <a:srgbClr val="FFFF00"/>
                                </a:solidFill>
                                <a:latin typeface="Cambria Math" panose="02040503050406030204" pitchFamily="18" charset="0"/>
                              </a:rPr>
                              <m:t>(1+</m:t>
                            </m:r>
                            <m:r>
                              <a:rPr lang="en-US" sz="1500" i="1">
                                <a:solidFill>
                                  <a:srgbClr val="FFFF00"/>
                                </a:solidFill>
                                <a:latin typeface="Cambria Math" panose="02040503050406030204" pitchFamily="18" charset="0"/>
                              </a:rPr>
                              <m:t>𝑖</m:t>
                            </m:r>
                            <m:r>
                              <a:rPr lang="en-US" sz="1500">
                                <a:solidFill>
                                  <a:srgbClr val="FFFF00"/>
                                </a:solidFill>
                                <a:latin typeface="Cambria Math" panose="02040503050406030204" pitchFamily="18" charset="0"/>
                              </a:rPr>
                              <m:t>)</m:t>
                            </m:r>
                          </m:e>
                          <m:sup>
                            <m:r>
                              <a:rPr lang="en-US" sz="1500">
                                <a:solidFill>
                                  <a:srgbClr val="FFFF00"/>
                                </a:solidFill>
                                <a:latin typeface="Cambria Math" panose="02040503050406030204" pitchFamily="18" charset="0"/>
                              </a:rPr>
                              <m:t>2</m:t>
                            </m:r>
                          </m:sup>
                        </m:sSup>
                      </m:den>
                    </m:f>
                    <m:r>
                      <a:rPr lang="en-US" sz="1500">
                        <a:solidFill>
                          <a:srgbClr val="FFFF00"/>
                        </a:solidFill>
                        <a:latin typeface="Cambria Math" panose="02040503050406030204" pitchFamily="18" charset="0"/>
                      </a:rPr>
                      <m:t>+</m:t>
                    </m:r>
                    <m:f>
                      <m:fPr>
                        <m:ctrlPr>
                          <a:rPr lang="en-US" sz="1500" i="1">
                            <a:solidFill>
                              <a:srgbClr val="FFFF00"/>
                            </a:solidFill>
                            <a:latin typeface="Cambria Math" panose="02040503050406030204" pitchFamily="18" charset="0"/>
                          </a:rPr>
                        </m:ctrlPr>
                      </m:fPr>
                      <m:num>
                        <m:sSub>
                          <m:sSubPr>
                            <m:ctrlPr>
                              <a:rPr lang="en-US" sz="1500" i="1">
                                <a:solidFill>
                                  <a:srgbClr val="FFFF00"/>
                                </a:solidFill>
                                <a:latin typeface="Cambria Math" panose="02040503050406030204" pitchFamily="18" charset="0"/>
                              </a:rPr>
                            </m:ctrlPr>
                          </m:sSubPr>
                          <m:e>
                            <m:r>
                              <a:rPr lang="en-US" sz="1500" i="1">
                                <a:solidFill>
                                  <a:srgbClr val="FFFF00"/>
                                </a:solidFill>
                                <a:latin typeface="Cambria Math" panose="02040503050406030204" pitchFamily="18" charset="0"/>
                              </a:rPr>
                              <m:t>𝐶𝐹</m:t>
                            </m:r>
                          </m:e>
                          <m:sub>
                            <m:r>
                              <a:rPr lang="en-US" sz="1500">
                                <a:solidFill>
                                  <a:srgbClr val="FFFF00"/>
                                </a:solidFill>
                                <a:latin typeface="Cambria Math" panose="02040503050406030204" pitchFamily="18" charset="0"/>
                              </a:rPr>
                              <m:t>3</m:t>
                            </m:r>
                          </m:sub>
                        </m:sSub>
                      </m:num>
                      <m:den>
                        <m:sSup>
                          <m:sSupPr>
                            <m:ctrlPr>
                              <a:rPr lang="en-US" sz="1500" i="1">
                                <a:solidFill>
                                  <a:srgbClr val="FFFF00"/>
                                </a:solidFill>
                                <a:latin typeface="Cambria Math" panose="02040503050406030204" pitchFamily="18" charset="0"/>
                              </a:rPr>
                            </m:ctrlPr>
                          </m:sSupPr>
                          <m:e>
                            <m:r>
                              <a:rPr lang="en-US" sz="1500">
                                <a:solidFill>
                                  <a:srgbClr val="FFFF00"/>
                                </a:solidFill>
                                <a:latin typeface="Cambria Math" panose="02040503050406030204" pitchFamily="18" charset="0"/>
                              </a:rPr>
                              <m:t>(1+</m:t>
                            </m:r>
                            <m:r>
                              <a:rPr lang="en-US" sz="1500" i="1">
                                <a:solidFill>
                                  <a:srgbClr val="FFFF00"/>
                                </a:solidFill>
                                <a:latin typeface="Cambria Math" panose="02040503050406030204" pitchFamily="18" charset="0"/>
                              </a:rPr>
                              <m:t>𝑖</m:t>
                            </m:r>
                            <m:r>
                              <a:rPr lang="en-US" sz="1500">
                                <a:solidFill>
                                  <a:srgbClr val="FFFF00"/>
                                </a:solidFill>
                                <a:latin typeface="Cambria Math" panose="02040503050406030204" pitchFamily="18" charset="0"/>
                              </a:rPr>
                              <m:t>)</m:t>
                            </m:r>
                          </m:e>
                          <m:sup>
                            <m:r>
                              <a:rPr lang="en-US" sz="1500">
                                <a:solidFill>
                                  <a:srgbClr val="FFFF00"/>
                                </a:solidFill>
                                <a:latin typeface="Cambria Math" panose="02040503050406030204" pitchFamily="18" charset="0"/>
                              </a:rPr>
                              <m:t>3</m:t>
                            </m:r>
                          </m:sup>
                        </m:sSup>
                      </m:den>
                    </m:f>
                    <m:r>
                      <a:rPr lang="en-US" sz="1500">
                        <a:solidFill>
                          <a:srgbClr val="FFFF00"/>
                        </a:solidFill>
                        <a:latin typeface="Cambria Math" panose="02040503050406030204" pitchFamily="18" charset="0"/>
                      </a:rPr>
                      <m:t>+…</m:t>
                    </m:r>
                    <m:f>
                      <m:fPr>
                        <m:ctrlPr>
                          <a:rPr lang="en-US" sz="1500" i="1">
                            <a:solidFill>
                              <a:srgbClr val="FFFF00"/>
                            </a:solidFill>
                            <a:latin typeface="Cambria Math" panose="02040503050406030204" pitchFamily="18" charset="0"/>
                          </a:rPr>
                        </m:ctrlPr>
                      </m:fPr>
                      <m:num>
                        <m:sSub>
                          <m:sSubPr>
                            <m:ctrlPr>
                              <a:rPr lang="en-US" sz="1500" i="1">
                                <a:solidFill>
                                  <a:srgbClr val="FFFF00"/>
                                </a:solidFill>
                                <a:latin typeface="Cambria Math" panose="02040503050406030204" pitchFamily="18" charset="0"/>
                              </a:rPr>
                            </m:ctrlPr>
                          </m:sSubPr>
                          <m:e>
                            <m:r>
                              <a:rPr lang="en-US" sz="1500" i="1">
                                <a:solidFill>
                                  <a:srgbClr val="FFFF00"/>
                                </a:solidFill>
                                <a:latin typeface="Cambria Math" panose="02040503050406030204" pitchFamily="18" charset="0"/>
                              </a:rPr>
                              <m:t>𝐶𝐹</m:t>
                            </m:r>
                          </m:e>
                          <m:sub>
                            <m:r>
                              <a:rPr lang="en-US" sz="1500" i="1">
                                <a:solidFill>
                                  <a:srgbClr val="FFFF00"/>
                                </a:solidFill>
                                <a:latin typeface="Cambria Math" panose="02040503050406030204" pitchFamily="18" charset="0"/>
                              </a:rPr>
                              <m:t>𝑡</m:t>
                            </m:r>
                          </m:sub>
                        </m:sSub>
                      </m:num>
                      <m:den>
                        <m:sSup>
                          <m:sSupPr>
                            <m:ctrlPr>
                              <a:rPr lang="en-US" sz="1500" i="1">
                                <a:solidFill>
                                  <a:srgbClr val="FFFF00"/>
                                </a:solidFill>
                                <a:latin typeface="Cambria Math" panose="02040503050406030204" pitchFamily="18" charset="0"/>
                              </a:rPr>
                            </m:ctrlPr>
                          </m:sSupPr>
                          <m:e>
                            <m:d>
                              <m:dPr>
                                <m:ctrlPr>
                                  <a:rPr lang="en-US" sz="1500" i="1">
                                    <a:solidFill>
                                      <a:srgbClr val="FFFF00"/>
                                    </a:solidFill>
                                    <a:latin typeface="Cambria Math" panose="02040503050406030204" pitchFamily="18" charset="0"/>
                                  </a:rPr>
                                </m:ctrlPr>
                              </m:dPr>
                              <m:e>
                                <m:r>
                                  <a:rPr lang="en-US" sz="1500">
                                    <a:solidFill>
                                      <a:srgbClr val="FFFF00"/>
                                    </a:solidFill>
                                    <a:latin typeface="Cambria Math" panose="02040503050406030204" pitchFamily="18" charset="0"/>
                                  </a:rPr>
                                  <m:t>1+</m:t>
                                </m:r>
                                <m:r>
                                  <a:rPr lang="en-US" sz="1500" i="1">
                                    <a:solidFill>
                                      <a:srgbClr val="FFFF00"/>
                                    </a:solidFill>
                                    <a:latin typeface="Cambria Math" panose="02040503050406030204" pitchFamily="18" charset="0"/>
                                  </a:rPr>
                                  <m:t>𝑖</m:t>
                                </m:r>
                              </m:e>
                            </m:d>
                          </m:e>
                          <m:sup>
                            <m:r>
                              <a:rPr lang="en-US" sz="1500" i="1">
                                <a:solidFill>
                                  <a:srgbClr val="FFFF00"/>
                                </a:solidFill>
                                <a:latin typeface="Cambria Math" panose="02040503050406030204" pitchFamily="18" charset="0"/>
                              </a:rPr>
                              <m:t>𝑡</m:t>
                            </m:r>
                          </m:sup>
                        </m:sSup>
                      </m:den>
                    </m:f>
                    <m:r>
                      <a:rPr lang="en-US" sz="1500">
                        <a:solidFill>
                          <a:srgbClr val="FFFF00"/>
                        </a:solidFill>
                        <a:latin typeface="Cambria Math" panose="02040503050406030204" pitchFamily="18" charset="0"/>
                      </a:rPr>
                      <m:t> …. </m:t>
                    </m:r>
                    <m:r>
                      <a:rPr lang="en-US" sz="1500" i="1">
                        <a:solidFill>
                          <a:srgbClr val="FFFF00"/>
                        </a:solidFill>
                        <a:latin typeface="Cambria Math" panose="02040503050406030204" pitchFamily="18" charset="0"/>
                      </a:rPr>
                      <m:t>𝑃𝑉</m:t>
                    </m:r>
                    <m:r>
                      <a:rPr lang="en-US" sz="1500">
                        <a:solidFill>
                          <a:srgbClr val="FFFF00"/>
                        </a:solidFill>
                        <a:latin typeface="Cambria Math" panose="02040503050406030204" pitchFamily="18" charset="0"/>
                      </a:rPr>
                      <m:t>= </m:t>
                    </m:r>
                    <m:nary>
                      <m:naryPr>
                        <m:chr m:val="∑"/>
                        <m:limLoc m:val="undOvr"/>
                        <m:subHide m:val="on"/>
                        <m:supHide m:val="on"/>
                        <m:ctrlPr>
                          <a:rPr lang="en-US" sz="1500" i="1">
                            <a:solidFill>
                              <a:srgbClr val="FFFF00"/>
                            </a:solidFill>
                            <a:latin typeface="Cambria Math" panose="02040503050406030204" pitchFamily="18" charset="0"/>
                          </a:rPr>
                        </m:ctrlPr>
                      </m:naryPr>
                      <m:sub/>
                      <m:sup/>
                      <m:e>
                        <m:f>
                          <m:fPr>
                            <m:ctrlPr>
                              <a:rPr lang="en-US" sz="1500" i="1">
                                <a:solidFill>
                                  <a:srgbClr val="FFFF00"/>
                                </a:solidFill>
                                <a:latin typeface="Cambria Math" panose="02040503050406030204" pitchFamily="18" charset="0"/>
                              </a:rPr>
                            </m:ctrlPr>
                          </m:fPr>
                          <m:num>
                            <m:sSub>
                              <m:sSubPr>
                                <m:ctrlPr>
                                  <a:rPr lang="en-US" sz="1500" i="1">
                                    <a:solidFill>
                                      <a:srgbClr val="FFFF00"/>
                                    </a:solidFill>
                                    <a:latin typeface="Cambria Math" panose="02040503050406030204" pitchFamily="18" charset="0"/>
                                  </a:rPr>
                                </m:ctrlPr>
                              </m:sSubPr>
                              <m:e>
                                <m:r>
                                  <a:rPr lang="en-US" sz="1500" i="1">
                                    <a:solidFill>
                                      <a:srgbClr val="FFFF00"/>
                                    </a:solidFill>
                                    <a:latin typeface="Cambria Math" panose="02040503050406030204" pitchFamily="18" charset="0"/>
                                  </a:rPr>
                                  <m:t>𝐶𝐹</m:t>
                                </m:r>
                              </m:e>
                              <m:sub>
                                <m:r>
                                  <a:rPr lang="en-US" sz="1500" i="1">
                                    <a:solidFill>
                                      <a:srgbClr val="FFFF00"/>
                                    </a:solidFill>
                                    <a:latin typeface="Cambria Math" panose="02040503050406030204" pitchFamily="18" charset="0"/>
                                  </a:rPr>
                                  <m:t>𝑡</m:t>
                                </m:r>
                              </m:sub>
                            </m:sSub>
                          </m:num>
                          <m:den>
                            <m:sSup>
                              <m:sSupPr>
                                <m:ctrlPr>
                                  <a:rPr lang="en-US" sz="1500" i="1">
                                    <a:solidFill>
                                      <a:srgbClr val="FFFF00"/>
                                    </a:solidFill>
                                    <a:latin typeface="Cambria Math" panose="02040503050406030204" pitchFamily="18" charset="0"/>
                                  </a:rPr>
                                </m:ctrlPr>
                              </m:sSupPr>
                              <m:e>
                                <m:r>
                                  <a:rPr lang="en-US" sz="1500">
                                    <a:solidFill>
                                      <a:srgbClr val="FFFF00"/>
                                    </a:solidFill>
                                    <a:latin typeface="Cambria Math" panose="02040503050406030204" pitchFamily="18" charset="0"/>
                                  </a:rPr>
                                  <m:t>(1+</m:t>
                                </m:r>
                                <m:r>
                                  <a:rPr lang="en-US" sz="1500" i="1">
                                    <a:solidFill>
                                      <a:srgbClr val="FFFF00"/>
                                    </a:solidFill>
                                    <a:latin typeface="Cambria Math" panose="02040503050406030204" pitchFamily="18" charset="0"/>
                                  </a:rPr>
                                  <m:t>𝑖</m:t>
                                </m:r>
                                <m:r>
                                  <a:rPr lang="en-US" sz="1500">
                                    <a:solidFill>
                                      <a:srgbClr val="FFFF00"/>
                                    </a:solidFill>
                                    <a:latin typeface="Cambria Math" panose="02040503050406030204" pitchFamily="18" charset="0"/>
                                  </a:rPr>
                                  <m:t>)</m:t>
                                </m:r>
                              </m:e>
                              <m:sup>
                                <m:r>
                                  <a:rPr lang="en-US" sz="1500" i="1">
                                    <a:solidFill>
                                      <a:srgbClr val="FFFF00"/>
                                    </a:solidFill>
                                    <a:latin typeface="Cambria Math" panose="02040503050406030204" pitchFamily="18" charset="0"/>
                                  </a:rPr>
                                  <m:t>𝑡</m:t>
                                </m:r>
                              </m:sup>
                            </m:sSup>
                          </m:den>
                        </m:f>
                      </m:e>
                    </m:nary>
                  </m:oMath>
                </a14:m>
                <a:endParaRPr lang="en-US" sz="1500" dirty="0"/>
              </a:p>
              <a:p>
                <a:pPr marL="0" indent="0">
                  <a:lnSpc>
                    <a:spcPct val="90000"/>
                  </a:lnSpc>
                  <a:buNone/>
                </a:pPr>
                <a:endParaRPr lang="en-US" sz="1500" dirty="0"/>
              </a:p>
              <a:p>
                <a:pPr>
                  <a:lnSpc>
                    <a:spcPct val="90000"/>
                  </a:lnSpc>
                </a:pPr>
                <a:r>
                  <a:rPr lang="en-US" sz="1500"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95</m:t>
                        </m:r>
                      </m:num>
                      <m:den>
                        <m:sSup>
                          <m:sSupPr>
                            <m:ctrlPr>
                              <a:rPr lang="en-US" sz="1500" i="1">
                                <a:latin typeface="Cambria Math" panose="02040503050406030204" pitchFamily="18" charset="0"/>
                              </a:rPr>
                            </m:ctrlPr>
                          </m:sSupPr>
                          <m:e>
                            <m:r>
                              <a:rPr lang="en-US" sz="1500">
                                <a:latin typeface="Cambria Math" panose="02040503050406030204" pitchFamily="18" charset="0"/>
                              </a:rPr>
                              <m:t>(1+0.10)</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92</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r>
                          <a:rPr lang="en-US" sz="1500">
                            <a:latin typeface="Cambria Math" panose="02040503050406030204" pitchFamily="18" charset="0"/>
                          </a:rPr>
                          <m:t>105</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3</m:t>
                            </m:r>
                          </m:sup>
                        </m:sSup>
                      </m:den>
                    </m:f>
                    <m:r>
                      <a:rPr lang="en-US" sz="1500">
                        <a:latin typeface="Cambria Math" panose="02040503050406030204" pitchFamily="18" charset="0"/>
                      </a:rPr>
                      <m:t>=</m:t>
                    </m:r>
                  </m:oMath>
                </a14:m>
                <a:endParaRPr lang="en-US" sz="1500" dirty="0"/>
              </a:p>
              <a:p>
                <a:pPr>
                  <a:lnSpc>
                    <a:spcPct val="90000"/>
                  </a:lnSpc>
                </a:pPr>
                <a14:m>
                  <m:oMath xmlns:m="http://schemas.openxmlformats.org/officeDocument/2006/math">
                    <m:r>
                      <a:rPr lang="en-US" sz="1500">
                        <a:latin typeface="Cambria Math" panose="02040503050406030204" pitchFamily="18" charset="0"/>
                      </a:rPr>
                      <m:t>86.36+76.03+78.89=241.28</m:t>
                    </m:r>
                  </m:oMath>
                </a14:m>
                <a:endParaRPr lang="en-US" sz="1500" dirty="0"/>
              </a:p>
              <a:p>
                <a:pPr>
                  <a:lnSpc>
                    <a:spcPct val="90000"/>
                  </a:lnSpc>
                </a:pPr>
                <a:endParaRPr lang="en-US" sz="1500"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455612" y="1752600"/>
                <a:ext cx="11049000" cy="4495800"/>
              </a:xfrm>
              <a:blipFill>
                <a:blip r:embed="rId2"/>
                <a:stretch>
                  <a:fillRect t="-814"/>
                </a:stretch>
              </a:blipFill>
            </p:spPr>
            <p:txBody>
              <a:bodyPr/>
              <a:lstStyle/>
              <a:p>
                <a:r>
                  <a:rPr lang="en-US">
                    <a:noFill/>
                  </a:rPr>
                  <a:t> </a:t>
                </a:r>
              </a:p>
            </p:txBody>
          </p:sp>
        </mc:Fallback>
      </mc:AlternateContent>
    </p:spTree>
    <p:extLst>
      <p:ext uri="{BB962C8B-B14F-4D97-AF65-F5344CB8AC3E}">
        <p14:creationId xmlns:p14="http://schemas.microsoft.com/office/powerpoint/2010/main" val="37604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fontScale="90000"/>
          </a:bodyPr>
          <a:lstStyle/>
          <a:p>
            <a:r>
              <a:rPr lang="en-US" b="1" dirty="0"/>
              <a:t>Annuities or Even Annual Cash flows</a:t>
            </a:r>
            <a:br>
              <a:rPr lang="en-US" b="1" dirty="0"/>
            </a:b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FUTURE VALUE</a:t>
                </a:r>
              </a:p>
              <a:p>
                <a:pPr marL="0" indent="0">
                  <a:buNone/>
                </a:pPr>
                <a:r>
                  <a:rPr lang="en-US" dirty="0"/>
                  <a:t>	</a:t>
                </a:r>
                <a:r>
                  <a:rPr lang="en-US" dirty="0">
                    <a:solidFill>
                      <a:srgbClr val="FFFF00"/>
                    </a:solidFill>
                  </a:rPr>
                  <a:t>FVA = CF + CF (1 + i) + CF (1 + i) (1 + i), or FVA = CF (</a:t>
                </a:r>
                <a:r>
                  <a:rPr lang="en-US" b="1" dirty="0">
                    <a:solidFill>
                      <a:srgbClr val="FFFF00"/>
                    </a:solidFill>
                  </a:rPr>
                  <a:t> </a:t>
                </a:r>
                <a14:m>
                  <m:oMath xmlns:m="http://schemas.openxmlformats.org/officeDocument/2006/math">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e>
                          <m:sup>
                            <m:r>
                              <a:rPr lang="en-US" b="1" i="1">
                                <a:solidFill>
                                  <a:srgbClr val="FFFF00"/>
                                </a:solidFill>
                                <a:latin typeface="Cambria Math" panose="02040503050406030204" pitchFamily="18" charset="0"/>
                              </a:rPr>
                              <m:t>𝒕</m:t>
                            </m:r>
                          </m:sup>
                        </m:sSup>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num>
                      <m:den>
                        <m:r>
                          <a:rPr lang="en-US" b="1" i="1">
                            <a:solidFill>
                              <a:srgbClr val="FFFF00"/>
                            </a:solidFill>
                            <a:latin typeface="Cambria Math" panose="02040503050406030204" pitchFamily="18" charset="0"/>
                          </a:rPr>
                          <m:t>𝒊</m:t>
                        </m:r>
                      </m:den>
                    </m:f>
                    <m:r>
                      <a:rPr lang="en-US" b="1" i="1">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dirty="0"/>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629" t="-597" r="-629"/>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fontScale="90000"/>
          </a:bodyPr>
          <a:lstStyle/>
          <a:p>
            <a:r>
              <a:rPr lang="en-US" b="1" dirty="0"/>
              <a:t>Annuities or Even Annual Cash flows</a:t>
            </a:r>
            <a:br>
              <a:rPr lang="en-US" b="1" dirty="0"/>
            </a:b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PRESENT VALUE</a:t>
                </a:r>
              </a:p>
              <a:p>
                <a:pPr marL="0" indent="0">
                  <a:buNone/>
                </a:pPr>
                <a:r>
                  <a:rPr lang="en-US" dirty="0"/>
                  <a:t>The present value of an annuity (PVA) can be calculated as follows:</a:t>
                </a:r>
              </a:p>
              <a:p>
                <a:pPr marL="0" indent="0">
                  <a:buNone/>
                </a:pPr>
                <a:r>
                  <a:rPr lang="en-US" dirty="0"/>
                  <a:t>	</a:t>
                </a:r>
                <a:r>
                  <a:rPr lang="en-US" dirty="0">
                    <a:solidFill>
                      <a:srgbClr val="FFFF00"/>
                    </a:solidFill>
                  </a:rPr>
                  <a:t>PVA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𝑛</m:t>
                            </m:r>
                          </m:sup>
                        </m:sSup>
                      </m:den>
                    </m:f>
                  </m:oMath>
                </a14:m>
                <a:r>
                  <a:rPr lang="en-US" dirty="0">
                    <a:solidFill>
                      <a:srgbClr val="FFFF00"/>
                    </a:solidFill>
                  </a:rPr>
                  <a:t>, or PVA</a:t>
                </a:r>
                <a:r>
                  <a:rPr lang="en-US" b="1" dirty="0">
                    <a:solidFill>
                      <a:srgbClr val="FFFF00"/>
                    </a:solidFill>
                  </a:rPr>
                  <a:t> = CF </a:t>
                </a:r>
                <a14:m>
                  <m:oMath xmlns:m="http://schemas.openxmlformats.org/officeDocument/2006/math">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num>
                      <m:den>
                        <m:r>
                          <a:rPr lang="en-US" i="1">
                            <a:solidFill>
                              <a:srgbClr val="FFFF00"/>
                            </a:solidFill>
                            <a:latin typeface="Cambria Math" panose="02040503050406030204" pitchFamily="18" charset="0"/>
                          </a:rPr>
                          <m:t>𝑖</m:t>
                        </m:r>
                      </m:den>
                    </m:f>
                    <m:r>
                      <a:rPr lang="en-US">
                        <a:solidFill>
                          <a:srgbClr val="FFFF00"/>
                        </a:solidFill>
                        <a:latin typeface="Cambria Math" panose="02040503050406030204" pitchFamily="18" charset="0"/>
                      </a:rPr>
                      <m:t>]</m:t>
                    </m:r>
                  </m:oMath>
                </a14:m>
                <a:endParaRPr lang="en-US" dirty="0"/>
              </a:p>
              <a:p>
                <a:pPr marL="0" indent="0">
                  <a:buNone/>
                </a:pPr>
                <a:endParaRPr lang="en-US" dirty="0"/>
              </a:p>
              <a:p>
                <a:pPr marL="0" indent="0">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629" t="-597"/>
                </a:stretch>
              </a:blipFill>
            </p:spPr>
            <p:txBody>
              <a:bodyPr/>
              <a:lstStyle/>
              <a:p>
                <a:r>
                  <a:rPr lang="en-US">
                    <a:noFill/>
                  </a:rPr>
                  <a:t> </a:t>
                </a:r>
              </a:p>
            </p:txBody>
          </p:sp>
        </mc:Fallback>
      </mc:AlternateContent>
    </p:spTree>
    <p:extLst>
      <p:ext uri="{BB962C8B-B14F-4D97-AF65-F5344CB8AC3E}">
        <p14:creationId xmlns:p14="http://schemas.microsoft.com/office/powerpoint/2010/main" val="28666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6CFA-0B21-E743-65F8-9E1DD9AC1FE7}"/>
              </a:ext>
            </a:extLst>
          </p:cNvPr>
          <p:cNvSpPr>
            <a:spLocks noGrp="1"/>
          </p:cNvSpPr>
          <p:nvPr>
            <p:ph type="title"/>
          </p:nvPr>
        </p:nvSpPr>
        <p:spPr/>
        <p:txBody>
          <a:bodyPr/>
          <a:lstStyle/>
          <a:p>
            <a:r>
              <a:rPr lang="en-US" dirty="0"/>
              <a:t>Mortgage Calculation</a:t>
            </a:r>
          </a:p>
        </p:txBody>
      </p:sp>
      <p:pic>
        <p:nvPicPr>
          <p:cNvPr id="4" name="Content Placeholder 3">
            <a:extLst>
              <a:ext uri="{FF2B5EF4-FFF2-40B4-BE49-F238E27FC236}">
                <a16:creationId xmlns:a16="http://schemas.microsoft.com/office/drawing/2014/main" id="{354D7567-607D-D0BF-03E5-BDE3D9C6BDD1}"/>
              </a:ext>
            </a:extLst>
          </p:cNvPr>
          <p:cNvPicPr>
            <a:picLocks noGrp="1" noChangeAspect="1"/>
          </p:cNvPicPr>
          <p:nvPr>
            <p:ph idx="1"/>
          </p:nvPr>
        </p:nvPicPr>
        <p:blipFill>
          <a:blip r:embed="rId2"/>
          <a:stretch>
            <a:fillRect/>
          </a:stretch>
        </p:blipFill>
        <p:spPr>
          <a:xfrm>
            <a:off x="836611" y="1524000"/>
            <a:ext cx="9192117" cy="4495800"/>
          </a:xfrm>
          <a:prstGeom prst="rect">
            <a:avLst/>
          </a:prstGeom>
          <a:solidFill>
            <a:schemeClr val="tx1"/>
          </a:solidFill>
        </p:spPr>
      </p:pic>
    </p:spTree>
    <p:extLst>
      <p:ext uri="{BB962C8B-B14F-4D97-AF65-F5344CB8AC3E}">
        <p14:creationId xmlns:p14="http://schemas.microsoft.com/office/powerpoint/2010/main" val="268921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217612" y="228600"/>
            <a:ext cx="8153401" cy="1066800"/>
          </a:xfrm>
        </p:spPr>
        <p:txBody>
          <a:bodyPr>
            <a:normAutofit/>
          </a:bodyPr>
          <a:lstStyle/>
          <a:p>
            <a:r>
              <a:rPr lang="en-US" b="1" dirty="0"/>
              <a:t>Uneven Annual Cash Flows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60412" y="1309099"/>
                <a:ext cx="10668000" cy="5105400"/>
              </a:xfrm>
            </p:spPr>
            <p:txBody>
              <a:bodyPr>
                <a:normAutofit/>
              </a:bodyPr>
              <a:lstStyle/>
              <a:p>
                <a:r>
                  <a:rPr lang="en-US"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pPr marL="0" indent="0">
                  <a:buNone/>
                </a:pPr>
                <a:r>
                  <a:rPr lang="en-US" dirty="0">
                    <a:solidFill>
                      <a:srgbClr val="FFFF00"/>
                    </a:solidFill>
                  </a:rPr>
                  <a:t>	PV = </a:t>
                </a:r>
                <a14:m>
                  <m:oMath xmlns:m="http://schemas.openxmlformats.org/officeDocument/2006/math">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1</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2</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3</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r>
                      <a:rPr lang="en-US">
                        <a:solidFill>
                          <a:srgbClr val="FFFF00"/>
                        </a:solidFill>
                        <a:latin typeface="Cambria Math" panose="02040503050406030204" pitchFamily="18" charset="0"/>
                      </a:rPr>
                      <m:t> …. </m:t>
                    </m:r>
                    <m:r>
                      <a:rPr lang="en-US" i="1">
                        <a:solidFill>
                          <a:srgbClr val="FFFF00"/>
                        </a:solidFill>
                        <a:latin typeface="Cambria Math" panose="02040503050406030204" pitchFamily="18" charset="0"/>
                      </a:rPr>
                      <m:t>𝑃𝑉</m:t>
                    </m:r>
                    <m:r>
                      <a:rPr lang="en-US">
                        <a:solidFill>
                          <a:srgbClr val="FFFF00"/>
                        </a:solidFill>
                        <a:latin typeface="Cambria Math" panose="02040503050406030204" pitchFamily="18" charset="0"/>
                      </a:rPr>
                      <m:t>= </m:t>
                    </m:r>
                    <m:nary>
                      <m:naryPr>
                        <m:chr m:val="∑"/>
                        <m:limLoc m:val="undOvr"/>
                        <m:subHide m:val="on"/>
                        <m:supHide m:val="on"/>
                        <m:ctrlPr>
                          <a:rPr lang="en-US" i="1">
                            <a:solidFill>
                              <a:srgbClr val="FFFF00"/>
                            </a:solidFill>
                            <a:latin typeface="Cambria Math" panose="02040503050406030204" pitchFamily="18" charset="0"/>
                          </a:rPr>
                        </m:ctrlPr>
                      </m:naryPr>
                      <m:sub/>
                      <m:sup/>
                      <m:e>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𝑡</m:t>
                                </m:r>
                              </m:sup>
                            </m:sSup>
                          </m:den>
                        </m:f>
                      </m:e>
                    </m:nary>
                  </m:oMath>
                </a14:m>
                <a:endParaRPr lang="en-US" dirty="0"/>
              </a:p>
              <a:p>
                <a:r>
                  <a:rPr lang="en-US"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r>
                  <a:rPr lang="en-US" dirty="0"/>
                  <a:t>PV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1</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2</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3</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95</m:t>
                        </m:r>
                      </m:num>
                      <m:den>
                        <m:sSup>
                          <m:sSupPr>
                            <m:ctrlPr>
                              <a:rPr lang="en-US" i="1">
                                <a:latin typeface="Cambria Math" panose="02040503050406030204" pitchFamily="18" charset="0"/>
                              </a:rPr>
                            </m:ctrlPr>
                          </m:sSupPr>
                          <m:e>
                            <m:r>
                              <a:rPr lang="en-US">
                                <a:latin typeface="Cambria Math" panose="02040503050406030204" pitchFamily="18" charset="0"/>
                              </a:rPr>
                              <m:t>(1+0.10)</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92</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105</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3</m:t>
                            </m:r>
                          </m:sup>
                        </m:sSup>
                      </m:den>
                    </m:f>
                    <m:r>
                      <a:rPr lang="en-US">
                        <a:latin typeface="Cambria Math" panose="02040503050406030204" pitchFamily="18" charset="0"/>
                      </a:rPr>
                      <m:t>=</m:t>
                    </m:r>
                  </m:oMath>
                </a14:m>
                <a:endParaRPr lang="en-US" dirty="0"/>
              </a:p>
              <a:p>
                <a14:m>
                  <m:oMath xmlns:m="http://schemas.openxmlformats.org/officeDocument/2006/math">
                    <m:r>
                      <a:rPr lang="en-US">
                        <a:latin typeface="Cambria Math" panose="02040503050406030204" pitchFamily="18" charset="0"/>
                      </a:rPr>
                      <m:t>86.36+76.03+78.89=241.28</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760412" y="1309099"/>
                <a:ext cx="10668000" cy="5105400"/>
              </a:xfrm>
              <a:blipFill>
                <a:blip r:embed="rId2"/>
                <a:stretch>
                  <a:fillRect l="-286" t="-717" r="-1143"/>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498800" y="685800"/>
            <a:ext cx="0" cy="495389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5639691"/>
            <a:ext cx="88628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554208" y="2590800"/>
            <a:ext cx="9493204" cy="190256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rot="21057346">
            <a:off x="1736383" y="3229009"/>
            <a:ext cx="6690455" cy="399981"/>
          </a:xfrm>
          <a:prstGeom prst="rect">
            <a:avLst/>
          </a:prstGeom>
          <a:noFill/>
        </p:spPr>
        <p:txBody>
          <a:bodyPr wrap="square" rtlCol="0">
            <a:spAutoFit/>
          </a:bodyPr>
          <a:lstStyle/>
          <a:p>
            <a:r>
              <a:rPr lang="en-US" sz="1999" b="1" dirty="0"/>
              <a:t>Top Line, bottom line and Cash Flow Expectation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7" name="TextBox 6">
            <a:extLst>
              <a:ext uri="{FF2B5EF4-FFF2-40B4-BE49-F238E27FC236}">
                <a16:creationId xmlns:a16="http://schemas.microsoft.com/office/drawing/2014/main" id="{0C38941C-BF0C-567F-8051-571773600FBC}"/>
              </a:ext>
            </a:extLst>
          </p:cNvPr>
          <p:cNvSpPr txBox="1"/>
          <p:nvPr/>
        </p:nvSpPr>
        <p:spPr>
          <a:xfrm rot="21372174">
            <a:off x="1654196" y="4846720"/>
            <a:ext cx="6675975" cy="412100"/>
          </a:xfrm>
          <a:prstGeom prst="rect">
            <a:avLst/>
          </a:prstGeom>
          <a:noFill/>
        </p:spPr>
        <p:txBody>
          <a:bodyPr wrap="square" rtlCol="0">
            <a:spAutoFit/>
          </a:bodyPr>
          <a:lstStyle/>
          <a:p>
            <a:r>
              <a:rPr lang="en-US" sz="1999" b="1" dirty="0"/>
              <a:t>Debt Service</a:t>
            </a:r>
          </a:p>
        </p:txBody>
      </p:sp>
      <p:sp>
        <p:nvSpPr>
          <p:cNvPr id="3" name="Freeform: Shape 2">
            <a:extLst>
              <a:ext uri="{FF2B5EF4-FFF2-40B4-BE49-F238E27FC236}">
                <a16:creationId xmlns:a16="http://schemas.microsoft.com/office/drawing/2014/main" id="{F271E741-FD10-D0C5-D855-4A5207FD2A04}"/>
              </a:ext>
            </a:extLst>
          </p:cNvPr>
          <p:cNvSpPr/>
          <p:nvPr/>
        </p:nvSpPr>
        <p:spPr>
          <a:xfrm>
            <a:off x="1731231" y="2819400"/>
            <a:ext cx="8711060" cy="1754099"/>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cxnSp>
        <p:nvCxnSpPr>
          <p:cNvPr id="4" name="Straight Arrow Connector 3">
            <a:extLst>
              <a:ext uri="{FF2B5EF4-FFF2-40B4-BE49-F238E27FC236}">
                <a16:creationId xmlns:a16="http://schemas.microsoft.com/office/drawing/2014/main" id="{D1FDF354-0A47-4BE3-3754-4EF6D5C60939}"/>
              </a:ext>
            </a:extLst>
          </p:cNvPr>
          <p:cNvCxnSpPr>
            <a:cxnSpLocks/>
          </p:cNvCxnSpPr>
          <p:nvPr/>
        </p:nvCxnSpPr>
        <p:spPr>
          <a:xfrm flipV="1">
            <a:off x="1482214" y="4846235"/>
            <a:ext cx="5206934" cy="69538"/>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650D7B-59D4-5444-ED63-BE30AC690BD9}"/>
              </a:ext>
            </a:extLst>
          </p:cNvPr>
          <p:cNvCxnSpPr>
            <a:cxnSpLocks/>
          </p:cNvCxnSpPr>
          <p:nvPr/>
        </p:nvCxnSpPr>
        <p:spPr>
          <a:xfrm flipV="1">
            <a:off x="6700094" y="4162947"/>
            <a:ext cx="1" cy="605804"/>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6F57DA-4783-FE11-6B55-8F88E9BDAB9C}"/>
              </a:ext>
            </a:extLst>
          </p:cNvPr>
          <p:cNvSpPr txBox="1"/>
          <p:nvPr/>
        </p:nvSpPr>
        <p:spPr>
          <a:xfrm>
            <a:off x="1930422" y="511412"/>
            <a:ext cx="6092040" cy="707886"/>
          </a:xfrm>
          <a:prstGeom prst="rect">
            <a:avLst/>
          </a:prstGeom>
          <a:noFill/>
        </p:spPr>
        <p:txBody>
          <a:bodyPr wrap="square">
            <a:spAutoFit/>
          </a:bodyPr>
          <a:lstStyle/>
          <a:p>
            <a:r>
              <a:rPr lang="en-US" sz="4000" dirty="0">
                <a:solidFill>
                  <a:srgbClr val="EBEBEB"/>
                </a:solidFill>
              </a:rPr>
              <a:t>Credit Basics</a:t>
            </a:r>
            <a:endParaRPr lang="en-US" sz="4000" dirty="0"/>
          </a:p>
        </p:txBody>
      </p:sp>
      <p:cxnSp>
        <p:nvCxnSpPr>
          <p:cNvPr id="15" name="Straight Arrow Connector 14">
            <a:extLst>
              <a:ext uri="{FF2B5EF4-FFF2-40B4-BE49-F238E27FC236}">
                <a16:creationId xmlns:a16="http://schemas.microsoft.com/office/drawing/2014/main" id="{D9FDA09A-72AB-83B4-D4FB-E0B857A07BAC}"/>
              </a:ext>
            </a:extLst>
          </p:cNvPr>
          <p:cNvCxnSpPr>
            <a:cxnSpLocks/>
          </p:cNvCxnSpPr>
          <p:nvPr/>
        </p:nvCxnSpPr>
        <p:spPr>
          <a:xfrm flipV="1">
            <a:off x="6755502" y="4122886"/>
            <a:ext cx="4098045" cy="29478"/>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4E3DA7-C0C6-E6D0-CA37-08B13E479A11}"/>
              </a:ext>
            </a:extLst>
          </p:cNvPr>
          <p:cNvSpPr txBox="1"/>
          <p:nvPr/>
        </p:nvSpPr>
        <p:spPr>
          <a:xfrm>
            <a:off x="7008812" y="4267200"/>
            <a:ext cx="2895600" cy="369332"/>
          </a:xfrm>
          <a:prstGeom prst="rect">
            <a:avLst/>
          </a:prstGeom>
          <a:noFill/>
        </p:spPr>
        <p:txBody>
          <a:bodyPr wrap="square" rtlCol="0">
            <a:spAutoFit/>
          </a:bodyPr>
          <a:lstStyle/>
          <a:p>
            <a:r>
              <a:rPr lang="en-US" b="1" dirty="0"/>
              <a:t>New Debt Service</a:t>
            </a:r>
          </a:p>
        </p:txBody>
      </p:sp>
    </p:spTree>
    <p:extLst>
      <p:ext uri="{BB962C8B-B14F-4D97-AF65-F5344CB8AC3E}">
        <p14:creationId xmlns:p14="http://schemas.microsoft.com/office/powerpoint/2010/main" val="17425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2413" y="381000"/>
            <a:ext cx="9144001" cy="685800"/>
          </a:xfrm>
        </p:spPr>
        <p:txBody>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684213" y="1524000"/>
            <a:ext cx="9962982" cy="4114801"/>
          </a:xfrm>
        </p:spPr>
        <p:txBody>
          <a:bodyPr>
            <a:normAutofit/>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endParaRPr lang="en-US" dirty="0"/>
          </a:p>
          <a:p>
            <a:pPr marL="0" indent="0">
              <a:buNone/>
            </a:pPr>
            <a:r>
              <a:rPr lang="en-US" dirty="0"/>
              <a:t>= PV (rate, years, payment, future value) or </a:t>
            </a:r>
            <a:r>
              <a:rPr lang="en-US" dirty="0">
                <a:solidFill>
                  <a:srgbClr val="FFFF00"/>
                </a:solidFill>
              </a:rPr>
              <a:t>=</a:t>
            </a:r>
            <a:r>
              <a:rPr lang="en-US" i="1" dirty="0" err="1">
                <a:solidFill>
                  <a:srgbClr val="FFFF00"/>
                </a:solidFill>
              </a:rPr>
              <a:t>pv</a:t>
            </a:r>
            <a:r>
              <a:rPr lang="en-US" i="1" dirty="0">
                <a:solidFill>
                  <a:srgbClr val="FFFF00"/>
                </a:solidFill>
              </a:rPr>
              <a:t>(</a:t>
            </a:r>
            <a:r>
              <a:rPr lang="en-US" i="1" dirty="0" err="1">
                <a:solidFill>
                  <a:srgbClr val="FFFF00"/>
                </a:solidFill>
              </a:rPr>
              <a:t>rate,nper,pmt,fv</a:t>
            </a:r>
            <a:r>
              <a:rPr lang="en-US" i="1" dirty="0">
                <a:solidFill>
                  <a:srgbClr val="FFFF00"/>
                </a:solidFill>
              </a:rPr>
              <a:t>)</a:t>
            </a:r>
            <a:endParaRPr lang="en-US" dirty="0">
              <a:solidFill>
                <a:srgbClr val="FFFF00"/>
              </a:solidFill>
            </a:endParaRPr>
          </a:p>
          <a:p>
            <a:pPr marL="0" indent="0">
              <a:buNone/>
            </a:pPr>
            <a:r>
              <a:rPr lang="en-US" dirty="0"/>
              <a:t> =FV (rate, years, payment, -present value) or </a:t>
            </a:r>
            <a:r>
              <a:rPr lang="en-US" dirty="0">
                <a:solidFill>
                  <a:srgbClr val="FFFF00"/>
                </a:solidFill>
              </a:rPr>
              <a:t>=</a:t>
            </a:r>
            <a:r>
              <a:rPr lang="en-US" i="1" dirty="0" err="1">
                <a:solidFill>
                  <a:srgbClr val="FFFF00"/>
                </a:solidFill>
              </a:rPr>
              <a:t>fv</a:t>
            </a:r>
            <a:r>
              <a:rPr lang="en-US" i="1" dirty="0">
                <a:solidFill>
                  <a:srgbClr val="FFFF00"/>
                </a:solidFill>
              </a:rPr>
              <a:t>(</a:t>
            </a:r>
            <a:r>
              <a:rPr lang="en-US" i="1" dirty="0" err="1">
                <a:solidFill>
                  <a:srgbClr val="FFFF00"/>
                </a:solidFill>
              </a:rPr>
              <a:t>rate,nper,pmt,pv</a:t>
            </a:r>
            <a:r>
              <a:rPr lang="en-US" i="1" dirty="0">
                <a:solidFill>
                  <a:srgbClr val="FFFF00"/>
                </a:solidFill>
              </a:rPr>
              <a:t>)</a:t>
            </a:r>
            <a:endParaRPr lang="en-US" dirty="0">
              <a:solidFill>
                <a:srgbClr val="FFFF00"/>
              </a:solidFill>
            </a:endParaRPr>
          </a:p>
          <a:p>
            <a:pPr marL="0" indent="0">
              <a:buNone/>
            </a:pPr>
            <a:r>
              <a:rPr lang="en-US" dirty="0"/>
              <a:t>=Rate (years, payment, - present value, future value) or </a:t>
            </a:r>
            <a:r>
              <a:rPr lang="en-US" dirty="0">
                <a:solidFill>
                  <a:srgbClr val="FFFF00"/>
                </a:solidFill>
              </a:rPr>
              <a:t>=</a:t>
            </a:r>
            <a:r>
              <a:rPr lang="en-US" i="1" dirty="0">
                <a:solidFill>
                  <a:srgbClr val="FFFF00"/>
                </a:solidFill>
              </a:rPr>
              <a:t>rate(</a:t>
            </a:r>
            <a:r>
              <a:rPr lang="en-US" i="1" dirty="0" err="1">
                <a:solidFill>
                  <a:srgbClr val="FFFF00"/>
                </a:solidFill>
              </a:rPr>
              <a:t>nper,pmt,pv,fv</a:t>
            </a:r>
            <a:r>
              <a:rPr lang="en-US" i="1" dirty="0">
                <a:solidFill>
                  <a:srgbClr val="FFFF00"/>
                </a:solidFill>
              </a:rPr>
              <a:t>)</a:t>
            </a:r>
            <a:endParaRPr lang="en-US" dirty="0">
              <a:solidFill>
                <a:srgbClr val="FFFF00"/>
              </a:solidFill>
            </a:endParaRPr>
          </a:p>
          <a:p>
            <a:pPr marL="0" indent="0">
              <a:buNone/>
            </a:pPr>
            <a:r>
              <a:rPr lang="en-US" dirty="0"/>
              <a:t>=</a:t>
            </a:r>
            <a:r>
              <a:rPr lang="en-US" dirty="0" err="1"/>
              <a:t>Nper</a:t>
            </a:r>
            <a:r>
              <a:rPr lang="en-US" dirty="0"/>
              <a:t> (rate, payment, - present value, future value) or </a:t>
            </a:r>
            <a:r>
              <a:rPr lang="en-US" dirty="0">
                <a:solidFill>
                  <a:srgbClr val="FFFF00"/>
                </a:solidFill>
              </a:rPr>
              <a:t>=</a:t>
            </a:r>
            <a:r>
              <a:rPr lang="en-US" i="1" dirty="0" err="1">
                <a:solidFill>
                  <a:srgbClr val="FFFF00"/>
                </a:solidFill>
              </a:rPr>
              <a:t>nper</a:t>
            </a:r>
            <a:r>
              <a:rPr lang="en-US" i="1" dirty="0">
                <a:solidFill>
                  <a:srgbClr val="FFFF00"/>
                </a:solidFill>
              </a:rPr>
              <a:t>(</a:t>
            </a:r>
            <a:r>
              <a:rPr lang="en-US" i="1" dirty="0" err="1">
                <a:solidFill>
                  <a:srgbClr val="FFFF00"/>
                </a:solidFill>
              </a:rPr>
              <a:t>rate,pmt,pv,fv</a:t>
            </a:r>
            <a:r>
              <a:rPr lang="en-US" i="1" dirty="0">
                <a:solidFill>
                  <a:srgbClr val="FFFF00"/>
                </a:solidFill>
              </a:rPr>
              <a:t>)</a:t>
            </a:r>
            <a:endParaRPr lang="en-US" dirty="0">
              <a:solidFill>
                <a:srgbClr val="FFFF00"/>
              </a:solidFill>
            </a:endParaRPr>
          </a:p>
          <a:p>
            <a:pPr marL="0" indent="0">
              <a:buNone/>
            </a:pPr>
            <a:r>
              <a:rPr lang="en-US" dirty="0"/>
              <a:t>= </a:t>
            </a:r>
            <a:r>
              <a:rPr lang="en-US" dirty="0" err="1"/>
              <a:t>Pmt</a:t>
            </a:r>
            <a:r>
              <a:rPr lang="en-US" dirty="0"/>
              <a:t> (rate, years, -present value, future value) or </a:t>
            </a:r>
            <a:r>
              <a:rPr lang="en-US" dirty="0">
                <a:solidFill>
                  <a:srgbClr val="FFFF00"/>
                </a:solidFill>
              </a:rPr>
              <a:t>=</a:t>
            </a:r>
            <a:r>
              <a:rPr lang="en-US" i="1" dirty="0" err="1">
                <a:solidFill>
                  <a:srgbClr val="FFFF00"/>
                </a:solidFill>
              </a:rPr>
              <a:t>pmt</a:t>
            </a:r>
            <a:r>
              <a:rPr lang="en-US" i="1" dirty="0">
                <a:solidFill>
                  <a:srgbClr val="FFFF00"/>
                </a:solidFill>
              </a:rPr>
              <a:t>(</a:t>
            </a:r>
            <a:r>
              <a:rPr lang="en-US" i="1" dirty="0" err="1">
                <a:solidFill>
                  <a:srgbClr val="FFFF00"/>
                </a:solidFill>
              </a:rPr>
              <a:t>rate,nper,pv,fv</a:t>
            </a:r>
            <a:r>
              <a:rPr lang="en-US" i="1" dirty="0">
                <a:solidFill>
                  <a:srgbClr val="FFFF00"/>
                </a:solidFill>
              </a:rPr>
              <a:t>)</a:t>
            </a:r>
            <a:endParaRPr lang="en-US" dirty="0">
              <a:solidFill>
                <a:srgbClr val="FFFF00"/>
              </a:solidFill>
            </a:endParaRPr>
          </a:p>
          <a:p>
            <a:endParaRPr lang="en-US" dirty="0"/>
          </a:p>
        </p:txBody>
      </p:sp>
    </p:spTree>
    <p:extLst>
      <p:ext uri="{BB962C8B-B14F-4D97-AF65-F5344CB8AC3E}">
        <p14:creationId xmlns:p14="http://schemas.microsoft.com/office/powerpoint/2010/main" val="2360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5B77-0FF5-4C86-87DB-5E255B51C83B}"/>
              </a:ext>
            </a:extLst>
          </p:cNvPr>
          <p:cNvSpPr>
            <a:spLocks noGrp="1"/>
          </p:cNvSpPr>
          <p:nvPr>
            <p:ph type="title"/>
          </p:nvPr>
        </p:nvSpPr>
        <p:spPr>
          <a:xfrm>
            <a:off x="531812" y="304800"/>
            <a:ext cx="9677399" cy="1143000"/>
          </a:xfrm>
        </p:spPr>
        <p:txBody>
          <a:bodyPr>
            <a:normAutofit fontScale="90000"/>
          </a:bodyPr>
          <a:lstStyle/>
          <a:p>
            <a:r>
              <a:rPr lang="en-US" b="1" dirty="0"/>
              <a:t>Rates of Return: Holding Period Return (HPR)</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3191-478D-44BF-918D-3F1B75A488D7}"/>
                  </a:ext>
                </a:extLst>
              </p:cNvPr>
              <p:cNvSpPr>
                <a:spLocks noGrp="1"/>
              </p:cNvSpPr>
              <p:nvPr>
                <p:ph idx="1"/>
              </p:nvPr>
            </p:nvSpPr>
            <p:spPr>
              <a:xfrm>
                <a:off x="227012" y="1895582"/>
                <a:ext cx="11734800" cy="4953000"/>
              </a:xfrm>
            </p:spPr>
            <p:txBody>
              <a:bodyPr>
                <a:normAutofit/>
              </a:bodyPr>
              <a:lstStyle/>
              <a:p>
                <a:pPr marL="0" indent="0">
                  <a:buNone/>
                </a:pPr>
                <a:r>
                  <a:rPr lang="en-US" b="1" dirty="0">
                    <a:solidFill>
                      <a:srgbClr val="FFFF00"/>
                    </a:solidFill>
                  </a:rPr>
                  <a:t>	HPR = </a:t>
                </a:r>
                <a14:m>
                  <m:oMath xmlns:m="http://schemas.openxmlformats.org/officeDocument/2006/math">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CF</m:t>
                        </m:r>
                      </m:num>
                      <m:den>
                        <m:r>
                          <m:rPr>
                            <m:sty m:val="p"/>
                          </m:rPr>
                          <a:rPr lang="en-US">
                            <a:solidFill>
                              <a:srgbClr val="FFFF00"/>
                            </a:solidFill>
                            <a:latin typeface="Cambria Math" panose="02040503050406030204" pitchFamily="18" charset="0"/>
                          </a:rPr>
                          <m:t>I</m:t>
                        </m:r>
                      </m:den>
                    </m:f>
                  </m:oMath>
                </a14:m>
                <a:endParaRPr lang="en-US" dirty="0"/>
              </a:p>
              <a:p>
                <a:pPr marL="0" indent="0">
                  <a:buNone/>
                </a:pPr>
                <a:r>
                  <a:rPr lang="en-US" dirty="0"/>
                  <a:t>where CF is the cash flow (inflow and outflow) during the investment period and I is the initial investment. </a:t>
                </a:r>
              </a:p>
              <a:p>
                <a:pPr marL="0" indent="0">
                  <a:buNone/>
                </a:pPr>
                <a:r>
                  <a:rPr lang="en-US" dirty="0"/>
                  <a:t>For example, if an investor buys the stock for $100 and sells it for $120 and during the investment he or she received $2 in dividends, then the cash flow on the numerator is $120 of proceeds for selling the stock plus $2 of cash dividends received (cash inflow) minus the initial investment of $100 (cash outflow), and the net cash flow is $22 = ($120 + $2 - $100). The HPR will be then be calculated by dividing the net cash flow of $22 by the initial investment of $100 resulting in a 22% return: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120−100+2</m:t>
                              </m:r>
                            </m:e>
                          </m:d>
                        </m:num>
                        <m:den>
                          <m:r>
                            <a:rPr lang="en-US">
                              <a:latin typeface="Cambria Math" panose="02040503050406030204" pitchFamily="18" charset="0"/>
                            </a:rPr>
                            <m:t>100</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22</m:t>
                          </m:r>
                        </m:num>
                        <m:den>
                          <m:r>
                            <a:rPr lang="en-US">
                              <a:latin typeface="Cambria Math" panose="02040503050406030204" pitchFamily="18" charset="0"/>
                            </a:rPr>
                            <m:t>100</m:t>
                          </m:r>
                        </m:den>
                      </m:f>
                      <m:r>
                        <a:rPr lang="en-US">
                          <a:latin typeface="Cambria Math" panose="02040503050406030204" pitchFamily="18" charset="0"/>
                        </a:rPr>
                        <m:t>=0.22=22%</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7453191-478D-44BF-918D-3F1B75A488D7}"/>
                  </a:ext>
                </a:extLst>
              </p:cNvPr>
              <p:cNvSpPr>
                <a:spLocks noGrp="1" noRot="1" noChangeAspect="1" noMove="1" noResize="1" noEditPoints="1" noAdjustHandles="1" noChangeArrowheads="1" noChangeShapeType="1" noTextEdit="1"/>
              </p:cNvSpPr>
              <p:nvPr>
                <p:ph idx="1"/>
              </p:nvPr>
            </p:nvSpPr>
            <p:spPr>
              <a:xfrm>
                <a:off x="227012" y="1895582"/>
                <a:ext cx="11734800" cy="4953000"/>
              </a:xfrm>
              <a:blipFill>
                <a:blip r:embed="rId2"/>
                <a:stretch>
                  <a:fillRect l="-519" r="-208"/>
                </a:stretch>
              </a:blipFill>
            </p:spPr>
            <p:txBody>
              <a:bodyPr/>
              <a:lstStyle/>
              <a:p>
                <a:r>
                  <a:rPr lang="en-US">
                    <a:noFill/>
                  </a:rPr>
                  <a:t> </a:t>
                </a:r>
              </a:p>
            </p:txBody>
          </p:sp>
        </mc:Fallback>
      </mc:AlternateContent>
    </p:spTree>
    <p:extLst>
      <p:ext uri="{BB962C8B-B14F-4D97-AF65-F5344CB8AC3E}">
        <p14:creationId xmlns:p14="http://schemas.microsoft.com/office/powerpoint/2010/main" val="41098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7896-3902-2053-F6EF-76754CE43D22}"/>
              </a:ext>
            </a:extLst>
          </p:cNvPr>
          <p:cNvSpPr>
            <a:spLocks noGrp="1"/>
          </p:cNvSpPr>
          <p:nvPr>
            <p:ph type="title"/>
          </p:nvPr>
        </p:nvSpPr>
        <p:spPr/>
        <p:txBody>
          <a:bodyPr/>
          <a:lstStyle/>
          <a:p>
            <a:r>
              <a:rPr lang="en-US" dirty="0"/>
              <a:t>Credit vs Investment</a:t>
            </a:r>
          </a:p>
        </p:txBody>
      </p:sp>
      <p:sp>
        <p:nvSpPr>
          <p:cNvPr id="5" name="TextBox 4">
            <a:extLst>
              <a:ext uri="{FF2B5EF4-FFF2-40B4-BE49-F238E27FC236}">
                <a16:creationId xmlns:a16="http://schemas.microsoft.com/office/drawing/2014/main" id="{F2542381-0F77-AEF3-293F-9F251EECC890}"/>
              </a:ext>
            </a:extLst>
          </p:cNvPr>
          <p:cNvSpPr txBox="1"/>
          <p:nvPr/>
        </p:nvSpPr>
        <p:spPr>
          <a:xfrm>
            <a:off x="989012" y="1752600"/>
            <a:ext cx="4762670" cy="2954655"/>
          </a:xfrm>
          <a:prstGeom prst="rect">
            <a:avLst/>
          </a:prstGeom>
          <a:solidFill>
            <a:schemeClr val="accent1"/>
          </a:solidFill>
          <a:ln w="25400">
            <a:solidFill>
              <a:schemeClr val="tx1"/>
            </a:solidFill>
          </a:ln>
        </p:spPr>
        <p:txBody>
          <a:bodyPr wrap="square" rtlCol="0">
            <a:spAutoFit/>
          </a:bodyPr>
          <a:lstStyle/>
          <a:p>
            <a:r>
              <a:rPr lang="en-US" sz="2000" b="1" dirty="0"/>
              <a:t>CREDIT</a:t>
            </a:r>
          </a:p>
          <a:p>
            <a:endParaRPr lang="en-US" sz="2000" b="1" dirty="0"/>
          </a:p>
          <a:p>
            <a:r>
              <a:rPr lang="en-US" sz="2000" b="1" dirty="0"/>
              <a:t>Credit Expectation (Lender Mindset)</a:t>
            </a:r>
          </a:p>
          <a:p>
            <a:r>
              <a:rPr lang="en-US" b="1" dirty="0"/>
              <a:t>    		</a:t>
            </a:r>
          </a:p>
          <a:p>
            <a:r>
              <a:rPr lang="en-US" b="1" dirty="0"/>
              <a:t>Core question:  </a:t>
            </a:r>
            <a:r>
              <a:rPr lang="en-US" i="1" dirty="0"/>
              <a:t>Will I get my money back, on time, with interest?</a:t>
            </a:r>
            <a:endParaRPr lang="en-US" dirty="0"/>
          </a:p>
          <a:p>
            <a:endParaRPr lang="en-US" dirty="0"/>
          </a:p>
          <a:p>
            <a:r>
              <a:rPr lang="en-US" dirty="0"/>
              <a:t>Credit expectation is about </a:t>
            </a:r>
            <a:r>
              <a:rPr lang="en-US" b="1" dirty="0"/>
              <a:t>capital preservation first</a:t>
            </a:r>
            <a:r>
              <a:rPr lang="en-US" dirty="0"/>
              <a:t>, return second.</a:t>
            </a:r>
          </a:p>
          <a:p>
            <a:endParaRPr lang="en-US" dirty="0">
              <a:solidFill>
                <a:srgbClr val="FF0000"/>
              </a:solidFill>
            </a:endParaRPr>
          </a:p>
        </p:txBody>
      </p:sp>
      <p:sp>
        <p:nvSpPr>
          <p:cNvPr id="7" name="TextBox 6">
            <a:extLst>
              <a:ext uri="{FF2B5EF4-FFF2-40B4-BE49-F238E27FC236}">
                <a16:creationId xmlns:a16="http://schemas.microsoft.com/office/drawing/2014/main" id="{46A1F750-F742-87CD-8D5E-A31D5C72A9F3}"/>
              </a:ext>
            </a:extLst>
          </p:cNvPr>
          <p:cNvSpPr txBox="1"/>
          <p:nvPr/>
        </p:nvSpPr>
        <p:spPr>
          <a:xfrm>
            <a:off x="6780212" y="1752600"/>
            <a:ext cx="4762670" cy="3262432"/>
          </a:xfrm>
          <a:prstGeom prst="rect">
            <a:avLst/>
          </a:prstGeom>
          <a:solidFill>
            <a:schemeClr val="accent1"/>
          </a:solidFill>
          <a:ln w="25400">
            <a:solidFill>
              <a:schemeClr val="tx1"/>
            </a:solidFill>
          </a:ln>
        </p:spPr>
        <p:txBody>
          <a:bodyPr wrap="square" rtlCol="0">
            <a:spAutoFit/>
          </a:bodyPr>
          <a:lstStyle/>
          <a:p>
            <a:r>
              <a:rPr lang="en-US" sz="2000" b="1" dirty="0"/>
              <a:t>INVESTMENT</a:t>
            </a:r>
          </a:p>
          <a:p>
            <a:endParaRPr lang="en-US" sz="2000" b="1" dirty="0"/>
          </a:p>
          <a:p>
            <a:r>
              <a:rPr lang="en-US" sz="2000" b="1" dirty="0"/>
              <a:t>Investment Expectation (Equity / VC / PE Mindset)</a:t>
            </a:r>
          </a:p>
          <a:p>
            <a:r>
              <a:rPr lang="en-US" b="1" dirty="0"/>
              <a:t>		</a:t>
            </a:r>
          </a:p>
          <a:p>
            <a:r>
              <a:rPr lang="en-US" b="1" dirty="0"/>
              <a:t>Core question: </a:t>
            </a:r>
            <a:r>
              <a:rPr lang="en-US" i="1" dirty="0"/>
              <a:t>How big can this get, and what multiple can I earn?</a:t>
            </a:r>
            <a:endParaRPr lang="en-US" dirty="0"/>
          </a:p>
          <a:p>
            <a:endParaRPr lang="en-US" dirty="0"/>
          </a:p>
          <a:p>
            <a:r>
              <a:rPr lang="en-US" dirty="0"/>
              <a:t>Investment expectation is about </a:t>
            </a:r>
            <a:r>
              <a:rPr lang="en-US" b="1" dirty="0"/>
              <a:t>value creation and upside</a:t>
            </a:r>
            <a:r>
              <a:rPr lang="en-US" dirty="0"/>
              <a:t>, accepting risk of loss.</a:t>
            </a:r>
          </a:p>
        </p:txBody>
      </p:sp>
    </p:spTree>
    <p:extLst>
      <p:ext uri="{BB962C8B-B14F-4D97-AF65-F5344CB8AC3E}">
        <p14:creationId xmlns:p14="http://schemas.microsoft.com/office/powerpoint/2010/main" val="31827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ECB4-E360-6B72-3A35-3BB150E9392C}"/>
              </a:ext>
            </a:extLst>
          </p:cNvPr>
          <p:cNvSpPr>
            <a:spLocks noGrp="1"/>
          </p:cNvSpPr>
          <p:nvPr>
            <p:ph type="title"/>
          </p:nvPr>
        </p:nvSpPr>
        <p:spPr/>
        <p:txBody>
          <a:bodyPr/>
          <a:lstStyle/>
          <a:p>
            <a:r>
              <a:rPr lang="en-US" dirty="0"/>
              <a:t>Credit vs Investment</a:t>
            </a:r>
          </a:p>
        </p:txBody>
      </p:sp>
      <p:sp>
        <p:nvSpPr>
          <p:cNvPr id="4" name="TextBox 3">
            <a:extLst>
              <a:ext uri="{FF2B5EF4-FFF2-40B4-BE49-F238E27FC236}">
                <a16:creationId xmlns:a16="http://schemas.microsoft.com/office/drawing/2014/main" id="{925A0028-6555-331D-74B2-393E68C2BF94}"/>
              </a:ext>
            </a:extLst>
          </p:cNvPr>
          <p:cNvSpPr txBox="1"/>
          <p:nvPr/>
        </p:nvSpPr>
        <p:spPr>
          <a:xfrm>
            <a:off x="812279" y="1582340"/>
            <a:ext cx="4534069" cy="3970318"/>
          </a:xfrm>
          <a:prstGeom prst="rect">
            <a:avLst/>
          </a:prstGeom>
          <a:solidFill>
            <a:schemeClr val="accent1"/>
          </a:solidFill>
          <a:ln w="25400">
            <a:solidFill>
              <a:schemeClr val="tx1"/>
            </a:solidFill>
          </a:ln>
        </p:spPr>
        <p:txBody>
          <a:bodyPr wrap="square" rtlCol="0">
            <a:spAutoFit/>
          </a:bodyPr>
          <a:lstStyle/>
          <a:p>
            <a:r>
              <a:rPr lang="en-US" b="1" dirty="0"/>
              <a:t>CREDIT</a:t>
            </a:r>
          </a:p>
          <a:p>
            <a:r>
              <a:rPr lang="en-US" b="1" dirty="0"/>
              <a:t>What creditors expect</a:t>
            </a:r>
          </a:p>
          <a:p>
            <a:endParaRPr lang="en-US" b="1" dirty="0"/>
          </a:p>
          <a:p>
            <a:r>
              <a:rPr lang="en-US" b="1" dirty="0"/>
              <a:t>Defined return</a:t>
            </a:r>
            <a:r>
              <a:rPr lang="en-US" dirty="0"/>
              <a:t>: Interest + principal</a:t>
            </a:r>
          </a:p>
          <a:p>
            <a:endParaRPr lang="en-US" b="1" dirty="0"/>
          </a:p>
          <a:p>
            <a:r>
              <a:rPr lang="en-US" b="1" dirty="0"/>
              <a:t>Asymmetric payoff</a:t>
            </a:r>
            <a:r>
              <a:rPr lang="en-US" dirty="0"/>
              <a:t>:</a:t>
            </a:r>
          </a:p>
          <a:p>
            <a:pPr lvl="1"/>
            <a:r>
              <a:rPr lang="en-US" dirty="0"/>
              <a:t>Upside is capped (coupon + fees)</a:t>
            </a:r>
          </a:p>
          <a:p>
            <a:pPr lvl="1"/>
            <a:r>
              <a:rPr lang="en-US" dirty="0"/>
              <a:t>Downside is severe (default, restructuring)</a:t>
            </a:r>
          </a:p>
          <a:p>
            <a:endParaRPr lang="en-US" b="1" dirty="0"/>
          </a:p>
          <a:p>
            <a:r>
              <a:rPr lang="en-US" b="1" dirty="0"/>
              <a:t>Priority in capital structure</a:t>
            </a:r>
            <a:r>
              <a:rPr lang="en-US" dirty="0"/>
              <a:t>: Senior to equity</a:t>
            </a:r>
          </a:p>
          <a:p>
            <a:endParaRPr lang="en-US" b="1" dirty="0"/>
          </a:p>
          <a:p>
            <a:r>
              <a:rPr lang="en-US" b="1" dirty="0"/>
              <a:t>Predictability</a:t>
            </a:r>
            <a:r>
              <a:rPr lang="en-US" dirty="0"/>
              <a:t> over growth</a:t>
            </a:r>
          </a:p>
        </p:txBody>
      </p:sp>
      <p:sp>
        <p:nvSpPr>
          <p:cNvPr id="5" name="TextBox 4">
            <a:extLst>
              <a:ext uri="{FF2B5EF4-FFF2-40B4-BE49-F238E27FC236}">
                <a16:creationId xmlns:a16="http://schemas.microsoft.com/office/drawing/2014/main" id="{E3DFE413-9D98-EDD1-0AEB-30012AA03BB9}"/>
              </a:ext>
            </a:extLst>
          </p:cNvPr>
          <p:cNvSpPr txBox="1"/>
          <p:nvPr/>
        </p:nvSpPr>
        <p:spPr>
          <a:xfrm>
            <a:off x="6569851" y="1592994"/>
            <a:ext cx="3886200" cy="4247317"/>
          </a:xfrm>
          <a:prstGeom prst="rect">
            <a:avLst/>
          </a:prstGeom>
          <a:solidFill>
            <a:schemeClr val="accent1"/>
          </a:solidFill>
          <a:ln w="25400">
            <a:solidFill>
              <a:schemeClr val="tx1"/>
            </a:solidFill>
          </a:ln>
        </p:spPr>
        <p:txBody>
          <a:bodyPr wrap="square" rtlCol="0">
            <a:spAutoFit/>
          </a:bodyPr>
          <a:lstStyle/>
          <a:p>
            <a:r>
              <a:rPr lang="en-US" b="1" dirty="0"/>
              <a:t>INVESTMENT</a:t>
            </a:r>
          </a:p>
          <a:p>
            <a:r>
              <a:rPr lang="en-US" b="1" dirty="0"/>
              <a:t>What investors expect</a:t>
            </a:r>
          </a:p>
          <a:p>
            <a:endParaRPr lang="en-US" b="1" dirty="0"/>
          </a:p>
          <a:p>
            <a:r>
              <a:rPr lang="en-US" b="1" dirty="0"/>
              <a:t>Undefined return</a:t>
            </a:r>
            <a:r>
              <a:rPr lang="en-US" dirty="0"/>
              <a:t>: Depends on exit</a:t>
            </a:r>
          </a:p>
          <a:p>
            <a:endParaRPr lang="en-US" b="1" dirty="0"/>
          </a:p>
          <a:p>
            <a:r>
              <a:rPr lang="en-US" b="1" dirty="0"/>
              <a:t>Asymmetric payoff (opposite of credit)</a:t>
            </a:r>
            <a:r>
              <a:rPr lang="en-US" dirty="0"/>
              <a:t>:</a:t>
            </a:r>
          </a:p>
          <a:p>
            <a:pPr lvl="1"/>
            <a:r>
              <a:rPr lang="en-US" dirty="0"/>
              <a:t>Downside capped at invested capital</a:t>
            </a:r>
          </a:p>
          <a:p>
            <a:pPr lvl="1"/>
            <a:r>
              <a:rPr lang="en-US" dirty="0"/>
              <a:t>Upside theoretically unlimited</a:t>
            </a:r>
          </a:p>
          <a:p>
            <a:endParaRPr lang="en-US" b="1" dirty="0"/>
          </a:p>
          <a:p>
            <a:r>
              <a:rPr lang="en-US" b="1" dirty="0"/>
              <a:t>Last in the capital structure</a:t>
            </a:r>
            <a:endParaRPr lang="en-US" dirty="0"/>
          </a:p>
          <a:p>
            <a:r>
              <a:rPr lang="en-US" b="1" dirty="0"/>
              <a:t>Growth, scale, optionality</a:t>
            </a:r>
            <a:endParaRPr lang="en-US" dirty="0"/>
          </a:p>
        </p:txBody>
      </p:sp>
    </p:spTree>
    <p:extLst>
      <p:ext uri="{BB962C8B-B14F-4D97-AF65-F5344CB8AC3E}">
        <p14:creationId xmlns:p14="http://schemas.microsoft.com/office/powerpoint/2010/main" val="334315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73C0-40F7-5AEC-0002-B17FC49470D7}"/>
              </a:ext>
            </a:extLst>
          </p:cNvPr>
          <p:cNvSpPr>
            <a:spLocks noGrp="1"/>
          </p:cNvSpPr>
          <p:nvPr>
            <p:ph type="title"/>
          </p:nvPr>
        </p:nvSpPr>
        <p:spPr>
          <a:xfrm>
            <a:off x="645943" y="452718"/>
            <a:ext cx="9402274" cy="1071282"/>
          </a:xfrm>
        </p:spPr>
        <p:txBody>
          <a:bodyPr/>
          <a:lstStyle/>
          <a:p>
            <a:r>
              <a:rPr lang="en-US" dirty="0"/>
              <a:t>Credit vs Investment</a:t>
            </a:r>
          </a:p>
        </p:txBody>
      </p:sp>
      <p:sp>
        <p:nvSpPr>
          <p:cNvPr id="4" name="TextBox 3">
            <a:extLst>
              <a:ext uri="{FF2B5EF4-FFF2-40B4-BE49-F238E27FC236}">
                <a16:creationId xmlns:a16="http://schemas.microsoft.com/office/drawing/2014/main" id="{45AC0D6C-F470-6533-C60E-EBA753EB6E04}"/>
              </a:ext>
            </a:extLst>
          </p:cNvPr>
          <p:cNvSpPr txBox="1"/>
          <p:nvPr/>
        </p:nvSpPr>
        <p:spPr>
          <a:xfrm>
            <a:off x="760412" y="1905000"/>
            <a:ext cx="4572000" cy="3416320"/>
          </a:xfrm>
          <a:prstGeom prst="rect">
            <a:avLst/>
          </a:prstGeom>
          <a:solidFill>
            <a:schemeClr val="accent1"/>
          </a:solidFill>
          <a:ln w="25400">
            <a:solidFill>
              <a:schemeClr val="tx1"/>
            </a:solidFill>
          </a:ln>
        </p:spPr>
        <p:txBody>
          <a:bodyPr wrap="square" rtlCol="0">
            <a:spAutoFit/>
          </a:bodyPr>
          <a:lstStyle/>
          <a:p>
            <a:r>
              <a:rPr lang="en-US" b="1" dirty="0"/>
              <a:t>CREDIT</a:t>
            </a:r>
          </a:p>
          <a:p>
            <a:r>
              <a:rPr lang="en-US" b="1" dirty="0"/>
              <a:t>Key metrics lenders focus on</a:t>
            </a:r>
          </a:p>
          <a:p>
            <a:endParaRPr lang="en-US" b="1" dirty="0"/>
          </a:p>
          <a:p>
            <a:r>
              <a:rPr lang="en-US" dirty="0"/>
              <a:t>Cash flow coverage (DSCR, Interest Coverage)</a:t>
            </a:r>
          </a:p>
          <a:p>
            <a:r>
              <a:rPr lang="en-US" dirty="0"/>
              <a:t>Leverage ratios</a:t>
            </a:r>
          </a:p>
          <a:p>
            <a:r>
              <a:rPr lang="en-US" dirty="0"/>
              <a:t>Asset collateral / security</a:t>
            </a:r>
          </a:p>
          <a:p>
            <a:r>
              <a:rPr lang="en-US" dirty="0"/>
              <a:t>Covenants and downside protection</a:t>
            </a:r>
          </a:p>
          <a:p>
            <a:r>
              <a:rPr lang="en-US" dirty="0"/>
              <a:t>Probability of default (PD) and loss given default (LGD)</a:t>
            </a:r>
          </a:p>
          <a:p>
            <a:endParaRPr lang="en-US" dirty="0"/>
          </a:p>
          <a:p>
            <a:r>
              <a:rPr lang="en-US" dirty="0"/>
              <a:t>📌 </a:t>
            </a:r>
            <a:r>
              <a:rPr lang="en-US" b="1" dirty="0"/>
              <a:t>Success = no surprises</a:t>
            </a:r>
            <a:endParaRPr lang="en-US" dirty="0"/>
          </a:p>
        </p:txBody>
      </p:sp>
      <p:sp>
        <p:nvSpPr>
          <p:cNvPr id="5" name="TextBox 4">
            <a:extLst>
              <a:ext uri="{FF2B5EF4-FFF2-40B4-BE49-F238E27FC236}">
                <a16:creationId xmlns:a16="http://schemas.microsoft.com/office/drawing/2014/main" id="{BA5C0359-CB56-8F2D-BE78-D9B89B829B43}"/>
              </a:ext>
            </a:extLst>
          </p:cNvPr>
          <p:cNvSpPr txBox="1"/>
          <p:nvPr/>
        </p:nvSpPr>
        <p:spPr>
          <a:xfrm>
            <a:off x="7085012" y="1905000"/>
            <a:ext cx="4343401" cy="3416320"/>
          </a:xfrm>
          <a:prstGeom prst="rect">
            <a:avLst/>
          </a:prstGeom>
          <a:solidFill>
            <a:schemeClr val="accent1"/>
          </a:solidFill>
          <a:ln w="25400">
            <a:solidFill>
              <a:schemeClr val="tx1"/>
            </a:solidFill>
          </a:ln>
        </p:spPr>
        <p:txBody>
          <a:bodyPr wrap="square" rtlCol="0">
            <a:spAutoFit/>
          </a:bodyPr>
          <a:lstStyle/>
          <a:p>
            <a:r>
              <a:rPr lang="en-US" b="1" dirty="0"/>
              <a:t>INVESTMENT</a:t>
            </a:r>
          </a:p>
          <a:p>
            <a:r>
              <a:rPr lang="en-US" b="1" dirty="0"/>
              <a:t>Key metrics investors focus on</a:t>
            </a:r>
          </a:p>
          <a:p>
            <a:endParaRPr lang="en-US" b="1" dirty="0"/>
          </a:p>
          <a:p>
            <a:r>
              <a:rPr lang="en-US" dirty="0"/>
              <a:t>Revenue growth and TAM</a:t>
            </a:r>
          </a:p>
          <a:p>
            <a:r>
              <a:rPr lang="en-US" dirty="0"/>
              <a:t>Margins and operating leverage</a:t>
            </a:r>
          </a:p>
          <a:p>
            <a:r>
              <a:rPr lang="en-US" dirty="0"/>
              <a:t>Competitive advantage / moat</a:t>
            </a:r>
          </a:p>
          <a:p>
            <a:r>
              <a:rPr lang="en-US" dirty="0"/>
              <a:t>Exit multiples and timing</a:t>
            </a:r>
          </a:p>
          <a:p>
            <a:r>
              <a:rPr lang="en-US" dirty="0"/>
              <a:t>IRR and MOIC (multiple on invested capital)</a:t>
            </a:r>
          </a:p>
          <a:p>
            <a:endParaRPr lang="en-US" dirty="0"/>
          </a:p>
          <a:p>
            <a:r>
              <a:rPr lang="en-US" dirty="0"/>
              <a:t>📌 </a:t>
            </a:r>
            <a:r>
              <a:rPr lang="en-US" b="1" dirty="0"/>
              <a:t>Success = outsized wins that cover losses</a:t>
            </a:r>
            <a:endParaRPr lang="en-US" dirty="0"/>
          </a:p>
        </p:txBody>
      </p:sp>
    </p:spTree>
    <p:extLst>
      <p:ext uri="{BB962C8B-B14F-4D97-AF65-F5344CB8AC3E}">
        <p14:creationId xmlns:p14="http://schemas.microsoft.com/office/powerpoint/2010/main" val="372141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720416"/>
            <a:ext cx="31907" cy="2495189"/>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4215604"/>
            <a:ext cx="97010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209" y="1606664"/>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116332" y="1523775"/>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1085775"/>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463" y="3800142"/>
            <a:ext cx="1400577" cy="369236"/>
          </a:xfrm>
          <a:prstGeom prst="rect">
            <a:avLst/>
          </a:prstGeom>
          <a:noFill/>
        </p:spPr>
        <p:txBody>
          <a:bodyPr wrap="square" rtlCol="0">
            <a:spAutoFit/>
          </a:bodyPr>
          <a:lstStyle/>
          <a:p>
            <a:r>
              <a:rPr lang="en-US" sz="1799" b="1" dirty="0">
                <a:solidFill>
                  <a:srgbClr val="FF0000"/>
                </a:solidFill>
              </a:rPr>
              <a:t>ENTRY</a:t>
            </a:r>
          </a:p>
        </p:txBody>
      </p:sp>
      <p:sp>
        <p:nvSpPr>
          <p:cNvPr id="16" name="TextBox 15">
            <a:extLst>
              <a:ext uri="{FF2B5EF4-FFF2-40B4-BE49-F238E27FC236}">
                <a16:creationId xmlns:a16="http://schemas.microsoft.com/office/drawing/2014/main" id="{2AE4CC0C-8A88-4D55-B16C-0A303E7CC19C}"/>
              </a:ext>
            </a:extLst>
          </p:cNvPr>
          <p:cNvSpPr txBox="1"/>
          <p:nvPr/>
        </p:nvSpPr>
        <p:spPr>
          <a:xfrm>
            <a:off x="-27356" y="3799970"/>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1530606"/>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1355299"/>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9" name="Content Placeholder 2">
            <a:extLst>
              <a:ext uri="{FF2B5EF4-FFF2-40B4-BE49-F238E27FC236}">
                <a16:creationId xmlns:a16="http://schemas.microsoft.com/office/drawing/2014/main" id="{11A6B7E3-D905-4948-81BB-1756B150250B}"/>
              </a:ext>
            </a:extLst>
          </p:cNvPr>
          <p:cNvSpPr>
            <a:spLocks noGrp="1"/>
          </p:cNvSpPr>
          <p:nvPr>
            <p:ph idx="1"/>
          </p:nvPr>
        </p:nvSpPr>
        <p:spPr>
          <a:xfrm>
            <a:off x="160045" y="4519450"/>
            <a:ext cx="4554266"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sp>
        <p:nvSpPr>
          <p:cNvPr id="11" name="TextBox 10">
            <a:extLst>
              <a:ext uri="{FF2B5EF4-FFF2-40B4-BE49-F238E27FC236}">
                <a16:creationId xmlns:a16="http://schemas.microsoft.com/office/drawing/2014/main" id="{DB887F1C-0BD5-4DD1-B250-1157D0B810EC}"/>
              </a:ext>
            </a:extLst>
          </p:cNvPr>
          <p:cNvSpPr txBox="1"/>
          <p:nvPr/>
        </p:nvSpPr>
        <p:spPr>
          <a:xfrm>
            <a:off x="111027" y="423880"/>
            <a:ext cx="5168338" cy="1199816"/>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Finance &amp; Investment</a:t>
            </a:r>
          </a:p>
          <a:p>
            <a:pPr marL="285664" indent="-285664">
              <a:buFont typeface="Arial" panose="020B0604020202020204" pitchFamily="34" charset="0"/>
              <a:buChar char="•"/>
            </a:pPr>
            <a:r>
              <a:rPr lang="en-US" sz="1799" dirty="0"/>
              <a:t>Credit Risk Management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5731200" y="56176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5178660" y="70102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5438602" y="63139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068908" y="2682284"/>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343104" y="2672733"/>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6617299" y="2629132"/>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6984737" y="3271585"/>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5856733" y="90011"/>
            <a:ext cx="2940970" cy="646163"/>
          </a:xfrm>
          <a:prstGeom prst="rect">
            <a:avLst/>
          </a:prstGeom>
          <a:noFill/>
        </p:spPr>
        <p:txBody>
          <a:bodyPr wrap="square" rtlCol="0">
            <a:spAutoFit/>
          </a:bodyPr>
          <a:lstStyle/>
          <a:p>
            <a:r>
              <a:rPr lang="en-US" sz="1799" b="1" dirty="0">
                <a:solidFill>
                  <a:srgbClr val="FFFF00"/>
                </a:solidFill>
              </a:rPr>
              <a:t>Risks that are pushing the </a:t>
            </a:r>
            <a:r>
              <a:rPr lang="en-US" sz="1799" b="1" u="sng" dirty="0">
                <a:solidFill>
                  <a:srgbClr val="FFFF00"/>
                </a:solidFill>
              </a:rPr>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3953</TotalTime>
  <Words>3863</Words>
  <Application>Microsoft Office PowerPoint</Application>
  <PresentationFormat>Custom</PresentationFormat>
  <Paragraphs>412</Paragraphs>
  <Slides>51</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Cambria Math</vt:lpstr>
      <vt:lpstr>Century Gothic</vt:lpstr>
      <vt:lpstr>Corbel</vt:lpstr>
      <vt:lpstr>Wingdings</vt:lpstr>
      <vt:lpstr>Wingdings 3</vt:lpstr>
      <vt:lpstr>Ion</vt:lpstr>
      <vt:lpstr>Worksheet</vt:lpstr>
      <vt:lpstr>Introducing Credit Basics, </vt:lpstr>
      <vt:lpstr>PowerPoint Presentation</vt:lpstr>
      <vt:lpstr>PowerPoint Presentation</vt:lpstr>
      <vt:lpstr>PowerPoint Presentation</vt:lpstr>
      <vt:lpstr>PowerPoint Presentation</vt:lpstr>
      <vt:lpstr>Credit vs Investment</vt:lpstr>
      <vt:lpstr>Credit vs Investment</vt:lpstr>
      <vt:lpstr>Credit vs Investment</vt:lpstr>
      <vt:lpstr>PowerPoint Presentation</vt:lpstr>
      <vt:lpstr>From the Prospective of Mgmt/Equity/Borrower</vt:lpstr>
      <vt:lpstr>From the Prospective of Lenders</vt:lpstr>
      <vt:lpstr>Investment Math Basics:  Time Value of Money Risk &amp; Return Mortgage Calculation </vt:lpstr>
      <vt:lpstr>Time Value of Money Concepts </vt:lpstr>
      <vt:lpstr>One-Time Investment </vt:lpstr>
      <vt:lpstr>Calculating Future Value</vt:lpstr>
      <vt:lpstr>FV: Formula Method</vt:lpstr>
      <vt:lpstr>Future Values: General Formula</vt:lpstr>
      <vt:lpstr>FV: Using Excel’s Financial Technology</vt:lpstr>
      <vt:lpstr>Compound Interest</vt:lpstr>
      <vt:lpstr>FV: Formula Methods</vt:lpstr>
      <vt:lpstr>FV: Three Methods</vt:lpstr>
      <vt:lpstr>Future Value – Example 3</vt:lpstr>
      <vt:lpstr>Calculate Present Value</vt:lpstr>
      <vt:lpstr>Present Values – Example 2</vt:lpstr>
      <vt:lpstr>PV: Using Excel</vt:lpstr>
      <vt:lpstr>Calculating the Interest Rate</vt:lpstr>
      <vt:lpstr>Interest Rate using Excel</vt:lpstr>
      <vt:lpstr>Interest Rate – Example 2</vt:lpstr>
      <vt:lpstr>Interest Rate</vt:lpstr>
      <vt:lpstr>Calculate Time</vt:lpstr>
      <vt:lpstr>Calculating Time using Excel</vt:lpstr>
      <vt:lpstr>Number of periods</vt:lpstr>
      <vt:lpstr>One-Time Investment </vt:lpstr>
      <vt:lpstr>One-Time Investment </vt:lpstr>
      <vt:lpstr>One-Time Investment </vt:lpstr>
      <vt:lpstr>Annuity Investment </vt:lpstr>
      <vt:lpstr>Annuities or Even Annual Cash flows  </vt:lpstr>
      <vt:lpstr>Annuities or Even Annual Cash flows  </vt:lpstr>
      <vt:lpstr>Annuity (Real-world) Example</vt:lpstr>
      <vt:lpstr>Annuity - Cash Flow</vt:lpstr>
      <vt:lpstr>Who wants to be a millionaire?</vt:lpstr>
      <vt:lpstr>Who wants to be a millionaire?</vt:lpstr>
      <vt:lpstr>Annuity – Interest rate</vt:lpstr>
      <vt:lpstr>Excel based formulas for one-time and annuity investments:</vt:lpstr>
      <vt:lpstr>Uneven Annual Cash Flows</vt:lpstr>
      <vt:lpstr>Annuities or Even Annual Cash flows  </vt:lpstr>
      <vt:lpstr>Annuities or Even Annual Cash flows  </vt:lpstr>
      <vt:lpstr>Mortgage Calculation</vt:lpstr>
      <vt:lpstr>Uneven Annual Cash Flows</vt:lpstr>
      <vt:lpstr>Excel based formulas:</vt:lpstr>
      <vt:lpstr>Rates of Return: Holding Period Return (HPR)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42</cp:revision>
  <dcterms:created xsi:type="dcterms:W3CDTF">2020-05-26T21:09:41Z</dcterms:created>
  <dcterms:modified xsi:type="dcterms:W3CDTF">2025-12-30T02:10:08Z</dcterms:modified>
</cp:coreProperties>
</file>