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65" r:id="rId2"/>
    <p:sldId id="634" r:id="rId3"/>
    <p:sldId id="372" r:id="rId4"/>
    <p:sldId id="635" r:id="rId5"/>
    <p:sldId id="636" r:id="rId6"/>
    <p:sldId id="639" r:id="rId7"/>
    <p:sldId id="637" r:id="rId8"/>
    <p:sldId id="638" r:id="rId9"/>
    <p:sldId id="641" r:id="rId10"/>
    <p:sldId id="643" r:id="rId11"/>
    <p:sldId id="642" r:id="rId12"/>
    <p:sldId id="640" r:id="rId13"/>
    <p:sldId id="644" r:id="rId14"/>
    <p:sldId id="646" r:id="rId15"/>
    <p:sldId id="645" r:id="rId16"/>
    <p:sldId id="647" r:id="rId17"/>
    <p:sldId id="648" r:id="rId18"/>
    <p:sldId id="650" r:id="rId19"/>
    <p:sldId id="649" r:id="rId20"/>
    <p:sldId id="651" r:id="rId21"/>
    <p:sldId id="652" r:id="rId22"/>
    <p:sldId id="653" r:id="rId23"/>
    <p:sldId id="654" r:id="rId24"/>
    <p:sldId id="655" r:id="rId25"/>
    <p:sldId id="656" r:id="rId26"/>
    <p:sldId id="657" r:id="rId27"/>
    <p:sldId id="658" r:id="rId28"/>
    <p:sldId id="659" r:id="rId29"/>
    <p:sldId id="660" r:id="rId30"/>
    <p:sldId id="661" r:id="rId31"/>
    <p:sldId id="662" r:id="rId32"/>
    <p:sldId id="663" r:id="rId33"/>
  </p:sldIdLst>
  <p:sldSz cx="12188825"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29" autoAdjust="0"/>
  </p:normalViewPr>
  <p:slideViewPr>
    <p:cSldViewPr showGuides="1">
      <p:cViewPr>
        <p:scale>
          <a:sx n="74" d="100"/>
          <a:sy n="74" d="100"/>
        </p:scale>
        <p:origin x="10806" y="196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7/14/2026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7/14/2026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7/14/2026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7/14/2026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7/14/2026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7/14/2026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7/14/2026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7/14/2026</a:t>
            </a:fld>
            <a:endParaRPr dirty="0"/>
          </a:p>
        </p:txBody>
      </p:sp>
      <p:sp>
        <p:nvSpPr>
          <p:cNvPr id="9" name="Slide Number Placeholder 8"/>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fld id="{03F41C87-7AD9-4845-A077-840E4A0F3F06}" type="datetimeFigureOut">
              <a:rPr lang="en-US"/>
              <a:t>7/14/2026</a:t>
            </a:fld>
            <a:endParaRPr dirty="0"/>
          </a:p>
        </p:txBody>
      </p:sp>
      <p:sp>
        <p:nvSpPr>
          <p:cNvPr id="5" name="Slide Number Placeholder 4"/>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fld id="{03F41C87-7AD9-4845-A077-840E4A0F3F06}" type="datetimeFigureOut">
              <a:rPr lang="en-US"/>
              <a:t>7/14/2026</a:t>
            </a:fld>
            <a:endParaRPr dirty="0"/>
          </a:p>
        </p:txBody>
      </p:sp>
      <p:sp>
        <p:nvSpPr>
          <p:cNvPr id="4" name="Slide Number Placeholder 3"/>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7/14/2026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7/14/2026</a:t>
            </a:fld>
            <a:endParaRPr dirty="0"/>
          </a:p>
        </p:txBody>
      </p:sp>
      <p:sp>
        <p:nvSpPr>
          <p:cNvPr id="7" name="Slide Number Placeholder 6"/>
          <p:cNvSpPr>
            <a:spLocks noGrp="1"/>
          </p:cNvSpPr>
          <p:nvPr>
            <p:ph type="sldNum" sz="quarter" idx="12"/>
          </p:nvPr>
        </p:nvSpPr>
        <p:spPr/>
        <p:txBody>
          <a:bodyPr/>
          <a:lstStyle/>
          <a:p>
            <a:fld id="{2A013F82-EE5E-44EE-A61D-E31C6657F26F}" type="slidenum">
              <a:rPr/>
              <a:pPr/>
              <a:t>‹#›</a:t>
            </a:fld>
            <a:endParaRP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7/14/2026</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professordrou.com/" TargetMode="External"/><Relationship Id="rId2" Type="http://schemas.openxmlformats.org/officeDocument/2006/relationships/hyperlink" Target="mailto:c.droussiotis@columbia.edu" TargetMode="External"/><Relationship Id="rId1" Type="http://schemas.openxmlformats.org/officeDocument/2006/relationships/slideLayout" Target="../slideLayouts/slideLayout2.xml"/><Relationship Id="rId4" Type="http://schemas.openxmlformats.org/officeDocument/2006/relationships/hyperlink" Target="https://calendly.com/professordrou/30mi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professordrou.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professordrou.com/"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3212" y="4800600"/>
            <a:ext cx="11277600" cy="3505200"/>
          </a:xfrm>
        </p:spPr>
        <p:txBody>
          <a:bodyPr>
            <a:normAutofit fontScale="90000"/>
          </a:bodyPr>
          <a:lstStyle/>
          <a:p>
            <a:r>
              <a:rPr lang="en-US" sz="4000" b="1" dirty="0"/>
              <a:t>Entrepreneurial Finance and Venture Capital</a:t>
            </a:r>
            <a:br>
              <a:rPr lang="en-US" sz="2700" dirty="0"/>
            </a:br>
            <a:r>
              <a:rPr lang="en-US" sz="2700" b="1" dirty="0"/>
              <a:t>On-Line</a:t>
            </a:r>
            <a:br>
              <a:rPr lang="en-US" sz="2700" dirty="0"/>
            </a:br>
            <a:br>
              <a:rPr lang="en-US" sz="2700" dirty="0"/>
            </a:br>
            <a:r>
              <a:rPr lang="en-US" sz="2700" b="1" dirty="0"/>
              <a:t>July 20– Aug 1: 8:00am-11:00am</a:t>
            </a:r>
            <a:br>
              <a:rPr lang="en-US" sz="2700" b="1" dirty="0"/>
            </a:br>
            <a:br>
              <a:rPr lang="en-US" sz="2700" b="1" dirty="0"/>
            </a:br>
            <a:br>
              <a:rPr lang="en-US" sz="2700" b="1" dirty="0"/>
            </a:br>
            <a:r>
              <a:rPr lang="en-US" sz="2700" b="1" dirty="0"/>
              <a:t>Professor Droussiotis</a:t>
            </a:r>
            <a:br>
              <a:rPr lang="en-US" sz="2700" b="1" dirty="0"/>
            </a:br>
            <a:br>
              <a:rPr lang="en-US" dirty="0"/>
            </a:br>
            <a:br>
              <a:rPr lang="en-US" sz="5300" dirty="0"/>
            </a:br>
            <a:br>
              <a:rPr lang="en-US" dirty="0"/>
            </a:br>
            <a:br>
              <a:rPr lang="en-US" dirty="0"/>
            </a:br>
            <a:endParaRPr lang="en-US" dirty="0"/>
          </a:p>
        </p:txBody>
      </p:sp>
      <p:sp>
        <p:nvSpPr>
          <p:cNvPr id="2" name="TextBox 1">
            <a:extLst>
              <a:ext uri="{FF2B5EF4-FFF2-40B4-BE49-F238E27FC236}">
                <a16:creationId xmlns:a16="http://schemas.microsoft.com/office/drawing/2014/main" id="{F279560D-4708-FCD9-3ACA-91C71AAC6EB1}"/>
              </a:ext>
            </a:extLst>
          </p:cNvPr>
          <p:cNvSpPr txBox="1"/>
          <p:nvPr/>
        </p:nvSpPr>
        <p:spPr>
          <a:xfrm>
            <a:off x="684212" y="609600"/>
            <a:ext cx="9144000" cy="523220"/>
          </a:xfrm>
          <a:prstGeom prst="rect">
            <a:avLst/>
          </a:prstGeom>
          <a:noFill/>
        </p:spPr>
        <p:txBody>
          <a:bodyPr wrap="square" rtlCol="0">
            <a:spAutoFit/>
          </a:bodyPr>
          <a:lstStyle/>
          <a:p>
            <a:r>
              <a:rPr lang="en-US" sz="2800" b="1" dirty="0">
                <a:solidFill>
                  <a:srgbClr val="FFFF00"/>
                </a:solidFill>
              </a:rPr>
              <a:t>LECTURE 1 – INTRODUCTORY LECTURE</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6AE80-89AD-282D-45BD-35E2C00F0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DC677-7A69-89AA-560C-624C6430801F}"/>
              </a:ext>
            </a:extLst>
          </p:cNvPr>
          <p:cNvSpPr>
            <a:spLocks noGrp="1"/>
          </p:cNvSpPr>
          <p:nvPr>
            <p:ph type="title"/>
          </p:nvPr>
        </p:nvSpPr>
        <p:spPr>
          <a:xfrm>
            <a:off x="303212" y="152400"/>
            <a:ext cx="9144001" cy="533400"/>
          </a:xfrm>
        </p:spPr>
        <p:txBody>
          <a:bodyPr>
            <a:normAutofit fontScale="90000"/>
          </a:bodyPr>
          <a:lstStyle/>
          <a:p>
            <a:r>
              <a:rPr lang="en-US" dirty="0"/>
              <a:t>Course Roadmap</a:t>
            </a:r>
          </a:p>
        </p:txBody>
      </p:sp>
      <p:graphicFrame>
        <p:nvGraphicFramePr>
          <p:cNvPr id="4" name="Content Placeholder 3">
            <a:extLst>
              <a:ext uri="{FF2B5EF4-FFF2-40B4-BE49-F238E27FC236}">
                <a16:creationId xmlns:a16="http://schemas.microsoft.com/office/drawing/2014/main" id="{A4548F1A-ABBD-B42A-27C4-79A6567567A8}"/>
              </a:ext>
            </a:extLst>
          </p:cNvPr>
          <p:cNvGraphicFramePr>
            <a:graphicFrameLocks noGrp="1"/>
          </p:cNvGraphicFramePr>
          <p:nvPr>
            <p:ph idx="1"/>
            <p:extLst>
              <p:ext uri="{D42A27DB-BD31-4B8C-83A1-F6EECF244321}">
                <p14:modId xmlns:p14="http://schemas.microsoft.com/office/powerpoint/2010/main" val="1007395024"/>
              </p:ext>
            </p:extLst>
          </p:nvPr>
        </p:nvGraphicFramePr>
        <p:xfrm>
          <a:off x="291560" y="774031"/>
          <a:ext cx="11407146" cy="5531074"/>
        </p:xfrm>
        <a:graphic>
          <a:graphicData uri="http://schemas.openxmlformats.org/drawingml/2006/table">
            <a:tbl>
              <a:tblPr firstRow="1" firstCol="1" bandRow="1">
                <a:tableStyleId>{5C22544A-7EE6-4342-B048-85BDC9FD1C3A}</a:tableStyleId>
              </a:tblPr>
              <a:tblGrid>
                <a:gridCol w="894160">
                  <a:extLst>
                    <a:ext uri="{9D8B030D-6E8A-4147-A177-3AD203B41FA5}">
                      <a16:colId xmlns:a16="http://schemas.microsoft.com/office/drawing/2014/main" val="4085565847"/>
                    </a:ext>
                  </a:extLst>
                </a:gridCol>
                <a:gridCol w="1193233">
                  <a:extLst>
                    <a:ext uri="{9D8B030D-6E8A-4147-A177-3AD203B41FA5}">
                      <a16:colId xmlns:a16="http://schemas.microsoft.com/office/drawing/2014/main" val="500853668"/>
                    </a:ext>
                  </a:extLst>
                </a:gridCol>
                <a:gridCol w="7948153">
                  <a:extLst>
                    <a:ext uri="{9D8B030D-6E8A-4147-A177-3AD203B41FA5}">
                      <a16:colId xmlns:a16="http://schemas.microsoft.com/office/drawing/2014/main" val="1474849700"/>
                    </a:ext>
                  </a:extLst>
                </a:gridCol>
                <a:gridCol w="1371600">
                  <a:extLst>
                    <a:ext uri="{9D8B030D-6E8A-4147-A177-3AD203B41FA5}">
                      <a16:colId xmlns:a16="http://schemas.microsoft.com/office/drawing/2014/main" val="1083901216"/>
                    </a:ext>
                  </a:extLst>
                </a:gridCol>
              </a:tblGrid>
              <a:tr h="311396">
                <a:tc>
                  <a:txBody>
                    <a:bodyPr/>
                    <a:lstStyle/>
                    <a:p>
                      <a:pPr marL="0" marR="0">
                        <a:lnSpc>
                          <a:spcPct val="115000"/>
                        </a:lnSpc>
                        <a:spcAft>
                          <a:spcPts val="1000"/>
                        </a:spcAft>
                        <a:buNone/>
                        <a:tabLst>
                          <a:tab pos="228600" algn="l"/>
                        </a:tabLst>
                      </a:pPr>
                      <a:r>
                        <a:rPr lang="en-US" sz="1600" dirty="0">
                          <a:effectLst/>
                        </a:rPr>
                        <a:t>Day</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600" dirty="0">
                          <a:effectLst/>
                        </a:rPr>
                        <a:t>Objective</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ctr">
                        <a:lnSpc>
                          <a:spcPct val="115000"/>
                        </a:lnSpc>
                        <a:spcAft>
                          <a:spcPts val="1000"/>
                        </a:spcAft>
                        <a:buNone/>
                      </a:pPr>
                      <a:r>
                        <a:rPr lang="en-US" sz="1600" dirty="0">
                          <a:effectLst/>
                        </a:rPr>
                        <a:t>Description</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dirty="0">
                          <a:effectLst/>
                        </a:rPr>
                        <a:t>Assignments</a:t>
                      </a:r>
                      <a:endParaRPr lang="en-US" sz="1200" dirty="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2594252091"/>
                  </a:ext>
                </a:extLst>
              </a:tr>
              <a:tr h="463843">
                <a:tc gridSpan="4">
                  <a:txBody>
                    <a:bodyPr/>
                    <a:lstStyle/>
                    <a:p>
                      <a:pPr marL="0" marR="0" indent="0" algn="ctr">
                        <a:lnSpc>
                          <a:spcPct val="115000"/>
                        </a:lnSpc>
                        <a:spcAft>
                          <a:spcPts val="1000"/>
                        </a:spcAft>
                        <a:buNone/>
                      </a:pPr>
                      <a:r>
                        <a:rPr lang="en-US" sz="1600" dirty="0">
                          <a:effectLst/>
                        </a:rPr>
                        <a:t> Week 2: Financing, Growth, and Venture Management</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hMerge="1">
                  <a:txBody>
                    <a:bodyPr/>
                    <a:lstStyle/>
                    <a:p>
                      <a:endParaRPr lang="en-US"/>
                    </a:p>
                  </a:txBody>
                  <a:tcPr/>
                </a:tc>
                <a:tc hMerge="1">
                  <a:txBody>
                    <a:bodyPr/>
                    <a:lstStyle/>
                    <a:p>
                      <a:endParaRPr lang="en-US"/>
                    </a:p>
                  </a:txBody>
                  <a:tcPr/>
                </a:tc>
                <a:tc hMerge="1">
                  <a:txBody>
                    <a:bodyPr/>
                    <a:lstStyle/>
                    <a:p>
                      <a:pPr marL="0" marR="0" indent="0" algn="ctr">
                        <a:lnSpc>
                          <a:spcPct val="115000"/>
                        </a:lnSpc>
                        <a:spcAft>
                          <a:spcPts val="1000"/>
                        </a:spcAft>
                        <a:buNone/>
                      </a:pPr>
                      <a:endParaRPr lang="en-US" sz="1600" dirty="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1202747168"/>
                  </a:ext>
                </a:extLst>
              </a:tr>
              <a:tr h="531660">
                <a:tc>
                  <a:txBody>
                    <a:bodyPr/>
                    <a:lstStyle/>
                    <a:p>
                      <a:pPr marL="0" marR="0">
                        <a:lnSpc>
                          <a:spcPct val="115000"/>
                        </a:lnSpc>
                        <a:spcAft>
                          <a:spcPts val="1000"/>
                        </a:spcAft>
                        <a:buNone/>
                        <a:tabLst>
                          <a:tab pos="228600" algn="l"/>
                        </a:tabLst>
                      </a:pPr>
                      <a:r>
                        <a:rPr lang="en-US" sz="1600" b="1">
                          <a:effectLst/>
                          <a:latin typeface="Cambria" panose="02040503050406030204" pitchFamily="18" charset="0"/>
                          <a:ea typeface="Times New Roman" panose="02020603050405020304" pitchFamily="18" charset="0"/>
                          <a:cs typeface="Times New Roman" panose="02020603050405020304" pitchFamily="18" charset="0"/>
                        </a:rPr>
                        <a:t>Day 6</a:t>
                      </a:r>
                      <a:endParaRPr lang="en-US"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100">
                          <a:effectLst/>
                          <a:latin typeface="Cambria" panose="02040503050406030204" pitchFamily="18" charset="0"/>
                          <a:ea typeface="Times New Roman" panose="02020603050405020304" pitchFamily="18" charset="0"/>
                          <a:cs typeface="Times New Roman" panose="02020603050405020304" pitchFamily="18" charset="0"/>
                        </a:rPr>
                        <a:t>L4</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200" b="1" dirty="0">
                          <a:effectLst/>
                          <a:latin typeface="Cambria" panose="02040503050406030204" pitchFamily="18" charset="0"/>
                          <a:ea typeface="Times New Roman" panose="02020603050405020304" pitchFamily="18" charset="0"/>
                          <a:cs typeface="Times New Roman" panose="02020603050405020304" pitchFamily="18" charset="0"/>
                        </a:rPr>
                        <a:t>Angels, Venture Capital, and Alternative Financing</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Funding stages, SAFE agreements, convertible notes, crowdfunding</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Workshop: Drafting a mock term sheet</a:t>
                      </a:r>
                      <a:endParaRPr lang="en-US" sz="12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400">
                          <a:effectLst/>
                          <a:latin typeface="Cambria" panose="02040503050406030204" pitchFamily="18" charset="0"/>
                          <a:ea typeface="Times New Roman" panose="02020603050405020304" pitchFamily="18" charset="0"/>
                          <a:cs typeface="Times New Roman" panose="02020603050405020304" pitchFamily="18" charset="0"/>
                        </a:rPr>
                        <a:t>Presentation #1</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90595801"/>
                  </a:ext>
                </a:extLst>
              </a:tr>
              <a:tr h="599795">
                <a:tc>
                  <a:txBody>
                    <a:bodyPr/>
                    <a:lstStyle/>
                    <a:p>
                      <a:pPr marL="0" marR="0">
                        <a:lnSpc>
                          <a:spcPct val="115000"/>
                        </a:lnSpc>
                        <a:spcAft>
                          <a:spcPts val="1000"/>
                        </a:spcAft>
                        <a:buNone/>
                        <a:tabLst>
                          <a:tab pos="228600" algn="l"/>
                        </a:tabLst>
                      </a:pPr>
                      <a:r>
                        <a:rPr lang="en-US" sz="1600" b="1">
                          <a:effectLst/>
                          <a:latin typeface="Cambria" panose="02040503050406030204" pitchFamily="18" charset="0"/>
                          <a:ea typeface="Times New Roman" panose="02020603050405020304" pitchFamily="18" charset="0"/>
                          <a:cs typeface="Times New Roman" panose="02020603050405020304" pitchFamily="18" charset="0"/>
                        </a:rPr>
                        <a:t>Day 7</a:t>
                      </a:r>
                      <a:endParaRPr lang="en-US"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100">
                          <a:effectLst/>
                          <a:latin typeface="Cambria" panose="02040503050406030204" pitchFamily="18" charset="0"/>
                          <a:ea typeface="Times New Roman" panose="02020603050405020304" pitchFamily="18" charset="0"/>
                          <a:cs typeface="Times New Roman" panose="02020603050405020304" pitchFamily="18" charset="0"/>
                        </a:rPr>
                        <a:t>L4</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200" b="1" dirty="0">
                          <a:effectLst/>
                          <a:latin typeface="Cambria" panose="02040503050406030204" pitchFamily="18" charset="0"/>
                          <a:ea typeface="Times New Roman" panose="02020603050405020304" pitchFamily="18" charset="0"/>
                          <a:cs typeface="Times New Roman" panose="02020603050405020304" pitchFamily="18" charset="0"/>
                        </a:rPr>
                        <a:t>Start-up Metrics that Matter</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Traction, CAC, LTV, churn, burn rate</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Finance Lab: Calculating and interpreting venture KPIs</a:t>
                      </a:r>
                      <a:endParaRPr lang="en-US" sz="12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400">
                          <a:effectLst/>
                          <a:latin typeface="Cambria" panose="02040503050406030204" pitchFamily="18" charset="0"/>
                          <a:ea typeface="Times New Roman" panose="02020603050405020304" pitchFamily="18" charset="0"/>
                          <a:cs typeface="Times New Roman" panose="02020603050405020304" pitchFamily="18" charset="0"/>
                        </a:rPr>
                        <a:t>Hmk #4 Due</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14499614"/>
                  </a:ext>
                </a:extLst>
              </a:tr>
              <a:tr h="813642">
                <a:tc>
                  <a:txBody>
                    <a:bodyPr/>
                    <a:lstStyle/>
                    <a:p>
                      <a:pPr marL="0" marR="0">
                        <a:lnSpc>
                          <a:spcPct val="115000"/>
                        </a:lnSpc>
                        <a:spcAft>
                          <a:spcPts val="1000"/>
                        </a:spcAft>
                        <a:buNone/>
                        <a:tabLst>
                          <a:tab pos="228600" algn="l"/>
                        </a:tabLst>
                      </a:pPr>
                      <a:r>
                        <a:rPr lang="en-US" sz="1600" b="1">
                          <a:effectLst/>
                          <a:latin typeface="Cambria" panose="02040503050406030204" pitchFamily="18" charset="0"/>
                          <a:ea typeface="Times New Roman" panose="02020603050405020304" pitchFamily="18" charset="0"/>
                          <a:cs typeface="Times New Roman" panose="02020603050405020304" pitchFamily="18" charset="0"/>
                        </a:rPr>
                        <a:t>Day 8 </a:t>
                      </a:r>
                      <a:endParaRPr lang="en-US"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100">
                          <a:effectLst/>
                          <a:latin typeface="Cambria" panose="02040503050406030204" pitchFamily="18" charset="0"/>
                          <a:ea typeface="Times New Roman" panose="02020603050405020304" pitchFamily="18" charset="0"/>
                          <a:cs typeface="Times New Roman" panose="02020603050405020304" pitchFamily="18" charset="0"/>
                        </a:rPr>
                        <a:t>L5</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200" b="1" dirty="0">
                          <a:effectLst/>
                          <a:latin typeface="Cambria" panose="02040503050406030204" pitchFamily="18" charset="0"/>
                          <a:ea typeface="Times New Roman" panose="02020603050405020304" pitchFamily="18" charset="0"/>
                          <a:cs typeface="Times New Roman" panose="02020603050405020304" pitchFamily="18" charset="0"/>
                        </a:rPr>
                        <a:t>Scaling, Growth, and Founder’s Dilemmas</a:t>
                      </a:r>
                      <a:br>
                        <a:rPr lang="en-US" sz="1200" b="1"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Managing rapid growth, equity splits, governance challenges</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Case study: Scaling pains in unicorn ventures</a:t>
                      </a:r>
                      <a:endParaRPr lang="en-US" sz="12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400">
                          <a:effectLst/>
                          <a:latin typeface="Cambria" panose="02040503050406030204" pitchFamily="18" charset="0"/>
                          <a:ea typeface="Times New Roman" panose="02020603050405020304" pitchFamily="18" charset="0"/>
                          <a:cs typeface="Times New Roman" panose="02020603050405020304" pitchFamily="18" charset="0"/>
                        </a:rPr>
                        <a:t>Hmk #5 Due</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84055767"/>
                  </a:ext>
                </a:extLst>
              </a:tr>
              <a:tr h="661460">
                <a:tc>
                  <a:txBody>
                    <a:bodyPr/>
                    <a:lstStyle/>
                    <a:p>
                      <a:pPr marL="0" marR="0">
                        <a:lnSpc>
                          <a:spcPct val="115000"/>
                        </a:lnSpc>
                        <a:spcAft>
                          <a:spcPts val="1000"/>
                        </a:spcAft>
                        <a:buNone/>
                        <a:tabLst>
                          <a:tab pos="228600" algn="l"/>
                        </a:tabLst>
                      </a:pPr>
                      <a:r>
                        <a:rPr lang="en-US" sz="1600" b="1">
                          <a:effectLst/>
                          <a:latin typeface="Cambria" panose="02040503050406030204" pitchFamily="18" charset="0"/>
                          <a:ea typeface="Times New Roman" panose="02020603050405020304" pitchFamily="18" charset="0"/>
                          <a:cs typeface="Times New Roman" panose="02020603050405020304" pitchFamily="18" charset="0"/>
                        </a:rPr>
                        <a:t>Day 9</a:t>
                      </a:r>
                      <a:endParaRPr lang="en-US"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100">
                          <a:effectLst/>
                          <a:latin typeface="Cambria" panose="02040503050406030204" pitchFamily="18" charset="0"/>
                          <a:ea typeface="Times New Roman" panose="02020603050405020304" pitchFamily="18" charset="0"/>
                          <a:cs typeface="Times New Roman" panose="02020603050405020304" pitchFamily="18" charset="0"/>
                        </a:rPr>
                        <a:t>L3</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200" b="1" dirty="0">
                          <a:effectLst/>
                          <a:latin typeface="Cambria" panose="02040503050406030204" pitchFamily="18" charset="0"/>
                          <a:ea typeface="Times New Roman" panose="02020603050405020304" pitchFamily="18" charset="0"/>
                          <a:cs typeface="Times New Roman" panose="02020603050405020304" pitchFamily="18" charset="0"/>
                        </a:rPr>
                        <a:t>Pitching and Communicating the Venture Story</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Investor perspective, storytelling with data, deck design</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Team Practice: Mock pitch rehearsals with peer feedback</a:t>
                      </a:r>
                      <a:endParaRPr lang="en-US" sz="12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400">
                          <a:effectLst/>
                          <a:latin typeface="Cambria" panose="02040503050406030204" pitchFamily="18" charset="0"/>
                          <a:ea typeface="Times New Roman" panose="02020603050405020304" pitchFamily="18" charset="0"/>
                          <a:cs typeface="Times New Roman" panose="02020603050405020304" pitchFamily="18" charset="0"/>
                        </a:rPr>
                        <a:t>Preparation of Group Presentation</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05162941"/>
                  </a:ext>
                </a:extLst>
              </a:tr>
              <a:tr h="513462">
                <a:tc>
                  <a:txBody>
                    <a:bodyPr/>
                    <a:lstStyle/>
                    <a:p>
                      <a:pPr marL="0" marR="0">
                        <a:lnSpc>
                          <a:spcPct val="115000"/>
                        </a:lnSpc>
                        <a:spcAft>
                          <a:spcPts val="1000"/>
                        </a:spcAft>
                        <a:buNone/>
                        <a:tabLst>
                          <a:tab pos="228600" algn="l"/>
                        </a:tabLst>
                      </a:pPr>
                      <a:r>
                        <a:rPr lang="en-US" sz="1600" b="1" dirty="0">
                          <a:effectLst/>
                          <a:latin typeface="Cambria" panose="02040503050406030204" pitchFamily="18" charset="0"/>
                          <a:ea typeface="Times New Roman" panose="02020603050405020304" pitchFamily="18" charset="0"/>
                          <a:cs typeface="Times New Roman" panose="02020603050405020304" pitchFamily="18" charset="0"/>
                        </a:rPr>
                        <a:t>Day 10</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L5</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200" b="1" dirty="0">
                          <a:effectLst/>
                          <a:latin typeface="Cambria" panose="02040503050406030204" pitchFamily="18" charset="0"/>
                          <a:ea typeface="Times New Roman" panose="02020603050405020304" pitchFamily="18" charset="0"/>
                          <a:cs typeface="Times New Roman" panose="02020603050405020304" pitchFamily="18" charset="0"/>
                        </a:rPr>
                        <a:t>Final Team Presentations &amp; Course Wrap-Up</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Student venture pitches (simulated investor setting)</a:t>
                      </a:r>
                      <a:br>
                        <a:rPr lang="en-US" sz="1200" dirty="0">
                          <a:effectLst/>
                          <a:latin typeface="Cambria" panose="02040503050406030204" pitchFamily="18" charset="0"/>
                          <a:ea typeface="Times New Roman" panose="02020603050405020304" pitchFamily="18" charset="0"/>
                          <a:cs typeface="Times New Roman" panose="02020603050405020304" pitchFamily="18" charset="0"/>
                        </a:rPr>
                      </a:b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 Feedback and reflections on entrepreneurial journeys</a:t>
                      </a:r>
                      <a:endParaRPr lang="en-US" sz="12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1400" dirty="0">
                          <a:effectLst/>
                          <a:latin typeface="Cambria" panose="02040503050406030204" pitchFamily="18" charset="0"/>
                          <a:ea typeface="Times New Roman" panose="02020603050405020304" pitchFamily="18" charset="0"/>
                          <a:cs typeface="Times New Roman" panose="02020603050405020304" pitchFamily="18" charset="0"/>
                        </a:rPr>
                        <a:t>Final Group</a:t>
                      </a:r>
                      <a:endParaRPr lang="en-US" sz="1400" dirty="0">
                        <a:effectLst/>
                        <a:latin typeface="Times New Roman" panose="02020603050405020304" pitchFamily="18" charset="0"/>
                        <a:ea typeface="Times New Roman" panose="02020603050405020304" pitchFamily="18" charset="0"/>
                      </a:endParaRPr>
                    </a:p>
                    <a:p>
                      <a:pPr marL="0" marR="0">
                        <a:lnSpc>
                          <a:spcPct val="115000"/>
                        </a:lnSpc>
                        <a:spcAft>
                          <a:spcPts val="1000"/>
                        </a:spcAft>
                        <a:buNone/>
                      </a:pPr>
                      <a:r>
                        <a:rPr lang="en-US" sz="1400" dirty="0">
                          <a:effectLst/>
                          <a:latin typeface="Cambria" panose="02040503050406030204" pitchFamily="18" charset="0"/>
                          <a:ea typeface="Times New Roman" panose="02020603050405020304" pitchFamily="18" charset="0"/>
                          <a:cs typeface="Times New Roman" panose="02020603050405020304" pitchFamily="18" charset="0"/>
                        </a:rPr>
                        <a:t>Presentation</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1843140"/>
                  </a:ext>
                </a:extLst>
              </a:tr>
            </a:tbl>
          </a:graphicData>
        </a:graphic>
      </p:graphicFrame>
    </p:spTree>
    <p:extLst>
      <p:ext uri="{BB962C8B-B14F-4D97-AF65-F5344CB8AC3E}">
        <p14:creationId xmlns:p14="http://schemas.microsoft.com/office/powerpoint/2010/main" val="823562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1958-74DD-4138-0959-A14FC027C262}"/>
              </a:ext>
            </a:extLst>
          </p:cNvPr>
          <p:cNvSpPr>
            <a:spLocks noGrp="1"/>
          </p:cNvSpPr>
          <p:nvPr>
            <p:ph type="title"/>
          </p:nvPr>
        </p:nvSpPr>
        <p:spPr>
          <a:xfrm>
            <a:off x="1131802" y="380999"/>
            <a:ext cx="9144001" cy="685800"/>
          </a:xfrm>
        </p:spPr>
        <p:txBody>
          <a:bodyPr/>
          <a:lstStyle/>
          <a:p>
            <a:r>
              <a:rPr lang="en-US" dirty="0"/>
              <a:t>Ice Breaker</a:t>
            </a:r>
          </a:p>
        </p:txBody>
      </p:sp>
      <p:sp>
        <p:nvSpPr>
          <p:cNvPr id="3" name="Content Placeholder 2">
            <a:extLst>
              <a:ext uri="{FF2B5EF4-FFF2-40B4-BE49-F238E27FC236}">
                <a16:creationId xmlns:a16="http://schemas.microsoft.com/office/drawing/2014/main" id="{7148C912-B9F8-1EA4-8378-1456C9DBDEF4}"/>
              </a:ext>
            </a:extLst>
          </p:cNvPr>
          <p:cNvSpPr>
            <a:spLocks noGrp="1"/>
          </p:cNvSpPr>
          <p:nvPr>
            <p:ph idx="1"/>
          </p:nvPr>
        </p:nvSpPr>
        <p:spPr>
          <a:xfrm>
            <a:off x="1141412" y="1676400"/>
            <a:ext cx="9134391" cy="4114801"/>
          </a:xfrm>
        </p:spPr>
        <p:txBody>
          <a:bodyPr/>
          <a:lstStyle/>
          <a:p>
            <a:r>
              <a:rPr lang="en-US" dirty="0"/>
              <a:t>Introductions</a:t>
            </a:r>
          </a:p>
          <a:p>
            <a:pPr lvl="1"/>
            <a:r>
              <a:rPr lang="en-US" dirty="0"/>
              <a:t>Where are you calling from / High School</a:t>
            </a:r>
          </a:p>
          <a:p>
            <a:pPr lvl="1"/>
            <a:r>
              <a:rPr lang="en-US" dirty="0"/>
              <a:t>What Grade in High School</a:t>
            </a:r>
          </a:p>
          <a:p>
            <a:pPr lvl="1"/>
            <a:r>
              <a:rPr lang="en-US" dirty="0"/>
              <a:t>Knowledge of Excel (Scale 1-5) </a:t>
            </a:r>
          </a:p>
          <a:p>
            <a:r>
              <a:rPr lang="en-US" dirty="0"/>
              <a:t>One startup you admire</a:t>
            </a:r>
          </a:p>
          <a:p>
            <a:r>
              <a:rPr lang="en-US" dirty="0"/>
              <a:t>One business idea you have if any</a:t>
            </a:r>
          </a:p>
          <a:p>
            <a:endParaRPr lang="en-US" dirty="0"/>
          </a:p>
        </p:txBody>
      </p:sp>
    </p:spTree>
    <p:extLst>
      <p:ext uri="{BB962C8B-B14F-4D97-AF65-F5344CB8AC3E}">
        <p14:creationId xmlns:p14="http://schemas.microsoft.com/office/powerpoint/2010/main" val="317982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F7624-68D9-2B48-5554-17B42B812058}"/>
              </a:ext>
            </a:extLst>
          </p:cNvPr>
          <p:cNvSpPr>
            <a:spLocks noGrp="1"/>
          </p:cNvSpPr>
          <p:nvPr>
            <p:ph type="title"/>
          </p:nvPr>
        </p:nvSpPr>
        <p:spPr>
          <a:xfrm>
            <a:off x="1522413" y="381000"/>
            <a:ext cx="9144001" cy="685800"/>
          </a:xfrm>
        </p:spPr>
        <p:txBody>
          <a:bodyPr/>
          <a:lstStyle/>
          <a:p>
            <a:r>
              <a:rPr lang="en-US" dirty="0"/>
              <a:t>Today's Questions</a:t>
            </a:r>
          </a:p>
        </p:txBody>
      </p:sp>
      <p:sp>
        <p:nvSpPr>
          <p:cNvPr id="3" name="Content Placeholder 2">
            <a:extLst>
              <a:ext uri="{FF2B5EF4-FFF2-40B4-BE49-F238E27FC236}">
                <a16:creationId xmlns:a16="http://schemas.microsoft.com/office/drawing/2014/main" id="{35A4BC16-F0F1-F804-A17B-8E2F020E507A}"/>
              </a:ext>
            </a:extLst>
          </p:cNvPr>
          <p:cNvSpPr>
            <a:spLocks noGrp="1"/>
          </p:cNvSpPr>
          <p:nvPr>
            <p:ph idx="1"/>
          </p:nvPr>
        </p:nvSpPr>
        <p:spPr/>
        <p:txBody>
          <a:bodyPr/>
          <a:lstStyle/>
          <a:p>
            <a:r>
              <a:rPr lang="en-US" dirty="0"/>
              <a:t>What is a startup?</a:t>
            </a:r>
          </a:p>
          <a:p>
            <a:r>
              <a:rPr lang="en-US" dirty="0"/>
              <a:t>Why do startups exist?</a:t>
            </a:r>
          </a:p>
          <a:p>
            <a:r>
              <a:rPr lang="en-US" dirty="0"/>
              <a:t>• Why do 90% fail?</a:t>
            </a:r>
          </a:p>
          <a:p>
            <a:r>
              <a:rPr lang="en-US" dirty="0"/>
              <a:t>• Why do investors fund companies with no profits?</a:t>
            </a:r>
          </a:p>
          <a:p>
            <a:r>
              <a:rPr lang="en-US" dirty="0"/>
              <a:t>• Can anyone become an entrepreneur?</a:t>
            </a:r>
          </a:p>
          <a:p>
            <a:endParaRPr lang="en-US" dirty="0"/>
          </a:p>
        </p:txBody>
      </p:sp>
    </p:spTree>
    <p:extLst>
      <p:ext uri="{BB962C8B-B14F-4D97-AF65-F5344CB8AC3E}">
        <p14:creationId xmlns:p14="http://schemas.microsoft.com/office/powerpoint/2010/main" val="134081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A9312-9E23-C846-AA2C-E61456AC5022}"/>
              </a:ext>
            </a:extLst>
          </p:cNvPr>
          <p:cNvSpPr>
            <a:spLocks noGrp="1"/>
          </p:cNvSpPr>
          <p:nvPr>
            <p:ph type="title"/>
          </p:nvPr>
        </p:nvSpPr>
        <p:spPr>
          <a:xfrm>
            <a:off x="1522413" y="381000"/>
            <a:ext cx="9144001" cy="685800"/>
          </a:xfrm>
        </p:spPr>
        <p:txBody>
          <a:bodyPr/>
          <a:lstStyle/>
          <a:p>
            <a:r>
              <a:rPr lang="en-US" dirty="0"/>
              <a:t>What is Entrepreneurship?</a:t>
            </a:r>
          </a:p>
        </p:txBody>
      </p:sp>
      <p:sp>
        <p:nvSpPr>
          <p:cNvPr id="3" name="Content Placeholder 2">
            <a:extLst>
              <a:ext uri="{FF2B5EF4-FFF2-40B4-BE49-F238E27FC236}">
                <a16:creationId xmlns:a16="http://schemas.microsoft.com/office/drawing/2014/main" id="{7CF8DB5E-8960-BD52-9AB9-FB4E7B137616}"/>
              </a:ext>
            </a:extLst>
          </p:cNvPr>
          <p:cNvSpPr>
            <a:spLocks noGrp="1"/>
          </p:cNvSpPr>
          <p:nvPr>
            <p:ph idx="1"/>
          </p:nvPr>
        </p:nvSpPr>
        <p:spPr/>
        <p:txBody>
          <a:bodyPr/>
          <a:lstStyle/>
          <a:p>
            <a:r>
              <a:rPr lang="en-US" dirty="0"/>
              <a:t>Entrepreneurship is</a:t>
            </a:r>
          </a:p>
          <a:p>
            <a:r>
              <a:rPr lang="en-US" dirty="0"/>
              <a:t>The process of identifying a problem, creating an innovative solution, organizing resources, assuming risk, and building a scalable business that creates value.</a:t>
            </a:r>
          </a:p>
          <a:p>
            <a:endParaRPr lang="en-US" dirty="0"/>
          </a:p>
        </p:txBody>
      </p:sp>
    </p:spTree>
    <p:extLst>
      <p:ext uri="{BB962C8B-B14F-4D97-AF65-F5344CB8AC3E}">
        <p14:creationId xmlns:p14="http://schemas.microsoft.com/office/powerpoint/2010/main" val="112499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C0F99-2905-EEE0-1441-71A54C40A457}"/>
              </a:ext>
            </a:extLst>
          </p:cNvPr>
          <p:cNvSpPr>
            <a:spLocks noGrp="1"/>
          </p:cNvSpPr>
          <p:nvPr>
            <p:ph type="title"/>
          </p:nvPr>
        </p:nvSpPr>
        <p:spPr>
          <a:xfrm>
            <a:off x="379412" y="228600"/>
            <a:ext cx="9144001" cy="609600"/>
          </a:xfrm>
        </p:spPr>
        <p:txBody>
          <a:bodyPr/>
          <a:lstStyle/>
          <a:p>
            <a:r>
              <a:rPr lang="en-US" dirty="0"/>
              <a:t>Excerpt from my new book</a:t>
            </a:r>
          </a:p>
        </p:txBody>
      </p:sp>
      <p:sp>
        <p:nvSpPr>
          <p:cNvPr id="3" name="Content Placeholder 2">
            <a:extLst>
              <a:ext uri="{FF2B5EF4-FFF2-40B4-BE49-F238E27FC236}">
                <a16:creationId xmlns:a16="http://schemas.microsoft.com/office/drawing/2014/main" id="{6ADECB5E-2876-115B-41EC-C3794C89F154}"/>
              </a:ext>
            </a:extLst>
          </p:cNvPr>
          <p:cNvSpPr>
            <a:spLocks noGrp="1"/>
          </p:cNvSpPr>
          <p:nvPr>
            <p:ph idx="1"/>
          </p:nvPr>
        </p:nvSpPr>
        <p:spPr>
          <a:xfrm>
            <a:off x="227012" y="990600"/>
            <a:ext cx="9677400" cy="5867400"/>
          </a:xfrm>
        </p:spPr>
        <p:txBody>
          <a:bodyPr>
            <a:normAutofit fontScale="77500" lnSpcReduction="20000"/>
          </a:bodyPr>
          <a:lstStyle/>
          <a:p>
            <a:pPr marL="0" indent="0">
              <a:buNone/>
            </a:pPr>
            <a:r>
              <a:rPr lang="en-US" b="1" i="1" dirty="0"/>
              <a:t>Like many investors, I have often asked myself the same question Bill Gross posed: Why do some startups succeed while so many others fail? Gross, founder of Idealab, shared one of the most influential studies on startup success. Having examined hundreds of companies, he identified five critical factors that consistently shaped outcomes:</a:t>
            </a:r>
            <a:endParaRPr lang="en-US" dirty="0"/>
          </a:p>
          <a:p>
            <a:pPr lvl="0"/>
            <a:r>
              <a:rPr lang="en-US" b="1" i="1" dirty="0">
                <a:solidFill>
                  <a:srgbClr val="FFFF00"/>
                </a:solidFill>
              </a:rPr>
              <a:t>Timing:</a:t>
            </a:r>
            <a:r>
              <a:rPr lang="en-US" b="1" i="1" dirty="0"/>
              <a:t> Launching at the right moment accounts for more than 40% of success. For example, Zoom exploded in adoption during the COVID-19 pandemic as remote work became the global norm, and Airbnb thrived after launching during the 2008 financial crisis, when people were looking for affordable alternatives to hotels and new ways to earn money from spare rooms.</a:t>
            </a:r>
            <a:endParaRPr lang="en-US" dirty="0"/>
          </a:p>
          <a:p>
            <a:pPr lvl="0"/>
            <a:r>
              <a:rPr lang="en-US" b="1" i="1" dirty="0">
                <a:solidFill>
                  <a:srgbClr val="FFFF00"/>
                </a:solidFill>
              </a:rPr>
              <a:t>Team &amp; Execution</a:t>
            </a:r>
            <a:r>
              <a:rPr lang="en-US" b="1" i="1" dirty="0"/>
              <a:t>: A strong team with the ability to adapt and execute often outweighs the originality of the idea itself. For instance, Slack successfully pivoted himself from being a failed gaming company into the dominant workplace communication tool.</a:t>
            </a:r>
            <a:endParaRPr lang="en-US" dirty="0"/>
          </a:p>
          <a:p>
            <a:pPr lvl="0"/>
            <a:r>
              <a:rPr lang="en-US" b="1" i="1" dirty="0">
                <a:solidFill>
                  <a:srgbClr val="FFFF00"/>
                </a:solidFill>
              </a:rPr>
              <a:t>Idea:</a:t>
            </a:r>
            <a:r>
              <a:rPr lang="en-US" b="1" i="1" dirty="0"/>
              <a:t> A differentiated, and compelling solution still matters. Google’s PageRank algorithm was not the first search engine, but it delivered vastly better results, quickly outpacing competitors like AltaVista and Yahoo Search.</a:t>
            </a:r>
            <a:endParaRPr lang="en-US" dirty="0"/>
          </a:p>
          <a:p>
            <a:pPr lvl="0"/>
            <a:r>
              <a:rPr lang="en-US" b="1" i="1" dirty="0">
                <a:solidFill>
                  <a:srgbClr val="FFFF00"/>
                </a:solidFill>
              </a:rPr>
              <a:t>Business Model: </a:t>
            </a:r>
            <a:r>
              <a:rPr lang="en-US" b="1" i="1" dirty="0"/>
              <a:t>The ability to capture value through scalable revenue streams is crucial. Facebook refined its advertising-based model to monetize massive user engagement, creating one of the most profitable business models in tech history.</a:t>
            </a:r>
            <a:endParaRPr lang="en-US" dirty="0"/>
          </a:p>
          <a:p>
            <a:pPr lvl="0"/>
            <a:r>
              <a:rPr lang="en-US" b="1" i="1" dirty="0">
                <a:solidFill>
                  <a:srgbClr val="FFFF00"/>
                </a:solidFill>
              </a:rPr>
              <a:t>Funding:</a:t>
            </a:r>
            <a:r>
              <a:rPr lang="en-US" b="1" i="1" dirty="0"/>
              <a:t> While the least important factor, sufficient capital enables execution and scaling. Tesla, for example, survived its early struggles largely because it was able to secure ongoing funding rounds and government incentives until its technology and market caught up.</a:t>
            </a:r>
            <a:endParaRPr lang="en-US" dirty="0"/>
          </a:p>
        </p:txBody>
      </p:sp>
      <p:pic>
        <p:nvPicPr>
          <p:cNvPr id="5" name="Picture 4">
            <a:extLst>
              <a:ext uri="{FF2B5EF4-FFF2-40B4-BE49-F238E27FC236}">
                <a16:creationId xmlns:a16="http://schemas.microsoft.com/office/drawing/2014/main" id="{700B7DAC-C775-AAD6-C2AC-E6B7875A2605}"/>
              </a:ext>
            </a:extLst>
          </p:cNvPr>
          <p:cNvPicPr>
            <a:picLocks noChangeAspect="1"/>
          </p:cNvPicPr>
          <p:nvPr/>
        </p:nvPicPr>
        <p:blipFill>
          <a:blip r:embed="rId2"/>
          <a:stretch>
            <a:fillRect/>
          </a:stretch>
        </p:blipFill>
        <p:spPr>
          <a:xfrm>
            <a:off x="10062460" y="964474"/>
            <a:ext cx="1932599" cy="2895851"/>
          </a:xfrm>
          <a:prstGeom prst="rect">
            <a:avLst/>
          </a:prstGeom>
        </p:spPr>
      </p:pic>
    </p:spTree>
    <p:extLst>
      <p:ext uri="{BB962C8B-B14F-4D97-AF65-F5344CB8AC3E}">
        <p14:creationId xmlns:p14="http://schemas.microsoft.com/office/powerpoint/2010/main" val="217483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6C8C-1F03-155B-DE00-AC212E489B69}"/>
              </a:ext>
            </a:extLst>
          </p:cNvPr>
          <p:cNvSpPr>
            <a:spLocks noGrp="1"/>
          </p:cNvSpPr>
          <p:nvPr>
            <p:ph type="title"/>
          </p:nvPr>
        </p:nvSpPr>
        <p:spPr>
          <a:xfrm>
            <a:off x="1522413" y="381000"/>
            <a:ext cx="9144001" cy="685800"/>
          </a:xfrm>
        </p:spPr>
        <p:txBody>
          <a:bodyPr/>
          <a:lstStyle/>
          <a:p>
            <a:r>
              <a:rPr lang="en-US" dirty="0"/>
              <a:t>Why Entrepreneurship Matters</a:t>
            </a:r>
          </a:p>
        </p:txBody>
      </p:sp>
      <p:sp>
        <p:nvSpPr>
          <p:cNvPr id="3" name="Content Placeholder 2">
            <a:extLst>
              <a:ext uri="{FF2B5EF4-FFF2-40B4-BE49-F238E27FC236}">
                <a16:creationId xmlns:a16="http://schemas.microsoft.com/office/drawing/2014/main" id="{10146913-57BC-91AB-5C13-9C0990871F41}"/>
              </a:ext>
            </a:extLst>
          </p:cNvPr>
          <p:cNvSpPr>
            <a:spLocks noGrp="1"/>
          </p:cNvSpPr>
          <p:nvPr>
            <p:ph idx="1"/>
          </p:nvPr>
        </p:nvSpPr>
        <p:spPr>
          <a:xfrm>
            <a:off x="912812" y="1447800"/>
            <a:ext cx="9134391" cy="4114801"/>
          </a:xfrm>
        </p:spPr>
        <p:txBody>
          <a:bodyPr>
            <a:normAutofit/>
          </a:bodyPr>
          <a:lstStyle/>
          <a:p>
            <a:r>
              <a:rPr lang="en-US" dirty="0"/>
              <a:t>Innovation</a:t>
            </a:r>
          </a:p>
          <a:p>
            <a:r>
              <a:rPr lang="en-US" dirty="0"/>
              <a:t>Economic Growth</a:t>
            </a:r>
          </a:p>
          <a:p>
            <a:r>
              <a:rPr lang="en-US" dirty="0"/>
              <a:t>Job Creation</a:t>
            </a:r>
          </a:p>
          <a:p>
            <a:r>
              <a:rPr lang="en-US" dirty="0"/>
              <a:t>Wealth Creation</a:t>
            </a:r>
          </a:p>
          <a:p>
            <a:r>
              <a:rPr lang="en-US" dirty="0"/>
              <a:t>Technology Advancement</a:t>
            </a:r>
          </a:p>
          <a:p>
            <a:r>
              <a:rPr lang="en-US" dirty="0"/>
              <a:t>Social Impact</a:t>
            </a:r>
          </a:p>
          <a:p>
            <a:endParaRPr lang="en-US" dirty="0"/>
          </a:p>
        </p:txBody>
      </p:sp>
      <p:pic>
        <p:nvPicPr>
          <p:cNvPr id="11" name="Picture 10">
            <a:extLst>
              <a:ext uri="{FF2B5EF4-FFF2-40B4-BE49-F238E27FC236}">
                <a16:creationId xmlns:a16="http://schemas.microsoft.com/office/drawing/2014/main" id="{5A9D5E73-C1A6-B661-E142-2B3042D59D8D}"/>
              </a:ext>
            </a:extLst>
          </p:cNvPr>
          <p:cNvPicPr>
            <a:picLocks noChangeAspect="1"/>
          </p:cNvPicPr>
          <p:nvPr/>
        </p:nvPicPr>
        <p:blipFill>
          <a:blip r:embed="rId2"/>
          <a:stretch>
            <a:fillRect/>
          </a:stretch>
        </p:blipFill>
        <p:spPr>
          <a:xfrm>
            <a:off x="7085012" y="1524000"/>
            <a:ext cx="1398204" cy="931772"/>
          </a:xfrm>
          <a:prstGeom prst="rect">
            <a:avLst/>
          </a:prstGeom>
        </p:spPr>
      </p:pic>
      <p:pic>
        <p:nvPicPr>
          <p:cNvPr id="13" name="Picture 12">
            <a:extLst>
              <a:ext uri="{FF2B5EF4-FFF2-40B4-BE49-F238E27FC236}">
                <a16:creationId xmlns:a16="http://schemas.microsoft.com/office/drawing/2014/main" id="{26FF4AE4-C653-0355-173C-FC39435FF147}"/>
              </a:ext>
            </a:extLst>
          </p:cNvPr>
          <p:cNvPicPr>
            <a:picLocks noChangeAspect="1"/>
          </p:cNvPicPr>
          <p:nvPr/>
        </p:nvPicPr>
        <p:blipFill>
          <a:blip r:embed="rId3"/>
          <a:stretch>
            <a:fillRect/>
          </a:stretch>
        </p:blipFill>
        <p:spPr>
          <a:xfrm>
            <a:off x="8913812" y="1555630"/>
            <a:ext cx="1322004" cy="972591"/>
          </a:xfrm>
          <a:prstGeom prst="rect">
            <a:avLst/>
          </a:prstGeom>
        </p:spPr>
      </p:pic>
    </p:spTree>
    <p:extLst>
      <p:ext uri="{BB962C8B-B14F-4D97-AF65-F5344CB8AC3E}">
        <p14:creationId xmlns:p14="http://schemas.microsoft.com/office/powerpoint/2010/main" val="209778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3BD-4BDF-9224-5B8C-335CC84C618F}"/>
              </a:ext>
            </a:extLst>
          </p:cNvPr>
          <p:cNvSpPr>
            <a:spLocks noGrp="1"/>
          </p:cNvSpPr>
          <p:nvPr>
            <p:ph type="title"/>
          </p:nvPr>
        </p:nvSpPr>
        <p:spPr>
          <a:xfrm>
            <a:off x="233615" y="257926"/>
            <a:ext cx="9144001" cy="990600"/>
          </a:xfrm>
        </p:spPr>
        <p:txBody>
          <a:bodyPr>
            <a:normAutofit fontScale="90000"/>
          </a:bodyPr>
          <a:lstStyle/>
          <a:p>
            <a:r>
              <a:rPr lang="en-US" b="1" dirty="0"/>
              <a:t>Defining Startup Stages</a:t>
            </a:r>
            <a:br>
              <a:rPr lang="en-US" dirty="0"/>
            </a:br>
            <a:endParaRPr lang="en-US" dirty="0"/>
          </a:p>
        </p:txBody>
      </p:sp>
      <p:pic>
        <p:nvPicPr>
          <p:cNvPr id="5" name="Content Placeholder 4">
            <a:extLst>
              <a:ext uri="{FF2B5EF4-FFF2-40B4-BE49-F238E27FC236}">
                <a16:creationId xmlns:a16="http://schemas.microsoft.com/office/drawing/2014/main" id="{6718375D-8057-A108-633C-7B78CBFC025C}"/>
              </a:ext>
            </a:extLst>
          </p:cNvPr>
          <p:cNvPicPr>
            <a:picLocks noGrp="1" noChangeAspect="1"/>
          </p:cNvPicPr>
          <p:nvPr>
            <p:ph idx="1"/>
          </p:nvPr>
        </p:nvPicPr>
        <p:blipFill>
          <a:blip r:embed="rId2"/>
          <a:stretch>
            <a:fillRect/>
          </a:stretch>
        </p:blipFill>
        <p:spPr>
          <a:xfrm>
            <a:off x="5182004" y="918345"/>
            <a:ext cx="6837168" cy="4720455"/>
          </a:xfrm>
          <a:prstGeom prst="rect">
            <a:avLst/>
          </a:prstGeom>
        </p:spPr>
      </p:pic>
      <p:sp>
        <p:nvSpPr>
          <p:cNvPr id="6" name="TextBox 5">
            <a:extLst>
              <a:ext uri="{FF2B5EF4-FFF2-40B4-BE49-F238E27FC236}">
                <a16:creationId xmlns:a16="http://schemas.microsoft.com/office/drawing/2014/main" id="{5326BB7B-B139-78E1-780C-EAF911CB1EA5}"/>
              </a:ext>
            </a:extLst>
          </p:cNvPr>
          <p:cNvSpPr txBox="1"/>
          <p:nvPr/>
        </p:nvSpPr>
        <p:spPr>
          <a:xfrm>
            <a:off x="271216" y="1066800"/>
            <a:ext cx="4800600" cy="5262979"/>
          </a:xfrm>
          <a:prstGeom prst="rect">
            <a:avLst/>
          </a:prstGeom>
          <a:noFill/>
        </p:spPr>
        <p:txBody>
          <a:bodyPr wrap="square" rtlCol="0">
            <a:spAutoFit/>
          </a:bodyPr>
          <a:lstStyle/>
          <a:p>
            <a:pPr marL="285750" indent="-285750">
              <a:buFont typeface="Arial" panose="020B0604020202020204" pitchFamily="34" charset="0"/>
              <a:buChar char="•"/>
            </a:pPr>
            <a:r>
              <a:rPr lang="en-US" sz="2800" b="1" dirty="0"/>
              <a:t>Idea or Concept Stage</a:t>
            </a:r>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r>
              <a:rPr lang="en-US" sz="2800" b="1" dirty="0"/>
              <a:t>Pre-Seed Stage</a:t>
            </a:r>
            <a:r>
              <a:rPr lang="en-US" sz="2800" dirty="0"/>
              <a:t> /Validation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b="1" dirty="0"/>
              <a:t>Seed Stage</a:t>
            </a:r>
            <a:r>
              <a:rPr lang="en-US" sz="2800" dirty="0"/>
              <a:t> /Pre Commercial</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b="1" dirty="0"/>
              <a:t>Series A – </a:t>
            </a:r>
            <a:r>
              <a:rPr lang="en-US" sz="2800" dirty="0"/>
              <a:t>Commercialization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b="1" dirty="0"/>
              <a:t>Growth Stage – </a:t>
            </a:r>
            <a:r>
              <a:rPr lang="en-US" sz="2800" dirty="0"/>
              <a:t>Customer Acquisition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b="1" dirty="0"/>
              <a:t>Late Stage - </a:t>
            </a:r>
            <a:r>
              <a:rPr lang="en-US" sz="2800" dirty="0"/>
              <a:t>Pre-Exit Phase</a:t>
            </a:r>
          </a:p>
        </p:txBody>
      </p:sp>
    </p:spTree>
    <p:extLst>
      <p:ext uri="{BB962C8B-B14F-4D97-AF65-F5344CB8AC3E}">
        <p14:creationId xmlns:p14="http://schemas.microsoft.com/office/powerpoint/2010/main" val="355783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9A81-4BD6-02F2-218A-328CAD60EBE1}"/>
              </a:ext>
            </a:extLst>
          </p:cNvPr>
          <p:cNvSpPr>
            <a:spLocks noGrp="1"/>
          </p:cNvSpPr>
          <p:nvPr>
            <p:ph type="title"/>
          </p:nvPr>
        </p:nvSpPr>
        <p:spPr>
          <a:xfrm>
            <a:off x="1522413" y="381000"/>
            <a:ext cx="9144001" cy="838200"/>
          </a:xfrm>
        </p:spPr>
        <p:txBody>
          <a:bodyPr>
            <a:normAutofit fontScale="90000"/>
          </a:bodyPr>
          <a:lstStyle/>
          <a:p>
            <a:r>
              <a:rPr lang="en-US" b="1" dirty="0"/>
              <a:t>The Entrepreneurial Mindset</a:t>
            </a:r>
            <a:br>
              <a:rPr lang="en-US" dirty="0"/>
            </a:br>
            <a:endParaRPr lang="en-US" dirty="0"/>
          </a:p>
        </p:txBody>
      </p:sp>
      <p:sp>
        <p:nvSpPr>
          <p:cNvPr id="3" name="Content Placeholder 2">
            <a:extLst>
              <a:ext uri="{FF2B5EF4-FFF2-40B4-BE49-F238E27FC236}">
                <a16:creationId xmlns:a16="http://schemas.microsoft.com/office/drawing/2014/main" id="{8FA74978-DEDE-8121-AA42-AF59D5D03DA3}"/>
              </a:ext>
            </a:extLst>
          </p:cNvPr>
          <p:cNvSpPr>
            <a:spLocks noGrp="1"/>
          </p:cNvSpPr>
          <p:nvPr>
            <p:ph idx="1"/>
          </p:nvPr>
        </p:nvSpPr>
        <p:spPr>
          <a:xfrm>
            <a:off x="760412" y="1371599"/>
            <a:ext cx="9134391" cy="4114801"/>
          </a:xfrm>
        </p:spPr>
        <p:txBody>
          <a:bodyPr>
            <a:normAutofit fontScale="92500" lnSpcReduction="20000"/>
          </a:bodyPr>
          <a:lstStyle/>
          <a:p>
            <a:r>
              <a:rPr lang="en-US" b="1" dirty="0">
                <a:solidFill>
                  <a:srgbClr val="FFFF00"/>
                </a:solidFill>
              </a:rPr>
              <a:t>Vision with Flexibility</a:t>
            </a:r>
            <a:r>
              <a:rPr lang="en-US" b="1" dirty="0"/>
              <a:t>.</a:t>
            </a:r>
            <a:r>
              <a:rPr lang="en-US" dirty="0"/>
              <a:t> The most enduring founders hold fast to their mission but are flexible in execution. Netflix started as a DVD-by-mail company but pivoted to streaming before its competitors even grasped the shift. Its vision—to deliver entertainment directly to consumers—never changed, only the medium did.</a:t>
            </a:r>
          </a:p>
          <a:p>
            <a:r>
              <a:rPr lang="en-US" b="1" dirty="0">
                <a:solidFill>
                  <a:srgbClr val="FFFF00"/>
                </a:solidFill>
              </a:rPr>
              <a:t>Speed with Discipline</a:t>
            </a:r>
            <a:r>
              <a:rPr lang="en-US" b="1" dirty="0"/>
              <a:t>.</a:t>
            </a:r>
            <a:r>
              <a:rPr lang="en-US" dirty="0"/>
              <a:t> Moving fast is celebrated in startup culture, but speed without structure is reckless. </a:t>
            </a:r>
            <a:r>
              <a:rPr lang="en-US" dirty="0" err="1"/>
              <a:t>Nubank</a:t>
            </a:r>
            <a:r>
              <a:rPr lang="en-US" dirty="0"/>
              <a:t>, Latin America’s largest digital bank, balanced hypergrowth with rigorous compliance and customer trust, proving that rapid scale and risk control can coexist.</a:t>
            </a:r>
          </a:p>
          <a:p>
            <a:r>
              <a:rPr lang="en-US" b="1" dirty="0">
                <a:solidFill>
                  <a:srgbClr val="FFFF00"/>
                </a:solidFill>
              </a:rPr>
              <a:t>Optimism with Realism</a:t>
            </a:r>
            <a:r>
              <a:rPr lang="en-US" b="1" dirty="0"/>
              <a:t>.</a:t>
            </a:r>
            <a:r>
              <a:rPr lang="en-US" dirty="0"/>
              <a:t> Founders are natural optimists; they must believe in possibilities others overlook. Yet realism grounds ambition. Elon Musk’s grand visions for Tesla and SpaceX are backed by an unflinching confrontation with operational bottlenecks and financial risks. The best entrepreneurs dream big but plan cautiously.</a:t>
            </a:r>
          </a:p>
          <a:p>
            <a:endParaRPr lang="en-US" dirty="0"/>
          </a:p>
        </p:txBody>
      </p:sp>
    </p:spTree>
    <p:extLst>
      <p:ext uri="{BB962C8B-B14F-4D97-AF65-F5344CB8AC3E}">
        <p14:creationId xmlns:p14="http://schemas.microsoft.com/office/powerpoint/2010/main" val="53807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C59E8-CEAC-0B7C-ABAD-B7BA6D3E5C1C}"/>
              </a:ext>
            </a:extLst>
          </p:cNvPr>
          <p:cNvSpPr>
            <a:spLocks noGrp="1"/>
          </p:cNvSpPr>
          <p:nvPr>
            <p:ph type="title"/>
          </p:nvPr>
        </p:nvSpPr>
        <p:spPr>
          <a:xfrm>
            <a:off x="1522413" y="381000"/>
            <a:ext cx="9144001" cy="762000"/>
          </a:xfrm>
        </p:spPr>
        <p:txBody>
          <a:bodyPr>
            <a:normAutofit fontScale="90000"/>
          </a:bodyPr>
          <a:lstStyle/>
          <a:p>
            <a:r>
              <a:rPr lang="en-US" b="1" dirty="0"/>
              <a:t>Why Investors Bet on Founders</a:t>
            </a:r>
            <a:br>
              <a:rPr lang="en-US" dirty="0"/>
            </a:br>
            <a:endParaRPr lang="en-US" dirty="0"/>
          </a:p>
        </p:txBody>
      </p:sp>
      <p:sp>
        <p:nvSpPr>
          <p:cNvPr id="3" name="Content Placeholder 2">
            <a:extLst>
              <a:ext uri="{FF2B5EF4-FFF2-40B4-BE49-F238E27FC236}">
                <a16:creationId xmlns:a16="http://schemas.microsoft.com/office/drawing/2014/main" id="{83D84361-F3C2-D150-D179-DF130E4C0EB9}"/>
              </a:ext>
            </a:extLst>
          </p:cNvPr>
          <p:cNvSpPr>
            <a:spLocks noGrp="1"/>
          </p:cNvSpPr>
          <p:nvPr>
            <p:ph idx="1"/>
          </p:nvPr>
        </p:nvSpPr>
        <p:spPr>
          <a:xfrm>
            <a:off x="608012" y="990600"/>
            <a:ext cx="10591800" cy="5105400"/>
          </a:xfrm>
        </p:spPr>
        <p:txBody>
          <a:bodyPr>
            <a:normAutofit/>
          </a:bodyPr>
          <a:lstStyle/>
          <a:p>
            <a:r>
              <a:rPr lang="en-US" dirty="0"/>
              <a:t>The phrase </a:t>
            </a:r>
            <a:r>
              <a:rPr lang="en-US" dirty="0">
                <a:solidFill>
                  <a:srgbClr val="FFFF00"/>
                </a:solidFill>
              </a:rPr>
              <a:t>“bet on the jockey, not the horse</a:t>
            </a:r>
            <a:r>
              <a:rPr lang="en-US" dirty="0"/>
              <a:t>” captures why investors often prioritize the founder team over the product itself. Markets shift, technologies age, and competition evolves, but a resilient, self-aware founder can steer through turbulence.</a:t>
            </a:r>
          </a:p>
          <a:p>
            <a:r>
              <a:rPr lang="en-US" dirty="0"/>
              <a:t>Investors know that great teams can transform average ideas into billion-dollar outcomes. Conversely, weak teams can waste extraordinary opportunities.</a:t>
            </a:r>
          </a:p>
          <a:p>
            <a:r>
              <a:rPr lang="en-US" dirty="0"/>
              <a:t>Founders who deeply understand their market problem also inspire confidence</a:t>
            </a:r>
          </a:p>
          <a:p>
            <a:r>
              <a:rPr lang="en-US" dirty="0"/>
              <a:t>Investors favor founders who turn limited resources into measurable results. Doing more with less signals both discipline and ingenuity</a:t>
            </a:r>
          </a:p>
          <a:p>
            <a:r>
              <a:rPr lang="en-US" dirty="0"/>
              <a:t>Products evolve; markets shift; but resilient founders rebuild until they find traction</a:t>
            </a:r>
          </a:p>
        </p:txBody>
      </p:sp>
    </p:spTree>
    <p:extLst>
      <p:ext uri="{BB962C8B-B14F-4D97-AF65-F5344CB8AC3E}">
        <p14:creationId xmlns:p14="http://schemas.microsoft.com/office/powerpoint/2010/main" val="179844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7FC0-A087-496F-D7A7-2C9F242486E6}"/>
              </a:ext>
            </a:extLst>
          </p:cNvPr>
          <p:cNvSpPr>
            <a:spLocks noGrp="1"/>
          </p:cNvSpPr>
          <p:nvPr>
            <p:ph type="title"/>
          </p:nvPr>
        </p:nvSpPr>
        <p:spPr>
          <a:xfrm>
            <a:off x="1522413" y="381000"/>
            <a:ext cx="9144001" cy="914400"/>
          </a:xfrm>
        </p:spPr>
        <p:txBody>
          <a:bodyPr>
            <a:normAutofit fontScale="90000"/>
          </a:bodyPr>
          <a:lstStyle/>
          <a:p>
            <a:r>
              <a:rPr lang="en-US" b="1" dirty="0"/>
              <a:t>What Investors Really Look For</a:t>
            </a:r>
            <a:br>
              <a:rPr lang="en-US" dirty="0"/>
            </a:br>
            <a:endParaRPr lang="en-US" dirty="0"/>
          </a:p>
        </p:txBody>
      </p:sp>
      <p:sp>
        <p:nvSpPr>
          <p:cNvPr id="3" name="Content Placeholder 2">
            <a:extLst>
              <a:ext uri="{FF2B5EF4-FFF2-40B4-BE49-F238E27FC236}">
                <a16:creationId xmlns:a16="http://schemas.microsoft.com/office/drawing/2014/main" id="{96032293-634F-9650-5CE9-58E49673F24A}"/>
              </a:ext>
            </a:extLst>
          </p:cNvPr>
          <p:cNvSpPr>
            <a:spLocks noGrp="1"/>
          </p:cNvSpPr>
          <p:nvPr>
            <p:ph idx="1"/>
          </p:nvPr>
        </p:nvSpPr>
        <p:spPr/>
        <p:txBody>
          <a:bodyPr>
            <a:normAutofit lnSpcReduction="10000"/>
          </a:bodyPr>
          <a:lstStyle/>
          <a:p>
            <a:r>
              <a:rPr lang="en-US" dirty="0"/>
              <a:t>A startup with modest revenue but rapid improvement in retention can be far more compelling than one with high but stagnant sales. </a:t>
            </a:r>
          </a:p>
          <a:p>
            <a:r>
              <a:rPr lang="en-US" dirty="0"/>
              <a:t>The narrative also needs to align with the data. When founders claim high engagement, investors will expect churn metrics to confirm it. </a:t>
            </a:r>
          </a:p>
          <a:p>
            <a:r>
              <a:rPr lang="en-US" dirty="0"/>
              <a:t>In practice, investors interpret startups through two complementary lenses: the quantitative and the qualitative—the numbers and the story. Numbers measure growth, efficiency, and opportunity. The story explains why those numbers matter, revealing the founder’s vision, leadership, and momentum. The most compelling startups integrate both, turning data into conviction and conviction into capital.</a:t>
            </a:r>
          </a:p>
          <a:p>
            <a:endParaRPr lang="en-US" dirty="0"/>
          </a:p>
        </p:txBody>
      </p:sp>
    </p:spTree>
    <p:extLst>
      <p:ext uri="{BB962C8B-B14F-4D97-AF65-F5344CB8AC3E}">
        <p14:creationId xmlns:p14="http://schemas.microsoft.com/office/powerpoint/2010/main" val="417070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3FE0-466C-4459-A0C6-3124BB5003E5}"/>
              </a:ext>
            </a:extLst>
          </p:cNvPr>
          <p:cNvSpPr>
            <a:spLocks noGrp="1"/>
          </p:cNvSpPr>
          <p:nvPr>
            <p:ph type="title"/>
          </p:nvPr>
        </p:nvSpPr>
        <p:spPr>
          <a:xfrm>
            <a:off x="118956" y="610334"/>
            <a:ext cx="4929876" cy="457081"/>
          </a:xfrm>
        </p:spPr>
        <p:txBody>
          <a:bodyPr vert="horz" lIns="91392" tIns="45696" rIns="91392" bIns="45696" rtlCol="0" anchor="b">
            <a:normAutofit fontScale="90000"/>
          </a:bodyPr>
          <a:lstStyle/>
          <a:p>
            <a:r>
              <a:rPr lang="en-US" sz="1999" b="1" dirty="0">
                <a:solidFill>
                  <a:srgbClr val="FFFF00"/>
                </a:solidFill>
              </a:rPr>
              <a:t>Speaker’s Biography</a:t>
            </a:r>
            <a:br>
              <a:rPr lang="en-US" sz="4598" dirty="0"/>
            </a:br>
            <a:endParaRPr lang="en-US" sz="4598" dirty="0"/>
          </a:p>
        </p:txBody>
      </p:sp>
      <p:sp>
        <p:nvSpPr>
          <p:cNvPr id="3" name="TextBox 2">
            <a:extLst>
              <a:ext uri="{FF2B5EF4-FFF2-40B4-BE49-F238E27FC236}">
                <a16:creationId xmlns:a16="http://schemas.microsoft.com/office/drawing/2014/main" id="{9BC2FA62-5326-4ECB-8E4F-C4D1D1A7BB75}"/>
              </a:ext>
            </a:extLst>
          </p:cNvPr>
          <p:cNvSpPr txBox="1"/>
          <p:nvPr/>
        </p:nvSpPr>
        <p:spPr>
          <a:xfrm>
            <a:off x="195938" y="3158368"/>
            <a:ext cx="2742486" cy="953859"/>
          </a:xfrm>
          <a:prstGeom prst="rect">
            <a:avLst/>
          </a:prstGeom>
          <a:noFill/>
        </p:spPr>
        <p:txBody>
          <a:bodyPr wrap="square" rtlCol="0">
            <a:spAutoFit/>
          </a:bodyPr>
          <a:lstStyle/>
          <a:p>
            <a:pPr defTabSz="914126">
              <a:defRPr/>
            </a:pPr>
            <a:r>
              <a:rPr lang="en-US" sz="2399" dirty="0">
                <a:solidFill>
                  <a:prstClr val="white"/>
                </a:solidFill>
                <a:latin typeface="Corbel"/>
              </a:rPr>
              <a:t>Chris Droussiotis</a:t>
            </a:r>
          </a:p>
          <a:p>
            <a:pPr defTabSz="914126">
              <a:defRPr/>
            </a:pPr>
            <a:r>
              <a:rPr lang="en-US" sz="1600" dirty="0">
                <a:solidFill>
                  <a:prstClr val="white"/>
                </a:solidFill>
                <a:latin typeface="Corbel"/>
              </a:rPr>
              <a:t>Senior Managing Partner</a:t>
            </a:r>
          </a:p>
          <a:p>
            <a:pPr defTabSz="914126">
              <a:defRPr/>
            </a:pPr>
            <a:r>
              <a:rPr lang="en-US" sz="1600" dirty="0">
                <a:solidFill>
                  <a:srgbClr val="FFFF00"/>
                </a:solidFill>
                <a:latin typeface="Corbel"/>
              </a:rPr>
              <a:t>Kinisis Venture Limited</a:t>
            </a:r>
          </a:p>
        </p:txBody>
      </p:sp>
      <p:pic>
        <p:nvPicPr>
          <p:cNvPr id="8" name="Picture 7" descr="A person wearing a suit and tie smiling at the camera&#10;&#10;Description automatically generated">
            <a:extLst>
              <a:ext uri="{FF2B5EF4-FFF2-40B4-BE49-F238E27FC236}">
                <a16:creationId xmlns:a16="http://schemas.microsoft.com/office/drawing/2014/main" id="{2FF7627B-010E-448E-B94A-722DF3601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20" y="599339"/>
            <a:ext cx="2103204" cy="2372580"/>
          </a:xfrm>
          <a:prstGeom prst="rect">
            <a:avLst/>
          </a:prstGeom>
        </p:spPr>
      </p:pic>
      <p:sp>
        <p:nvSpPr>
          <p:cNvPr id="11" name="TextBox 10">
            <a:extLst>
              <a:ext uri="{FF2B5EF4-FFF2-40B4-BE49-F238E27FC236}">
                <a16:creationId xmlns:a16="http://schemas.microsoft.com/office/drawing/2014/main" id="{749504FB-E02F-4F33-BFFB-8333BAEE5DCB}"/>
              </a:ext>
            </a:extLst>
          </p:cNvPr>
          <p:cNvSpPr txBox="1"/>
          <p:nvPr/>
        </p:nvSpPr>
        <p:spPr>
          <a:xfrm>
            <a:off x="2601242" y="262805"/>
            <a:ext cx="9130502" cy="6246237"/>
          </a:xfrm>
          <a:prstGeom prst="rect">
            <a:avLst/>
          </a:prstGeom>
          <a:noFill/>
        </p:spPr>
        <p:txBody>
          <a:bodyPr wrap="square" rtlCol="0">
            <a:spAutoFit/>
          </a:bodyPr>
          <a:lstStyle/>
          <a:p>
            <a:pPr algn="just" defTabSz="914126">
              <a:defRPr/>
            </a:pPr>
            <a:r>
              <a:rPr lang="en-US" sz="1600" dirty="0">
                <a:solidFill>
                  <a:prstClr val="white"/>
                </a:solidFill>
                <a:latin typeface="Corbel"/>
              </a:rPr>
              <a:t>Chris Droussiotis’ training and expertise is in the area of Investment Banking. Possessing over 30 years of experience by working for numerous corporations in various executive management positions at Bank of America Merill Lynch, CIBC Oppenheimer, Mizuho Financial Group, Bank of Tokyo-Mitsubishi Trust UFJ, Sumitomo Mitsui Banking Corporation</a:t>
            </a:r>
          </a:p>
          <a:p>
            <a:pPr algn="just" defTabSz="914126">
              <a:defRPr/>
            </a:pPr>
            <a:endParaRPr lang="en-US" sz="1600" dirty="0">
              <a:solidFill>
                <a:prstClr val="white"/>
              </a:solidFill>
              <a:latin typeface="Corbel"/>
            </a:endParaRPr>
          </a:p>
          <a:p>
            <a:pPr algn="just" defTabSz="914126">
              <a:defRPr/>
            </a:pPr>
            <a:r>
              <a:rPr lang="en-US" sz="1600" dirty="0">
                <a:solidFill>
                  <a:prstClr val="white"/>
                </a:solidFill>
                <a:latin typeface="Corbel"/>
              </a:rPr>
              <a:t> Chris is a former Managing Director, General Manager and the Head of the Leverage Finance, Private Equity Sponsor Group &amp; Structured Finance Department at Sumitomo Mitsui Banking Corporation (SMBC) managing a loan portfolio of over $10 billion of large cap and middle market leveraged loans, as well as investments in SPV funds, CLOs and BDCs that are backed by leveraged loans and high yield bonds.  </a:t>
            </a:r>
          </a:p>
          <a:p>
            <a:pPr algn="just" defTabSz="914126">
              <a:defRPr/>
            </a:pPr>
            <a:endParaRPr lang="en-US" sz="1600" dirty="0">
              <a:solidFill>
                <a:prstClr val="white"/>
              </a:solidFill>
              <a:latin typeface="Corbel"/>
            </a:endParaRPr>
          </a:p>
          <a:p>
            <a:pPr algn="just" defTabSz="914126">
              <a:defRPr/>
            </a:pPr>
            <a:r>
              <a:rPr lang="en-US" sz="1600" dirty="0">
                <a:solidFill>
                  <a:prstClr val="white"/>
                </a:solidFill>
                <a:latin typeface="Corbel"/>
              </a:rPr>
              <a:t>On April 2018, Chris left SMBC and join Kinisis Ventures Limited (KV), as a Senior Managing Partner. At KV, Chris is responsible with the financial analysis and valuation of start-ups. Recently he obtained a certificate from Columbia University on Blockchain technology which will help KV expand its consulting services to adapt many of the blockchain applications in various industries including fintech, biotech, EdTech and shipping.</a:t>
            </a:r>
          </a:p>
          <a:p>
            <a:pPr algn="just" defTabSz="914126">
              <a:defRPr/>
            </a:pPr>
            <a:endParaRPr lang="en-US" sz="1600" dirty="0">
              <a:solidFill>
                <a:prstClr val="white"/>
              </a:solidFill>
              <a:latin typeface="Corbel"/>
            </a:endParaRPr>
          </a:p>
          <a:p>
            <a:pPr algn="just" defTabSz="914126">
              <a:defRPr/>
            </a:pPr>
            <a:r>
              <a:rPr lang="en-US" sz="1600" dirty="0">
                <a:solidFill>
                  <a:prstClr val="white"/>
                </a:solidFill>
                <a:latin typeface="Corbel"/>
              </a:rPr>
              <a:t>Chris is also an adjunct Finance Professor for the last 16 years teaching at various college and universities including at Columbia University, Fordham University, Baruch College and Seton Hall University.</a:t>
            </a:r>
          </a:p>
          <a:p>
            <a:pPr algn="just" defTabSz="914126">
              <a:defRPr/>
            </a:pPr>
            <a:endParaRPr lang="en-US" sz="1600" dirty="0">
              <a:solidFill>
                <a:prstClr val="white"/>
              </a:solidFill>
              <a:latin typeface="Corbel"/>
            </a:endParaRPr>
          </a:p>
          <a:p>
            <a:pPr algn="just" defTabSz="914126">
              <a:defRPr/>
            </a:pPr>
            <a:r>
              <a:rPr lang="en-US" sz="1600" dirty="0">
                <a:solidFill>
                  <a:prstClr val="white"/>
                </a:solidFill>
                <a:latin typeface="Corbel"/>
              </a:rPr>
              <a:t>Chris has published three books and one the way </a:t>
            </a:r>
            <a:endParaRPr lang="en-US" sz="1600" dirty="0">
              <a:solidFill>
                <a:srgbClr val="FFFF00"/>
              </a:solidFill>
              <a:latin typeface="Corbel"/>
            </a:endParaRPr>
          </a:p>
          <a:p>
            <a:pPr algn="just" defTabSz="914126">
              <a:defRPr/>
            </a:pPr>
            <a:r>
              <a:rPr lang="en-US" sz="1600" dirty="0">
                <a:solidFill>
                  <a:srgbClr val="FFFF00"/>
                </a:solidFill>
                <a:latin typeface="Corbel"/>
              </a:rPr>
              <a:t>“The Analytical Approach to Finance, Investments and Credit”) 2019</a:t>
            </a:r>
            <a:endParaRPr lang="en-US" sz="1600" dirty="0">
              <a:latin typeface="Corbel"/>
            </a:endParaRPr>
          </a:p>
          <a:p>
            <a:pPr algn="just" defTabSz="914126">
              <a:defRPr/>
            </a:pPr>
            <a:r>
              <a:rPr lang="en-US" sz="1600" dirty="0">
                <a:solidFill>
                  <a:srgbClr val="FFFF00"/>
                </a:solidFill>
                <a:latin typeface="Corbel"/>
              </a:rPr>
              <a:t>“Credit Risk Management and Analysis” 2022</a:t>
            </a:r>
          </a:p>
          <a:p>
            <a:pPr algn="just" defTabSz="914126">
              <a:defRPr/>
            </a:pPr>
            <a:r>
              <a:rPr lang="en-US" sz="1600" dirty="0">
                <a:solidFill>
                  <a:srgbClr val="FFFF00"/>
                </a:solidFill>
                <a:latin typeface="Corbel"/>
              </a:rPr>
              <a:t>“Credit Analyst’s Survival Manual” 2024</a:t>
            </a:r>
          </a:p>
          <a:p>
            <a:pPr algn="just" defTabSz="914126">
              <a:defRPr/>
            </a:pPr>
            <a:r>
              <a:rPr lang="en-US" sz="1600" dirty="0">
                <a:solidFill>
                  <a:srgbClr val="FFFF00"/>
                </a:solidFill>
                <a:latin typeface="Corbel"/>
              </a:rPr>
              <a:t>“Angel Investing &amp; Venture Capital” Coming soon 2026</a:t>
            </a:r>
          </a:p>
          <a:p>
            <a:pPr algn="just" defTabSz="914126">
              <a:defRPr/>
            </a:pPr>
            <a:endParaRPr lang="en-US" sz="1600" dirty="0">
              <a:latin typeface="Corbel"/>
            </a:endParaRPr>
          </a:p>
        </p:txBody>
      </p:sp>
    </p:spTree>
    <p:extLst>
      <p:ext uri="{BB962C8B-B14F-4D97-AF65-F5344CB8AC3E}">
        <p14:creationId xmlns:p14="http://schemas.microsoft.com/office/powerpoint/2010/main" val="232908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1B1D5-5F05-F8E9-A20A-58F7FA937D48}"/>
              </a:ext>
            </a:extLst>
          </p:cNvPr>
          <p:cNvSpPr>
            <a:spLocks noGrp="1"/>
          </p:cNvSpPr>
          <p:nvPr>
            <p:ph type="title"/>
          </p:nvPr>
        </p:nvSpPr>
        <p:spPr>
          <a:xfrm>
            <a:off x="1522413" y="381000"/>
            <a:ext cx="9144001" cy="1219200"/>
          </a:xfrm>
        </p:spPr>
        <p:txBody>
          <a:bodyPr>
            <a:normAutofit fontScale="90000"/>
          </a:bodyPr>
          <a:lstStyle/>
          <a:p>
            <a:r>
              <a:rPr lang="en-US" b="1" dirty="0"/>
              <a:t>The Startup Ecosystem: </a:t>
            </a:r>
            <a:br>
              <a:rPr lang="en-US" b="1" dirty="0"/>
            </a:br>
            <a:r>
              <a:rPr lang="en-US" b="1" dirty="0"/>
              <a:t>Networks, Capital, and Support Systems</a:t>
            </a:r>
            <a:br>
              <a:rPr lang="en-US" dirty="0"/>
            </a:br>
            <a:endParaRPr lang="en-US" dirty="0"/>
          </a:p>
        </p:txBody>
      </p:sp>
      <p:sp>
        <p:nvSpPr>
          <p:cNvPr id="3" name="Content Placeholder 2">
            <a:extLst>
              <a:ext uri="{FF2B5EF4-FFF2-40B4-BE49-F238E27FC236}">
                <a16:creationId xmlns:a16="http://schemas.microsoft.com/office/drawing/2014/main" id="{00D19FCA-0BAA-7273-8607-FC209425E5C5}"/>
              </a:ext>
            </a:extLst>
          </p:cNvPr>
          <p:cNvSpPr>
            <a:spLocks noGrp="1"/>
          </p:cNvSpPr>
          <p:nvPr>
            <p:ph idx="1"/>
          </p:nvPr>
        </p:nvSpPr>
        <p:spPr/>
        <p:txBody>
          <a:bodyPr/>
          <a:lstStyle/>
          <a:p>
            <a:r>
              <a:rPr lang="en-US" b="1" dirty="0"/>
              <a:t>Accelerators and incubators</a:t>
            </a:r>
            <a:r>
              <a:rPr lang="en-US" dirty="0"/>
              <a:t> </a:t>
            </a:r>
          </a:p>
          <a:p>
            <a:r>
              <a:rPr lang="en-US" b="1" dirty="0"/>
              <a:t>Universities and research institutions</a:t>
            </a:r>
            <a:r>
              <a:rPr lang="en-US" dirty="0"/>
              <a:t> </a:t>
            </a:r>
          </a:p>
          <a:p>
            <a:r>
              <a:rPr lang="en-US" dirty="0"/>
              <a:t>Angel Investors</a:t>
            </a:r>
          </a:p>
          <a:p>
            <a:r>
              <a:rPr lang="en-US" dirty="0"/>
              <a:t>Corporations – innovation subsidiaries</a:t>
            </a:r>
          </a:p>
          <a:p>
            <a:endParaRPr lang="en-US" dirty="0"/>
          </a:p>
        </p:txBody>
      </p:sp>
    </p:spTree>
    <p:extLst>
      <p:ext uri="{BB962C8B-B14F-4D97-AF65-F5344CB8AC3E}">
        <p14:creationId xmlns:p14="http://schemas.microsoft.com/office/powerpoint/2010/main" val="87905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F8B8-BAE7-67AD-0F46-2F5BCE91E378}"/>
              </a:ext>
            </a:extLst>
          </p:cNvPr>
          <p:cNvSpPr>
            <a:spLocks noGrp="1"/>
          </p:cNvSpPr>
          <p:nvPr>
            <p:ph type="title"/>
          </p:nvPr>
        </p:nvSpPr>
        <p:spPr>
          <a:xfrm>
            <a:off x="1522413" y="381000"/>
            <a:ext cx="9144001" cy="990600"/>
          </a:xfrm>
        </p:spPr>
        <p:txBody>
          <a:bodyPr>
            <a:normAutofit fontScale="90000"/>
          </a:bodyPr>
          <a:lstStyle/>
          <a:p>
            <a:r>
              <a:rPr lang="en-US" b="1" dirty="0"/>
              <a:t>The Role of Timing and Market Readiness</a:t>
            </a:r>
            <a:br>
              <a:rPr lang="en-US" dirty="0"/>
            </a:br>
            <a:endParaRPr lang="en-US" dirty="0"/>
          </a:p>
        </p:txBody>
      </p:sp>
      <p:sp>
        <p:nvSpPr>
          <p:cNvPr id="3" name="Content Placeholder 2">
            <a:extLst>
              <a:ext uri="{FF2B5EF4-FFF2-40B4-BE49-F238E27FC236}">
                <a16:creationId xmlns:a16="http://schemas.microsoft.com/office/drawing/2014/main" id="{5E988D0B-1772-AA83-208C-54292A94BED4}"/>
              </a:ext>
            </a:extLst>
          </p:cNvPr>
          <p:cNvSpPr>
            <a:spLocks noGrp="1"/>
          </p:cNvSpPr>
          <p:nvPr>
            <p:ph idx="1"/>
          </p:nvPr>
        </p:nvSpPr>
        <p:spPr/>
        <p:txBody>
          <a:bodyPr>
            <a:normAutofit lnSpcReduction="10000"/>
          </a:bodyPr>
          <a:lstStyle/>
          <a:p>
            <a:r>
              <a:rPr lang="en-US" dirty="0"/>
              <a:t>No matter how strong the idea or team, </a:t>
            </a:r>
            <a:r>
              <a:rPr lang="en-US" b="1" dirty="0"/>
              <a:t>timing</a:t>
            </a:r>
            <a:r>
              <a:rPr lang="en-US" dirty="0"/>
              <a:t> often determines a startup’s fate. Bill Gross’s study found that over </a:t>
            </a:r>
            <a:r>
              <a:rPr lang="en-US" b="1" dirty="0"/>
              <a:t>40% of startup success</a:t>
            </a:r>
            <a:r>
              <a:rPr lang="en-US" dirty="0"/>
              <a:t> can be attributed to market timing</a:t>
            </a:r>
          </a:p>
          <a:p>
            <a:r>
              <a:rPr lang="en-US" dirty="0"/>
              <a:t>Startups like </a:t>
            </a:r>
            <a:r>
              <a:rPr lang="en-US" b="1" dirty="0"/>
              <a:t>Airbnb</a:t>
            </a:r>
            <a:r>
              <a:rPr lang="en-US" dirty="0"/>
              <a:t>, </a:t>
            </a:r>
            <a:r>
              <a:rPr lang="en-US" b="1" dirty="0"/>
              <a:t>Zoom</a:t>
            </a:r>
            <a:r>
              <a:rPr lang="en-US" dirty="0"/>
              <a:t>, and </a:t>
            </a:r>
            <a:r>
              <a:rPr lang="en-US" b="1" dirty="0"/>
              <a:t>Tesla</a:t>
            </a:r>
            <a:r>
              <a:rPr lang="en-US" dirty="0"/>
              <a:t> illustrate perfect timing—each entering the market when social, technological, or economic shifts created massive opportunity.</a:t>
            </a:r>
          </a:p>
          <a:p>
            <a:r>
              <a:rPr lang="en-US" dirty="0"/>
              <a:t>Founders must learn to </a:t>
            </a:r>
            <a:r>
              <a:rPr lang="en-US" i="1" dirty="0"/>
              <a:t>read the signals</a:t>
            </a:r>
          </a:p>
          <a:p>
            <a:r>
              <a:rPr lang="en-US" dirty="0"/>
              <a:t>For investors, timing is equally crucial. They seek founders who understand </a:t>
            </a:r>
            <a:r>
              <a:rPr lang="en-US" i="1" dirty="0"/>
              <a:t>why now</a:t>
            </a:r>
            <a:r>
              <a:rPr lang="en-US" dirty="0"/>
              <a:t>—the ability to articulate not just the market size, but the immediacy of the opportunity. Startups that master timing transform foresight into traction.</a:t>
            </a:r>
          </a:p>
          <a:p>
            <a:endParaRPr lang="en-US" dirty="0"/>
          </a:p>
          <a:p>
            <a:endParaRPr lang="en-US" dirty="0"/>
          </a:p>
        </p:txBody>
      </p:sp>
    </p:spTree>
    <p:extLst>
      <p:ext uri="{BB962C8B-B14F-4D97-AF65-F5344CB8AC3E}">
        <p14:creationId xmlns:p14="http://schemas.microsoft.com/office/powerpoint/2010/main" val="298326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64284-F8DB-8A93-090F-7A6EE06985F2}"/>
              </a:ext>
            </a:extLst>
          </p:cNvPr>
          <p:cNvSpPr>
            <a:spLocks noGrp="1"/>
          </p:cNvSpPr>
          <p:nvPr>
            <p:ph type="title"/>
          </p:nvPr>
        </p:nvSpPr>
        <p:spPr>
          <a:xfrm>
            <a:off x="836612" y="152400"/>
            <a:ext cx="10896600" cy="838200"/>
          </a:xfrm>
        </p:spPr>
        <p:txBody>
          <a:bodyPr/>
          <a:lstStyle/>
          <a:p>
            <a:r>
              <a:rPr lang="en-US" b="1" dirty="0"/>
              <a:t>Angels, VCs, and Alternative Capital Sources</a:t>
            </a:r>
            <a:endParaRPr lang="en-US" dirty="0"/>
          </a:p>
        </p:txBody>
      </p:sp>
      <p:sp>
        <p:nvSpPr>
          <p:cNvPr id="3" name="Content Placeholder 2">
            <a:extLst>
              <a:ext uri="{FF2B5EF4-FFF2-40B4-BE49-F238E27FC236}">
                <a16:creationId xmlns:a16="http://schemas.microsoft.com/office/drawing/2014/main" id="{188668FE-885B-A471-650A-885041906D01}"/>
              </a:ext>
            </a:extLst>
          </p:cNvPr>
          <p:cNvSpPr>
            <a:spLocks noGrp="1"/>
          </p:cNvSpPr>
          <p:nvPr>
            <p:ph idx="1"/>
          </p:nvPr>
        </p:nvSpPr>
        <p:spPr/>
        <p:txBody>
          <a:bodyPr/>
          <a:lstStyle/>
          <a:p>
            <a:r>
              <a:rPr lang="en-US" b="1" dirty="0">
                <a:solidFill>
                  <a:srgbClr val="FFFF00"/>
                </a:solidFill>
              </a:rPr>
              <a:t>Angel Investors</a:t>
            </a:r>
            <a:r>
              <a:rPr lang="en-US" dirty="0">
                <a:solidFill>
                  <a:srgbClr val="FFFF00"/>
                </a:solidFill>
              </a:rPr>
              <a:t> </a:t>
            </a:r>
            <a:r>
              <a:rPr lang="en-US" dirty="0"/>
              <a:t>are often the first true believers. They are the earliest Angel Investors, investing their own capital often between </a:t>
            </a:r>
            <a:r>
              <a:rPr lang="en-US" b="1" dirty="0"/>
              <a:t>$25,000 and $250,000 per deal</a:t>
            </a:r>
            <a:r>
              <a:rPr lang="en-US" dirty="0"/>
              <a:t> and taking personal risks where institutions hesitate. </a:t>
            </a:r>
          </a:p>
          <a:p>
            <a:r>
              <a:rPr lang="en-US" b="1" dirty="0">
                <a:solidFill>
                  <a:srgbClr val="FFFF00"/>
                </a:solidFill>
              </a:rPr>
              <a:t>Venture Capital Firms</a:t>
            </a:r>
            <a:r>
              <a:rPr lang="en-US" dirty="0"/>
              <a:t>, in contrast, manage institutional money pooled from limited partners (LPs) such as pension funds, university endowments, and family offices.</a:t>
            </a:r>
          </a:p>
          <a:p>
            <a:r>
              <a:rPr lang="en-US" b="1" dirty="0">
                <a:solidFill>
                  <a:srgbClr val="FFFF00"/>
                </a:solidFill>
              </a:rPr>
              <a:t>Alternative Capital Sources</a:t>
            </a:r>
            <a:r>
              <a:rPr lang="en-US" dirty="0">
                <a:solidFill>
                  <a:srgbClr val="FFFF00"/>
                </a:solidFill>
              </a:rPr>
              <a:t> </a:t>
            </a:r>
            <a:r>
              <a:rPr lang="en-US" dirty="0"/>
              <a:t>have broadened access to early-stage funding. Corporate venture arms like </a:t>
            </a:r>
            <a:r>
              <a:rPr lang="en-US" b="1" dirty="0"/>
              <a:t>Intel Capital</a:t>
            </a:r>
            <a:r>
              <a:rPr lang="en-US" dirty="0"/>
              <a:t>, </a:t>
            </a:r>
            <a:r>
              <a:rPr lang="en-US" b="1" dirty="0"/>
              <a:t>Google Ventures</a:t>
            </a:r>
            <a:r>
              <a:rPr lang="en-US" dirty="0"/>
              <a:t>, and </a:t>
            </a:r>
            <a:r>
              <a:rPr lang="en-US" b="1" dirty="0"/>
              <a:t>Salesforce Ventures</a:t>
            </a:r>
            <a:r>
              <a:rPr lang="en-US" dirty="0"/>
              <a:t> combine capital with strategic benefits </a:t>
            </a:r>
          </a:p>
        </p:txBody>
      </p:sp>
    </p:spTree>
    <p:extLst>
      <p:ext uri="{BB962C8B-B14F-4D97-AF65-F5344CB8AC3E}">
        <p14:creationId xmlns:p14="http://schemas.microsoft.com/office/powerpoint/2010/main" val="93755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6AC7D27-E021-A7DE-77E5-DF463CD41401}"/>
              </a:ext>
            </a:extLst>
          </p:cNvPr>
          <p:cNvGraphicFramePr>
            <a:graphicFrameLocks noGrp="1"/>
          </p:cNvGraphicFramePr>
          <p:nvPr>
            <p:ph idx="1"/>
            <p:extLst>
              <p:ext uri="{D42A27DB-BD31-4B8C-83A1-F6EECF244321}">
                <p14:modId xmlns:p14="http://schemas.microsoft.com/office/powerpoint/2010/main" val="1621400326"/>
              </p:ext>
            </p:extLst>
          </p:nvPr>
        </p:nvGraphicFramePr>
        <p:xfrm>
          <a:off x="379412" y="266700"/>
          <a:ext cx="10134599" cy="6324599"/>
        </p:xfrm>
        <a:graphic>
          <a:graphicData uri="http://schemas.openxmlformats.org/drawingml/2006/table">
            <a:tbl>
              <a:tblPr firstRow="1" firstCol="1" bandRow="1">
                <a:tableStyleId>{5C22544A-7EE6-4342-B048-85BDC9FD1C3A}</a:tableStyleId>
              </a:tblPr>
              <a:tblGrid>
                <a:gridCol w="1268293">
                  <a:extLst>
                    <a:ext uri="{9D8B030D-6E8A-4147-A177-3AD203B41FA5}">
                      <a16:colId xmlns:a16="http://schemas.microsoft.com/office/drawing/2014/main" val="2150092409"/>
                    </a:ext>
                  </a:extLst>
                </a:gridCol>
                <a:gridCol w="2530714">
                  <a:extLst>
                    <a:ext uri="{9D8B030D-6E8A-4147-A177-3AD203B41FA5}">
                      <a16:colId xmlns:a16="http://schemas.microsoft.com/office/drawing/2014/main" val="3037502813"/>
                    </a:ext>
                  </a:extLst>
                </a:gridCol>
                <a:gridCol w="2747968">
                  <a:extLst>
                    <a:ext uri="{9D8B030D-6E8A-4147-A177-3AD203B41FA5}">
                      <a16:colId xmlns:a16="http://schemas.microsoft.com/office/drawing/2014/main" val="4215589956"/>
                    </a:ext>
                  </a:extLst>
                </a:gridCol>
                <a:gridCol w="3587624">
                  <a:extLst>
                    <a:ext uri="{9D8B030D-6E8A-4147-A177-3AD203B41FA5}">
                      <a16:colId xmlns:a16="http://schemas.microsoft.com/office/drawing/2014/main" val="4186972785"/>
                    </a:ext>
                  </a:extLst>
                </a:gridCol>
              </a:tblGrid>
              <a:tr h="204247">
                <a:tc>
                  <a:txBody>
                    <a:bodyPr/>
                    <a:lstStyle/>
                    <a:p>
                      <a:pPr marL="0" marR="0" algn="just">
                        <a:lnSpc>
                          <a:spcPct val="115000"/>
                        </a:lnSpc>
                        <a:spcAft>
                          <a:spcPts val="1000"/>
                        </a:spcAft>
                        <a:buNone/>
                      </a:pPr>
                      <a:r>
                        <a:rPr lang="en-US" sz="1200" dirty="0">
                          <a:effectLst/>
                        </a:rPr>
                        <a:t>Category</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gn="just">
                        <a:lnSpc>
                          <a:spcPct val="115000"/>
                        </a:lnSpc>
                        <a:spcAft>
                          <a:spcPts val="1000"/>
                        </a:spcAft>
                        <a:buNone/>
                      </a:pPr>
                      <a:r>
                        <a:rPr lang="en-US" sz="1200">
                          <a:effectLst/>
                        </a:rPr>
                        <a:t>Angel Investors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gn="just">
                        <a:lnSpc>
                          <a:spcPct val="115000"/>
                        </a:lnSpc>
                        <a:spcAft>
                          <a:spcPts val="1000"/>
                        </a:spcAft>
                        <a:buNone/>
                      </a:pPr>
                      <a:r>
                        <a:rPr lang="en-US" sz="1200">
                          <a:effectLst/>
                        </a:rPr>
                        <a:t>Venture Capitalists (VCs)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gn="just">
                        <a:lnSpc>
                          <a:spcPct val="115000"/>
                        </a:lnSpc>
                        <a:spcAft>
                          <a:spcPts val="1000"/>
                        </a:spcAft>
                        <a:buNone/>
                      </a:pPr>
                      <a:r>
                        <a:rPr lang="en-US" sz="1200">
                          <a:effectLst/>
                        </a:rPr>
                        <a:t>Alternative Capital Sources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2695301905"/>
                  </a:ext>
                </a:extLst>
              </a:tr>
              <a:tr h="634756">
                <a:tc>
                  <a:txBody>
                    <a:bodyPr/>
                    <a:lstStyle/>
                    <a:p>
                      <a:pPr marL="0" marR="0">
                        <a:lnSpc>
                          <a:spcPct val="115000"/>
                        </a:lnSpc>
                        <a:spcAft>
                          <a:spcPts val="1000"/>
                        </a:spcAft>
                        <a:buNone/>
                      </a:pPr>
                      <a:r>
                        <a:rPr lang="en-US" sz="1200">
                          <a:effectLst/>
                        </a:rPr>
                        <a:t>Typical Investor Profile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High-net-worth individuals investing personal funds</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Institutional investors managing pooled funds (LPs)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Crowdfunding platforms, accelerators, corporate venture arms, family offices, strategic partners, or government grants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3316326488"/>
                  </a:ext>
                </a:extLst>
              </a:tr>
              <a:tr h="634756">
                <a:tc>
                  <a:txBody>
                    <a:bodyPr/>
                    <a:lstStyle/>
                    <a:p>
                      <a:pPr marL="0" marR="0">
                        <a:lnSpc>
                          <a:spcPct val="115000"/>
                        </a:lnSpc>
                        <a:spcAft>
                          <a:spcPts val="1000"/>
                        </a:spcAft>
                        <a:buNone/>
                      </a:pPr>
                      <a:r>
                        <a:rPr lang="en-US" sz="1200">
                          <a:effectLst/>
                        </a:rPr>
                        <a:t>Investment Stage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Pre-seed to early-stage (idea to MVP)</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Seed to late stage (scaling to exit)</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Varies – from pre-seed (crowdfunding, grants) to growth (private equity, corporate venture)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934687498"/>
                  </a:ext>
                </a:extLst>
              </a:tr>
              <a:tr h="633952">
                <a:tc>
                  <a:txBody>
                    <a:bodyPr/>
                    <a:lstStyle/>
                    <a:p>
                      <a:pPr marL="0" marR="0">
                        <a:lnSpc>
                          <a:spcPct val="115000"/>
                        </a:lnSpc>
                        <a:spcAft>
                          <a:spcPts val="1000"/>
                        </a:spcAft>
                        <a:buNone/>
                      </a:pPr>
                      <a:r>
                        <a:rPr lang="en-US" sz="1200">
                          <a:effectLst/>
                        </a:rPr>
                        <a:t>Investment Size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$10,000 – $500,000 (individually or in syndicates)</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$1 million – $50 million + (depending on fund size)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Ranges widely: $5,000 (crowdfunding) to $100 million + (corporate or PE)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2994888622"/>
                  </a:ext>
                </a:extLst>
              </a:tr>
              <a:tr h="419466">
                <a:tc>
                  <a:txBody>
                    <a:bodyPr/>
                    <a:lstStyle/>
                    <a:p>
                      <a:pPr marL="0" marR="0">
                        <a:lnSpc>
                          <a:spcPct val="115000"/>
                        </a:lnSpc>
                        <a:spcAft>
                          <a:spcPts val="1000"/>
                        </a:spcAft>
                        <a:buNone/>
                      </a:pPr>
                      <a:r>
                        <a:rPr lang="en-US" sz="1200">
                          <a:effectLst/>
                        </a:rPr>
                        <a:t>Funding Structure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Convertible notes, SAFEs, or direct equity</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Preferred equity, convertible preferred shares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Convertible instruments, debt, revenue-based financing, or non-dilutive grants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1436442053"/>
                  </a:ext>
                </a:extLst>
              </a:tr>
              <a:tr h="634756">
                <a:tc>
                  <a:txBody>
                    <a:bodyPr/>
                    <a:lstStyle/>
                    <a:p>
                      <a:pPr marL="0" marR="0">
                        <a:lnSpc>
                          <a:spcPct val="115000"/>
                        </a:lnSpc>
                        <a:spcAft>
                          <a:spcPts val="1000"/>
                        </a:spcAft>
                        <a:buNone/>
                      </a:pPr>
                      <a:r>
                        <a:rPr lang="en-US" sz="1200">
                          <a:effectLst/>
                        </a:rPr>
                        <a:t>Decision Speed</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Fast (weeks); personal and flexible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Slower (months); formal due diligence and committee approval</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Depends on type — fast for crowdfunding, slow for corporate or government</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1181085246"/>
                  </a:ext>
                </a:extLst>
              </a:tr>
              <a:tr h="634756">
                <a:tc>
                  <a:txBody>
                    <a:bodyPr/>
                    <a:lstStyle/>
                    <a:p>
                      <a:pPr marL="0" marR="0">
                        <a:lnSpc>
                          <a:spcPct val="115000"/>
                        </a:lnSpc>
                        <a:spcAft>
                          <a:spcPts val="1000"/>
                        </a:spcAft>
                        <a:buNone/>
                      </a:pPr>
                      <a:r>
                        <a:rPr lang="en-US" sz="1200">
                          <a:effectLst/>
                        </a:rPr>
                        <a:t>Motivation</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Personal interest, mentorship, local ecosystem support</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Financial returns, portfolio performance, fund mandates</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Strategic alignment, diversification, community engagement, or policy objectives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2769565727"/>
                  </a:ext>
                </a:extLst>
              </a:tr>
              <a:tr h="634756">
                <a:tc>
                  <a:txBody>
                    <a:bodyPr/>
                    <a:lstStyle/>
                    <a:p>
                      <a:pPr marL="0" marR="0">
                        <a:lnSpc>
                          <a:spcPct val="115000"/>
                        </a:lnSpc>
                        <a:spcAft>
                          <a:spcPts val="1000"/>
                        </a:spcAft>
                        <a:buNone/>
                      </a:pPr>
                      <a:r>
                        <a:rPr lang="en-US" sz="1200">
                          <a:effectLst/>
                        </a:rPr>
                        <a:t>Level of Involvement</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Hands-on mentoring, frequent interaction with founders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Governance role via board seat; strategic oversight</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Varies — from passive (crowdfunding) to active (accelerators, corporate venture)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3107760359"/>
                  </a:ext>
                </a:extLst>
              </a:tr>
              <a:tr h="419466">
                <a:tc>
                  <a:txBody>
                    <a:bodyPr/>
                    <a:lstStyle/>
                    <a:p>
                      <a:pPr marL="0" marR="0">
                        <a:lnSpc>
                          <a:spcPct val="115000"/>
                        </a:lnSpc>
                        <a:spcAft>
                          <a:spcPts val="1000"/>
                        </a:spcAft>
                        <a:buNone/>
                      </a:pPr>
                      <a:r>
                        <a:rPr lang="en-US" sz="1200">
                          <a:effectLst/>
                        </a:rPr>
                        <a:t>Risk Tolerance</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High – willing to take early bets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Moderate – prefer proven traction</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Mixed – depends on structure (grants = high tolerance, banks = low)</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1629749039"/>
                  </a:ext>
                </a:extLst>
              </a:tr>
              <a:tr h="419466">
                <a:tc>
                  <a:txBody>
                    <a:bodyPr/>
                    <a:lstStyle/>
                    <a:p>
                      <a:pPr marL="0" marR="0">
                        <a:lnSpc>
                          <a:spcPct val="115000"/>
                        </a:lnSpc>
                        <a:spcAft>
                          <a:spcPts val="1000"/>
                        </a:spcAft>
                        <a:buNone/>
                      </a:pPr>
                      <a:r>
                        <a:rPr lang="en-US" sz="1200">
                          <a:effectLst/>
                        </a:rPr>
                        <a:t>Return Expectation</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5× – 10× over 5 – 7 years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3× – 5× fund-level return target</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Varies widely — may seek financial, strategic, or social returns</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829779473"/>
                  </a:ext>
                </a:extLst>
              </a:tr>
              <a:tr h="419466">
                <a:tc>
                  <a:txBody>
                    <a:bodyPr/>
                    <a:lstStyle/>
                    <a:p>
                      <a:pPr marL="0" marR="0">
                        <a:lnSpc>
                          <a:spcPct val="115000"/>
                        </a:lnSpc>
                        <a:spcAft>
                          <a:spcPts val="1000"/>
                        </a:spcAft>
                        <a:buNone/>
                      </a:pPr>
                      <a:r>
                        <a:rPr lang="en-US" sz="1200">
                          <a:effectLst/>
                        </a:rPr>
                        <a:t>Exit Strategy</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Acquisition or follow-on VC round</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IPO, acquisition, or secondary sale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Depends on source — may not require exit (grants) or expect revenue sharing</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613503589"/>
                  </a:ext>
                </a:extLst>
              </a:tr>
              <a:tr h="634756">
                <a:tc>
                  <a:txBody>
                    <a:bodyPr/>
                    <a:lstStyle/>
                    <a:p>
                      <a:pPr marL="0" marR="0">
                        <a:lnSpc>
                          <a:spcPct val="115000"/>
                        </a:lnSpc>
                        <a:spcAft>
                          <a:spcPts val="1000"/>
                        </a:spcAft>
                        <a:buNone/>
                      </a:pPr>
                      <a:r>
                        <a:rPr lang="en-US" sz="1200">
                          <a:effectLst/>
                        </a:rPr>
                        <a:t>Value Beyond Capital</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Mentorship, network access, early credibility</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a:effectLst/>
                        </a:rPr>
                        <a:t>Strategic guidance, recruiting help, institutional validation</a:t>
                      </a:r>
                      <a:endParaRPr lang="en-US" sz="120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tc>
                  <a:txBody>
                    <a:bodyPr/>
                    <a:lstStyle/>
                    <a:p>
                      <a:pPr marL="0" marR="0">
                        <a:lnSpc>
                          <a:spcPct val="115000"/>
                        </a:lnSpc>
                        <a:spcAft>
                          <a:spcPts val="1000"/>
                        </a:spcAft>
                        <a:buNone/>
                      </a:pPr>
                      <a:r>
                        <a:rPr lang="en-US" sz="1200" dirty="0">
                          <a:effectLst/>
                        </a:rPr>
                        <a:t>Platform visibility, customer access, corporate partnerships, or non-dilutive support</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440" marR="68440" marT="0" marB="0"/>
                </a:tc>
                <a:extLst>
                  <a:ext uri="{0D108BD9-81ED-4DB2-BD59-A6C34878D82A}">
                    <a16:rowId xmlns:a16="http://schemas.microsoft.com/office/drawing/2014/main" val="968493956"/>
                  </a:ext>
                </a:extLst>
              </a:tr>
            </a:tbl>
          </a:graphicData>
        </a:graphic>
      </p:graphicFrame>
    </p:spTree>
    <p:extLst>
      <p:ext uri="{BB962C8B-B14F-4D97-AF65-F5344CB8AC3E}">
        <p14:creationId xmlns:p14="http://schemas.microsoft.com/office/powerpoint/2010/main" val="390367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71427-2056-673A-2260-4817EF3FB53C}"/>
              </a:ext>
            </a:extLst>
          </p:cNvPr>
          <p:cNvSpPr>
            <a:spLocks noGrp="1"/>
          </p:cNvSpPr>
          <p:nvPr>
            <p:ph type="title"/>
          </p:nvPr>
        </p:nvSpPr>
        <p:spPr>
          <a:xfrm>
            <a:off x="989012" y="380999"/>
            <a:ext cx="9144001" cy="914400"/>
          </a:xfrm>
        </p:spPr>
        <p:txBody>
          <a:bodyPr>
            <a:normAutofit fontScale="90000"/>
          </a:bodyPr>
          <a:lstStyle/>
          <a:p>
            <a:r>
              <a:rPr lang="en-US" b="1" dirty="0"/>
              <a:t>The Venture Capital Model: How Funds Work</a:t>
            </a:r>
            <a:br>
              <a:rPr lang="en-US" dirty="0"/>
            </a:br>
            <a:endParaRPr lang="en-US" dirty="0"/>
          </a:p>
        </p:txBody>
      </p:sp>
      <p:sp>
        <p:nvSpPr>
          <p:cNvPr id="3" name="Content Placeholder 2">
            <a:extLst>
              <a:ext uri="{FF2B5EF4-FFF2-40B4-BE49-F238E27FC236}">
                <a16:creationId xmlns:a16="http://schemas.microsoft.com/office/drawing/2014/main" id="{7CBD84EF-F5E1-8A82-551B-FE8BF599A4C2}"/>
              </a:ext>
            </a:extLst>
          </p:cNvPr>
          <p:cNvSpPr>
            <a:spLocks noGrp="1"/>
          </p:cNvSpPr>
          <p:nvPr>
            <p:ph idx="1"/>
          </p:nvPr>
        </p:nvSpPr>
        <p:spPr>
          <a:xfrm>
            <a:off x="684213" y="1447801"/>
            <a:ext cx="9972592" cy="4572000"/>
          </a:xfrm>
        </p:spPr>
        <p:txBody>
          <a:bodyPr/>
          <a:lstStyle/>
          <a:p>
            <a:r>
              <a:rPr lang="en-US" dirty="0"/>
              <a:t>VC firms act as </a:t>
            </a:r>
            <a:r>
              <a:rPr lang="en-US" b="1" dirty="0"/>
              <a:t>General Partners (GPs)</a:t>
            </a:r>
            <a:r>
              <a:rPr lang="en-US" dirty="0"/>
              <a:t>, managing money from </a:t>
            </a:r>
            <a:r>
              <a:rPr lang="en-US" b="1" dirty="0"/>
              <a:t>Limited Partners (LPs)</a:t>
            </a:r>
            <a:r>
              <a:rPr lang="en-US" dirty="0"/>
              <a:t>. </a:t>
            </a:r>
          </a:p>
          <a:p>
            <a:r>
              <a:rPr lang="en-US" dirty="0"/>
              <a:t>A typical fund lasts ten years: the first half for investing, the second half for managing and exiting portfolio companies. </a:t>
            </a:r>
          </a:p>
          <a:p>
            <a:r>
              <a:rPr lang="en-US" dirty="0"/>
              <a:t>GPs earn management fees (usually 2%) and </a:t>
            </a:r>
            <a:r>
              <a:rPr lang="en-US" b="1" dirty="0"/>
              <a:t>carried interest</a:t>
            </a:r>
            <a:r>
              <a:rPr lang="en-US" dirty="0"/>
              <a:t> which a performance-based profit share, often 20% of fund gains.</a:t>
            </a:r>
          </a:p>
          <a:p>
            <a:r>
              <a:rPr lang="en-US" dirty="0"/>
              <a:t>Funds operate on the </a:t>
            </a:r>
            <a:r>
              <a:rPr lang="en-US" b="1" dirty="0"/>
              <a:t>power law principle </a:t>
            </a:r>
            <a:r>
              <a:rPr lang="en-US" dirty="0"/>
              <a:t>- a few investments deliver outsized returns that compensate for the majority of losses</a:t>
            </a:r>
          </a:p>
          <a:p>
            <a:endParaRPr lang="en-US" dirty="0"/>
          </a:p>
        </p:txBody>
      </p:sp>
    </p:spTree>
    <p:extLst>
      <p:ext uri="{BB962C8B-B14F-4D97-AF65-F5344CB8AC3E}">
        <p14:creationId xmlns:p14="http://schemas.microsoft.com/office/powerpoint/2010/main" val="170947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288FB89-79EF-A465-07C2-413B46C8D2C5}"/>
              </a:ext>
            </a:extLst>
          </p:cNvPr>
          <p:cNvPicPr>
            <a:picLocks noGrp="1" noChangeAspect="1"/>
          </p:cNvPicPr>
          <p:nvPr>
            <p:ph idx="1"/>
          </p:nvPr>
        </p:nvPicPr>
        <p:blipFill>
          <a:blip r:embed="rId2"/>
          <a:stretch>
            <a:fillRect/>
          </a:stretch>
        </p:blipFill>
        <p:spPr>
          <a:xfrm>
            <a:off x="379412" y="960119"/>
            <a:ext cx="10134600" cy="5613009"/>
          </a:xfrm>
          <a:prstGeom prst="rect">
            <a:avLst/>
          </a:prstGeom>
        </p:spPr>
      </p:pic>
      <p:sp>
        <p:nvSpPr>
          <p:cNvPr id="5" name="Title 4">
            <a:extLst>
              <a:ext uri="{FF2B5EF4-FFF2-40B4-BE49-F238E27FC236}">
                <a16:creationId xmlns:a16="http://schemas.microsoft.com/office/drawing/2014/main" id="{A4327744-EF3B-135F-741F-3ECBD01C90C6}"/>
              </a:ext>
            </a:extLst>
          </p:cNvPr>
          <p:cNvSpPr>
            <a:spLocks noGrp="1"/>
          </p:cNvSpPr>
          <p:nvPr>
            <p:ph type="title"/>
          </p:nvPr>
        </p:nvSpPr>
        <p:spPr>
          <a:xfrm>
            <a:off x="1522413" y="381000"/>
            <a:ext cx="9144001" cy="990600"/>
          </a:xfrm>
        </p:spPr>
        <p:txBody>
          <a:bodyPr>
            <a:normAutofit fontScale="90000"/>
          </a:bodyPr>
          <a:lstStyle/>
          <a:p>
            <a:r>
              <a:rPr lang="en-US" b="1" dirty="0"/>
              <a:t>The Role of Advisors and Networks</a:t>
            </a:r>
            <a:br>
              <a:rPr lang="en-US" dirty="0"/>
            </a:br>
            <a:endParaRPr lang="en-US" dirty="0"/>
          </a:p>
        </p:txBody>
      </p:sp>
    </p:spTree>
    <p:extLst>
      <p:ext uri="{BB962C8B-B14F-4D97-AF65-F5344CB8AC3E}">
        <p14:creationId xmlns:p14="http://schemas.microsoft.com/office/powerpoint/2010/main" val="131415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8C56C-17D1-C203-373B-140592702FAD}"/>
              </a:ext>
            </a:extLst>
          </p:cNvPr>
          <p:cNvSpPr>
            <a:spLocks noGrp="1"/>
          </p:cNvSpPr>
          <p:nvPr>
            <p:ph type="title"/>
          </p:nvPr>
        </p:nvSpPr>
        <p:spPr>
          <a:xfrm>
            <a:off x="1522413" y="381000"/>
            <a:ext cx="9144001" cy="1143000"/>
          </a:xfrm>
        </p:spPr>
        <p:txBody>
          <a:bodyPr/>
          <a:lstStyle/>
          <a:p>
            <a:r>
              <a:rPr lang="en-US" b="1" dirty="0"/>
              <a:t>Market Opportunity Metrics</a:t>
            </a:r>
            <a:br>
              <a:rPr lang="en-US" dirty="0"/>
            </a:br>
            <a:endParaRPr lang="en-US" dirty="0"/>
          </a:p>
        </p:txBody>
      </p:sp>
      <p:sp>
        <p:nvSpPr>
          <p:cNvPr id="3" name="Content Placeholder 2">
            <a:extLst>
              <a:ext uri="{FF2B5EF4-FFF2-40B4-BE49-F238E27FC236}">
                <a16:creationId xmlns:a16="http://schemas.microsoft.com/office/drawing/2014/main" id="{B7E1EE1A-6C39-6828-7D44-D15830B62AD9}"/>
              </a:ext>
            </a:extLst>
          </p:cNvPr>
          <p:cNvSpPr>
            <a:spLocks noGrp="1"/>
          </p:cNvSpPr>
          <p:nvPr>
            <p:ph idx="1"/>
          </p:nvPr>
        </p:nvSpPr>
        <p:spPr>
          <a:xfrm>
            <a:off x="531813" y="1371599"/>
            <a:ext cx="7239000" cy="4114801"/>
          </a:xfrm>
        </p:spPr>
        <p:txBody>
          <a:bodyPr>
            <a:normAutofit fontScale="92500" lnSpcReduction="10000"/>
          </a:bodyPr>
          <a:lstStyle/>
          <a:p>
            <a:r>
              <a:rPr lang="en-US" b="1" dirty="0">
                <a:solidFill>
                  <a:srgbClr val="FFFF00"/>
                </a:solidFill>
              </a:rPr>
              <a:t>Total Addressable Market (TAM): </a:t>
            </a:r>
            <a:r>
              <a:rPr lang="en-US" dirty="0"/>
              <a:t>The </a:t>
            </a:r>
            <a:r>
              <a:rPr lang="en-US" i="1" dirty="0"/>
              <a:t>Total Addressable Market</a:t>
            </a:r>
            <a:r>
              <a:rPr lang="en-US" dirty="0"/>
              <a:t> represents the total revenue opportunity available if your company captured </a:t>
            </a:r>
            <a:r>
              <a:rPr lang="en-US" b="1" dirty="0"/>
              <a:t>100% of the market</a:t>
            </a:r>
            <a:r>
              <a:rPr lang="en-US" dirty="0"/>
              <a:t>.</a:t>
            </a:r>
          </a:p>
          <a:p>
            <a:r>
              <a:rPr lang="en-US" b="1" dirty="0">
                <a:solidFill>
                  <a:srgbClr val="FFFF00"/>
                </a:solidFill>
              </a:rPr>
              <a:t>Serviceable Addressable Market (SAM): </a:t>
            </a:r>
            <a:r>
              <a:rPr lang="en-US" dirty="0"/>
              <a:t>The </a:t>
            </a:r>
            <a:r>
              <a:rPr lang="en-US" i="1" dirty="0"/>
              <a:t>Serviceable Addressable Market</a:t>
            </a:r>
            <a:r>
              <a:rPr lang="en-US" dirty="0"/>
              <a:t> narrows the focus to the </a:t>
            </a:r>
            <a:r>
              <a:rPr lang="en-US" b="1" dirty="0"/>
              <a:t>portion of the TAM</a:t>
            </a:r>
            <a:r>
              <a:rPr lang="en-US" dirty="0"/>
              <a:t> that your company can actually serve with its product or service, considering factors such as product fit, geography, and distribution. </a:t>
            </a:r>
          </a:p>
          <a:p>
            <a:r>
              <a:rPr lang="en-US" b="1" dirty="0">
                <a:solidFill>
                  <a:srgbClr val="FFFF00"/>
                </a:solidFill>
              </a:rPr>
              <a:t>Serviceable Obtainable Market (SOM): </a:t>
            </a:r>
            <a:r>
              <a:rPr lang="en-US" dirty="0"/>
              <a:t>The </a:t>
            </a:r>
            <a:r>
              <a:rPr lang="en-US" i="1" dirty="0"/>
              <a:t>Serviceable Obtainable Market</a:t>
            </a:r>
            <a:r>
              <a:rPr lang="en-US" dirty="0"/>
              <a:t> is the </a:t>
            </a:r>
            <a:r>
              <a:rPr lang="en-US" b="1" dirty="0"/>
              <a:t>portion of SAM</a:t>
            </a:r>
            <a:r>
              <a:rPr lang="en-US" dirty="0"/>
              <a:t> you can realistically capture in the near term—typically within the next 12 to 24 months—given your resources, budget, and go-to-market strategy. </a:t>
            </a:r>
          </a:p>
        </p:txBody>
      </p:sp>
      <p:sp>
        <p:nvSpPr>
          <p:cNvPr id="4" name="TextBox 3">
            <a:extLst>
              <a:ext uri="{FF2B5EF4-FFF2-40B4-BE49-F238E27FC236}">
                <a16:creationId xmlns:a16="http://schemas.microsoft.com/office/drawing/2014/main" id="{3A7E8C3D-5CCB-B476-53A2-20D6ADADC2D9}"/>
              </a:ext>
            </a:extLst>
          </p:cNvPr>
          <p:cNvSpPr txBox="1"/>
          <p:nvPr/>
        </p:nvSpPr>
        <p:spPr>
          <a:xfrm>
            <a:off x="8075612" y="1371599"/>
            <a:ext cx="3581400" cy="3693319"/>
          </a:xfrm>
          <a:prstGeom prst="rect">
            <a:avLst/>
          </a:prstGeom>
          <a:solidFill>
            <a:schemeClr val="bg2">
              <a:lumMod val="50000"/>
              <a:lumOff val="50000"/>
            </a:schemeClr>
          </a:solidFill>
          <a:ln w="28575">
            <a:solidFill>
              <a:schemeClr val="tx1"/>
            </a:solidFill>
          </a:ln>
        </p:spPr>
        <p:txBody>
          <a:bodyPr wrap="square" rtlCol="0">
            <a:spAutoFit/>
          </a:bodyPr>
          <a:lstStyle/>
          <a:p>
            <a:r>
              <a:rPr lang="en-US" dirty="0"/>
              <a:t>1.5 billion potential users × $30 per year = </a:t>
            </a:r>
            <a:r>
              <a:rPr lang="en-US" b="1" dirty="0"/>
              <a:t>$45 billion TAM</a:t>
            </a:r>
          </a:p>
          <a:p>
            <a:endParaRPr lang="en-US" b="1" dirty="0"/>
          </a:p>
          <a:p>
            <a:endParaRPr lang="en-US" b="1" dirty="0"/>
          </a:p>
          <a:p>
            <a:r>
              <a:rPr lang="en-US" dirty="0"/>
              <a:t>300 million reachable users × $30 per year = </a:t>
            </a:r>
            <a:r>
              <a:rPr lang="en-US" b="1" dirty="0"/>
              <a:t>$9 billion SAM.</a:t>
            </a:r>
            <a:endParaRPr lang="en-US" dirty="0"/>
          </a:p>
          <a:p>
            <a:endParaRPr lang="en-US" dirty="0"/>
          </a:p>
          <a:p>
            <a:endParaRPr lang="en-US" dirty="0"/>
          </a:p>
          <a:p>
            <a:endParaRPr lang="en-US" dirty="0"/>
          </a:p>
          <a:p>
            <a:r>
              <a:rPr lang="en-US" dirty="0"/>
              <a:t>1 million users × $30 per year = </a:t>
            </a:r>
            <a:r>
              <a:rPr lang="en-US" b="1" dirty="0"/>
              <a:t>$30 million SOM</a:t>
            </a:r>
            <a:endParaRPr lang="en-US" dirty="0"/>
          </a:p>
          <a:p>
            <a:endParaRPr lang="en-US" dirty="0"/>
          </a:p>
          <a:p>
            <a:endParaRPr lang="en-US" dirty="0"/>
          </a:p>
        </p:txBody>
      </p:sp>
    </p:spTree>
    <p:extLst>
      <p:ext uri="{BB962C8B-B14F-4D97-AF65-F5344CB8AC3E}">
        <p14:creationId xmlns:p14="http://schemas.microsoft.com/office/powerpoint/2010/main" val="343742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359D2-A9B0-EC5B-DE6C-B5314E450411}"/>
              </a:ext>
            </a:extLst>
          </p:cNvPr>
          <p:cNvSpPr>
            <a:spLocks noGrp="1"/>
          </p:cNvSpPr>
          <p:nvPr>
            <p:ph type="title"/>
          </p:nvPr>
        </p:nvSpPr>
        <p:spPr>
          <a:xfrm>
            <a:off x="684212" y="361406"/>
            <a:ext cx="9144001" cy="914400"/>
          </a:xfrm>
        </p:spPr>
        <p:txBody>
          <a:bodyPr>
            <a:normAutofit fontScale="90000"/>
          </a:bodyPr>
          <a:lstStyle/>
          <a:p>
            <a:r>
              <a:rPr lang="en-US" b="1" dirty="0"/>
              <a:t>Company Specific Metrics – Revenue Metrics</a:t>
            </a:r>
            <a:br>
              <a:rPr lang="en-US" dirty="0"/>
            </a:br>
            <a:endParaRPr lang="en-US" dirty="0"/>
          </a:p>
        </p:txBody>
      </p:sp>
      <p:sp>
        <p:nvSpPr>
          <p:cNvPr id="3" name="Content Placeholder 2">
            <a:extLst>
              <a:ext uri="{FF2B5EF4-FFF2-40B4-BE49-F238E27FC236}">
                <a16:creationId xmlns:a16="http://schemas.microsoft.com/office/drawing/2014/main" id="{8AD7C00E-52DC-D71A-6E70-7CF6CBEED19F}"/>
              </a:ext>
            </a:extLst>
          </p:cNvPr>
          <p:cNvSpPr>
            <a:spLocks noGrp="1"/>
          </p:cNvSpPr>
          <p:nvPr>
            <p:ph idx="1"/>
          </p:nvPr>
        </p:nvSpPr>
        <p:spPr>
          <a:xfrm>
            <a:off x="455612" y="1275806"/>
            <a:ext cx="11277600" cy="5410200"/>
          </a:xfrm>
        </p:spPr>
        <p:txBody>
          <a:bodyPr>
            <a:normAutofit fontScale="92500" lnSpcReduction="20000"/>
          </a:bodyPr>
          <a:lstStyle/>
          <a:p>
            <a:r>
              <a:rPr lang="en-US" b="1" dirty="0">
                <a:solidFill>
                  <a:srgbClr val="FFFF00"/>
                </a:solidFill>
              </a:rPr>
              <a:t>Monthly Recurring Revenue (MRR): </a:t>
            </a:r>
            <a:r>
              <a:rPr lang="en-US" b="1" dirty="0"/>
              <a:t>MRR</a:t>
            </a:r>
            <a:r>
              <a:rPr lang="en-US" dirty="0"/>
              <a:t> is one of the most telling indicators of a startup’s financial momentum. It tracks month-to-month growth trends and customer expansion, providing an immediate view of how effectively the business is scaling.</a:t>
            </a:r>
          </a:p>
          <a:p>
            <a:r>
              <a:rPr lang="en-US" b="1" dirty="0">
                <a:solidFill>
                  <a:srgbClr val="FFFF00"/>
                </a:solidFill>
              </a:rPr>
              <a:t>Annual Recurring Revenue (ARR): </a:t>
            </a:r>
            <a:r>
              <a:rPr lang="en-US" b="1" dirty="0"/>
              <a:t>ARR</a:t>
            </a:r>
            <a:r>
              <a:rPr lang="en-US" dirty="0"/>
              <a:t> reveals the true scale and trajectory of a company’s recurring business model, offering investors and founders a clear picture of predictable income growth. </a:t>
            </a:r>
          </a:p>
          <a:p>
            <a:r>
              <a:rPr lang="en-US" b="1" dirty="0">
                <a:solidFill>
                  <a:srgbClr val="FFFF00"/>
                </a:solidFill>
              </a:rPr>
              <a:t>Activation Rate</a:t>
            </a:r>
            <a:r>
              <a:rPr lang="en-US" b="1" dirty="0"/>
              <a:t>: </a:t>
            </a:r>
            <a:r>
              <a:rPr lang="en-US" dirty="0"/>
              <a:t> Activation Rate measures the percentage of users who complete a key action shortly after signing up—such as creating a profile, uploading content, or completing a first transaction. </a:t>
            </a:r>
          </a:p>
          <a:p>
            <a:r>
              <a:rPr lang="en-US" b="1" dirty="0">
                <a:solidFill>
                  <a:srgbClr val="FFFF00"/>
                </a:solidFill>
              </a:rPr>
              <a:t>Retention Rate</a:t>
            </a:r>
            <a:r>
              <a:rPr lang="en-US" b="1" dirty="0"/>
              <a:t>:</a:t>
            </a:r>
            <a:r>
              <a:rPr lang="en-US" dirty="0"/>
              <a:t> Retention Rate measures how many users continue to use a product over time, indicating long-term engagement and customer stickiness.</a:t>
            </a:r>
          </a:p>
          <a:p>
            <a:r>
              <a:rPr lang="en-US" b="1" dirty="0">
                <a:solidFill>
                  <a:srgbClr val="FFFF00"/>
                </a:solidFill>
              </a:rPr>
              <a:t>Net Promoter Score (NPS):</a:t>
            </a:r>
            <a:r>
              <a:rPr lang="en-US" dirty="0">
                <a:solidFill>
                  <a:srgbClr val="FFFF00"/>
                </a:solidFill>
              </a:rPr>
              <a:t> </a:t>
            </a:r>
            <a:r>
              <a:rPr lang="en-US" dirty="0"/>
              <a:t>NPS captures how likely customers are to recommend the product to others, serving as a proxy for overall satisfaction and brand advocacy</a:t>
            </a:r>
          </a:p>
          <a:p>
            <a:r>
              <a:rPr lang="en-US" b="1" dirty="0">
                <a:solidFill>
                  <a:srgbClr val="FFFF00"/>
                </a:solidFill>
              </a:rPr>
              <a:t>Daily Active User  / Monthly Active User: </a:t>
            </a:r>
            <a:r>
              <a:rPr lang="en-US" b="1" dirty="0"/>
              <a:t>DAU/MAU ratio</a:t>
            </a:r>
            <a:r>
              <a:rPr lang="en-US" dirty="0"/>
              <a:t> measures the proportion of monthly users who engage with the product on a daily basis, providing a snapshot of habitual usage and platform vitality.</a:t>
            </a:r>
          </a:p>
        </p:txBody>
      </p:sp>
    </p:spTree>
    <p:extLst>
      <p:ext uri="{BB962C8B-B14F-4D97-AF65-F5344CB8AC3E}">
        <p14:creationId xmlns:p14="http://schemas.microsoft.com/office/powerpoint/2010/main" val="1865081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0FEC-82F1-E388-9DA2-3CA7A826D871}"/>
              </a:ext>
            </a:extLst>
          </p:cNvPr>
          <p:cNvSpPr>
            <a:spLocks noGrp="1"/>
          </p:cNvSpPr>
          <p:nvPr>
            <p:ph type="title"/>
          </p:nvPr>
        </p:nvSpPr>
        <p:spPr>
          <a:xfrm>
            <a:off x="455612" y="152400"/>
            <a:ext cx="10591799" cy="914400"/>
          </a:xfrm>
        </p:spPr>
        <p:txBody>
          <a:bodyPr/>
          <a:lstStyle/>
          <a:p>
            <a:r>
              <a:rPr lang="en-US" b="1" dirty="0"/>
              <a:t>Key Performance Indicators (KPI) Measurements</a:t>
            </a:r>
            <a:endParaRPr lang="en-US" dirty="0"/>
          </a:p>
        </p:txBody>
      </p:sp>
      <p:sp>
        <p:nvSpPr>
          <p:cNvPr id="3" name="Content Placeholder 2">
            <a:extLst>
              <a:ext uri="{FF2B5EF4-FFF2-40B4-BE49-F238E27FC236}">
                <a16:creationId xmlns:a16="http://schemas.microsoft.com/office/drawing/2014/main" id="{32ED5AE1-C14B-93A1-87A7-FD72237A040E}"/>
              </a:ext>
            </a:extLst>
          </p:cNvPr>
          <p:cNvSpPr>
            <a:spLocks noGrp="1"/>
          </p:cNvSpPr>
          <p:nvPr>
            <p:ph idx="1"/>
          </p:nvPr>
        </p:nvSpPr>
        <p:spPr>
          <a:xfrm>
            <a:off x="455612" y="1371599"/>
            <a:ext cx="11201400" cy="5029201"/>
          </a:xfrm>
        </p:spPr>
        <p:txBody>
          <a:bodyPr>
            <a:normAutofit/>
          </a:bodyPr>
          <a:lstStyle/>
          <a:p>
            <a:r>
              <a:rPr lang="en-US" b="1" dirty="0">
                <a:solidFill>
                  <a:srgbClr val="FFFF00"/>
                </a:solidFill>
              </a:rPr>
              <a:t>Traction</a:t>
            </a:r>
            <a:r>
              <a:rPr lang="en-US" dirty="0">
                <a:solidFill>
                  <a:srgbClr val="FFFF00"/>
                </a:solidFill>
              </a:rPr>
              <a:t>: </a:t>
            </a:r>
            <a:r>
              <a:rPr lang="en-US" dirty="0"/>
              <a:t>Traction is the single most persuasive proof point for investors. It can take the form of revenue growth, user adoption, active engagement, partnerships, or even waitlist sign-ups. </a:t>
            </a:r>
          </a:p>
          <a:p>
            <a:r>
              <a:rPr lang="en-US" b="1" dirty="0">
                <a:solidFill>
                  <a:srgbClr val="FFFF00"/>
                </a:solidFill>
              </a:rPr>
              <a:t>Customer Acquisition Cost (CAC): </a:t>
            </a:r>
            <a:r>
              <a:rPr lang="en-US" dirty="0"/>
              <a:t>CAC measures how much it costs to acquire each new customer. Investors analyze CAC not in isolation, but relative to revenue and lifetime value. </a:t>
            </a:r>
          </a:p>
          <a:p>
            <a:r>
              <a:rPr lang="en-US" b="1" dirty="0">
                <a:solidFill>
                  <a:srgbClr val="FFFF00"/>
                </a:solidFill>
              </a:rPr>
              <a:t>Lifetime Value (LTV)</a:t>
            </a:r>
            <a:r>
              <a:rPr lang="en-US" dirty="0">
                <a:solidFill>
                  <a:srgbClr val="FFFF00"/>
                </a:solidFill>
              </a:rPr>
              <a:t>: </a:t>
            </a:r>
            <a:r>
              <a:rPr lang="en-US" dirty="0"/>
              <a:t>LTV estimates the total revenue a company can expect from a customer over the course of their relationship.</a:t>
            </a:r>
          </a:p>
          <a:p>
            <a:r>
              <a:rPr lang="en-US" b="1" dirty="0">
                <a:solidFill>
                  <a:srgbClr val="FFFF00"/>
                </a:solidFill>
              </a:rPr>
              <a:t>Churn</a:t>
            </a:r>
            <a:r>
              <a:rPr lang="en-US" dirty="0">
                <a:solidFill>
                  <a:srgbClr val="FFFF00"/>
                </a:solidFill>
              </a:rPr>
              <a:t>:</a:t>
            </a:r>
            <a:r>
              <a:rPr lang="en-US" dirty="0"/>
              <a:t> Churn measures the percentage of customers who stop using the product or cancel subscriptions. </a:t>
            </a:r>
          </a:p>
          <a:p>
            <a:r>
              <a:rPr lang="en-US" b="1" dirty="0">
                <a:solidFill>
                  <a:srgbClr val="FFFF00"/>
                </a:solidFill>
              </a:rPr>
              <a:t>Burn Rate</a:t>
            </a:r>
            <a:r>
              <a:rPr lang="en-US" dirty="0"/>
              <a:t>: Burn rate is the speed at which a startup spends cash each month. When compared against cash reserves, it defines the “runway” </a:t>
            </a:r>
          </a:p>
          <a:p>
            <a:endParaRPr lang="en-US" dirty="0"/>
          </a:p>
          <a:p>
            <a:endParaRPr lang="en-US" dirty="0"/>
          </a:p>
        </p:txBody>
      </p:sp>
    </p:spTree>
    <p:extLst>
      <p:ext uri="{BB962C8B-B14F-4D97-AF65-F5344CB8AC3E}">
        <p14:creationId xmlns:p14="http://schemas.microsoft.com/office/powerpoint/2010/main" val="127110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22BCCB1-DB39-E6F8-AE75-D0A95757F7B6}"/>
              </a:ext>
            </a:extLst>
          </p:cNvPr>
          <p:cNvGraphicFramePr>
            <a:graphicFrameLocks noGrp="1"/>
          </p:cNvGraphicFramePr>
          <p:nvPr>
            <p:ph idx="1"/>
            <p:extLst>
              <p:ext uri="{D42A27DB-BD31-4B8C-83A1-F6EECF244321}">
                <p14:modId xmlns:p14="http://schemas.microsoft.com/office/powerpoint/2010/main" val="229275502"/>
              </p:ext>
            </p:extLst>
          </p:nvPr>
        </p:nvGraphicFramePr>
        <p:xfrm>
          <a:off x="303212" y="366872"/>
          <a:ext cx="11049000" cy="6262529"/>
        </p:xfrm>
        <a:graphic>
          <a:graphicData uri="http://schemas.openxmlformats.org/drawingml/2006/table">
            <a:tbl>
              <a:tblPr firstRow="1" firstCol="1" bandRow="1">
                <a:tableStyleId>{5C22544A-7EE6-4342-B048-85BDC9FD1C3A}</a:tableStyleId>
              </a:tblPr>
              <a:tblGrid>
                <a:gridCol w="1841073">
                  <a:extLst>
                    <a:ext uri="{9D8B030D-6E8A-4147-A177-3AD203B41FA5}">
                      <a16:colId xmlns:a16="http://schemas.microsoft.com/office/drawing/2014/main" val="3559376472"/>
                    </a:ext>
                  </a:extLst>
                </a:gridCol>
                <a:gridCol w="1841073">
                  <a:extLst>
                    <a:ext uri="{9D8B030D-6E8A-4147-A177-3AD203B41FA5}">
                      <a16:colId xmlns:a16="http://schemas.microsoft.com/office/drawing/2014/main" val="2097015339"/>
                    </a:ext>
                  </a:extLst>
                </a:gridCol>
                <a:gridCol w="1841073">
                  <a:extLst>
                    <a:ext uri="{9D8B030D-6E8A-4147-A177-3AD203B41FA5}">
                      <a16:colId xmlns:a16="http://schemas.microsoft.com/office/drawing/2014/main" val="1487866823"/>
                    </a:ext>
                  </a:extLst>
                </a:gridCol>
                <a:gridCol w="1841073">
                  <a:extLst>
                    <a:ext uri="{9D8B030D-6E8A-4147-A177-3AD203B41FA5}">
                      <a16:colId xmlns:a16="http://schemas.microsoft.com/office/drawing/2014/main" val="2244665489"/>
                    </a:ext>
                  </a:extLst>
                </a:gridCol>
                <a:gridCol w="1842354">
                  <a:extLst>
                    <a:ext uri="{9D8B030D-6E8A-4147-A177-3AD203B41FA5}">
                      <a16:colId xmlns:a16="http://schemas.microsoft.com/office/drawing/2014/main" val="4037404241"/>
                    </a:ext>
                  </a:extLst>
                </a:gridCol>
                <a:gridCol w="1842354">
                  <a:extLst>
                    <a:ext uri="{9D8B030D-6E8A-4147-A177-3AD203B41FA5}">
                      <a16:colId xmlns:a16="http://schemas.microsoft.com/office/drawing/2014/main" val="4024021395"/>
                    </a:ext>
                  </a:extLst>
                </a:gridCol>
              </a:tblGrid>
              <a:tr h="517865">
                <a:tc>
                  <a:txBody>
                    <a:bodyPr/>
                    <a:lstStyle/>
                    <a:p>
                      <a:pPr marL="0" marR="0">
                        <a:lnSpc>
                          <a:spcPct val="107000"/>
                        </a:lnSpc>
                        <a:spcAft>
                          <a:spcPts val="800"/>
                        </a:spcAft>
                        <a:buNone/>
                      </a:pPr>
                      <a:r>
                        <a:rPr lang="en-US" sz="1400" kern="0" dirty="0">
                          <a:effectLst/>
                        </a:rPr>
                        <a:t>Metric</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Definition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Formula</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Target Benchmark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Example Value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Investor Insight</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1667524"/>
                  </a:ext>
                </a:extLst>
              </a:tr>
              <a:tr h="1045360">
                <a:tc>
                  <a:txBody>
                    <a:bodyPr/>
                    <a:lstStyle/>
                    <a:p>
                      <a:pPr marL="0" marR="0">
                        <a:lnSpc>
                          <a:spcPct val="107000"/>
                        </a:lnSpc>
                        <a:spcAft>
                          <a:spcPts val="800"/>
                        </a:spcAft>
                        <a:buNone/>
                      </a:pPr>
                      <a:r>
                        <a:rPr lang="en-US" sz="1400" kern="0" dirty="0">
                          <a:effectLst/>
                        </a:rPr>
                        <a:t>Traction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Evidence of user or revenue growth over time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Growth Rate = (Current Users – Previous Users) ÷ Previous Users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10–20% MoM early-stage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+15% Monthly Active Users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Demonstrates adoption and momentum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7964341"/>
                  </a:ext>
                </a:extLst>
              </a:tr>
              <a:tr h="1309107">
                <a:tc>
                  <a:txBody>
                    <a:bodyPr/>
                    <a:lstStyle/>
                    <a:p>
                      <a:pPr marL="0" marR="0">
                        <a:lnSpc>
                          <a:spcPct val="107000"/>
                        </a:lnSpc>
                        <a:spcAft>
                          <a:spcPts val="800"/>
                        </a:spcAft>
                        <a:buNone/>
                      </a:pPr>
                      <a:r>
                        <a:rPr lang="en-US" sz="1400" kern="0">
                          <a:effectLst/>
                        </a:rPr>
                        <a:t>Customer Acquisition Cost (CAC)</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Average cost to acquire a new customer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CAC = Total Marketing Spend ÷ # of New Customers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$100–$300 (SaaS benchmark)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$220</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High CAC suggests inefficiency; needs LTV balance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2289198"/>
                  </a:ext>
                </a:extLst>
              </a:tr>
              <a:tr h="1045360">
                <a:tc>
                  <a:txBody>
                    <a:bodyPr/>
                    <a:lstStyle/>
                    <a:p>
                      <a:pPr marL="0" marR="0">
                        <a:lnSpc>
                          <a:spcPct val="107000"/>
                        </a:lnSpc>
                        <a:spcAft>
                          <a:spcPts val="800"/>
                        </a:spcAft>
                        <a:buNone/>
                      </a:pPr>
                      <a:r>
                        <a:rPr lang="en-US" sz="1400" kern="0">
                          <a:effectLst/>
                        </a:rPr>
                        <a:t>Lifetime Value (LTV)</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Average revenue expected per customer over their lifetime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LTV = ARPU × Gross Margin × Customer Lifespan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 3× CAC</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$1,200</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LTV/CAC = 5.5× — indicates efficient growth</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4907808"/>
                  </a:ext>
                </a:extLst>
              </a:tr>
              <a:tr h="1045360">
                <a:tc>
                  <a:txBody>
                    <a:bodyPr/>
                    <a:lstStyle/>
                    <a:p>
                      <a:pPr marL="0" marR="0">
                        <a:lnSpc>
                          <a:spcPct val="107000"/>
                        </a:lnSpc>
                        <a:spcAft>
                          <a:spcPts val="800"/>
                        </a:spcAft>
                        <a:buNone/>
                      </a:pPr>
                      <a:r>
                        <a:rPr lang="en-US" sz="1400" kern="0">
                          <a:effectLst/>
                        </a:rPr>
                        <a:t>Churn 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 of customers lost during a period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Churn = Lost Customers ÷ Starting Customers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&lt; 5% monthly</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3.8%</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Low churn shows strong retention and satisfaction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752353"/>
                  </a:ext>
                </a:extLst>
              </a:tr>
              <a:tr h="781612">
                <a:tc>
                  <a:txBody>
                    <a:bodyPr/>
                    <a:lstStyle/>
                    <a:p>
                      <a:pPr marL="0" marR="0">
                        <a:lnSpc>
                          <a:spcPct val="107000"/>
                        </a:lnSpc>
                        <a:spcAft>
                          <a:spcPts val="800"/>
                        </a:spcAft>
                        <a:buNone/>
                      </a:pPr>
                      <a:r>
                        <a:rPr lang="en-US" sz="1400" kern="0">
                          <a:effectLst/>
                        </a:rPr>
                        <a:t>Burn 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Net monthly cash outflow</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Burn = Monthly Expenses – Monthly Revenue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&lt; 10% of total cash balance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$60K/mo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18 months runway at current burn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2833168"/>
                  </a:ext>
                </a:extLst>
              </a:tr>
              <a:tr h="517865">
                <a:tc>
                  <a:txBody>
                    <a:bodyPr/>
                    <a:lstStyle/>
                    <a:p>
                      <a:pPr marL="0" marR="0">
                        <a:lnSpc>
                          <a:spcPct val="107000"/>
                        </a:lnSpc>
                        <a:spcAft>
                          <a:spcPts val="800"/>
                        </a:spcAft>
                        <a:buNone/>
                      </a:pPr>
                      <a:r>
                        <a:rPr lang="en-US" sz="1400" kern="0">
                          <a:effectLst/>
                        </a:rPr>
                        <a:t>Metric</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Definition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Formula</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Target Benchmark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a:effectLst/>
                        </a:rPr>
                        <a:t>Example Value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400" kern="0" dirty="0">
                          <a:effectLst/>
                        </a:rPr>
                        <a:t>Investor Insight</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0768282"/>
                  </a:ext>
                </a:extLst>
              </a:tr>
            </a:tbl>
          </a:graphicData>
        </a:graphic>
      </p:graphicFrame>
    </p:spTree>
    <p:extLst>
      <p:ext uri="{BB962C8B-B14F-4D97-AF65-F5344CB8AC3E}">
        <p14:creationId xmlns:p14="http://schemas.microsoft.com/office/powerpoint/2010/main" val="75468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336A9-938C-4523-F864-BFF1EB4A5F4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DF12080-F0AD-8A79-005C-D9AEFA1744C1}"/>
              </a:ext>
            </a:extLst>
          </p:cNvPr>
          <p:cNvPicPr>
            <a:picLocks noChangeAspect="1"/>
          </p:cNvPicPr>
          <p:nvPr/>
        </p:nvPicPr>
        <p:blipFill>
          <a:blip r:embed="rId2"/>
          <a:stretch>
            <a:fillRect/>
          </a:stretch>
        </p:blipFill>
        <p:spPr>
          <a:xfrm>
            <a:off x="4983011" y="594524"/>
            <a:ext cx="1493740" cy="2149326"/>
          </a:xfrm>
          <a:prstGeom prst="rect">
            <a:avLst/>
          </a:prstGeom>
        </p:spPr>
      </p:pic>
      <p:pic>
        <p:nvPicPr>
          <p:cNvPr id="7" name="Picture 6">
            <a:extLst>
              <a:ext uri="{FF2B5EF4-FFF2-40B4-BE49-F238E27FC236}">
                <a16:creationId xmlns:a16="http://schemas.microsoft.com/office/drawing/2014/main" id="{3EA01095-45D6-2B55-B7A4-801095E2022D}"/>
              </a:ext>
            </a:extLst>
          </p:cNvPr>
          <p:cNvPicPr>
            <a:picLocks noChangeAspect="1"/>
          </p:cNvPicPr>
          <p:nvPr/>
        </p:nvPicPr>
        <p:blipFill>
          <a:blip r:embed="rId3"/>
          <a:stretch>
            <a:fillRect/>
          </a:stretch>
        </p:blipFill>
        <p:spPr>
          <a:xfrm>
            <a:off x="2865738" y="594524"/>
            <a:ext cx="1714054" cy="2133044"/>
          </a:xfrm>
          <a:prstGeom prst="rect">
            <a:avLst/>
          </a:prstGeom>
        </p:spPr>
      </p:pic>
      <p:pic>
        <p:nvPicPr>
          <p:cNvPr id="9" name="Picture 8">
            <a:extLst>
              <a:ext uri="{FF2B5EF4-FFF2-40B4-BE49-F238E27FC236}">
                <a16:creationId xmlns:a16="http://schemas.microsoft.com/office/drawing/2014/main" id="{1E834B70-D52A-3A62-CB30-C7B12F07F045}"/>
              </a:ext>
            </a:extLst>
          </p:cNvPr>
          <p:cNvPicPr>
            <a:picLocks noChangeAspect="1"/>
          </p:cNvPicPr>
          <p:nvPr/>
        </p:nvPicPr>
        <p:blipFill>
          <a:blip r:embed="rId4"/>
          <a:stretch>
            <a:fillRect/>
          </a:stretch>
        </p:blipFill>
        <p:spPr>
          <a:xfrm>
            <a:off x="683824" y="594524"/>
            <a:ext cx="1714054" cy="2161612"/>
          </a:xfrm>
          <a:prstGeom prst="rect">
            <a:avLst/>
          </a:prstGeom>
        </p:spPr>
      </p:pic>
      <p:pic>
        <p:nvPicPr>
          <p:cNvPr id="12" name="Picture 11">
            <a:extLst>
              <a:ext uri="{FF2B5EF4-FFF2-40B4-BE49-F238E27FC236}">
                <a16:creationId xmlns:a16="http://schemas.microsoft.com/office/drawing/2014/main" id="{86644C40-5496-9309-70B0-B705B10CFECF}"/>
              </a:ext>
            </a:extLst>
          </p:cNvPr>
          <p:cNvPicPr>
            <a:picLocks noChangeAspect="1"/>
          </p:cNvPicPr>
          <p:nvPr/>
        </p:nvPicPr>
        <p:blipFill>
          <a:blip r:embed="rId5"/>
          <a:stretch>
            <a:fillRect/>
          </a:stretch>
        </p:blipFill>
        <p:spPr>
          <a:xfrm>
            <a:off x="683824" y="3039475"/>
            <a:ext cx="1714054" cy="2590125"/>
          </a:xfrm>
          <a:prstGeom prst="rect">
            <a:avLst/>
          </a:prstGeom>
        </p:spPr>
      </p:pic>
      <p:pic>
        <p:nvPicPr>
          <p:cNvPr id="13" name="Picture 12">
            <a:extLst>
              <a:ext uri="{FF2B5EF4-FFF2-40B4-BE49-F238E27FC236}">
                <a16:creationId xmlns:a16="http://schemas.microsoft.com/office/drawing/2014/main" id="{65ED7079-EF5E-E1B0-A6C8-3A01B471DE70}"/>
              </a:ext>
            </a:extLst>
          </p:cNvPr>
          <p:cNvPicPr>
            <a:picLocks noChangeAspect="1"/>
          </p:cNvPicPr>
          <p:nvPr/>
        </p:nvPicPr>
        <p:blipFill>
          <a:blip r:embed="rId6"/>
          <a:stretch>
            <a:fillRect/>
          </a:stretch>
        </p:blipFill>
        <p:spPr>
          <a:xfrm>
            <a:off x="2943356" y="3039475"/>
            <a:ext cx="1714054" cy="2237792"/>
          </a:xfrm>
          <a:prstGeom prst="rect">
            <a:avLst/>
          </a:prstGeom>
        </p:spPr>
      </p:pic>
      <p:pic>
        <p:nvPicPr>
          <p:cNvPr id="14" name="Picture 13">
            <a:extLst>
              <a:ext uri="{FF2B5EF4-FFF2-40B4-BE49-F238E27FC236}">
                <a16:creationId xmlns:a16="http://schemas.microsoft.com/office/drawing/2014/main" id="{3A2E8D1E-0096-B6D0-4C5D-66C352D68292}"/>
              </a:ext>
            </a:extLst>
          </p:cNvPr>
          <p:cNvPicPr>
            <a:picLocks noChangeAspect="1"/>
          </p:cNvPicPr>
          <p:nvPr/>
        </p:nvPicPr>
        <p:blipFill>
          <a:blip r:embed="rId7"/>
          <a:stretch>
            <a:fillRect/>
          </a:stretch>
        </p:blipFill>
        <p:spPr>
          <a:xfrm>
            <a:off x="5008884" y="3077565"/>
            <a:ext cx="1714054" cy="2552035"/>
          </a:xfrm>
          <a:prstGeom prst="rect">
            <a:avLst/>
          </a:prstGeom>
        </p:spPr>
      </p:pic>
      <p:pic>
        <p:nvPicPr>
          <p:cNvPr id="15" name="Picture 14">
            <a:extLst>
              <a:ext uri="{FF2B5EF4-FFF2-40B4-BE49-F238E27FC236}">
                <a16:creationId xmlns:a16="http://schemas.microsoft.com/office/drawing/2014/main" id="{CF0DFAE7-29C2-6510-C682-FE4D426B1EB4}"/>
              </a:ext>
            </a:extLst>
          </p:cNvPr>
          <p:cNvPicPr>
            <a:picLocks noChangeAspect="1"/>
          </p:cNvPicPr>
          <p:nvPr/>
        </p:nvPicPr>
        <p:blipFill>
          <a:blip r:embed="rId8"/>
          <a:stretch>
            <a:fillRect/>
          </a:stretch>
        </p:blipFill>
        <p:spPr>
          <a:xfrm>
            <a:off x="7044199" y="389878"/>
            <a:ext cx="1724911" cy="2558619"/>
          </a:xfrm>
          <a:prstGeom prst="rect">
            <a:avLst/>
          </a:prstGeom>
        </p:spPr>
      </p:pic>
      <p:pic>
        <p:nvPicPr>
          <p:cNvPr id="16" name="Picture 15">
            <a:extLst>
              <a:ext uri="{FF2B5EF4-FFF2-40B4-BE49-F238E27FC236}">
                <a16:creationId xmlns:a16="http://schemas.microsoft.com/office/drawing/2014/main" id="{6C2DEB7E-603F-4311-1386-EFB455378E16}"/>
              </a:ext>
            </a:extLst>
          </p:cNvPr>
          <p:cNvPicPr>
            <a:picLocks noChangeAspect="1"/>
          </p:cNvPicPr>
          <p:nvPr/>
        </p:nvPicPr>
        <p:blipFill>
          <a:blip r:embed="rId9"/>
          <a:stretch>
            <a:fillRect/>
          </a:stretch>
        </p:blipFill>
        <p:spPr>
          <a:xfrm>
            <a:off x="7074412" y="3077565"/>
            <a:ext cx="1901116" cy="2705922"/>
          </a:xfrm>
          <a:prstGeom prst="rect">
            <a:avLst/>
          </a:prstGeom>
        </p:spPr>
      </p:pic>
    </p:spTree>
    <p:extLst>
      <p:ext uri="{BB962C8B-B14F-4D97-AF65-F5344CB8AC3E}">
        <p14:creationId xmlns:p14="http://schemas.microsoft.com/office/powerpoint/2010/main" val="11762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16B09-079D-F264-569F-5E74AEF94D33}"/>
              </a:ext>
            </a:extLst>
          </p:cNvPr>
          <p:cNvSpPr>
            <a:spLocks noGrp="1"/>
          </p:cNvSpPr>
          <p:nvPr>
            <p:ph type="title"/>
          </p:nvPr>
        </p:nvSpPr>
        <p:spPr>
          <a:xfrm>
            <a:off x="778418" y="379072"/>
            <a:ext cx="9144001" cy="914400"/>
          </a:xfrm>
        </p:spPr>
        <p:txBody>
          <a:bodyPr>
            <a:normAutofit fontScale="90000"/>
          </a:bodyPr>
          <a:lstStyle/>
          <a:p>
            <a:r>
              <a:rPr lang="en-US" b="1" dirty="0"/>
              <a:t>Pipeline Report</a:t>
            </a:r>
            <a:br>
              <a:rPr lang="en-US" dirty="0"/>
            </a:br>
            <a:endParaRPr lang="en-US" dirty="0"/>
          </a:p>
        </p:txBody>
      </p:sp>
      <p:sp>
        <p:nvSpPr>
          <p:cNvPr id="3" name="Content Placeholder 2">
            <a:extLst>
              <a:ext uri="{FF2B5EF4-FFF2-40B4-BE49-F238E27FC236}">
                <a16:creationId xmlns:a16="http://schemas.microsoft.com/office/drawing/2014/main" id="{555539AE-66AD-A00F-985C-382357DFDF0A}"/>
              </a:ext>
            </a:extLst>
          </p:cNvPr>
          <p:cNvSpPr>
            <a:spLocks noGrp="1"/>
          </p:cNvSpPr>
          <p:nvPr>
            <p:ph idx="1"/>
          </p:nvPr>
        </p:nvSpPr>
        <p:spPr>
          <a:xfrm>
            <a:off x="455612" y="1143000"/>
            <a:ext cx="10515599" cy="4114801"/>
          </a:xfrm>
        </p:spPr>
        <p:txBody>
          <a:bodyPr/>
          <a:lstStyle/>
          <a:p>
            <a:r>
              <a:rPr lang="en-US" dirty="0"/>
              <a:t>While startup metrics such as CAC, LTV, and churn capture important financial ratios, investors often ask a simpler and more direct question: “Where will your next dollar of revenue come from?”. The Pipeline Report is the founder’s most practical answer to that question.</a:t>
            </a:r>
          </a:p>
        </p:txBody>
      </p:sp>
      <p:graphicFrame>
        <p:nvGraphicFramePr>
          <p:cNvPr id="4" name="Table 3">
            <a:extLst>
              <a:ext uri="{FF2B5EF4-FFF2-40B4-BE49-F238E27FC236}">
                <a16:creationId xmlns:a16="http://schemas.microsoft.com/office/drawing/2014/main" id="{FE98A8C8-CA12-F75B-86F4-A831E017CE3A}"/>
              </a:ext>
            </a:extLst>
          </p:cNvPr>
          <p:cNvGraphicFramePr>
            <a:graphicFrameLocks noGrp="1"/>
          </p:cNvGraphicFramePr>
          <p:nvPr>
            <p:extLst>
              <p:ext uri="{D42A27DB-BD31-4B8C-83A1-F6EECF244321}">
                <p14:modId xmlns:p14="http://schemas.microsoft.com/office/powerpoint/2010/main" val="298632355"/>
              </p:ext>
            </p:extLst>
          </p:nvPr>
        </p:nvGraphicFramePr>
        <p:xfrm>
          <a:off x="760412" y="2895600"/>
          <a:ext cx="5943600" cy="2668928"/>
        </p:xfrm>
        <a:graphic>
          <a:graphicData uri="http://schemas.openxmlformats.org/drawingml/2006/table">
            <a:tbl>
              <a:tblPr firstRow="1" firstCol="1" bandRow="1">
                <a:tableStyleId>{5C22544A-7EE6-4342-B048-85BDC9FD1C3A}</a:tableStyleId>
              </a:tblPr>
              <a:tblGrid>
                <a:gridCol w="3801524">
                  <a:extLst>
                    <a:ext uri="{9D8B030D-6E8A-4147-A177-3AD203B41FA5}">
                      <a16:colId xmlns:a16="http://schemas.microsoft.com/office/drawing/2014/main" val="156524487"/>
                    </a:ext>
                  </a:extLst>
                </a:gridCol>
                <a:gridCol w="2142076">
                  <a:extLst>
                    <a:ext uri="{9D8B030D-6E8A-4147-A177-3AD203B41FA5}">
                      <a16:colId xmlns:a16="http://schemas.microsoft.com/office/drawing/2014/main" val="160913415"/>
                    </a:ext>
                  </a:extLst>
                </a:gridCol>
              </a:tblGrid>
              <a:tr h="333616">
                <a:tc>
                  <a:txBody>
                    <a:bodyPr/>
                    <a:lstStyle/>
                    <a:p>
                      <a:pPr marL="0" marR="0" algn="just">
                        <a:lnSpc>
                          <a:spcPct val="107000"/>
                        </a:lnSpc>
                        <a:spcAft>
                          <a:spcPts val="800"/>
                        </a:spcAft>
                        <a:buNone/>
                      </a:pPr>
                      <a:r>
                        <a:rPr lang="en-US" sz="1800" kern="0" dirty="0">
                          <a:effectLst/>
                        </a:rPr>
                        <a:t>Status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 Probability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6348149"/>
                  </a:ext>
                </a:extLst>
              </a:tr>
              <a:tr h="333616">
                <a:tc>
                  <a:txBody>
                    <a:bodyPr/>
                    <a:lstStyle/>
                    <a:p>
                      <a:pPr marL="0" marR="0" algn="just">
                        <a:lnSpc>
                          <a:spcPct val="107000"/>
                        </a:lnSpc>
                        <a:spcAft>
                          <a:spcPts val="800"/>
                        </a:spcAft>
                        <a:buNone/>
                      </a:pPr>
                      <a:r>
                        <a:rPr lang="en-US" sz="1800" kern="0" dirty="0">
                          <a:effectLst/>
                        </a:rPr>
                        <a:t>Prospecting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10%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2142360"/>
                  </a:ext>
                </a:extLst>
              </a:tr>
              <a:tr h="333616">
                <a:tc>
                  <a:txBody>
                    <a:bodyPr/>
                    <a:lstStyle/>
                    <a:p>
                      <a:pPr marL="0" marR="0" algn="just">
                        <a:lnSpc>
                          <a:spcPct val="107000"/>
                        </a:lnSpc>
                        <a:spcAft>
                          <a:spcPts val="800"/>
                        </a:spcAft>
                        <a:buNone/>
                      </a:pPr>
                      <a:r>
                        <a:rPr lang="en-US" sz="1800" kern="0" dirty="0">
                          <a:effectLst/>
                        </a:rPr>
                        <a:t>Appointment Scheduled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20%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846432"/>
                  </a:ext>
                </a:extLst>
              </a:tr>
              <a:tr h="333616">
                <a:tc>
                  <a:txBody>
                    <a:bodyPr/>
                    <a:lstStyle/>
                    <a:p>
                      <a:pPr marL="0" marR="0" algn="just">
                        <a:lnSpc>
                          <a:spcPct val="107000"/>
                        </a:lnSpc>
                        <a:spcAft>
                          <a:spcPts val="800"/>
                        </a:spcAft>
                        <a:buNone/>
                      </a:pPr>
                      <a:r>
                        <a:rPr lang="en-US" sz="1800" kern="0" dirty="0">
                          <a:effectLst/>
                        </a:rPr>
                        <a:t>Qualified to Buy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30%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3396891"/>
                  </a:ext>
                </a:extLst>
              </a:tr>
              <a:tr h="333616">
                <a:tc>
                  <a:txBody>
                    <a:bodyPr/>
                    <a:lstStyle/>
                    <a:p>
                      <a:pPr marL="0" marR="0" algn="just">
                        <a:lnSpc>
                          <a:spcPct val="107000"/>
                        </a:lnSpc>
                        <a:spcAft>
                          <a:spcPts val="800"/>
                        </a:spcAft>
                        <a:buNone/>
                      </a:pPr>
                      <a:r>
                        <a:rPr lang="en-US" sz="1800" kern="0" dirty="0">
                          <a:effectLst/>
                        </a:rPr>
                        <a:t>Project Scoping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60%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9591403"/>
                  </a:ext>
                </a:extLst>
              </a:tr>
              <a:tr h="333616">
                <a:tc>
                  <a:txBody>
                    <a:bodyPr/>
                    <a:lstStyle/>
                    <a:p>
                      <a:pPr marL="0" marR="0" algn="just">
                        <a:lnSpc>
                          <a:spcPct val="107000"/>
                        </a:lnSpc>
                        <a:spcAft>
                          <a:spcPts val="800"/>
                        </a:spcAft>
                        <a:buNone/>
                      </a:pPr>
                      <a:r>
                        <a:rPr lang="en-US" sz="1800" kern="0" dirty="0">
                          <a:effectLst/>
                        </a:rPr>
                        <a:t>Contract Sent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90%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4884251"/>
                  </a:ext>
                </a:extLst>
              </a:tr>
              <a:tr h="333616">
                <a:tc>
                  <a:txBody>
                    <a:bodyPr/>
                    <a:lstStyle/>
                    <a:p>
                      <a:pPr marL="0" marR="0" algn="just">
                        <a:lnSpc>
                          <a:spcPct val="107000"/>
                        </a:lnSpc>
                        <a:spcAft>
                          <a:spcPts val="800"/>
                        </a:spcAft>
                        <a:buNone/>
                      </a:pPr>
                      <a:r>
                        <a:rPr lang="en-US" sz="1800" kern="0" dirty="0">
                          <a:effectLst/>
                        </a:rPr>
                        <a:t>Closed Won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a:effectLst/>
                        </a:rPr>
                        <a:t>100%</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7037756"/>
                  </a:ext>
                </a:extLst>
              </a:tr>
              <a:tr h="333616">
                <a:tc>
                  <a:txBody>
                    <a:bodyPr/>
                    <a:lstStyle/>
                    <a:p>
                      <a:pPr marL="0" marR="0" algn="just">
                        <a:lnSpc>
                          <a:spcPct val="107000"/>
                        </a:lnSpc>
                        <a:spcAft>
                          <a:spcPts val="800"/>
                        </a:spcAft>
                        <a:buNone/>
                      </a:pPr>
                      <a:r>
                        <a:rPr lang="en-US" sz="1800" kern="0" dirty="0">
                          <a:effectLst/>
                        </a:rPr>
                        <a:t>Closed Lost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800" kern="0" dirty="0">
                          <a:effectLst/>
                        </a:rPr>
                        <a:t>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9661953"/>
                  </a:ext>
                </a:extLst>
              </a:tr>
            </a:tbl>
          </a:graphicData>
        </a:graphic>
      </p:graphicFrame>
    </p:spTree>
    <p:extLst>
      <p:ext uri="{BB962C8B-B14F-4D97-AF65-F5344CB8AC3E}">
        <p14:creationId xmlns:p14="http://schemas.microsoft.com/office/powerpoint/2010/main" val="271967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F116-D594-07E4-84B5-A18FF3A6376A}"/>
              </a:ext>
            </a:extLst>
          </p:cNvPr>
          <p:cNvSpPr>
            <a:spLocks noGrp="1"/>
          </p:cNvSpPr>
          <p:nvPr>
            <p:ph type="title"/>
          </p:nvPr>
        </p:nvSpPr>
        <p:spPr>
          <a:xfrm>
            <a:off x="684212" y="228600"/>
            <a:ext cx="9144001" cy="914400"/>
          </a:xfrm>
        </p:spPr>
        <p:txBody>
          <a:bodyPr/>
          <a:lstStyle/>
          <a:p>
            <a:r>
              <a:rPr lang="en-US" dirty="0"/>
              <a:t>Pipeline Report</a:t>
            </a:r>
          </a:p>
        </p:txBody>
      </p:sp>
      <p:sp>
        <p:nvSpPr>
          <p:cNvPr id="3" name="Content Placeholder 2">
            <a:extLst>
              <a:ext uri="{FF2B5EF4-FFF2-40B4-BE49-F238E27FC236}">
                <a16:creationId xmlns:a16="http://schemas.microsoft.com/office/drawing/2014/main" id="{CAD92325-CF70-7395-E9A6-47F0265891AD}"/>
              </a:ext>
            </a:extLst>
          </p:cNvPr>
          <p:cNvSpPr>
            <a:spLocks noGrp="1"/>
          </p:cNvSpPr>
          <p:nvPr>
            <p:ph idx="1"/>
          </p:nvPr>
        </p:nvSpPr>
        <p:spPr>
          <a:xfrm>
            <a:off x="455612" y="1524000"/>
            <a:ext cx="10972800" cy="4800600"/>
          </a:xfrm>
        </p:spPr>
        <p:txBody>
          <a:bodyPr>
            <a:normAutofit fontScale="92500" lnSpcReduction="10000"/>
          </a:bodyPr>
          <a:lstStyle/>
          <a:p>
            <a:r>
              <a:rPr lang="en-US" dirty="0"/>
              <a:t>Each sales opportunity moves through these stages as it matures. Assigning probabilities at each step allows founders to apply weighted averages to forecast Expected Revenue, using a simple formula:</a:t>
            </a:r>
          </a:p>
          <a:p>
            <a:endParaRPr lang="en-US" dirty="0"/>
          </a:p>
          <a:p>
            <a:endParaRPr lang="en-US" dirty="0"/>
          </a:p>
          <a:p>
            <a:endParaRPr lang="en-US" dirty="0"/>
          </a:p>
          <a:p>
            <a:endParaRPr lang="en-US" dirty="0"/>
          </a:p>
          <a:p>
            <a:endParaRPr lang="en-US" dirty="0"/>
          </a:p>
          <a:p>
            <a:endParaRPr lang="en-US" dirty="0"/>
          </a:p>
          <a:p>
            <a:pPr marL="0" indent="0">
              <a:buNone/>
            </a:pPr>
            <a:r>
              <a:rPr lang="en-US" dirty="0">
                <a:solidFill>
                  <a:srgbClr val="FFFF00"/>
                </a:solidFill>
              </a:rPr>
              <a:t>Ultimately, the Pipeline Report does more than track potential deals; it shapes investor confidence by showing that management understands its sales process quantitatively. </a:t>
            </a:r>
          </a:p>
          <a:p>
            <a:endParaRPr lang="en-US" dirty="0"/>
          </a:p>
        </p:txBody>
      </p:sp>
      <p:graphicFrame>
        <p:nvGraphicFramePr>
          <p:cNvPr id="4" name="Table 3">
            <a:extLst>
              <a:ext uri="{FF2B5EF4-FFF2-40B4-BE49-F238E27FC236}">
                <a16:creationId xmlns:a16="http://schemas.microsoft.com/office/drawing/2014/main" id="{8D3F1520-7F2F-9B74-E2DE-5B3966867F40}"/>
              </a:ext>
            </a:extLst>
          </p:cNvPr>
          <p:cNvGraphicFramePr>
            <a:graphicFrameLocks noGrp="1"/>
          </p:cNvGraphicFramePr>
          <p:nvPr>
            <p:extLst>
              <p:ext uri="{D42A27DB-BD31-4B8C-83A1-F6EECF244321}">
                <p14:modId xmlns:p14="http://schemas.microsoft.com/office/powerpoint/2010/main" val="1133489640"/>
              </p:ext>
            </p:extLst>
          </p:nvPr>
        </p:nvGraphicFramePr>
        <p:xfrm>
          <a:off x="760413" y="2514600"/>
          <a:ext cx="8583884" cy="2714074"/>
        </p:xfrm>
        <a:graphic>
          <a:graphicData uri="http://schemas.openxmlformats.org/drawingml/2006/table">
            <a:tbl>
              <a:tblPr firstRow="1" firstCol="1" bandRow="1">
                <a:tableStyleId>{5C22544A-7EE6-4342-B048-85BDC9FD1C3A}</a:tableStyleId>
              </a:tblPr>
              <a:tblGrid>
                <a:gridCol w="1794824">
                  <a:extLst>
                    <a:ext uri="{9D8B030D-6E8A-4147-A177-3AD203B41FA5}">
                      <a16:colId xmlns:a16="http://schemas.microsoft.com/office/drawing/2014/main" val="2687159567"/>
                    </a:ext>
                  </a:extLst>
                </a:gridCol>
                <a:gridCol w="1251596">
                  <a:extLst>
                    <a:ext uri="{9D8B030D-6E8A-4147-A177-3AD203B41FA5}">
                      <a16:colId xmlns:a16="http://schemas.microsoft.com/office/drawing/2014/main" val="592080649"/>
                    </a:ext>
                  </a:extLst>
                </a:gridCol>
                <a:gridCol w="1251596">
                  <a:extLst>
                    <a:ext uri="{9D8B030D-6E8A-4147-A177-3AD203B41FA5}">
                      <a16:colId xmlns:a16="http://schemas.microsoft.com/office/drawing/2014/main" val="3977931968"/>
                    </a:ext>
                  </a:extLst>
                </a:gridCol>
                <a:gridCol w="1564495">
                  <a:extLst>
                    <a:ext uri="{9D8B030D-6E8A-4147-A177-3AD203B41FA5}">
                      <a16:colId xmlns:a16="http://schemas.microsoft.com/office/drawing/2014/main" val="2838568683"/>
                    </a:ext>
                  </a:extLst>
                </a:gridCol>
                <a:gridCol w="1502173">
                  <a:extLst>
                    <a:ext uri="{9D8B030D-6E8A-4147-A177-3AD203B41FA5}">
                      <a16:colId xmlns:a16="http://schemas.microsoft.com/office/drawing/2014/main" val="4137470941"/>
                    </a:ext>
                  </a:extLst>
                </a:gridCol>
                <a:gridCol w="1219200">
                  <a:extLst>
                    <a:ext uri="{9D8B030D-6E8A-4147-A177-3AD203B41FA5}">
                      <a16:colId xmlns:a16="http://schemas.microsoft.com/office/drawing/2014/main" val="1652030690"/>
                    </a:ext>
                  </a:extLst>
                </a:gridCol>
              </a:tblGrid>
              <a:tr h="637541">
                <a:tc>
                  <a:txBody>
                    <a:bodyPr/>
                    <a:lstStyle/>
                    <a:p>
                      <a:pPr marL="0" marR="0" algn="just">
                        <a:lnSpc>
                          <a:spcPct val="107000"/>
                        </a:lnSpc>
                        <a:spcAft>
                          <a:spcPts val="800"/>
                        </a:spcAft>
                        <a:buNone/>
                      </a:pPr>
                      <a:r>
                        <a:rPr lang="en-US" sz="1600" kern="0" dirty="0">
                          <a:effectLst/>
                        </a:rPr>
                        <a:t>Customer Name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a:effectLst/>
                        </a:rPr>
                        <a:t>Expected Close Date</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dirty="0">
                          <a:effectLst/>
                        </a:rPr>
                        <a:t>Potential Revenue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a:effectLst/>
                        </a:rPr>
                        <a:t>Status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a:effectLst/>
                        </a:rPr>
                        <a:t>% Probability</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dirty="0">
                          <a:effectLst/>
                        </a:rPr>
                        <a:t>Expected Revenue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4056203"/>
                  </a:ext>
                </a:extLst>
              </a:tr>
              <a:tr h="312843">
                <a:tc>
                  <a:txBody>
                    <a:bodyPr/>
                    <a:lstStyle/>
                    <a:p>
                      <a:pPr marL="0" marR="0">
                        <a:lnSpc>
                          <a:spcPct val="107000"/>
                        </a:lnSpc>
                        <a:spcAft>
                          <a:spcPts val="800"/>
                        </a:spcAft>
                        <a:buNone/>
                      </a:pPr>
                      <a:r>
                        <a:rPr lang="en-US" sz="1600" kern="0" dirty="0">
                          <a:effectLst/>
                        </a:rPr>
                        <a:t>Alpha Retail Ltd.</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March 2026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€100,000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Project Scoping</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a:effectLst/>
                        </a:rPr>
                        <a:t>60%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€60,000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052481"/>
                  </a:ext>
                </a:extLst>
              </a:tr>
              <a:tr h="312843">
                <a:tc>
                  <a:txBody>
                    <a:bodyPr/>
                    <a:lstStyle/>
                    <a:p>
                      <a:pPr marL="0" marR="0">
                        <a:lnSpc>
                          <a:spcPct val="107000"/>
                        </a:lnSpc>
                        <a:spcAft>
                          <a:spcPts val="800"/>
                        </a:spcAft>
                        <a:buNone/>
                      </a:pPr>
                      <a:r>
                        <a:rPr lang="en-US" sz="1600" kern="0" dirty="0" err="1">
                          <a:effectLst/>
                        </a:rPr>
                        <a:t>BioSense</a:t>
                      </a:r>
                      <a:r>
                        <a:rPr lang="en-US" sz="1600" kern="0" dirty="0">
                          <a:effectLst/>
                        </a:rPr>
                        <a:t> Labs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April 2026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€250,000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Contract Sent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a:effectLst/>
                        </a:rPr>
                        <a:t>90%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€225,000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222231"/>
                  </a:ext>
                </a:extLst>
              </a:tr>
              <a:tr h="312843">
                <a:tc>
                  <a:txBody>
                    <a:bodyPr/>
                    <a:lstStyle/>
                    <a:p>
                      <a:pPr marL="0" marR="0">
                        <a:lnSpc>
                          <a:spcPct val="107000"/>
                        </a:lnSpc>
                        <a:spcAft>
                          <a:spcPts val="800"/>
                        </a:spcAft>
                        <a:buNone/>
                      </a:pPr>
                      <a:r>
                        <a:rPr lang="en-US" sz="1600" kern="0" dirty="0">
                          <a:effectLst/>
                        </a:rPr>
                        <a:t>Vision AR Inc.</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dirty="0">
                          <a:effectLst/>
                        </a:rPr>
                        <a:t>May 2026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dirty="0">
                          <a:effectLst/>
                        </a:rPr>
                        <a:t>€75,000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Qualified to Buy</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a:effectLst/>
                        </a:rPr>
                        <a:t>30%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€22,500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3657202"/>
                  </a:ext>
                </a:extLst>
              </a:tr>
              <a:tr h="312843">
                <a:tc>
                  <a:txBody>
                    <a:bodyPr/>
                    <a:lstStyle/>
                    <a:p>
                      <a:pPr marL="0" marR="0">
                        <a:lnSpc>
                          <a:spcPct val="107000"/>
                        </a:lnSpc>
                        <a:spcAft>
                          <a:spcPts val="800"/>
                        </a:spcAft>
                        <a:buNone/>
                      </a:pPr>
                      <a:r>
                        <a:rPr lang="en-US" sz="1600" kern="0">
                          <a:effectLst/>
                        </a:rPr>
                        <a:t>Meditronix SA</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June 2026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dirty="0">
                          <a:effectLst/>
                        </a:rPr>
                        <a:t>€180,000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dirty="0">
                          <a:effectLst/>
                        </a:rPr>
                        <a:t>Prospecting</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dirty="0">
                          <a:effectLst/>
                        </a:rPr>
                        <a:t>10%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dirty="0">
                          <a:effectLst/>
                        </a:rPr>
                        <a:t>€18,000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8491070"/>
                  </a:ext>
                </a:extLst>
              </a:tr>
              <a:tr h="312843">
                <a:tc>
                  <a:txBody>
                    <a:bodyPr/>
                    <a:lstStyle/>
                    <a:p>
                      <a:pPr marL="0" marR="0">
                        <a:lnSpc>
                          <a:spcPct val="107000"/>
                        </a:lnSpc>
                        <a:spcAft>
                          <a:spcPts val="800"/>
                        </a:spcAft>
                        <a:buNone/>
                      </a:pPr>
                      <a:r>
                        <a:rPr lang="en-US" sz="1600" kern="0">
                          <a:effectLst/>
                        </a:rPr>
                        <a:t>TechNova Group</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May 2026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€320,000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Closed Won</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a:effectLst/>
                        </a:rPr>
                        <a:t>100%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dirty="0">
                          <a:effectLst/>
                        </a:rPr>
                        <a:t>€320,000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9351976"/>
                  </a:ext>
                </a:extLst>
              </a:tr>
              <a:tr h="312843">
                <a:tc>
                  <a:txBody>
                    <a:bodyPr/>
                    <a:lstStyle/>
                    <a:p>
                      <a:pPr marL="0" marR="0">
                        <a:lnSpc>
                          <a:spcPct val="107000"/>
                        </a:lnSpc>
                        <a:spcAft>
                          <a:spcPts val="800"/>
                        </a:spcAft>
                        <a:buNone/>
                      </a:pPr>
                      <a:r>
                        <a:rPr lang="en-US" sz="1600" kern="0">
                          <a:effectLst/>
                        </a:rPr>
                        <a:t>Total Expected Revenue</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600" kern="0">
                          <a:effectLst/>
                        </a:rPr>
                        <a:t> </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a:effectLst/>
                        </a:rPr>
                        <a:t> </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07000"/>
                        </a:lnSpc>
                        <a:spcAft>
                          <a:spcPts val="800"/>
                        </a:spcAft>
                        <a:buNone/>
                      </a:pPr>
                      <a:r>
                        <a:rPr lang="en-US" sz="1600" kern="0">
                          <a:effectLst/>
                        </a:rPr>
                        <a:t> </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1600" kern="0">
                          <a:effectLst/>
                        </a:rPr>
                        <a:t> </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7000"/>
                        </a:lnSpc>
                        <a:spcAft>
                          <a:spcPts val="800"/>
                        </a:spcAft>
                        <a:buNone/>
                      </a:pPr>
                      <a:r>
                        <a:rPr lang="en-US" sz="1600" kern="0" dirty="0">
                          <a:effectLst/>
                        </a:rPr>
                        <a:t>€645,500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9338762"/>
                  </a:ext>
                </a:extLst>
              </a:tr>
            </a:tbl>
          </a:graphicData>
        </a:graphic>
      </p:graphicFrame>
    </p:spTree>
    <p:extLst>
      <p:ext uri="{BB962C8B-B14F-4D97-AF65-F5344CB8AC3E}">
        <p14:creationId xmlns:p14="http://schemas.microsoft.com/office/powerpoint/2010/main" val="258355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0EE7-6273-D303-26B3-C14551D70E9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B8654D-B75B-465B-88BD-A2127F9EC2A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0891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05074F-BC61-D301-A738-C2699A1BB02F}"/>
              </a:ext>
            </a:extLst>
          </p:cNvPr>
          <p:cNvSpPr>
            <a:spLocks noGrp="1"/>
          </p:cNvSpPr>
          <p:nvPr>
            <p:ph idx="1"/>
          </p:nvPr>
        </p:nvSpPr>
        <p:spPr/>
        <p:txBody>
          <a:bodyPr/>
          <a:lstStyle/>
          <a:p>
            <a:r>
              <a:rPr lang="en-US" b="1" dirty="0"/>
              <a:t>Instructor Name(s): Christakis (Chris) Droussiotis</a:t>
            </a:r>
            <a:endParaRPr lang="en-US" dirty="0"/>
          </a:p>
          <a:p>
            <a:r>
              <a:rPr lang="en-US" b="1" dirty="0"/>
              <a:t>Instructor Email(s): </a:t>
            </a:r>
            <a:r>
              <a:rPr lang="en-US" b="1" u="sng" dirty="0">
                <a:hlinkClick r:id="rId2"/>
              </a:rPr>
              <a:t>c.droussiotis@columbia.edu</a:t>
            </a:r>
            <a:endParaRPr lang="en-US" dirty="0"/>
          </a:p>
          <a:p>
            <a:r>
              <a:rPr lang="en-US" b="1" dirty="0"/>
              <a:t>Instructor’s Website: </a:t>
            </a:r>
            <a:r>
              <a:rPr lang="en-US" b="1" u="sng" dirty="0">
                <a:hlinkClick r:id="rId3"/>
              </a:rPr>
              <a:t>www.professordrou.com</a:t>
            </a:r>
            <a:r>
              <a:rPr lang="en-US" b="1" dirty="0"/>
              <a:t> </a:t>
            </a:r>
            <a:endParaRPr lang="en-US" dirty="0"/>
          </a:p>
          <a:p>
            <a:r>
              <a:rPr lang="en-US" b="1" dirty="0"/>
              <a:t>Office Hours:</a:t>
            </a:r>
            <a:r>
              <a:rPr lang="en-US" dirty="0"/>
              <a:t> Monday/Wednesdays 10:30-12:00am </a:t>
            </a:r>
            <a:br>
              <a:rPr lang="en-US" b="1" dirty="0"/>
            </a:br>
            <a:r>
              <a:rPr lang="en-US" b="1" dirty="0"/>
              <a:t>Response Policy: </a:t>
            </a:r>
            <a:r>
              <a:rPr lang="en-US" b="1" u="sng" dirty="0">
                <a:hlinkClick r:id="rId4"/>
              </a:rPr>
              <a:t>https://calendly.com/professordrou/30min</a:t>
            </a:r>
            <a:r>
              <a:rPr lang="en-US" b="1" dirty="0"/>
              <a:t> </a:t>
            </a:r>
            <a:r>
              <a:rPr lang="en-US" dirty="0"/>
              <a:t> </a:t>
            </a:r>
          </a:p>
          <a:p>
            <a:r>
              <a:rPr lang="en-US" b="1" dirty="0"/>
              <a:t>Facilitator/Teaching Assistant: Office Hours:</a:t>
            </a:r>
            <a:r>
              <a:rPr lang="en-US" dirty="0"/>
              <a:t>	TBA</a:t>
            </a:r>
            <a:br>
              <a:rPr lang="en-US" b="1" dirty="0"/>
            </a:br>
            <a:r>
              <a:rPr lang="en-US" b="1" dirty="0"/>
              <a:t>Response Policy: Respond to your emails within 24 hours</a:t>
            </a:r>
            <a:endParaRPr lang="en-US" dirty="0"/>
          </a:p>
          <a:p>
            <a:endParaRPr lang="en-US" dirty="0"/>
          </a:p>
        </p:txBody>
      </p:sp>
    </p:spTree>
    <p:extLst>
      <p:ext uri="{BB962C8B-B14F-4D97-AF65-F5344CB8AC3E}">
        <p14:creationId xmlns:p14="http://schemas.microsoft.com/office/powerpoint/2010/main" val="371970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22EF6-D717-1F42-54C5-5402E1E09622}"/>
              </a:ext>
            </a:extLst>
          </p:cNvPr>
          <p:cNvSpPr>
            <a:spLocks noGrp="1"/>
          </p:cNvSpPr>
          <p:nvPr>
            <p:ph type="title"/>
          </p:nvPr>
        </p:nvSpPr>
        <p:spPr>
          <a:xfrm>
            <a:off x="1522413" y="381000"/>
            <a:ext cx="9144001" cy="533400"/>
          </a:xfrm>
        </p:spPr>
        <p:txBody>
          <a:bodyPr>
            <a:normAutofit fontScale="90000"/>
          </a:bodyPr>
          <a:lstStyle/>
          <a:p>
            <a:r>
              <a:rPr lang="en-US" b="1" dirty="0"/>
              <a:t>Course Description</a:t>
            </a:r>
            <a:endParaRPr lang="en-US" dirty="0"/>
          </a:p>
        </p:txBody>
      </p:sp>
      <p:sp>
        <p:nvSpPr>
          <p:cNvPr id="5" name="Content Placeholder 4">
            <a:extLst>
              <a:ext uri="{FF2B5EF4-FFF2-40B4-BE49-F238E27FC236}">
                <a16:creationId xmlns:a16="http://schemas.microsoft.com/office/drawing/2014/main" id="{4E805FDD-64BD-8DEB-B459-22D7EE6A66B6}"/>
              </a:ext>
            </a:extLst>
          </p:cNvPr>
          <p:cNvSpPr>
            <a:spLocks noGrp="1"/>
          </p:cNvSpPr>
          <p:nvPr>
            <p:ph idx="1"/>
          </p:nvPr>
        </p:nvSpPr>
        <p:spPr>
          <a:xfrm>
            <a:off x="684212" y="1295400"/>
            <a:ext cx="11125200" cy="5181600"/>
          </a:xfrm>
        </p:spPr>
        <p:txBody>
          <a:bodyPr>
            <a:normAutofit/>
          </a:bodyPr>
          <a:lstStyle/>
          <a:p>
            <a:r>
              <a:rPr lang="en-US" dirty="0"/>
              <a:t>This intensive 2-week course provides students with a comprehensive introduction to entrepreneurial finance and the management of new ventures. </a:t>
            </a:r>
          </a:p>
          <a:p>
            <a:r>
              <a:rPr lang="en-US" dirty="0"/>
              <a:t>The course explores how to identify business opportunities, validate ideas, design business models, and evaluate financing options. </a:t>
            </a:r>
          </a:p>
          <a:p>
            <a:r>
              <a:rPr lang="en-US" dirty="0"/>
              <a:t>Students will develop the skills to analyze start-up opportunities, understand the fundraising process, and prepare compelling venture presentations.</a:t>
            </a:r>
          </a:p>
        </p:txBody>
      </p:sp>
    </p:spTree>
    <p:extLst>
      <p:ext uri="{BB962C8B-B14F-4D97-AF65-F5344CB8AC3E}">
        <p14:creationId xmlns:p14="http://schemas.microsoft.com/office/powerpoint/2010/main" val="744809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2D0B-1EF8-009E-74AC-2A4C88164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358CD-1CEC-273A-3C0C-3B12A9D242FE}"/>
              </a:ext>
            </a:extLst>
          </p:cNvPr>
          <p:cNvSpPr>
            <a:spLocks noGrp="1"/>
          </p:cNvSpPr>
          <p:nvPr>
            <p:ph type="title"/>
          </p:nvPr>
        </p:nvSpPr>
        <p:spPr>
          <a:xfrm>
            <a:off x="1522413" y="381000"/>
            <a:ext cx="9144001" cy="533400"/>
          </a:xfrm>
        </p:spPr>
        <p:txBody>
          <a:bodyPr>
            <a:normAutofit fontScale="90000"/>
          </a:bodyPr>
          <a:lstStyle/>
          <a:p>
            <a:r>
              <a:rPr lang="en-US" b="1" dirty="0"/>
              <a:t>Course Objectives</a:t>
            </a:r>
            <a:endParaRPr lang="en-US" dirty="0"/>
          </a:p>
        </p:txBody>
      </p:sp>
      <p:sp>
        <p:nvSpPr>
          <p:cNvPr id="5" name="Content Placeholder 4">
            <a:extLst>
              <a:ext uri="{FF2B5EF4-FFF2-40B4-BE49-F238E27FC236}">
                <a16:creationId xmlns:a16="http://schemas.microsoft.com/office/drawing/2014/main" id="{987FAFB1-4CF6-5E93-914B-68651990CBAF}"/>
              </a:ext>
            </a:extLst>
          </p:cNvPr>
          <p:cNvSpPr>
            <a:spLocks noGrp="1"/>
          </p:cNvSpPr>
          <p:nvPr>
            <p:ph idx="1"/>
          </p:nvPr>
        </p:nvSpPr>
        <p:spPr>
          <a:xfrm>
            <a:off x="684212" y="1295400"/>
            <a:ext cx="11125200" cy="5181600"/>
          </a:xfrm>
        </p:spPr>
        <p:txBody>
          <a:bodyPr>
            <a:normAutofit lnSpcReduction="10000"/>
          </a:bodyPr>
          <a:lstStyle/>
          <a:p>
            <a:pPr marL="0" indent="0">
              <a:buNone/>
            </a:pPr>
            <a:r>
              <a:rPr lang="en-US" dirty="0">
                <a:solidFill>
                  <a:srgbClr val="FFFF00"/>
                </a:solidFill>
              </a:rPr>
              <a:t>By the end of this module, students will be able to:</a:t>
            </a:r>
          </a:p>
          <a:p>
            <a:pPr lvl="0"/>
            <a:r>
              <a:rPr lang="en-US" b="1" dirty="0"/>
              <a:t>Understand the start-up ecosystem and identify viable business opportunities</a:t>
            </a:r>
            <a:r>
              <a:rPr lang="en-US" dirty="0"/>
              <a:t> through problem analysis, customer discovery, and basic market validation.</a:t>
            </a:r>
          </a:p>
          <a:p>
            <a:pPr lvl="0"/>
            <a:r>
              <a:rPr lang="en-US" b="1" dirty="0"/>
              <a:t>Apply Lean Start-up principles</a:t>
            </a:r>
            <a:r>
              <a:rPr lang="en-US" dirty="0"/>
              <a:t> by developing MVP concepts, iterating on feedback, and designing effective business models and value propositions.</a:t>
            </a:r>
          </a:p>
          <a:p>
            <a:pPr lvl="0"/>
            <a:r>
              <a:rPr lang="en-US" b="1" dirty="0"/>
              <a:t>Demonstrate foundational entrepreneurial finance skills</a:t>
            </a:r>
            <a:r>
              <a:rPr lang="en-US" dirty="0"/>
              <a:t>, including early-stage funding options, basic valuation techniques, and interpretation of key venture metrics (CAC, LTV, churn, burn rate).</a:t>
            </a:r>
          </a:p>
          <a:p>
            <a:pPr lvl="0"/>
            <a:r>
              <a:rPr lang="en-US" b="1" dirty="0"/>
              <a:t>Evaluate financing instruments and investor expectations</a:t>
            </a:r>
            <a:r>
              <a:rPr lang="en-US" dirty="0"/>
              <a:t>, including angel/VC funding, SAFEs, convertible notes, and term sheet essentials.</a:t>
            </a:r>
          </a:p>
          <a:p>
            <a:pPr lvl="0"/>
            <a:r>
              <a:rPr lang="en-US" b="1" dirty="0"/>
              <a:t>Communicate and pitch a venture effectively</a:t>
            </a:r>
            <a:r>
              <a:rPr lang="en-US" dirty="0"/>
              <a:t>, integrating business modeling, financial insights, and strategic narrative into a cohesive investor presentation.</a:t>
            </a:r>
          </a:p>
          <a:p>
            <a:endParaRPr lang="en-US" dirty="0"/>
          </a:p>
        </p:txBody>
      </p:sp>
    </p:spTree>
    <p:extLst>
      <p:ext uri="{BB962C8B-B14F-4D97-AF65-F5344CB8AC3E}">
        <p14:creationId xmlns:p14="http://schemas.microsoft.com/office/powerpoint/2010/main" val="310684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80339D-BA1D-6E17-1EC1-67579C5D5C59}"/>
              </a:ext>
            </a:extLst>
          </p:cNvPr>
          <p:cNvSpPr>
            <a:spLocks noGrp="1"/>
          </p:cNvSpPr>
          <p:nvPr>
            <p:ph idx="1"/>
          </p:nvPr>
        </p:nvSpPr>
        <p:spPr>
          <a:xfrm>
            <a:off x="2436812" y="685800"/>
            <a:ext cx="9134391" cy="4114801"/>
          </a:xfrm>
        </p:spPr>
        <p:txBody>
          <a:bodyPr>
            <a:normAutofit/>
          </a:bodyPr>
          <a:lstStyle/>
          <a:p>
            <a:endParaRPr lang="en-US" b="1" i="1" dirty="0"/>
          </a:p>
          <a:p>
            <a:pPr marL="0" indent="0">
              <a:buNone/>
            </a:pPr>
            <a:r>
              <a:rPr lang="en-US" b="1" i="1" dirty="0"/>
              <a:t>Supplemental Readings</a:t>
            </a:r>
          </a:p>
          <a:p>
            <a:r>
              <a:rPr lang="en-US" b="1" dirty="0"/>
              <a:t>Draft excerpts from the up and coming book “ </a:t>
            </a:r>
            <a:r>
              <a:rPr lang="en-US" b="1" dirty="0">
                <a:solidFill>
                  <a:srgbClr val="FFFF00"/>
                </a:solidFill>
              </a:rPr>
              <a:t>Angel Investing and Venture Capital Playbook</a:t>
            </a:r>
            <a:r>
              <a:rPr lang="en-US" b="1" dirty="0"/>
              <a:t>” C. Droussiotis, Cognella Publishing, December 2026</a:t>
            </a:r>
          </a:p>
          <a:p>
            <a:r>
              <a:rPr lang="en-US" dirty="0"/>
              <a:t>I will post supplementary articles, business cases, and Power Point Lecture Notes on Canvas and on my website </a:t>
            </a:r>
            <a:r>
              <a:rPr lang="en-US" u="sng" dirty="0">
                <a:hlinkClick r:id="rId2"/>
              </a:rPr>
              <a:t>www.ProfessorDrou.com</a:t>
            </a:r>
            <a:r>
              <a:rPr lang="en-US" dirty="0"/>
              <a:t> on a regular basis.</a:t>
            </a:r>
            <a:endParaRPr lang="en-US" b="1" dirty="0"/>
          </a:p>
          <a:p>
            <a:endParaRPr lang="en-US" dirty="0"/>
          </a:p>
        </p:txBody>
      </p:sp>
      <p:pic>
        <p:nvPicPr>
          <p:cNvPr id="4" name="Picture 3">
            <a:extLst>
              <a:ext uri="{FF2B5EF4-FFF2-40B4-BE49-F238E27FC236}">
                <a16:creationId xmlns:a16="http://schemas.microsoft.com/office/drawing/2014/main" id="{39A2F3F2-C305-BCE4-4545-55147B528D15}"/>
              </a:ext>
            </a:extLst>
          </p:cNvPr>
          <p:cNvPicPr>
            <a:picLocks noChangeAspect="1"/>
          </p:cNvPicPr>
          <p:nvPr/>
        </p:nvPicPr>
        <p:blipFill>
          <a:blip r:embed="rId3"/>
          <a:stretch>
            <a:fillRect/>
          </a:stretch>
        </p:blipFill>
        <p:spPr>
          <a:xfrm>
            <a:off x="303212" y="304801"/>
            <a:ext cx="1934699" cy="2895599"/>
          </a:xfrm>
          <a:prstGeom prst="rect">
            <a:avLst/>
          </a:prstGeom>
        </p:spPr>
      </p:pic>
    </p:spTree>
    <p:extLst>
      <p:ext uri="{BB962C8B-B14F-4D97-AF65-F5344CB8AC3E}">
        <p14:creationId xmlns:p14="http://schemas.microsoft.com/office/powerpoint/2010/main" val="12261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C08D05-3201-B57F-0CD4-91342C2F1BEE}"/>
              </a:ext>
            </a:extLst>
          </p:cNvPr>
          <p:cNvPicPr>
            <a:picLocks noGrp="1" noChangeAspect="1"/>
          </p:cNvPicPr>
          <p:nvPr>
            <p:ph idx="1"/>
          </p:nvPr>
        </p:nvPicPr>
        <p:blipFill>
          <a:blip r:embed="rId2"/>
          <a:stretch>
            <a:fillRect/>
          </a:stretch>
        </p:blipFill>
        <p:spPr>
          <a:xfrm>
            <a:off x="2688506" y="68262"/>
            <a:ext cx="9500319" cy="6721475"/>
          </a:xfrm>
          <a:prstGeom prst="rect">
            <a:avLst/>
          </a:prstGeom>
          <a:noFill/>
        </p:spPr>
      </p:pic>
      <p:sp>
        <p:nvSpPr>
          <p:cNvPr id="6" name="TextBox 5">
            <a:extLst>
              <a:ext uri="{FF2B5EF4-FFF2-40B4-BE49-F238E27FC236}">
                <a16:creationId xmlns:a16="http://schemas.microsoft.com/office/drawing/2014/main" id="{21AE66C4-E445-327B-7B1C-A1EC31EEC779}"/>
              </a:ext>
            </a:extLst>
          </p:cNvPr>
          <p:cNvSpPr txBox="1"/>
          <p:nvPr/>
        </p:nvSpPr>
        <p:spPr>
          <a:xfrm>
            <a:off x="0" y="609600"/>
            <a:ext cx="2513012" cy="1200329"/>
          </a:xfrm>
          <a:prstGeom prst="rect">
            <a:avLst/>
          </a:prstGeom>
          <a:noFill/>
        </p:spPr>
        <p:txBody>
          <a:bodyPr wrap="square" rtlCol="0">
            <a:spAutoFit/>
          </a:bodyPr>
          <a:lstStyle/>
          <a:p>
            <a:r>
              <a:rPr lang="en-US" dirty="0">
                <a:hlinkClick r:id="rId3"/>
              </a:rPr>
              <a:t>http://www,professordrou.com</a:t>
            </a:r>
            <a:r>
              <a:rPr lang="en-US" dirty="0"/>
              <a:t>  </a:t>
            </a:r>
          </a:p>
          <a:p>
            <a:endParaRPr lang="en-US" dirty="0"/>
          </a:p>
          <a:p>
            <a:endParaRPr lang="en-US" dirty="0"/>
          </a:p>
        </p:txBody>
      </p:sp>
    </p:spTree>
    <p:extLst>
      <p:ext uri="{BB962C8B-B14F-4D97-AF65-F5344CB8AC3E}">
        <p14:creationId xmlns:p14="http://schemas.microsoft.com/office/powerpoint/2010/main" val="1320615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E512-5362-B627-2B75-66BCAFC22FB9}"/>
              </a:ext>
            </a:extLst>
          </p:cNvPr>
          <p:cNvSpPr>
            <a:spLocks noGrp="1"/>
          </p:cNvSpPr>
          <p:nvPr>
            <p:ph type="title"/>
          </p:nvPr>
        </p:nvSpPr>
        <p:spPr>
          <a:xfrm>
            <a:off x="303212" y="152400"/>
            <a:ext cx="9144001" cy="533400"/>
          </a:xfrm>
        </p:spPr>
        <p:txBody>
          <a:bodyPr>
            <a:normAutofit fontScale="90000"/>
          </a:bodyPr>
          <a:lstStyle/>
          <a:p>
            <a:r>
              <a:rPr lang="en-US" dirty="0"/>
              <a:t>Course Roadmap</a:t>
            </a:r>
          </a:p>
        </p:txBody>
      </p:sp>
      <p:graphicFrame>
        <p:nvGraphicFramePr>
          <p:cNvPr id="4" name="Content Placeholder 3">
            <a:extLst>
              <a:ext uri="{FF2B5EF4-FFF2-40B4-BE49-F238E27FC236}">
                <a16:creationId xmlns:a16="http://schemas.microsoft.com/office/drawing/2014/main" id="{566E7881-4089-582C-CBBF-9580CD658A61}"/>
              </a:ext>
            </a:extLst>
          </p:cNvPr>
          <p:cNvGraphicFramePr>
            <a:graphicFrameLocks noGrp="1"/>
          </p:cNvGraphicFramePr>
          <p:nvPr>
            <p:ph idx="1"/>
            <p:extLst>
              <p:ext uri="{D42A27DB-BD31-4B8C-83A1-F6EECF244321}">
                <p14:modId xmlns:p14="http://schemas.microsoft.com/office/powerpoint/2010/main" val="3884403724"/>
              </p:ext>
            </p:extLst>
          </p:nvPr>
        </p:nvGraphicFramePr>
        <p:xfrm>
          <a:off x="291560" y="774031"/>
          <a:ext cx="11407146" cy="5726263"/>
        </p:xfrm>
        <a:graphic>
          <a:graphicData uri="http://schemas.openxmlformats.org/drawingml/2006/table">
            <a:tbl>
              <a:tblPr firstRow="1" firstCol="1" bandRow="1">
                <a:tableStyleId>{5C22544A-7EE6-4342-B048-85BDC9FD1C3A}</a:tableStyleId>
              </a:tblPr>
              <a:tblGrid>
                <a:gridCol w="894160">
                  <a:extLst>
                    <a:ext uri="{9D8B030D-6E8A-4147-A177-3AD203B41FA5}">
                      <a16:colId xmlns:a16="http://schemas.microsoft.com/office/drawing/2014/main" val="4085565847"/>
                    </a:ext>
                  </a:extLst>
                </a:gridCol>
                <a:gridCol w="1193233">
                  <a:extLst>
                    <a:ext uri="{9D8B030D-6E8A-4147-A177-3AD203B41FA5}">
                      <a16:colId xmlns:a16="http://schemas.microsoft.com/office/drawing/2014/main" val="500853668"/>
                    </a:ext>
                  </a:extLst>
                </a:gridCol>
                <a:gridCol w="7948153">
                  <a:extLst>
                    <a:ext uri="{9D8B030D-6E8A-4147-A177-3AD203B41FA5}">
                      <a16:colId xmlns:a16="http://schemas.microsoft.com/office/drawing/2014/main" val="1474849700"/>
                    </a:ext>
                  </a:extLst>
                </a:gridCol>
                <a:gridCol w="1371600">
                  <a:extLst>
                    <a:ext uri="{9D8B030D-6E8A-4147-A177-3AD203B41FA5}">
                      <a16:colId xmlns:a16="http://schemas.microsoft.com/office/drawing/2014/main" val="1083901216"/>
                    </a:ext>
                  </a:extLst>
                </a:gridCol>
              </a:tblGrid>
              <a:tr h="311396">
                <a:tc>
                  <a:txBody>
                    <a:bodyPr/>
                    <a:lstStyle/>
                    <a:p>
                      <a:pPr marL="0" marR="0">
                        <a:lnSpc>
                          <a:spcPct val="115000"/>
                        </a:lnSpc>
                        <a:spcAft>
                          <a:spcPts val="1000"/>
                        </a:spcAft>
                        <a:buNone/>
                        <a:tabLst>
                          <a:tab pos="228600" algn="l"/>
                        </a:tabLst>
                      </a:pPr>
                      <a:r>
                        <a:rPr lang="en-US" sz="1600" dirty="0">
                          <a:effectLst/>
                        </a:rPr>
                        <a:t>Day</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600" dirty="0">
                          <a:effectLst/>
                        </a:rPr>
                        <a:t>Objective</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ctr">
                        <a:lnSpc>
                          <a:spcPct val="115000"/>
                        </a:lnSpc>
                        <a:spcAft>
                          <a:spcPts val="1000"/>
                        </a:spcAft>
                        <a:buNone/>
                      </a:pPr>
                      <a:r>
                        <a:rPr lang="en-US" sz="1600" dirty="0">
                          <a:effectLst/>
                        </a:rPr>
                        <a:t>Description</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dirty="0">
                          <a:effectLst/>
                        </a:rPr>
                        <a:t>Assignments</a:t>
                      </a:r>
                      <a:endParaRPr lang="en-US" sz="1200" dirty="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2594252091"/>
                  </a:ext>
                </a:extLst>
              </a:tr>
              <a:tr h="463843">
                <a:tc gridSpan="4">
                  <a:txBody>
                    <a:bodyPr/>
                    <a:lstStyle/>
                    <a:p>
                      <a:pPr marL="0" marR="0" indent="0" algn="ctr">
                        <a:lnSpc>
                          <a:spcPct val="115000"/>
                        </a:lnSpc>
                        <a:spcAft>
                          <a:spcPts val="1000"/>
                        </a:spcAft>
                        <a:buNone/>
                      </a:pPr>
                      <a:r>
                        <a:rPr lang="en-US" sz="1600" dirty="0">
                          <a:effectLst/>
                        </a:rPr>
                        <a:t> Week 1: Foundations of Entrepreneurship and Finance </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hMerge="1">
                  <a:txBody>
                    <a:bodyPr/>
                    <a:lstStyle/>
                    <a:p>
                      <a:endParaRPr lang="en-US"/>
                    </a:p>
                  </a:txBody>
                  <a:tcPr/>
                </a:tc>
                <a:tc hMerge="1">
                  <a:txBody>
                    <a:bodyPr/>
                    <a:lstStyle/>
                    <a:p>
                      <a:endParaRPr lang="en-US"/>
                    </a:p>
                  </a:txBody>
                  <a:tcPr/>
                </a:tc>
                <a:tc hMerge="1">
                  <a:txBody>
                    <a:bodyPr/>
                    <a:lstStyle/>
                    <a:p>
                      <a:pPr marL="0" marR="0" indent="0" algn="ctr">
                        <a:lnSpc>
                          <a:spcPct val="115000"/>
                        </a:lnSpc>
                        <a:spcAft>
                          <a:spcPts val="1000"/>
                        </a:spcAft>
                        <a:buNone/>
                      </a:pPr>
                      <a:endParaRPr lang="en-US" sz="1600" dirty="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1202747168"/>
                  </a:ext>
                </a:extLst>
              </a:tr>
              <a:tr h="531660">
                <a:tc>
                  <a:txBody>
                    <a:bodyPr/>
                    <a:lstStyle/>
                    <a:p>
                      <a:pPr marL="0" marR="0">
                        <a:lnSpc>
                          <a:spcPct val="115000"/>
                        </a:lnSpc>
                        <a:spcAft>
                          <a:spcPts val="1000"/>
                        </a:spcAft>
                        <a:buNone/>
                        <a:tabLst>
                          <a:tab pos="228600" algn="l"/>
                        </a:tabLst>
                      </a:pPr>
                      <a:r>
                        <a:rPr lang="en-US" sz="1600" dirty="0">
                          <a:effectLst/>
                        </a:rPr>
                        <a:t>Day 1</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dirty="0">
                          <a:effectLst/>
                        </a:rPr>
                        <a:t>L1</a:t>
                      </a:r>
                      <a:endParaRPr lang="en-US" sz="12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l" defTabSz="914400" rtl="0" eaLnBrk="1" latinLnBrk="0" hangingPunct="1">
                        <a:lnSpc>
                          <a:spcPct val="115000"/>
                        </a:lnSpc>
                        <a:spcAft>
                          <a:spcPts val="1000"/>
                        </a:spcAft>
                        <a:buNone/>
                      </a:pPr>
                      <a:r>
                        <a:rPr lang="en-US" sz="1200" b="1" kern="1200" dirty="0">
                          <a:solidFill>
                            <a:schemeClr val="dk1"/>
                          </a:solidFill>
                          <a:effectLst/>
                          <a:latin typeface="Cambria" panose="02040503050406030204" pitchFamily="18" charset="0"/>
                          <a:cs typeface="Times New Roman" panose="02020603050405020304" pitchFamily="18" charset="0"/>
                        </a:rPr>
                        <a:t>Introduction to Entrepreneurship &amp; the Start-up Ecosystem</a:t>
                      </a:r>
                      <a:br>
                        <a:rPr lang="en-US" sz="1200" b="1" kern="1200" dirty="0">
                          <a:solidFill>
                            <a:schemeClr val="dk1"/>
                          </a:solidFill>
                          <a:effectLst/>
                          <a:latin typeface="Cambria" panose="02040503050406030204" pitchFamily="18" charset="0"/>
                          <a:cs typeface="Times New Roman" panose="02020603050405020304" pitchFamily="18" charset="0"/>
                        </a:rPr>
                      </a:br>
                      <a:r>
                        <a:rPr lang="en-US" sz="1200" b="1" kern="1200" dirty="0">
                          <a:solidFill>
                            <a:schemeClr val="dk1"/>
                          </a:solidFill>
                          <a:effectLst/>
                          <a:latin typeface="Cambria" panose="02040503050406030204" pitchFamily="18" charset="0"/>
                          <a:cs typeface="Times New Roman" panose="02020603050405020304" pitchFamily="18" charset="0"/>
                        </a:rPr>
                        <a:t>  - </a:t>
                      </a:r>
                      <a:r>
                        <a:rPr lang="en-US" sz="1200" b="0" kern="1200" dirty="0">
                          <a:solidFill>
                            <a:schemeClr val="dk1"/>
                          </a:solidFill>
                          <a:effectLst/>
                          <a:latin typeface="Cambria" panose="02040503050406030204" pitchFamily="18" charset="0"/>
                          <a:cs typeface="Times New Roman" panose="02020603050405020304" pitchFamily="18" charset="0"/>
                        </a:rPr>
                        <a:t>Course overview, start-up lifecycle, venture landscape</a:t>
                      </a:r>
                      <a:br>
                        <a:rPr lang="en-US" sz="1200" b="0" kern="1200" dirty="0">
                          <a:solidFill>
                            <a:schemeClr val="dk1"/>
                          </a:solidFill>
                          <a:effectLst/>
                          <a:latin typeface="Cambria" panose="02040503050406030204" pitchFamily="18" charset="0"/>
                          <a:cs typeface="Times New Roman" panose="02020603050405020304" pitchFamily="18" charset="0"/>
                        </a:rPr>
                      </a:br>
                      <a:r>
                        <a:rPr lang="en-US" sz="1200" b="0" kern="1200" dirty="0">
                          <a:solidFill>
                            <a:schemeClr val="dk1"/>
                          </a:solidFill>
                          <a:effectLst/>
                          <a:latin typeface="Cambria" panose="02040503050406030204" pitchFamily="18" charset="0"/>
                          <a:cs typeface="Times New Roman" panose="02020603050405020304" pitchFamily="18" charset="0"/>
                        </a:rPr>
                        <a:t>  - Case: Successful vs. failed start-ups </a:t>
                      </a:r>
                    </a:p>
                    <a:p>
                      <a:pPr marL="0" marR="0" algn="l" defTabSz="914400" rtl="0" eaLnBrk="1" latinLnBrk="0" hangingPunct="1">
                        <a:lnSpc>
                          <a:spcPct val="115000"/>
                        </a:lnSpc>
                        <a:spcAft>
                          <a:spcPts val="1000"/>
                        </a:spcAft>
                        <a:buNone/>
                      </a:pPr>
                      <a:endParaRPr lang="en-US" sz="1200" b="1" kern="1200" dirty="0">
                        <a:solidFill>
                          <a:schemeClr val="dk1"/>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400">
                          <a:effectLst/>
                        </a:rPr>
                        <a:t> </a:t>
                      </a:r>
                      <a:endParaRPr lang="en-US" sz="140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2390595801"/>
                  </a:ext>
                </a:extLst>
              </a:tr>
              <a:tr h="599795">
                <a:tc>
                  <a:txBody>
                    <a:bodyPr/>
                    <a:lstStyle/>
                    <a:p>
                      <a:pPr marL="0" marR="0">
                        <a:lnSpc>
                          <a:spcPct val="115000"/>
                        </a:lnSpc>
                        <a:spcAft>
                          <a:spcPts val="1000"/>
                        </a:spcAft>
                        <a:buNone/>
                        <a:tabLst>
                          <a:tab pos="228600" algn="l"/>
                        </a:tabLst>
                      </a:pPr>
                      <a:r>
                        <a:rPr lang="en-US" sz="1600" dirty="0">
                          <a:effectLst/>
                        </a:rPr>
                        <a:t>Day 2</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a:effectLst/>
                        </a:rPr>
                        <a:t>L1</a:t>
                      </a:r>
                      <a:endParaRPr lang="en-US" sz="120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l" defTabSz="914400" rtl="0" eaLnBrk="1" latinLnBrk="0" hangingPunct="1">
                        <a:lnSpc>
                          <a:spcPct val="115000"/>
                        </a:lnSpc>
                        <a:spcAft>
                          <a:spcPts val="1000"/>
                        </a:spcAft>
                        <a:buNone/>
                      </a:pPr>
                      <a:r>
                        <a:rPr lang="en-US" sz="1200" b="1" kern="1200" dirty="0">
                          <a:solidFill>
                            <a:schemeClr val="dk1"/>
                          </a:solidFill>
                          <a:effectLst/>
                          <a:latin typeface="Cambria" panose="02040503050406030204" pitchFamily="18" charset="0"/>
                          <a:cs typeface="Times New Roman" panose="02020603050405020304" pitchFamily="18" charset="0"/>
                        </a:rPr>
                        <a:t>Opportunity Recognition &amp; Market Validation</a:t>
                      </a:r>
                      <a:br>
                        <a:rPr lang="en-US" sz="1200" b="1" kern="1200" dirty="0">
                          <a:solidFill>
                            <a:schemeClr val="dk1"/>
                          </a:solidFill>
                          <a:effectLst/>
                          <a:latin typeface="Cambria" panose="02040503050406030204" pitchFamily="18" charset="0"/>
                          <a:cs typeface="Times New Roman" panose="02020603050405020304" pitchFamily="18" charset="0"/>
                        </a:rPr>
                      </a:br>
                      <a:r>
                        <a:rPr lang="en-US" sz="1200" b="1" kern="1200" dirty="0">
                          <a:solidFill>
                            <a:schemeClr val="dk1"/>
                          </a:solidFill>
                          <a:effectLst/>
                          <a:latin typeface="Cambria" panose="02040503050406030204" pitchFamily="18" charset="0"/>
                          <a:cs typeface="Times New Roman" panose="02020603050405020304" pitchFamily="18" charset="0"/>
                        </a:rPr>
                        <a:t>  - </a:t>
                      </a:r>
                      <a:r>
                        <a:rPr lang="en-US" sz="1200" b="0" kern="1200" dirty="0">
                          <a:solidFill>
                            <a:schemeClr val="dk1"/>
                          </a:solidFill>
                          <a:effectLst/>
                          <a:latin typeface="Cambria" panose="02040503050406030204" pitchFamily="18" charset="0"/>
                          <a:cs typeface="Times New Roman" panose="02020603050405020304" pitchFamily="18" charset="0"/>
                        </a:rPr>
                        <a:t>Problem identification, customer discovery, TAM analysis</a:t>
                      </a:r>
                      <a:br>
                        <a:rPr lang="en-US" sz="1200" b="0" kern="1200" dirty="0">
                          <a:solidFill>
                            <a:schemeClr val="dk1"/>
                          </a:solidFill>
                          <a:effectLst/>
                          <a:latin typeface="Cambria" panose="02040503050406030204" pitchFamily="18" charset="0"/>
                          <a:cs typeface="Times New Roman" panose="02020603050405020304" pitchFamily="18" charset="0"/>
                        </a:rPr>
                      </a:br>
                      <a:r>
                        <a:rPr lang="en-US" sz="1200" b="0" kern="1200" dirty="0">
                          <a:solidFill>
                            <a:schemeClr val="dk1"/>
                          </a:solidFill>
                          <a:effectLst/>
                          <a:latin typeface="Cambria" panose="02040503050406030204" pitchFamily="18" charset="0"/>
                          <a:cs typeface="Times New Roman" panose="02020603050405020304" pitchFamily="18" charset="0"/>
                        </a:rPr>
                        <a:t>  - Workshop: Drafting initial opportunity hypotheses</a:t>
                      </a:r>
                    </a:p>
                    <a:p>
                      <a:pPr marL="0" marR="0" algn="l" defTabSz="914400" rtl="0" eaLnBrk="1" latinLnBrk="0" hangingPunct="1">
                        <a:lnSpc>
                          <a:spcPct val="115000"/>
                        </a:lnSpc>
                        <a:spcAft>
                          <a:spcPts val="1000"/>
                        </a:spcAft>
                        <a:buNone/>
                        <a:tabLst>
                          <a:tab pos="228600" algn="l"/>
                        </a:tabLst>
                      </a:pPr>
                      <a:r>
                        <a:rPr lang="en-US" sz="1200" b="1" kern="1200" dirty="0">
                          <a:solidFill>
                            <a:schemeClr val="dk1"/>
                          </a:solidFill>
                          <a:effectLst/>
                          <a:latin typeface="Cambria" panose="02040503050406030204" pitchFamily="18" charset="0"/>
                          <a:cs typeface="Times New Roman" panose="02020603050405020304" pitchFamily="18" charset="0"/>
                        </a:rPr>
                        <a:t> </a:t>
                      </a:r>
                      <a:endParaRPr lang="en-US" sz="1200" b="1" kern="1200" dirty="0">
                        <a:solidFill>
                          <a:schemeClr val="dk1"/>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400">
                          <a:effectLst/>
                        </a:rPr>
                        <a:t>Hmk #1 Due</a:t>
                      </a:r>
                      <a:endParaRPr lang="en-US" sz="140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1714499614"/>
                  </a:ext>
                </a:extLst>
              </a:tr>
              <a:tr h="813642">
                <a:tc>
                  <a:txBody>
                    <a:bodyPr/>
                    <a:lstStyle/>
                    <a:p>
                      <a:pPr marL="0" marR="0">
                        <a:lnSpc>
                          <a:spcPct val="115000"/>
                        </a:lnSpc>
                        <a:spcAft>
                          <a:spcPts val="1000"/>
                        </a:spcAft>
                        <a:buNone/>
                        <a:tabLst>
                          <a:tab pos="228600" algn="l"/>
                        </a:tabLst>
                      </a:pPr>
                      <a:r>
                        <a:rPr lang="en-US" sz="1600" dirty="0">
                          <a:effectLst/>
                        </a:rPr>
                        <a:t>Day 3</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a:effectLst/>
                        </a:rPr>
                        <a:t>L2</a:t>
                      </a:r>
                      <a:endParaRPr lang="en-US" sz="120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l" defTabSz="914400" rtl="0" eaLnBrk="1" latinLnBrk="0" hangingPunct="1">
                        <a:lnSpc>
                          <a:spcPct val="115000"/>
                        </a:lnSpc>
                        <a:spcAft>
                          <a:spcPts val="1000"/>
                        </a:spcAft>
                        <a:buNone/>
                      </a:pPr>
                      <a:r>
                        <a:rPr lang="en-US" sz="1200" b="1" kern="1200" dirty="0">
                          <a:solidFill>
                            <a:schemeClr val="dk1"/>
                          </a:solidFill>
                          <a:effectLst/>
                          <a:latin typeface="Cambria" panose="02040503050406030204" pitchFamily="18" charset="0"/>
                          <a:cs typeface="Times New Roman" panose="02020603050405020304" pitchFamily="18" charset="0"/>
                        </a:rPr>
                        <a:t>Lean Start-up Methodology &amp; MVPs</a:t>
                      </a:r>
                      <a:br>
                        <a:rPr lang="en-US" sz="1200" b="1" kern="1200" dirty="0">
                          <a:solidFill>
                            <a:schemeClr val="dk1"/>
                          </a:solidFill>
                          <a:effectLst/>
                          <a:latin typeface="Cambria" panose="02040503050406030204" pitchFamily="18" charset="0"/>
                          <a:cs typeface="Times New Roman" panose="02020603050405020304" pitchFamily="18" charset="0"/>
                        </a:rPr>
                      </a:br>
                      <a:r>
                        <a:rPr lang="en-US" sz="1200" b="1" kern="1200" dirty="0">
                          <a:solidFill>
                            <a:schemeClr val="dk1"/>
                          </a:solidFill>
                          <a:effectLst/>
                          <a:latin typeface="Cambria" panose="02040503050406030204" pitchFamily="18" charset="0"/>
                          <a:cs typeface="Times New Roman" panose="02020603050405020304" pitchFamily="18" charset="0"/>
                        </a:rPr>
                        <a:t>  - </a:t>
                      </a:r>
                      <a:r>
                        <a:rPr lang="en-US" sz="1200" b="0" kern="1200" dirty="0">
                          <a:solidFill>
                            <a:schemeClr val="dk1"/>
                          </a:solidFill>
                          <a:effectLst/>
                          <a:latin typeface="Cambria" panose="02040503050406030204" pitchFamily="18" charset="0"/>
                          <a:cs typeface="Times New Roman" panose="02020603050405020304" pitchFamily="18" charset="0"/>
                        </a:rPr>
                        <a:t>Building minimum viable products, iteration cycles</a:t>
                      </a:r>
                      <a:br>
                        <a:rPr lang="en-US" sz="1200" b="0" kern="1200" dirty="0">
                          <a:solidFill>
                            <a:schemeClr val="dk1"/>
                          </a:solidFill>
                          <a:effectLst/>
                          <a:latin typeface="Cambria" panose="02040503050406030204" pitchFamily="18" charset="0"/>
                          <a:cs typeface="Times New Roman" panose="02020603050405020304" pitchFamily="18" charset="0"/>
                        </a:rPr>
                      </a:br>
                      <a:r>
                        <a:rPr lang="en-US" sz="1200" b="0" kern="1200" dirty="0">
                          <a:solidFill>
                            <a:schemeClr val="dk1"/>
                          </a:solidFill>
                          <a:effectLst/>
                          <a:latin typeface="Cambria" panose="02040503050406030204" pitchFamily="18" charset="0"/>
                          <a:cs typeface="Times New Roman" panose="02020603050405020304" pitchFamily="18" charset="0"/>
                        </a:rPr>
                        <a:t>  - Team Exercise: MVP brainstorming for venture project</a:t>
                      </a:r>
                    </a:p>
                    <a:p>
                      <a:pPr marL="0" marR="0" algn="l" defTabSz="914400" rtl="0" eaLnBrk="1" latinLnBrk="0" hangingPunct="1">
                        <a:lnSpc>
                          <a:spcPct val="115000"/>
                        </a:lnSpc>
                        <a:spcAft>
                          <a:spcPts val="1000"/>
                        </a:spcAft>
                        <a:buNone/>
                        <a:tabLst>
                          <a:tab pos="228600" algn="l"/>
                        </a:tabLst>
                      </a:pPr>
                      <a:r>
                        <a:rPr lang="en-US" sz="1200" b="0" kern="1200" dirty="0">
                          <a:solidFill>
                            <a:schemeClr val="dk1"/>
                          </a:solidFill>
                          <a:effectLst/>
                          <a:latin typeface="Cambria" panose="02040503050406030204" pitchFamily="18" charset="0"/>
                          <a:cs typeface="Times New Roman" panose="02020603050405020304" pitchFamily="18" charset="0"/>
                        </a:rPr>
                        <a:t> </a:t>
                      </a:r>
                      <a:endParaRPr lang="en-US" sz="1200" b="0" kern="1200" dirty="0">
                        <a:solidFill>
                          <a:schemeClr val="dk1"/>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400">
                          <a:effectLst/>
                        </a:rPr>
                        <a:t>Hmk #2 Due</a:t>
                      </a:r>
                      <a:endParaRPr lang="en-US" sz="140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1684055767"/>
                  </a:ext>
                </a:extLst>
              </a:tr>
              <a:tr h="661460">
                <a:tc>
                  <a:txBody>
                    <a:bodyPr/>
                    <a:lstStyle/>
                    <a:p>
                      <a:pPr marL="0" marR="0">
                        <a:lnSpc>
                          <a:spcPct val="115000"/>
                        </a:lnSpc>
                        <a:spcAft>
                          <a:spcPts val="1000"/>
                        </a:spcAft>
                        <a:buNone/>
                        <a:tabLst>
                          <a:tab pos="228600" algn="l"/>
                        </a:tabLst>
                      </a:pPr>
                      <a:r>
                        <a:rPr lang="en-US" sz="1600" dirty="0">
                          <a:effectLst/>
                        </a:rPr>
                        <a:t>Day 4</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tabLst>
                          <a:tab pos="228600" algn="l"/>
                        </a:tabLst>
                      </a:pPr>
                      <a:r>
                        <a:rPr lang="en-US" sz="1200">
                          <a:effectLst/>
                        </a:rPr>
                        <a:t>L2</a:t>
                      </a:r>
                      <a:endParaRPr lang="en-US" sz="120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l" defTabSz="914400" rtl="0" eaLnBrk="1" latinLnBrk="0" hangingPunct="1">
                        <a:lnSpc>
                          <a:spcPct val="115000"/>
                        </a:lnSpc>
                        <a:spcAft>
                          <a:spcPts val="1000"/>
                        </a:spcAft>
                        <a:buNone/>
                        <a:tabLst>
                          <a:tab pos="228600" algn="l"/>
                        </a:tabLst>
                      </a:pPr>
                      <a:r>
                        <a:rPr lang="en-US" sz="1200" b="1" kern="1200" dirty="0">
                          <a:solidFill>
                            <a:schemeClr val="dk1"/>
                          </a:solidFill>
                          <a:effectLst/>
                          <a:latin typeface="Cambria" panose="02040503050406030204" pitchFamily="18" charset="0"/>
                          <a:cs typeface="Times New Roman" panose="02020603050405020304" pitchFamily="18" charset="0"/>
                        </a:rPr>
                        <a:t>Business Models &amp; Value Propositions</a:t>
                      </a:r>
                      <a:br>
                        <a:rPr lang="en-US" sz="1200" b="1" kern="1200" dirty="0">
                          <a:solidFill>
                            <a:schemeClr val="dk1"/>
                          </a:solidFill>
                          <a:effectLst/>
                          <a:latin typeface="Cambria" panose="02040503050406030204" pitchFamily="18" charset="0"/>
                          <a:cs typeface="Times New Roman" panose="02020603050405020304" pitchFamily="18" charset="0"/>
                        </a:rPr>
                      </a:br>
                      <a:r>
                        <a:rPr lang="en-US" sz="1200" b="1" kern="1200" dirty="0">
                          <a:solidFill>
                            <a:schemeClr val="dk1"/>
                          </a:solidFill>
                          <a:effectLst/>
                          <a:latin typeface="Cambria" panose="02040503050406030204" pitchFamily="18" charset="0"/>
                          <a:cs typeface="Times New Roman" panose="02020603050405020304" pitchFamily="18" charset="0"/>
                        </a:rPr>
                        <a:t>  - </a:t>
                      </a:r>
                      <a:r>
                        <a:rPr lang="en-US" sz="1200" b="0" kern="1200" dirty="0">
                          <a:solidFill>
                            <a:schemeClr val="dk1"/>
                          </a:solidFill>
                          <a:effectLst/>
                          <a:latin typeface="Cambria" panose="02040503050406030204" pitchFamily="18" charset="0"/>
                          <a:cs typeface="Times New Roman" panose="02020603050405020304" pitchFamily="18" charset="0"/>
                        </a:rPr>
                        <a:t>Business Model Canvas, competitive advantage, revenue models</a:t>
                      </a:r>
                      <a:br>
                        <a:rPr lang="en-US" sz="1200" b="0" kern="1200" dirty="0">
                          <a:solidFill>
                            <a:schemeClr val="dk1"/>
                          </a:solidFill>
                          <a:effectLst/>
                          <a:latin typeface="Cambria" panose="02040503050406030204" pitchFamily="18" charset="0"/>
                          <a:cs typeface="Times New Roman" panose="02020603050405020304" pitchFamily="18" charset="0"/>
                        </a:rPr>
                      </a:br>
                      <a:r>
                        <a:rPr lang="en-US" sz="1200" b="0" kern="1200" dirty="0">
                          <a:solidFill>
                            <a:schemeClr val="dk1"/>
                          </a:solidFill>
                          <a:effectLst/>
                          <a:latin typeface="Cambria" panose="02040503050406030204" pitchFamily="18" charset="0"/>
                          <a:cs typeface="Times New Roman" panose="02020603050405020304" pitchFamily="18" charset="0"/>
                        </a:rPr>
                        <a:t>  - Case study: Platform vs. product-based ventures</a:t>
                      </a:r>
                    </a:p>
                    <a:p>
                      <a:pPr marL="0" marR="0" algn="l" defTabSz="914400" rtl="0" eaLnBrk="1" latinLnBrk="0" hangingPunct="1">
                        <a:lnSpc>
                          <a:spcPct val="115000"/>
                        </a:lnSpc>
                        <a:spcAft>
                          <a:spcPts val="1000"/>
                        </a:spcAft>
                        <a:buNone/>
                        <a:tabLst>
                          <a:tab pos="228600" algn="l"/>
                        </a:tabLst>
                      </a:pPr>
                      <a:endParaRPr lang="en-US" sz="1200" b="1" kern="1200" dirty="0">
                        <a:solidFill>
                          <a:schemeClr val="dk1"/>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48173" marR="48173" marT="0" marB="0"/>
                </a:tc>
                <a:tc>
                  <a:txBody>
                    <a:bodyPr/>
                    <a:lstStyle/>
                    <a:p>
                      <a:pPr marL="0" marR="0">
                        <a:lnSpc>
                          <a:spcPct val="115000"/>
                        </a:lnSpc>
                        <a:spcAft>
                          <a:spcPts val="1000"/>
                        </a:spcAft>
                        <a:buNone/>
                        <a:tabLst>
                          <a:tab pos="228600" algn="l"/>
                        </a:tabLst>
                      </a:pPr>
                      <a:r>
                        <a:rPr lang="en-US" sz="1400">
                          <a:effectLst/>
                        </a:rPr>
                        <a:t>Hmk #3 Due</a:t>
                      </a:r>
                      <a:endParaRPr lang="en-US" sz="140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4005162941"/>
                  </a:ext>
                </a:extLst>
              </a:tr>
              <a:tr h="1149660">
                <a:tc>
                  <a:txBody>
                    <a:bodyPr/>
                    <a:lstStyle/>
                    <a:p>
                      <a:pPr marL="0" marR="0">
                        <a:lnSpc>
                          <a:spcPct val="115000"/>
                        </a:lnSpc>
                        <a:spcAft>
                          <a:spcPts val="1000"/>
                        </a:spcAft>
                        <a:buNone/>
                        <a:tabLst>
                          <a:tab pos="228600" algn="l"/>
                        </a:tabLst>
                      </a:pPr>
                      <a:r>
                        <a:rPr lang="en-US" sz="1600" dirty="0">
                          <a:effectLst/>
                        </a:rPr>
                        <a:t>Day 5</a:t>
                      </a:r>
                      <a:endParaRPr lang="en-US" sz="1600" dirty="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200">
                          <a:effectLst/>
                        </a:rPr>
                        <a:t>L3</a:t>
                      </a:r>
                      <a:endParaRPr lang="en-US" sz="1200">
                        <a:effectLst/>
                        <a:latin typeface="Times New Roman" panose="02020603050405020304" pitchFamily="18" charset="0"/>
                        <a:ea typeface="Times New Roman" panose="02020603050405020304" pitchFamily="18" charset="0"/>
                      </a:endParaRPr>
                    </a:p>
                  </a:txBody>
                  <a:tcPr marL="48173" marR="48173" marT="0" marB="0"/>
                </a:tc>
                <a:tc>
                  <a:txBody>
                    <a:bodyPr/>
                    <a:lstStyle/>
                    <a:p>
                      <a:pPr marL="0" marR="0" algn="l" defTabSz="914400" rtl="0" eaLnBrk="1" latinLnBrk="0" hangingPunct="1">
                        <a:lnSpc>
                          <a:spcPct val="115000"/>
                        </a:lnSpc>
                        <a:spcAft>
                          <a:spcPts val="1000"/>
                        </a:spcAft>
                        <a:buNone/>
                      </a:pPr>
                      <a:r>
                        <a:rPr lang="en-US" sz="1200" b="1" kern="1200" dirty="0">
                          <a:solidFill>
                            <a:schemeClr val="dk1"/>
                          </a:solidFill>
                          <a:effectLst/>
                          <a:latin typeface="Cambria" panose="02040503050406030204" pitchFamily="18" charset="0"/>
                          <a:cs typeface="Times New Roman" panose="02020603050405020304" pitchFamily="18" charset="0"/>
                        </a:rPr>
                        <a:t>Entrepreneurial Finance Fundamentals</a:t>
                      </a:r>
                      <a:br>
                        <a:rPr lang="en-US" sz="1200" b="1" kern="1200" dirty="0">
                          <a:solidFill>
                            <a:schemeClr val="dk1"/>
                          </a:solidFill>
                          <a:effectLst/>
                          <a:latin typeface="Cambria" panose="02040503050406030204" pitchFamily="18" charset="0"/>
                          <a:cs typeface="Times New Roman" panose="02020603050405020304" pitchFamily="18" charset="0"/>
                        </a:rPr>
                      </a:br>
                      <a:r>
                        <a:rPr lang="en-US" sz="1200" b="1" kern="1200" dirty="0">
                          <a:solidFill>
                            <a:schemeClr val="dk1"/>
                          </a:solidFill>
                          <a:effectLst/>
                          <a:latin typeface="Cambria" panose="02040503050406030204" pitchFamily="18" charset="0"/>
                          <a:cs typeface="Times New Roman" panose="02020603050405020304" pitchFamily="18" charset="0"/>
                        </a:rPr>
                        <a:t>  - </a:t>
                      </a:r>
                      <a:r>
                        <a:rPr lang="en-US" sz="1200" b="0" kern="1200" dirty="0">
                          <a:solidFill>
                            <a:schemeClr val="dk1"/>
                          </a:solidFill>
                          <a:effectLst/>
                          <a:latin typeface="Cambria" panose="02040503050406030204" pitchFamily="18" charset="0"/>
                          <a:cs typeface="Times New Roman" panose="02020603050405020304" pitchFamily="18" charset="0"/>
                        </a:rPr>
                        <a:t>Early-stage financing needs, bootstrapping, sources of seed capital</a:t>
                      </a:r>
                      <a:br>
                        <a:rPr lang="en-US" sz="1200" b="0" kern="1200" dirty="0">
                          <a:solidFill>
                            <a:schemeClr val="dk1"/>
                          </a:solidFill>
                          <a:effectLst/>
                          <a:latin typeface="Cambria" panose="02040503050406030204" pitchFamily="18" charset="0"/>
                          <a:cs typeface="Times New Roman" panose="02020603050405020304" pitchFamily="18" charset="0"/>
                        </a:rPr>
                      </a:br>
                      <a:r>
                        <a:rPr lang="en-US" sz="1200" b="0" kern="1200" dirty="0">
                          <a:solidFill>
                            <a:schemeClr val="dk1"/>
                          </a:solidFill>
                          <a:effectLst/>
                          <a:latin typeface="Cambria" panose="02040503050406030204" pitchFamily="18" charset="0"/>
                          <a:cs typeface="Times New Roman" panose="02020603050405020304" pitchFamily="18" charset="0"/>
                        </a:rPr>
                        <a:t>  - Finance Lab: Basic valuation techniques (DCF, comparables, VC method)</a:t>
                      </a:r>
                      <a:endParaRPr lang="en-US" sz="1200" b="0" kern="1200" dirty="0">
                        <a:solidFill>
                          <a:schemeClr val="dk1"/>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48173" marR="48173" marT="0" marB="0"/>
                </a:tc>
                <a:tc>
                  <a:txBody>
                    <a:bodyPr/>
                    <a:lstStyle/>
                    <a:p>
                      <a:pPr marL="0" marR="0">
                        <a:lnSpc>
                          <a:spcPct val="115000"/>
                        </a:lnSpc>
                        <a:spcAft>
                          <a:spcPts val="1000"/>
                        </a:spcAft>
                        <a:buNone/>
                      </a:pPr>
                      <a:r>
                        <a:rPr lang="en-US" sz="1400" dirty="0" err="1">
                          <a:effectLst/>
                        </a:rPr>
                        <a:t>Hmk</a:t>
                      </a:r>
                      <a:r>
                        <a:rPr lang="en-US" sz="1400" dirty="0">
                          <a:effectLst/>
                        </a:rPr>
                        <a:t> #4 Due</a:t>
                      </a:r>
                      <a:endParaRPr lang="en-US" sz="1400" dirty="0">
                        <a:effectLst/>
                        <a:latin typeface="Times New Roman" panose="02020603050405020304" pitchFamily="18" charset="0"/>
                        <a:ea typeface="Times New Roman" panose="02020603050405020304" pitchFamily="18" charset="0"/>
                      </a:endParaRPr>
                    </a:p>
                  </a:txBody>
                  <a:tcPr marL="48173" marR="48173" marT="0" marB="0"/>
                </a:tc>
                <a:extLst>
                  <a:ext uri="{0D108BD9-81ED-4DB2-BD59-A6C34878D82A}">
                    <a16:rowId xmlns:a16="http://schemas.microsoft.com/office/drawing/2014/main" val="171843140"/>
                  </a:ext>
                </a:extLst>
              </a:tr>
            </a:tbl>
          </a:graphicData>
        </a:graphic>
      </p:graphicFrame>
    </p:spTree>
    <p:extLst>
      <p:ext uri="{BB962C8B-B14F-4D97-AF65-F5344CB8AC3E}">
        <p14:creationId xmlns:p14="http://schemas.microsoft.com/office/powerpoint/2010/main" val="172491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2479</TotalTime>
  <Words>3532</Words>
  <Application>Microsoft Office PowerPoint</Application>
  <PresentationFormat>Custom</PresentationFormat>
  <Paragraphs>360</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Aptos</vt:lpstr>
      <vt:lpstr>Arial</vt:lpstr>
      <vt:lpstr>Cambria</vt:lpstr>
      <vt:lpstr>Corbel</vt:lpstr>
      <vt:lpstr>Times New Roman</vt:lpstr>
      <vt:lpstr>Digital Blue Tunnel 16x9</vt:lpstr>
      <vt:lpstr>Entrepreneurial Finance and Venture Capital On-Line  July 20– Aug 1: 8:00am-11:00am   Professor Droussiotis     </vt:lpstr>
      <vt:lpstr>Speaker’s Biography </vt:lpstr>
      <vt:lpstr>PowerPoint Presentation</vt:lpstr>
      <vt:lpstr>PowerPoint Presentation</vt:lpstr>
      <vt:lpstr>Course Description</vt:lpstr>
      <vt:lpstr>Course Objectives</vt:lpstr>
      <vt:lpstr>PowerPoint Presentation</vt:lpstr>
      <vt:lpstr>PowerPoint Presentation</vt:lpstr>
      <vt:lpstr>Course Roadmap</vt:lpstr>
      <vt:lpstr>Course Roadmap</vt:lpstr>
      <vt:lpstr>Ice Breaker</vt:lpstr>
      <vt:lpstr>Today's Questions</vt:lpstr>
      <vt:lpstr>What is Entrepreneurship?</vt:lpstr>
      <vt:lpstr>Excerpt from my new book</vt:lpstr>
      <vt:lpstr>Why Entrepreneurship Matters</vt:lpstr>
      <vt:lpstr>Defining Startup Stages </vt:lpstr>
      <vt:lpstr>The Entrepreneurial Mindset </vt:lpstr>
      <vt:lpstr>Why Investors Bet on Founders </vt:lpstr>
      <vt:lpstr>What Investors Really Look For </vt:lpstr>
      <vt:lpstr>The Startup Ecosystem:  Networks, Capital, and Support Systems </vt:lpstr>
      <vt:lpstr>The Role of Timing and Market Readiness </vt:lpstr>
      <vt:lpstr>Angels, VCs, and Alternative Capital Sources</vt:lpstr>
      <vt:lpstr>PowerPoint Presentation</vt:lpstr>
      <vt:lpstr>The Venture Capital Model: How Funds Work </vt:lpstr>
      <vt:lpstr>The Role of Advisors and Networks </vt:lpstr>
      <vt:lpstr>Market Opportunity Metrics </vt:lpstr>
      <vt:lpstr>Company Specific Metrics – Revenue Metrics </vt:lpstr>
      <vt:lpstr>Key Performance Indicators (KPI) Measurements</vt:lpstr>
      <vt:lpstr>PowerPoint Presentation</vt:lpstr>
      <vt:lpstr>Pipeline Report </vt:lpstr>
      <vt:lpstr>Pipeline Report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FINANCE &amp; CREDIT  PORTFOLIO ANALYSIS CONCEPTS Risk, Return, Time and Allocation</dc:title>
  <dc:creator>Chris Droussiotis</dc:creator>
  <cp:lastModifiedBy>Chris Droussiotis</cp:lastModifiedBy>
  <cp:revision>18</cp:revision>
  <dcterms:created xsi:type="dcterms:W3CDTF">2020-06-22T20:08:19Z</dcterms:created>
  <dcterms:modified xsi:type="dcterms:W3CDTF">2026-07-14T08:26:27Z</dcterms:modified>
</cp:coreProperties>
</file>