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65" r:id="rId2"/>
    <p:sldId id="267" r:id="rId3"/>
    <p:sldId id="352" r:id="rId4"/>
    <p:sldId id="268" r:id="rId5"/>
    <p:sldId id="360" r:id="rId6"/>
    <p:sldId id="353" r:id="rId7"/>
    <p:sldId id="354" r:id="rId8"/>
    <p:sldId id="355" r:id="rId9"/>
    <p:sldId id="356" r:id="rId10"/>
    <p:sldId id="358" r:id="rId11"/>
    <p:sldId id="359" r:id="rId12"/>
    <p:sldId id="357" r:id="rId13"/>
    <p:sldId id="361" r:id="rId14"/>
    <p:sldId id="259" r:id="rId15"/>
    <p:sldId id="260" r:id="rId16"/>
    <p:sldId id="326" r:id="rId17"/>
  </p:sldIdLst>
  <p:sldSz cx="12188825"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1" autoAdjust="0"/>
    <p:restoredTop sz="95954" autoAdjust="0"/>
  </p:normalViewPr>
  <p:slideViewPr>
    <p:cSldViewPr showGuides="1">
      <p:cViewPr varScale="1">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12/27/2025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12/27/2025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12/27/2025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12/27/2025</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professordrou.com/" TargetMode="External"/><Relationship Id="rId2" Type="http://schemas.openxmlformats.org/officeDocument/2006/relationships/hyperlink" Target="mailto:c.droussiotis@columbia.edu" TargetMode="External"/><Relationship Id="rId1" Type="http://schemas.openxmlformats.org/officeDocument/2006/relationships/slideLayout" Target="../slideLayouts/slideLayout2.xml"/><Relationship Id="rId5" Type="http://schemas.openxmlformats.org/officeDocument/2006/relationships/hyperlink" Target="mailto:gm3174@columbia.edu" TargetMode="External"/><Relationship Id="rId4" Type="http://schemas.openxmlformats.org/officeDocument/2006/relationships/hyperlink" Target="https://calendly.com/professordrou/30m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rofessordrou.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m12.safelinks.protection.outlook.com/?url=https%3A%2F%2Fstore.cognella.com%2F90758&amp;data=05%7C02%7Cchristakis.droussiotis%40shu.edu%7C3f1b5167a7644fae5aae08de2c7c0938%7C51f07c2253b744dfb97ca13261d71075%7C1%7C0%7C638997108416495404%7CUnknown%7CTWFpbGZsb3d8eyJFbXB0eU1hcGkiOnRydWUsIlYiOiIwLjAuMDAwMCIsIlAiOiJXaW4zMiIsIkFOIjoiTWFpbCIsIldUIjoyfQ%3D%3D%7C0%7C%7C%7C&amp;sdata=ortHT4zUGfWqqGeOMfv6J3GEBHM418UgZrpkmY7Yir8%3D&amp;reserved=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3">
            <a:duotone>
              <a:prstClr val="black"/>
              <a:schemeClr val="accent5">
                <a:tint val="45000"/>
                <a:satMod val="400000"/>
              </a:schemeClr>
            </a:duotone>
            <a:alphaModFix amt="25000"/>
          </a:blip>
          <a:srcRect t="15104" r="9090" b="-1"/>
          <a:stretch>
            <a:fillRect/>
          </a:stretch>
        </p:blipFill>
        <p:spPr>
          <a:xfrm>
            <a:off x="20" y="10"/>
            <a:ext cx="12188805" cy="6857990"/>
          </a:xfrm>
          <a:prstGeom prst="rect">
            <a:avLst/>
          </a:prstGeom>
        </p:spPr>
      </p:pic>
      <p:sp>
        <p:nvSpPr>
          <p:cNvPr id="3" name="Title 2"/>
          <p:cNvSpPr>
            <a:spLocks noGrp="1"/>
          </p:cNvSpPr>
          <p:nvPr>
            <p:ph type="ctrTitle"/>
          </p:nvPr>
        </p:nvSpPr>
        <p:spPr>
          <a:xfrm>
            <a:off x="1154654" y="1447800"/>
            <a:ext cx="8823359" cy="3329581"/>
          </a:xfrm>
        </p:spPr>
        <p:txBody>
          <a:bodyPr vert="horz" lIns="91440" tIns="45720" rIns="91440" bIns="45720" rtlCol="0">
            <a:normAutofit/>
          </a:bodyPr>
          <a:lstStyle/>
          <a:p>
            <a:pPr marL="0" marR="0">
              <a:lnSpc>
                <a:spcPct val="90000"/>
              </a:lnSpc>
              <a:spcAft>
                <a:spcPts val="1000"/>
              </a:spcAft>
              <a:buNone/>
            </a:pPr>
            <a:r>
              <a:rPr lang="en-US" sz="5600" b="1">
                <a:effectLst/>
                <a:latin typeface="Times New Roman" panose="02020603050405020304" pitchFamily="18" charset="0"/>
                <a:ea typeface="Calibri" panose="020F0502020204030204" pitchFamily="34" charset="0"/>
                <a:cs typeface="Times New Roman" panose="02020603050405020304" pitchFamily="18" charset="0"/>
              </a:rPr>
              <a:t>­ERM CPS 5390</a:t>
            </a:r>
            <a:br>
              <a:rPr lang="en-US" sz="5600" b="1">
                <a:effectLst/>
                <a:latin typeface="Times New Roman" panose="02020603050405020304" pitchFamily="18" charset="0"/>
                <a:ea typeface="Calibri" panose="020F0502020204030204" pitchFamily="34" charset="0"/>
                <a:cs typeface="Times New Roman" panose="02020603050405020304" pitchFamily="18" charset="0"/>
              </a:rPr>
            </a:br>
            <a:r>
              <a:rPr lang="en-US" sz="5600" b="1">
                <a:effectLst/>
                <a:latin typeface="Times New Roman" panose="02020603050405020304" pitchFamily="18" charset="0"/>
                <a:ea typeface="Calibri" panose="020F0502020204030204" pitchFamily="34" charset="0"/>
                <a:cs typeface="Times New Roman" panose="02020603050405020304" pitchFamily="18" charset="0"/>
              </a:rPr>
              <a:t>Credit Risk Management </a:t>
            </a:r>
            <a:br>
              <a:rPr lang="en-US" sz="5600">
                <a:effectLst/>
                <a:latin typeface="Calibri" panose="020F0502020204030204" pitchFamily="34" charset="0"/>
                <a:ea typeface="Calibri" panose="020F0502020204030204" pitchFamily="34" charset="0"/>
                <a:cs typeface="Times New Roman" panose="02020603050405020304" pitchFamily="18" charset="0"/>
              </a:rPr>
            </a:br>
            <a:r>
              <a:rPr lang="en-US" sz="5600" b="1">
                <a:effectLst/>
                <a:latin typeface="Times New Roman" panose="02020603050405020304" pitchFamily="18" charset="0"/>
                <a:ea typeface="Calibri" panose="020F0502020204030204" pitchFamily="34" charset="0"/>
                <a:cs typeface="Times New Roman" panose="02020603050405020304" pitchFamily="18" charset="0"/>
              </a:rPr>
              <a:t>Tuesdays, 8:10PM – 10:00PM</a:t>
            </a:r>
            <a:endParaRPr lang="en-US" sz="5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a:extLst>
              <a:ext uri="{FF2B5EF4-FFF2-40B4-BE49-F238E27FC236}">
                <a16:creationId xmlns:a16="http://schemas.microsoft.com/office/drawing/2014/main" id="{894D3ECD-8189-4948-A7BE-A90BF5499697}"/>
              </a:ext>
            </a:extLst>
          </p:cNvPr>
          <p:cNvPicPr>
            <a:picLocks noChangeAspect="1"/>
          </p:cNvPicPr>
          <p:nvPr/>
        </p:nvPicPr>
        <p:blipFill>
          <a:blip r:embed="rId4"/>
          <a:stretch>
            <a:fillRect/>
          </a:stretch>
        </p:blipFill>
        <p:spPr>
          <a:xfrm>
            <a:off x="684212" y="571500"/>
            <a:ext cx="2554445" cy="530398"/>
          </a:xfrm>
          <a:prstGeom prst="rect">
            <a:avLst/>
          </a:prstGeom>
          <a:solidFill>
            <a:schemeClr val="tx1"/>
          </a:solidFill>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C9BD-BBAA-A96E-705F-CD22CB19EEFB}"/>
              </a:ext>
            </a:extLst>
          </p:cNvPr>
          <p:cNvSpPr>
            <a:spLocks noGrp="1"/>
          </p:cNvSpPr>
          <p:nvPr>
            <p:ph type="title"/>
          </p:nvPr>
        </p:nvSpPr>
        <p:spPr>
          <a:xfrm>
            <a:off x="268233" y="219637"/>
            <a:ext cx="11011069" cy="918882"/>
          </a:xfrm>
        </p:spPr>
        <p:txBody>
          <a:bodyPr/>
          <a:lstStyle/>
          <a:p>
            <a:r>
              <a:rPr lang="en-US" b="1" dirty="0"/>
              <a:t>Course Requirements</a:t>
            </a:r>
            <a:endParaRPr lang="en-US" dirty="0"/>
          </a:p>
        </p:txBody>
      </p:sp>
      <p:sp>
        <p:nvSpPr>
          <p:cNvPr id="3" name="Content Placeholder 2">
            <a:extLst>
              <a:ext uri="{FF2B5EF4-FFF2-40B4-BE49-F238E27FC236}">
                <a16:creationId xmlns:a16="http://schemas.microsoft.com/office/drawing/2014/main" id="{AB9F6584-341A-EE41-773A-4469F8659EF4}"/>
              </a:ext>
            </a:extLst>
          </p:cNvPr>
          <p:cNvSpPr>
            <a:spLocks noGrp="1"/>
          </p:cNvSpPr>
          <p:nvPr>
            <p:ph idx="1"/>
          </p:nvPr>
        </p:nvSpPr>
        <p:spPr>
          <a:xfrm>
            <a:off x="268233" y="1331259"/>
            <a:ext cx="11582400" cy="4195481"/>
          </a:xfrm>
        </p:spPr>
        <p:txBody>
          <a:bodyPr>
            <a:normAutofit fontScale="92500" lnSpcReduction="10000"/>
          </a:bodyPr>
          <a:lstStyle/>
          <a:p>
            <a:pPr marL="0" indent="0">
              <a:buNone/>
            </a:pPr>
            <a:r>
              <a:rPr lang="en-US" b="1" dirty="0"/>
              <a:t>Graded Homework Problems (20%):</a:t>
            </a:r>
            <a:r>
              <a:rPr lang="en-US" dirty="0"/>
              <a:t> </a:t>
            </a:r>
            <a:endParaRPr lang="en-US" b="1" dirty="0"/>
          </a:p>
          <a:p>
            <a:r>
              <a:rPr lang="en-US" dirty="0"/>
              <a:t>Graded Homework Problems give you an opportunity to demonstrate your mastery of the topics covered in the course and solidify your knowledge of finance theory through the practical application of the concepts, models, and theories, discussed in class. Students are required to submit a set of Graded Homework Problems. Homework and due dates will be posted on Canvas. The student could wish to submit their homework via </a:t>
            </a:r>
            <a:r>
              <a:rPr lang="en-US" dirty="0" err="1"/>
              <a:t>Cognella’s</a:t>
            </a:r>
            <a:r>
              <a:rPr lang="en-US" dirty="0"/>
              <a:t> </a:t>
            </a:r>
            <a:r>
              <a:rPr lang="en-US" b="1" dirty="0"/>
              <a:t>ACTIVE LEARNING </a:t>
            </a:r>
            <a:r>
              <a:rPr lang="en-US" dirty="0"/>
              <a:t>platform.</a:t>
            </a:r>
          </a:p>
          <a:p>
            <a:endParaRPr lang="en-US" b="1" dirty="0"/>
          </a:p>
          <a:p>
            <a:pPr marL="0" indent="0">
              <a:buNone/>
            </a:pPr>
            <a:r>
              <a:rPr lang="en-US" b="1" dirty="0"/>
              <a:t>Individual Project (15%):</a:t>
            </a:r>
            <a:r>
              <a:rPr lang="en-US" dirty="0"/>
              <a:t> </a:t>
            </a:r>
            <a:endParaRPr lang="en-US" b="1" dirty="0"/>
          </a:p>
          <a:p>
            <a:r>
              <a:rPr lang="en-US" dirty="0"/>
              <a:t>Each student will be assigned a publicly traded company. See Exhibit A for Project’s description. </a:t>
            </a:r>
            <a:endParaRPr lang="en-US" b="1" dirty="0"/>
          </a:p>
          <a:p>
            <a:pPr marL="0" indent="0">
              <a:buNone/>
            </a:pPr>
            <a:r>
              <a:rPr lang="en-US" dirty="0"/>
              <a:t> </a:t>
            </a:r>
            <a:endParaRPr lang="en-US" b="1" dirty="0"/>
          </a:p>
          <a:p>
            <a:pPr marL="0" indent="0">
              <a:buNone/>
            </a:pPr>
            <a:r>
              <a:rPr lang="en-US" b="1" dirty="0"/>
              <a:t>Attendance (5%):</a:t>
            </a:r>
            <a:r>
              <a:rPr lang="en-US" dirty="0"/>
              <a:t> </a:t>
            </a:r>
            <a:endParaRPr lang="en-US" b="1" dirty="0"/>
          </a:p>
          <a:p>
            <a:r>
              <a:rPr lang="en-US" dirty="0"/>
              <a:t>Attendance (both in class and on-line) will be recorded. </a:t>
            </a:r>
            <a:endParaRPr lang="en-US" b="1" dirty="0"/>
          </a:p>
          <a:p>
            <a:endParaRPr lang="en-US" dirty="0"/>
          </a:p>
        </p:txBody>
      </p:sp>
    </p:spTree>
    <p:extLst>
      <p:ext uri="{BB962C8B-B14F-4D97-AF65-F5344CB8AC3E}">
        <p14:creationId xmlns:p14="http://schemas.microsoft.com/office/powerpoint/2010/main" val="63646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D00F-8743-EEA1-B266-32311FFE5D9B}"/>
              </a:ext>
            </a:extLst>
          </p:cNvPr>
          <p:cNvSpPr>
            <a:spLocks noGrp="1"/>
          </p:cNvSpPr>
          <p:nvPr>
            <p:ph type="title"/>
          </p:nvPr>
        </p:nvSpPr>
        <p:spPr>
          <a:xfrm>
            <a:off x="455478" y="304800"/>
            <a:ext cx="9402274" cy="1400530"/>
          </a:xfrm>
        </p:spPr>
        <p:txBody>
          <a:bodyPr/>
          <a:lstStyle/>
          <a:p>
            <a:r>
              <a:rPr lang="en-US" b="1" dirty="0"/>
              <a:t>Course Requirements</a:t>
            </a:r>
            <a:endParaRPr lang="en-US" dirty="0"/>
          </a:p>
        </p:txBody>
      </p:sp>
      <p:sp>
        <p:nvSpPr>
          <p:cNvPr id="3" name="Content Placeholder 2">
            <a:extLst>
              <a:ext uri="{FF2B5EF4-FFF2-40B4-BE49-F238E27FC236}">
                <a16:creationId xmlns:a16="http://schemas.microsoft.com/office/drawing/2014/main" id="{1B29F9BB-97B1-B88A-C7E0-C89143F515F4}"/>
              </a:ext>
            </a:extLst>
          </p:cNvPr>
          <p:cNvSpPr>
            <a:spLocks noGrp="1"/>
          </p:cNvSpPr>
          <p:nvPr>
            <p:ph idx="1"/>
          </p:nvPr>
        </p:nvSpPr>
        <p:spPr>
          <a:xfrm>
            <a:off x="455478" y="1295400"/>
            <a:ext cx="11353934" cy="5257800"/>
          </a:xfrm>
        </p:spPr>
        <p:txBody>
          <a:bodyPr>
            <a:normAutofit lnSpcReduction="10000"/>
          </a:bodyPr>
          <a:lstStyle/>
          <a:p>
            <a:pPr marL="0" indent="0">
              <a:buNone/>
            </a:pPr>
            <a:r>
              <a:rPr lang="en-US" b="1" dirty="0"/>
              <a:t>Midterm Exam (30%):</a:t>
            </a:r>
          </a:p>
          <a:p>
            <a:r>
              <a:rPr lang="en-US" dirty="0"/>
              <a:t>There will be a Midterm Exam that will be based on the textbook (chapters 1-4 and 10-11 and the spreadsheets taught in class.</a:t>
            </a:r>
            <a:endParaRPr lang="en-US" b="1" dirty="0"/>
          </a:p>
          <a:p>
            <a:pPr marL="0" indent="0">
              <a:buNone/>
            </a:pPr>
            <a:r>
              <a:rPr lang="en-US" b="1" dirty="0"/>
              <a:t> </a:t>
            </a:r>
          </a:p>
          <a:p>
            <a:pPr marL="0" indent="0">
              <a:buNone/>
            </a:pPr>
            <a:r>
              <a:rPr lang="en-US" b="1" dirty="0"/>
              <a:t>Final Exam (30%):</a:t>
            </a:r>
          </a:p>
          <a:p>
            <a:r>
              <a:rPr lang="en-US" dirty="0"/>
              <a:t>The Final Exam will include some of the concepts from the midterm including equity valuation, Return and TVM. Most of the exam though will focus on textbook chapters 15-17 and partial chapter 9. The students need to study spreadsheets analysis covered in class including the Alexandria Hotel projections and DCF analysis, Hyatt stock valuation, LBO and Capital Markets financial model, and return and bond analytics spreadsheet. The exam will be taken during the Exam Period. It will be opened books taken on-line. </a:t>
            </a:r>
          </a:p>
          <a:p>
            <a:pPr marL="0" indent="0">
              <a:buNone/>
            </a:pPr>
            <a:endParaRPr lang="en-US" dirty="0"/>
          </a:p>
          <a:p>
            <a:pPr marL="0" indent="0">
              <a:buNone/>
            </a:pPr>
            <a:r>
              <a:rPr lang="en-US" dirty="0"/>
              <a:t>The students need to study the various spreadsheet analysis covered in class including the Celerity Technology Company case study; the Alexandria Hotel WACC analysis and Hyatt Corporation enterprise valuation methods. </a:t>
            </a:r>
          </a:p>
          <a:p>
            <a:endParaRPr lang="en-US" dirty="0"/>
          </a:p>
        </p:txBody>
      </p:sp>
    </p:spTree>
    <p:extLst>
      <p:ext uri="{BB962C8B-B14F-4D97-AF65-F5344CB8AC3E}">
        <p14:creationId xmlns:p14="http://schemas.microsoft.com/office/powerpoint/2010/main" val="4733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2EEE-BC04-5C7B-F4F2-4B49B47441EC}"/>
              </a:ext>
            </a:extLst>
          </p:cNvPr>
          <p:cNvSpPr>
            <a:spLocks noGrp="1"/>
          </p:cNvSpPr>
          <p:nvPr>
            <p:ph type="title"/>
          </p:nvPr>
        </p:nvSpPr>
        <p:spPr>
          <a:xfrm>
            <a:off x="645942" y="452718"/>
            <a:ext cx="10630069" cy="1400530"/>
          </a:xfrm>
        </p:spPr>
        <p:txBody>
          <a:bodyPr/>
          <a:lstStyle/>
          <a:p>
            <a:r>
              <a:rPr lang="en-US" b="1" dirty="0"/>
              <a:t>Course Requirements (Assignments)</a:t>
            </a:r>
            <a:br>
              <a:rPr lang="en-US" b="1" dirty="0"/>
            </a:br>
            <a:endParaRPr lang="en-US" dirty="0"/>
          </a:p>
        </p:txBody>
      </p:sp>
      <p:pic>
        <p:nvPicPr>
          <p:cNvPr id="4" name="Content Placeholder 3">
            <a:extLst>
              <a:ext uri="{FF2B5EF4-FFF2-40B4-BE49-F238E27FC236}">
                <a16:creationId xmlns:a16="http://schemas.microsoft.com/office/drawing/2014/main" id="{753AF524-5214-D11F-CF63-1963BA401E40}"/>
              </a:ext>
            </a:extLst>
          </p:cNvPr>
          <p:cNvPicPr>
            <a:picLocks noGrp="1" noChangeAspect="1"/>
          </p:cNvPicPr>
          <p:nvPr>
            <p:ph idx="1"/>
          </p:nvPr>
        </p:nvPicPr>
        <p:blipFill>
          <a:blip r:embed="rId2"/>
          <a:stretch>
            <a:fillRect/>
          </a:stretch>
        </p:blipFill>
        <p:spPr>
          <a:xfrm>
            <a:off x="760412" y="1447800"/>
            <a:ext cx="9049944" cy="4578159"/>
          </a:xfrm>
          <a:prstGeom prst="rect">
            <a:avLst/>
          </a:prstGeom>
          <a:solidFill>
            <a:schemeClr val="tx1"/>
          </a:solidFill>
        </p:spPr>
      </p:pic>
    </p:spTree>
    <p:extLst>
      <p:ext uri="{BB962C8B-B14F-4D97-AF65-F5344CB8AC3E}">
        <p14:creationId xmlns:p14="http://schemas.microsoft.com/office/powerpoint/2010/main" val="23577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FDE-3A57-51FC-D77F-A07EBDD97504}"/>
              </a:ext>
            </a:extLst>
          </p:cNvPr>
          <p:cNvSpPr>
            <a:spLocks noGrp="1"/>
          </p:cNvSpPr>
          <p:nvPr>
            <p:ph type="title"/>
          </p:nvPr>
        </p:nvSpPr>
        <p:spPr>
          <a:xfrm>
            <a:off x="836612" y="2590800"/>
            <a:ext cx="9402274" cy="1400530"/>
          </a:xfrm>
        </p:spPr>
        <p:txBody>
          <a:bodyPr/>
          <a:lstStyle/>
          <a:p>
            <a:r>
              <a:rPr lang="en-US" dirty="0"/>
              <a:t>Career in Credit Risk Management</a:t>
            </a:r>
          </a:p>
        </p:txBody>
      </p:sp>
    </p:spTree>
    <p:extLst>
      <p:ext uri="{BB962C8B-B14F-4D97-AF65-F5344CB8AC3E}">
        <p14:creationId xmlns:p14="http://schemas.microsoft.com/office/powerpoint/2010/main" val="27102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E945-D384-4BC4-8402-9D113D4E0E4B}"/>
              </a:ext>
            </a:extLst>
          </p:cNvPr>
          <p:cNvSpPr>
            <a:spLocks noGrp="1"/>
          </p:cNvSpPr>
          <p:nvPr>
            <p:ph type="title"/>
          </p:nvPr>
        </p:nvSpPr>
        <p:spPr>
          <a:xfrm>
            <a:off x="273912" y="83784"/>
            <a:ext cx="11695100" cy="771975"/>
          </a:xfrm>
        </p:spPr>
        <p:txBody>
          <a:bodyPr/>
          <a:lstStyle/>
          <a:p>
            <a:r>
              <a:rPr lang="en-US" dirty="0"/>
              <a:t>Spectrum of career opportunities in finance</a:t>
            </a:r>
          </a:p>
        </p:txBody>
      </p:sp>
      <p:cxnSp>
        <p:nvCxnSpPr>
          <p:cNvPr id="7" name="Straight Arrow Connector 6">
            <a:extLst>
              <a:ext uri="{FF2B5EF4-FFF2-40B4-BE49-F238E27FC236}">
                <a16:creationId xmlns:a16="http://schemas.microsoft.com/office/drawing/2014/main" id="{52528A2B-5480-4358-BF4A-B7285D59A6F9}"/>
              </a:ext>
            </a:extLst>
          </p:cNvPr>
          <p:cNvCxnSpPr>
            <a:cxnSpLocks/>
          </p:cNvCxnSpPr>
          <p:nvPr/>
        </p:nvCxnSpPr>
        <p:spPr>
          <a:xfrm flipV="1">
            <a:off x="162836" y="2386346"/>
            <a:ext cx="11490668" cy="2326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Graphic 8" descr="Building">
            <a:extLst>
              <a:ext uri="{FF2B5EF4-FFF2-40B4-BE49-F238E27FC236}">
                <a16:creationId xmlns:a16="http://schemas.microsoft.com/office/drawing/2014/main" id="{5E2C7532-D033-4479-A2D5-D1EA3482B6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5085" y="1379421"/>
            <a:ext cx="914162" cy="914162"/>
          </a:xfrm>
          <a:prstGeom prst="rect">
            <a:avLst/>
          </a:prstGeom>
        </p:spPr>
      </p:pic>
      <p:pic>
        <p:nvPicPr>
          <p:cNvPr id="17" name="Graphic 16" descr="Factory">
            <a:extLst>
              <a:ext uri="{FF2B5EF4-FFF2-40B4-BE49-F238E27FC236}">
                <a16:creationId xmlns:a16="http://schemas.microsoft.com/office/drawing/2014/main" id="{A07010F5-6D99-4C42-8649-569F365B8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2965" y="1443777"/>
            <a:ext cx="914162" cy="914162"/>
          </a:xfrm>
          <a:prstGeom prst="rect">
            <a:avLst/>
          </a:prstGeom>
        </p:spPr>
      </p:pic>
      <p:sp>
        <p:nvSpPr>
          <p:cNvPr id="19" name="TextBox 18">
            <a:extLst>
              <a:ext uri="{FF2B5EF4-FFF2-40B4-BE49-F238E27FC236}">
                <a16:creationId xmlns:a16="http://schemas.microsoft.com/office/drawing/2014/main" id="{31785F9F-2C76-48C6-AD3C-35DA65A84A6A}"/>
              </a:ext>
            </a:extLst>
          </p:cNvPr>
          <p:cNvSpPr txBox="1"/>
          <p:nvPr/>
        </p:nvSpPr>
        <p:spPr>
          <a:xfrm>
            <a:off x="2682427" y="2473954"/>
            <a:ext cx="3502544" cy="3046195"/>
          </a:xfrm>
          <a:prstGeom prst="rect">
            <a:avLst/>
          </a:prstGeom>
          <a:noFill/>
        </p:spPr>
        <p:txBody>
          <a:bodyPr wrap="square" rtlCol="0">
            <a:spAutoFit/>
          </a:bodyPr>
          <a:lstStyle/>
          <a:p>
            <a:r>
              <a:rPr lang="en-US" sz="1600" b="1" dirty="0"/>
              <a:t>Commercial Banking</a:t>
            </a:r>
          </a:p>
          <a:p>
            <a:pPr marL="285664" indent="-285664">
              <a:buFont typeface="Arial" panose="020B0604020202020204" pitchFamily="34" charset="0"/>
              <a:buChar char="•"/>
            </a:pPr>
            <a:r>
              <a:rPr lang="en-US" sz="1600" dirty="0"/>
              <a:t>Credit Analysis (Corporate /    Project Finance / Asset Finance)</a:t>
            </a:r>
          </a:p>
          <a:p>
            <a:pPr marL="285664" indent="-285664">
              <a:buFont typeface="Arial" panose="020B0604020202020204" pitchFamily="34" charset="0"/>
              <a:buChar char="•"/>
            </a:pPr>
            <a:r>
              <a:rPr lang="en-US" sz="1600" dirty="0"/>
              <a:t>Advisory (Syndications, Distribution, Sales &amp; Trade)</a:t>
            </a:r>
          </a:p>
          <a:p>
            <a:pPr marL="285664" indent="-285664">
              <a:buFont typeface="Arial" panose="020B0604020202020204" pitchFamily="34" charset="0"/>
              <a:buChar char="•"/>
            </a:pPr>
            <a:r>
              <a:rPr lang="en-US" sz="1600" dirty="0"/>
              <a:t>Portfolio Management</a:t>
            </a:r>
          </a:p>
          <a:p>
            <a:pPr marL="285664" indent="-285664">
              <a:buFont typeface="Arial" panose="020B0604020202020204" pitchFamily="34" charset="0"/>
              <a:buChar char="•"/>
            </a:pPr>
            <a:r>
              <a:rPr lang="en-US" sz="1600" dirty="0"/>
              <a:t>Risk Management (Credit &amp; Market)</a:t>
            </a:r>
          </a:p>
          <a:p>
            <a:pPr marL="285664" indent="-285664">
              <a:buFont typeface="Arial" panose="020B0604020202020204" pitchFamily="34" charset="0"/>
              <a:buChar char="•"/>
            </a:pPr>
            <a:r>
              <a:rPr lang="en-US" sz="1600" dirty="0"/>
              <a:t>Operations – Compliance &amp; KYC</a:t>
            </a:r>
          </a:p>
          <a:p>
            <a:pPr marL="285664" indent="-285664">
              <a:buFont typeface="Arial" panose="020B0604020202020204" pitchFamily="34" charset="0"/>
              <a:buChar char="•"/>
            </a:pPr>
            <a:r>
              <a:rPr lang="en-US" sz="1600" dirty="0"/>
              <a:t>Loan Control/Treasury</a:t>
            </a:r>
          </a:p>
        </p:txBody>
      </p:sp>
      <p:sp>
        <p:nvSpPr>
          <p:cNvPr id="20" name="TextBox 19">
            <a:extLst>
              <a:ext uri="{FF2B5EF4-FFF2-40B4-BE49-F238E27FC236}">
                <a16:creationId xmlns:a16="http://schemas.microsoft.com/office/drawing/2014/main" id="{E5893371-0580-4709-B538-6214B03D236C}"/>
              </a:ext>
            </a:extLst>
          </p:cNvPr>
          <p:cNvSpPr txBox="1"/>
          <p:nvPr/>
        </p:nvSpPr>
        <p:spPr>
          <a:xfrm>
            <a:off x="227383" y="2496098"/>
            <a:ext cx="2519592" cy="1323094"/>
          </a:xfrm>
          <a:prstGeom prst="rect">
            <a:avLst/>
          </a:prstGeom>
          <a:noFill/>
        </p:spPr>
        <p:txBody>
          <a:bodyPr wrap="square" rtlCol="0">
            <a:spAutoFit/>
          </a:bodyPr>
          <a:lstStyle/>
          <a:p>
            <a:r>
              <a:rPr lang="en-US" sz="1600" b="1" dirty="0"/>
              <a:t>Corporations</a:t>
            </a:r>
          </a:p>
          <a:p>
            <a:pPr marL="285664" indent="-285664">
              <a:buFont typeface="Arial" panose="020B0604020202020204" pitchFamily="34" charset="0"/>
              <a:buChar char="•"/>
            </a:pPr>
            <a:r>
              <a:rPr lang="en-US" sz="1600" dirty="0"/>
              <a:t>Treasury (Budget &amp; Planning)</a:t>
            </a:r>
          </a:p>
          <a:p>
            <a:pPr marL="285664" indent="-285664">
              <a:buFont typeface="Arial" panose="020B0604020202020204" pitchFamily="34" charset="0"/>
              <a:buChar char="•"/>
            </a:pPr>
            <a:r>
              <a:rPr lang="en-US" sz="1600" dirty="0"/>
              <a:t>Controller / Accounting</a:t>
            </a:r>
          </a:p>
        </p:txBody>
      </p:sp>
      <p:sp>
        <p:nvSpPr>
          <p:cNvPr id="29" name="TextBox 28">
            <a:extLst>
              <a:ext uri="{FF2B5EF4-FFF2-40B4-BE49-F238E27FC236}">
                <a16:creationId xmlns:a16="http://schemas.microsoft.com/office/drawing/2014/main" id="{9EA80166-89AF-4BDE-B573-AD5C1DC5E49A}"/>
              </a:ext>
            </a:extLst>
          </p:cNvPr>
          <p:cNvSpPr txBox="1"/>
          <p:nvPr/>
        </p:nvSpPr>
        <p:spPr>
          <a:xfrm>
            <a:off x="3906994" y="971068"/>
            <a:ext cx="2001175" cy="645906"/>
          </a:xfrm>
          <a:prstGeom prst="rect">
            <a:avLst/>
          </a:prstGeom>
          <a:noFill/>
        </p:spPr>
        <p:txBody>
          <a:bodyPr wrap="square" rtlCol="0">
            <a:spAutoFit/>
          </a:bodyPr>
          <a:lstStyle/>
          <a:p>
            <a:r>
              <a:rPr lang="en-US" sz="1799" b="1" dirty="0">
                <a:solidFill>
                  <a:srgbClr val="FFFF00"/>
                </a:solidFill>
              </a:rPr>
              <a:t>CREDIT ANALYSIS</a:t>
            </a:r>
          </a:p>
        </p:txBody>
      </p:sp>
      <p:sp>
        <p:nvSpPr>
          <p:cNvPr id="30" name="TextBox 29">
            <a:extLst>
              <a:ext uri="{FF2B5EF4-FFF2-40B4-BE49-F238E27FC236}">
                <a16:creationId xmlns:a16="http://schemas.microsoft.com/office/drawing/2014/main" id="{B06FCC22-36DE-44B0-8C9A-64A4DB663FCA}"/>
              </a:ext>
            </a:extLst>
          </p:cNvPr>
          <p:cNvSpPr txBox="1"/>
          <p:nvPr/>
        </p:nvSpPr>
        <p:spPr>
          <a:xfrm>
            <a:off x="361116" y="981152"/>
            <a:ext cx="2493969" cy="645906"/>
          </a:xfrm>
          <a:prstGeom prst="rect">
            <a:avLst/>
          </a:prstGeom>
          <a:noFill/>
        </p:spPr>
        <p:txBody>
          <a:bodyPr wrap="square" rtlCol="0">
            <a:spAutoFit/>
          </a:bodyPr>
          <a:lstStyle/>
          <a:p>
            <a:r>
              <a:rPr lang="en-US" sz="1799" b="1" dirty="0">
                <a:solidFill>
                  <a:srgbClr val="FFFF00"/>
                </a:solidFill>
              </a:rPr>
              <a:t>CORPORATE FINANCE</a:t>
            </a:r>
          </a:p>
        </p:txBody>
      </p:sp>
      <p:pic>
        <p:nvPicPr>
          <p:cNvPr id="21" name="Graphic 20" descr="Bank">
            <a:extLst>
              <a:ext uri="{FF2B5EF4-FFF2-40B4-BE49-F238E27FC236}">
                <a16:creationId xmlns:a16="http://schemas.microsoft.com/office/drawing/2014/main" id="{6AA9D0E3-E267-479B-B70F-DE1ED2AC9D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59281" y="1443777"/>
            <a:ext cx="914162" cy="914162"/>
          </a:xfrm>
          <a:prstGeom prst="rect">
            <a:avLst/>
          </a:prstGeom>
        </p:spPr>
      </p:pic>
      <p:sp>
        <p:nvSpPr>
          <p:cNvPr id="22" name="TextBox 21">
            <a:extLst>
              <a:ext uri="{FF2B5EF4-FFF2-40B4-BE49-F238E27FC236}">
                <a16:creationId xmlns:a16="http://schemas.microsoft.com/office/drawing/2014/main" id="{9ED265C1-C08D-442B-8E7F-36AADF1445C7}"/>
              </a:ext>
            </a:extLst>
          </p:cNvPr>
          <p:cNvSpPr txBox="1"/>
          <p:nvPr/>
        </p:nvSpPr>
        <p:spPr>
          <a:xfrm>
            <a:off x="9259281" y="2473954"/>
            <a:ext cx="3061070" cy="2061566"/>
          </a:xfrm>
          <a:prstGeom prst="rect">
            <a:avLst/>
          </a:prstGeom>
          <a:noFill/>
        </p:spPr>
        <p:txBody>
          <a:bodyPr wrap="square" rtlCol="0">
            <a:spAutoFit/>
          </a:bodyPr>
          <a:lstStyle/>
          <a:p>
            <a:r>
              <a:rPr lang="en-US" sz="1600" b="1" dirty="0"/>
              <a:t>Investment Banking</a:t>
            </a:r>
          </a:p>
          <a:p>
            <a:pPr marL="285664" indent="-285664">
              <a:buFont typeface="Arial" panose="020B0604020202020204" pitchFamily="34" charset="0"/>
              <a:buChar char="•"/>
            </a:pPr>
            <a:r>
              <a:rPr lang="en-US" sz="1600" dirty="0"/>
              <a:t>Broker/Dealer - Sales &amp; Trade</a:t>
            </a:r>
          </a:p>
          <a:p>
            <a:pPr marL="285664" indent="-285664">
              <a:buFont typeface="Arial" panose="020B0604020202020204" pitchFamily="34" charset="0"/>
              <a:buChar char="•"/>
            </a:pPr>
            <a:r>
              <a:rPr lang="en-US" sz="1600" dirty="0"/>
              <a:t>Advice (M&amp;A, Capital Markets, Economics)</a:t>
            </a:r>
          </a:p>
          <a:p>
            <a:pPr marL="285664" indent="-285664">
              <a:buFont typeface="Arial" panose="020B0604020202020204" pitchFamily="34" charset="0"/>
              <a:buChar char="•"/>
            </a:pPr>
            <a:r>
              <a:rPr lang="en-US" sz="1600" dirty="0"/>
              <a:t>Research</a:t>
            </a:r>
          </a:p>
          <a:p>
            <a:pPr marL="285664" indent="-285664">
              <a:buFont typeface="Arial" panose="020B0604020202020204" pitchFamily="34" charset="0"/>
              <a:buChar char="•"/>
            </a:pPr>
            <a:r>
              <a:rPr lang="en-US" sz="1600" dirty="0"/>
              <a:t>Portfolio Management </a:t>
            </a:r>
          </a:p>
          <a:p>
            <a:pPr marL="285664" indent="-285664">
              <a:buFont typeface="Arial" panose="020B0604020202020204" pitchFamily="34" charset="0"/>
              <a:buChar char="•"/>
            </a:pPr>
            <a:r>
              <a:rPr lang="en-US" sz="1600" dirty="0"/>
              <a:t>Wealth Management</a:t>
            </a:r>
          </a:p>
        </p:txBody>
      </p:sp>
      <p:sp>
        <p:nvSpPr>
          <p:cNvPr id="23" name="TextBox 22">
            <a:extLst>
              <a:ext uri="{FF2B5EF4-FFF2-40B4-BE49-F238E27FC236}">
                <a16:creationId xmlns:a16="http://schemas.microsoft.com/office/drawing/2014/main" id="{38FE2E32-F689-4E8D-A1A8-752D62D5E794}"/>
              </a:ext>
            </a:extLst>
          </p:cNvPr>
          <p:cNvSpPr txBox="1"/>
          <p:nvPr/>
        </p:nvSpPr>
        <p:spPr>
          <a:xfrm>
            <a:off x="152685" y="5686812"/>
            <a:ext cx="7150777" cy="1323439"/>
          </a:xfrm>
          <a:prstGeom prst="rect">
            <a:avLst/>
          </a:prstGeom>
          <a:noFill/>
        </p:spPr>
        <p:txBody>
          <a:bodyPr wrap="square" rtlCol="0">
            <a:spAutoFit/>
          </a:bodyPr>
          <a:lstStyle/>
          <a:p>
            <a:r>
              <a:rPr lang="en-US" sz="1600" b="1" dirty="0"/>
              <a:t>Other Finance Careers</a:t>
            </a:r>
          </a:p>
          <a:p>
            <a:pPr marL="285664" indent="-285664">
              <a:buFont typeface="Arial" panose="020B0604020202020204" pitchFamily="34" charset="0"/>
              <a:buChar char="•"/>
            </a:pPr>
            <a:r>
              <a:rPr lang="en-US" sz="1600" dirty="0"/>
              <a:t>Rating Agencies for Bonds and Loans</a:t>
            </a:r>
          </a:p>
          <a:p>
            <a:pPr marL="285664" indent="-285664">
              <a:buFont typeface="Arial" panose="020B0604020202020204" pitchFamily="34" charset="0"/>
              <a:buChar char="•"/>
            </a:pPr>
            <a:r>
              <a:rPr lang="en-US" sz="1600" dirty="0"/>
              <a:t>Consulting Services (Capital Markets, M&amp;A)</a:t>
            </a:r>
          </a:p>
          <a:p>
            <a:pPr marL="285664" indent="-285664">
              <a:buFont typeface="Arial" panose="020B0604020202020204" pitchFamily="34" charset="0"/>
              <a:buChar char="•"/>
            </a:pPr>
            <a:r>
              <a:rPr lang="en-US" sz="1600" dirty="0"/>
              <a:t>Specialized Finance Services</a:t>
            </a:r>
          </a:p>
          <a:p>
            <a:pPr marL="285664" indent="-285664">
              <a:buFont typeface="Arial" panose="020B0604020202020204" pitchFamily="34" charset="0"/>
              <a:buChar char="•"/>
            </a:pPr>
            <a:endParaRPr lang="en-US" sz="1600" dirty="0"/>
          </a:p>
        </p:txBody>
      </p:sp>
      <p:pic>
        <p:nvPicPr>
          <p:cNvPr id="31" name="Graphic 30" descr="City">
            <a:extLst>
              <a:ext uri="{FF2B5EF4-FFF2-40B4-BE49-F238E27FC236}">
                <a16:creationId xmlns:a16="http://schemas.microsoft.com/office/drawing/2014/main" id="{2ED0F603-5845-4F2E-BDBA-9BED03D6FF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4412" y="1472184"/>
            <a:ext cx="914162" cy="914162"/>
          </a:xfrm>
          <a:prstGeom prst="rect">
            <a:avLst/>
          </a:prstGeom>
        </p:spPr>
      </p:pic>
      <p:sp>
        <p:nvSpPr>
          <p:cNvPr id="32" name="TextBox 31">
            <a:extLst>
              <a:ext uri="{FF2B5EF4-FFF2-40B4-BE49-F238E27FC236}">
                <a16:creationId xmlns:a16="http://schemas.microsoft.com/office/drawing/2014/main" id="{E190AF08-BDA5-420E-AA64-8D5163573C3F}"/>
              </a:ext>
            </a:extLst>
          </p:cNvPr>
          <p:cNvSpPr txBox="1"/>
          <p:nvPr/>
        </p:nvSpPr>
        <p:spPr>
          <a:xfrm>
            <a:off x="6060572" y="2455696"/>
            <a:ext cx="3061070" cy="1569251"/>
          </a:xfrm>
          <a:prstGeom prst="rect">
            <a:avLst/>
          </a:prstGeom>
          <a:noFill/>
        </p:spPr>
        <p:txBody>
          <a:bodyPr wrap="square" rtlCol="0">
            <a:spAutoFit/>
          </a:bodyPr>
          <a:lstStyle/>
          <a:p>
            <a:r>
              <a:rPr lang="en-US" sz="1600" b="1" dirty="0"/>
              <a:t>Merchant Banking (CLOs, BDCs)</a:t>
            </a:r>
          </a:p>
          <a:p>
            <a:pPr marL="285664" indent="-285664">
              <a:buFont typeface="Arial" panose="020B0604020202020204" pitchFamily="34" charset="0"/>
              <a:buChar char="•"/>
            </a:pPr>
            <a:r>
              <a:rPr lang="en-US" sz="1600" dirty="0"/>
              <a:t>Credit Analysis (Bonds/Loans)</a:t>
            </a:r>
          </a:p>
          <a:p>
            <a:pPr marL="285664" indent="-285664">
              <a:buFont typeface="Arial" panose="020B0604020202020204" pitchFamily="34" charset="0"/>
              <a:buChar char="•"/>
            </a:pPr>
            <a:r>
              <a:rPr lang="en-US" sz="1600" dirty="0"/>
              <a:t>Portfolio Management</a:t>
            </a:r>
          </a:p>
          <a:p>
            <a:pPr marL="285664" indent="-285664">
              <a:buFont typeface="Arial" panose="020B0604020202020204" pitchFamily="34" charset="0"/>
              <a:buChar char="•"/>
            </a:pPr>
            <a:endParaRPr lang="en-US" sz="1600" dirty="0"/>
          </a:p>
        </p:txBody>
      </p:sp>
      <p:sp>
        <p:nvSpPr>
          <p:cNvPr id="33" name="TextBox 32">
            <a:extLst>
              <a:ext uri="{FF2B5EF4-FFF2-40B4-BE49-F238E27FC236}">
                <a16:creationId xmlns:a16="http://schemas.microsoft.com/office/drawing/2014/main" id="{17A6F4B2-C628-4921-8183-55F4971D4531}"/>
              </a:ext>
            </a:extLst>
          </p:cNvPr>
          <p:cNvSpPr txBox="1"/>
          <p:nvPr/>
        </p:nvSpPr>
        <p:spPr>
          <a:xfrm>
            <a:off x="8976051" y="5563905"/>
            <a:ext cx="3061070" cy="1569251"/>
          </a:xfrm>
          <a:prstGeom prst="rect">
            <a:avLst/>
          </a:prstGeom>
          <a:noFill/>
        </p:spPr>
        <p:txBody>
          <a:bodyPr wrap="square" rtlCol="0">
            <a:spAutoFit/>
          </a:bodyPr>
          <a:lstStyle/>
          <a:p>
            <a:r>
              <a:rPr lang="en-US" sz="1600" b="1" dirty="0"/>
              <a:t>Private Equity </a:t>
            </a:r>
          </a:p>
          <a:p>
            <a:pPr marL="285664" indent="-285664">
              <a:buFont typeface="Arial" panose="020B0604020202020204" pitchFamily="34" charset="0"/>
              <a:buChar char="•"/>
            </a:pPr>
            <a:r>
              <a:rPr lang="en-US" sz="1600" dirty="0"/>
              <a:t>Equity Analysis </a:t>
            </a:r>
          </a:p>
          <a:p>
            <a:pPr marL="285664" indent="-285664">
              <a:buFont typeface="Arial" panose="020B0604020202020204" pitchFamily="34" charset="0"/>
              <a:buChar char="•"/>
            </a:pPr>
            <a:r>
              <a:rPr lang="en-US" sz="1600" dirty="0"/>
              <a:t>Portfolio Management (Equity)</a:t>
            </a:r>
          </a:p>
          <a:p>
            <a:endParaRPr lang="en-US" sz="1600" dirty="0"/>
          </a:p>
          <a:p>
            <a:pPr marL="285664" indent="-285664">
              <a:buFont typeface="Arial" panose="020B0604020202020204" pitchFamily="34" charset="0"/>
              <a:buChar char="•"/>
            </a:pPr>
            <a:endParaRPr lang="en-US" sz="1600" dirty="0"/>
          </a:p>
        </p:txBody>
      </p:sp>
      <p:sp>
        <p:nvSpPr>
          <p:cNvPr id="34" name="TextBox 33">
            <a:extLst>
              <a:ext uri="{FF2B5EF4-FFF2-40B4-BE49-F238E27FC236}">
                <a16:creationId xmlns:a16="http://schemas.microsoft.com/office/drawing/2014/main" id="{5C649E92-9D44-4EFD-A81D-5ED398D68E65}"/>
              </a:ext>
            </a:extLst>
          </p:cNvPr>
          <p:cNvSpPr txBox="1"/>
          <p:nvPr/>
        </p:nvSpPr>
        <p:spPr>
          <a:xfrm>
            <a:off x="7453755" y="966116"/>
            <a:ext cx="1667887" cy="369236"/>
          </a:xfrm>
          <a:prstGeom prst="rect">
            <a:avLst/>
          </a:prstGeom>
          <a:noFill/>
        </p:spPr>
        <p:txBody>
          <a:bodyPr wrap="square" rtlCol="0">
            <a:spAutoFit/>
          </a:bodyPr>
          <a:lstStyle/>
          <a:p>
            <a:r>
              <a:rPr lang="en-US" sz="1799" b="1" dirty="0">
                <a:solidFill>
                  <a:srgbClr val="FFFF00"/>
                </a:solidFill>
              </a:rPr>
              <a:t>INVESTMENTS</a:t>
            </a:r>
          </a:p>
        </p:txBody>
      </p:sp>
    </p:spTree>
    <p:extLst>
      <p:ext uri="{BB962C8B-B14F-4D97-AF65-F5344CB8AC3E}">
        <p14:creationId xmlns:p14="http://schemas.microsoft.com/office/powerpoint/2010/main" val="37556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48E5F5-CE58-448D-A76E-B779504A379A}"/>
              </a:ext>
            </a:extLst>
          </p:cNvPr>
          <p:cNvSpPr txBox="1">
            <a:spLocks noGrp="1"/>
          </p:cNvSpPr>
          <p:nvPr>
            <p:ph type="title"/>
          </p:nvPr>
        </p:nvSpPr>
        <p:spPr>
          <a:xfrm>
            <a:off x="544192" y="321642"/>
            <a:ext cx="6280630" cy="799893"/>
          </a:xfrm>
          <a:prstGeom prst="rect">
            <a:avLst/>
          </a:prstGeom>
        </p:spPr>
        <p:txBody>
          <a:bodyPr rtlCol="0">
            <a:normAutofit/>
          </a:bodyPr>
          <a:lstStyle/>
          <a:p>
            <a:r>
              <a:rPr lang="en-US" b="1" dirty="0">
                <a:solidFill>
                  <a:srgbClr val="FFFF00"/>
                </a:solidFill>
              </a:rPr>
              <a:t>CREDIT  ANALYSIS</a:t>
            </a:r>
          </a:p>
        </p:txBody>
      </p:sp>
      <p:sp>
        <p:nvSpPr>
          <p:cNvPr id="10" name="Content Placeholder 9">
            <a:extLst>
              <a:ext uri="{FF2B5EF4-FFF2-40B4-BE49-F238E27FC236}">
                <a16:creationId xmlns:a16="http://schemas.microsoft.com/office/drawing/2014/main" id="{D9FD0AB7-6A6B-4E64-B5D2-DC45E2862310}"/>
              </a:ext>
            </a:extLst>
          </p:cNvPr>
          <p:cNvSpPr>
            <a:spLocks noGrp="1"/>
          </p:cNvSpPr>
          <p:nvPr>
            <p:ph idx="1"/>
          </p:nvPr>
        </p:nvSpPr>
        <p:spPr>
          <a:xfrm>
            <a:off x="4418012" y="1505450"/>
            <a:ext cx="7484700" cy="5030908"/>
          </a:xfrm>
        </p:spPr>
        <p:txBody>
          <a:bodyPr>
            <a:normAutofit lnSpcReduction="10000"/>
          </a:bodyPr>
          <a:lstStyle/>
          <a:p>
            <a:r>
              <a:rPr lang="en-US" b="1" dirty="0"/>
              <a:t>FRONT OFFICE</a:t>
            </a:r>
          </a:p>
          <a:p>
            <a:pPr lvl="1"/>
            <a:r>
              <a:rPr lang="en-US" dirty="0"/>
              <a:t>Customer facing services</a:t>
            </a:r>
          </a:p>
          <a:p>
            <a:pPr lvl="2"/>
            <a:r>
              <a:rPr lang="en-US" dirty="0"/>
              <a:t>Corporate Finance: Underwrite, Lending / Investing (Primary Market)</a:t>
            </a:r>
          </a:p>
          <a:p>
            <a:pPr lvl="2"/>
            <a:r>
              <a:rPr lang="en-US" dirty="0"/>
              <a:t>Sales &amp; Trade – (Secondary Market)</a:t>
            </a:r>
          </a:p>
          <a:p>
            <a:pPr lvl="2"/>
            <a:r>
              <a:rPr lang="en-US" dirty="0"/>
              <a:t>Advisory and Research</a:t>
            </a:r>
          </a:p>
          <a:p>
            <a:r>
              <a:rPr lang="en-US" b="1" dirty="0"/>
              <a:t>MIDDLE OFFICE</a:t>
            </a:r>
          </a:p>
          <a:p>
            <a:pPr lvl="1"/>
            <a:r>
              <a:rPr lang="en-US" dirty="0"/>
              <a:t>Risk Management</a:t>
            </a:r>
          </a:p>
          <a:p>
            <a:pPr lvl="2"/>
            <a:r>
              <a:rPr lang="en-US" dirty="0"/>
              <a:t>Market Risk</a:t>
            </a:r>
          </a:p>
          <a:p>
            <a:pPr lvl="2"/>
            <a:r>
              <a:rPr lang="en-US" dirty="0"/>
              <a:t>Credit Risk</a:t>
            </a:r>
          </a:p>
          <a:p>
            <a:pPr lvl="2"/>
            <a:r>
              <a:rPr lang="en-US" dirty="0"/>
              <a:t>Operating Risk</a:t>
            </a:r>
          </a:p>
          <a:p>
            <a:pPr lvl="2"/>
            <a:r>
              <a:rPr lang="en-US" dirty="0"/>
              <a:t>Liquidity Risk</a:t>
            </a:r>
          </a:p>
          <a:p>
            <a:r>
              <a:rPr lang="en-US" b="1" dirty="0"/>
              <a:t>BACK OFFICE</a:t>
            </a:r>
          </a:p>
          <a:p>
            <a:pPr lvl="1"/>
            <a:r>
              <a:rPr lang="en-US" dirty="0"/>
              <a:t>Operations / IT (Technology) &amp; Compliance</a:t>
            </a:r>
          </a:p>
        </p:txBody>
      </p:sp>
      <p:pic>
        <p:nvPicPr>
          <p:cNvPr id="6" name="Graphic 5" descr="Building">
            <a:extLst>
              <a:ext uri="{FF2B5EF4-FFF2-40B4-BE49-F238E27FC236}">
                <a16:creationId xmlns:a16="http://schemas.microsoft.com/office/drawing/2014/main" id="{4279218C-2307-4A4E-9A85-184AAF8938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192" y="1282297"/>
            <a:ext cx="1770482" cy="1943610"/>
          </a:xfrm>
          <a:prstGeom prst="rect">
            <a:avLst/>
          </a:prstGeom>
        </p:spPr>
      </p:pic>
    </p:spTree>
    <p:extLst>
      <p:ext uri="{BB962C8B-B14F-4D97-AF65-F5344CB8AC3E}">
        <p14:creationId xmlns:p14="http://schemas.microsoft.com/office/powerpoint/2010/main" val="116746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275" y="228570"/>
            <a:ext cx="3580466" cy="657054"/>
          </a:xfrm>
        </p:spPr>
        <p:txBody>
          <a:bodyPr>
            <a:normAutofit/>
          </a:bodyPr>
          <a:lstStyle/>
          <a:p>
            <a:r>
              <a:rPr sz="1999" dirty="0"/>
              <a:t>Key Players in Private Credit</a:t>
            </a:r>
          </a:p>
        </p:txBody>
      </p:sp>
      <p:sp>
        <p:nvSpPr>
          <p:cNvPr id="3" name="TextBox 2"/>
          <p:cNvSpPr txBox="1"/>
          <p:nvPr/>
        </p:nvSpPr>
        <p:spPr>
          <a:xfrm>
            <a:off x="6888274" y="629275"/>
            <a:ext cx="4325129" cy="6138415"/>
          </a:xfrm>
          <a:prstGeom prst="rect">
            <a:avLst/>
          </a:prstGeom>
          <a:noFill/>
        </p:spPr>
        <p:txBody>
          <a:bodyPr wrap="square">
            <a:spAutoFit/>
          </a:bodyPr>
          <a:lstStyle/>
          <a:p>
            <a:endParaRPr sz="1799" dirty="0"/>
          </a:p>
          <a:p>
            <a:pPr>
              <a:defRPr sz="1400" b="1">
                <a:solidFill>
                  <a:srgbClr val="00467A"/>
                </a:solidFill>
              </a:defRPr>
            </a:pPr>
            <a:r>
              <a:rPr sz="1400" dirty="0">
                <a:solidFill>
                  <a:srgbClr val="FFFF00"/>
                </a:solidFill>
              </a:rPr>
              <a:t>Top Global Private Credit Firms</a:t>
            </a:r>
          </a:p>
          <a:p>
            <a:pPr lvl="1">
              <a:defRPr sz="1100"/>
            </a:pPr>
            <a:r>
              <a:rPr sz="1100" dirty="0"/>
              <a:t>• Ares Management – Direct Lending, Special Situations</a:t>
            </a:r>
          </a:p>
          <a:p>
            <a:pPr lvl="1">
              <a:defRPr sz="1100"/>
            </a:pPr>
            <a:r>
              <a:rPr sz="1100" dirty="0"/>
              <a:t>• Blackstone Credit – Direct Lending, Mezzanine, Distressed</a:t>
            </a:r>
          </a:p>
          <a:p>
            <a:pPr lvl="1">
              <a:defRPr sz="1100"/>
            </a:pPr>
            <a:r>
              <a:rPr sz="1100" dirty="0"/>
              <a:t>• Apollo Global – Opportunistic, Structured Credit</a:t>
            </a:r>
          </a:p>
          <a:p>
            <a:pPr lvl="1">
              <a:defRPr sz="1100"/>
            </a:pPr>
            <a:r>
              <a:rPr sz="1100" dirty="0"/>
              <a:t>• KKR Credit – Direct Lending, CLOs</a:t>
            </a:r>
          </a:p>
          <a:p>
            <a:pPr lvl="1">
              <a:defRPr sz="1100"/>
            </a:pPr>
            <a:r>
              <a:rPr sz="1100" dirty="0"/>
              <a:t>• Oaktree Capital – Distressed, Special Situations</a:t>
            </a:r>
          </a:p>
          <a:p>
            <a:pPr lvl="1">
              <a:defRPr sz="1100"/>
            </a:pPr>
            <a:r>
              <a:rPr sz="1100" dirty="0"/>
              <a:t>• Golub Capital – Middle Market Lending</a:t>
            </a:r>
          </a:p>
          <a:p>
            <a:pPr lvl="1">
              <a:defRPr sz="1100"/>
            </a:pPr>
            <a:r>
              <a:rPr sz="1100" dirty="0"/>
              <a:t>• HPS Investment – Senior Secured, Mezzanine</a:t>
            </a:r>
          </a:p>
          <a:p>
            <a:pPr lvl="1">
              <a:defRPr sz="1100"/>
            </a:pPr>
            <a:r>
              <a:rPr sz="1100" dirty="0"/>
              <a:t>• Crescent Capital – High-Yield, Mezzanine</a:t>
            </a:r>
          </a:p>
          <a:p>
            <a:pPr lvl="1">
              <a:defRPr sz="1100"/>
            </a:pPr>
            <a:r>
              <a:rPr sz="1100" dirty="0"/>
              <a:t>• Sixth Street – Opportunistic, Growth Lending</a:t>
            </a:r>
          </a:p>
          <a:p>
            <a:pPr lvl="1">
              <a:defRPr sz="1100"/>
            </a:pPr>
            <a:r>
              <a:rPr sz="1100" dirty="0"/>
              <a:t>• Blue Owl (Owl Rock) – Direct Lending, NAV Loans</a:t>
            </a:r>
          </a:p>
          <a:p>
            <a:pPr>
              <a:defRPr sz="1400" b="1">
                <a:solidFill>
                  <a:srgbClr val="00467A"/>
                </a:solidFill>
              </a:defRPr>
            </a:pPr>
            <a:r>
              <a:rPr sz="1400" dirty="0">
                <a:solidFill>
                  <a:srgbClr val="FFFF00"/>
                </a:solidFill>
              </a:rPr>
              <a:t>Specialized/Niche Players</a:t>
            </a:r>
          </a:p>
          <a:p>
            <a:pPr lvl="1">
              <a:defRPr sz="1100"/>
            </a:pPr>
            <a:r>
              <a:rPr sz="1100" dirty="0"/>
              <a:t>• Antares Capital – Sponsor-Backed Lending</a:t>
            </a:r>
          </a:p>
          <a:p>
            <a:pPr lvl="1">
              <a:defRPr sz="1100"/>
            </a:pPr>
            <a:r>
              <a:rPr sz="1100" dirty="0"/>
              <a:t>• Twin Brook – Lower Middle-Market</a:t>
            </a:r>
          </a:p>
          <a:p>
            <a:pPr lvl="1">
              <a:defRPr sz="1100"/>
            </a:pPr>
            <a:r>
              <a:rPr sz="1100" dirty="0"/>
              <a:t>• Runway Growth – Venture Debt</a:t>
            </a:r>
          </a:p>
          <a:p>
            <a:pPr lvl="1">
              <a:defRPr sz="1100"/>
            </a:pPr>
            <a:r>
              <a:rPr sz="1100" dirty="0"/>
              <a:t>• </a:t>
            </a:r>
            <a:r>
              <a:rPr sz="1100" dirty="0" err="1"/>
              <a:t>Alcentra</a:t>
            </a:r>
            <a:r>
              <a:rPr sz="1100" dirty="0"/>
              <a:t> – Sub-Investment Grade</a:t>
            </a:r>
          </a:p>
          <a:p>
            <a:pPr lvl="1">
              <a:defRPr sz="1100"/>
            </a:pPr>
            <a:r>
              <a:rPr sz="1100" dirty="0"/>
              <a:t>• Monroe Capital – Healthcare, Tech Focus</a:t>
            </a:r>
          </a:p>
          <a:p>
            <a:pPr lvl="1">
              <a:defRPr sz="1100"/>
            </a:pPr>
            <a:r>
              <a:rPr sz="1100" dirty="0"/>
              <a:t>• </a:t>
            </a:r>
            <a:r>
              <a:rPr sz="1100" dirty="0" err="1"/>
              <a:t>WhiteHorse</a:t>
            </a:r>
            <a:r>
              <a:rPr sz="1100" dirty="0"/>
              <a:t> (H.I.G.) – Flexible Structures</a:t>
            </a:r>
          </a:p>
          <a:p>
            <a:pPr>
              <a:defRPr sz="1400" b="1">
                <a:solidFill>
                  <a:srgbClr val="00467A"/>
                </a:solidFill>
              </a:defRPr>
            </a:pPr>
            <a:r>
              <a:rPr sz="1400" dirty="0">
                <a:solidFill>
                  <a:srgbClr val="FFFF00"/>
                </a:solidFill>
              </a:rPr>
              <a:t>European Credit Firms</a:t>
            </a:r>
          </a:p>
          <a:p>
            <a:pPr lvl="1">
              <a:defRPr sz="1100"/>
            </a:pPr>
            <a:r>
              <a:rPr sz="1100" dirty="0"/>
              <a:t>• Ardian – Mid-Cap Lending (France)</a:t>
            </a:r>
          </a:p>
          <a:p>
            <a:pPr lvl="1">
              <a:defRPr sz="1100"/>
            </a:pPr>
            <a:r>
              <a:rPr sz="1100" dirty="0"/>
              <a:t>• ICG – Subordinated Debt (UK)</a:t>
            </a:r>
          </a:p>
          <a:p>
            <a:pPr lvl="1">
              <a:defRPr sz="1100"/>
            </a:pPr>
            <a:r>
              <a:rPr sz="1100" dirty="0"/>
              <a:t>• Pemberton – Mid-Market Lending (UK)</a:t>
            </a:r>
          </a:p>
          <a:p>
            <a:pPr lvl="1">
              <a:defRPr sz="1100"/>
            </a:pPr>
            <a:r>
              <a:rPr sz="1100" dirty="0"/>
              <a:t>• </a:t>
            </a:r>
            <a:r>
              <a:rPr sz="1100" dirty="0" err="1"/>
              <a:t>Hayfin</a:t>
            </a:r>
            <a:r>
              <a:rPr sz="1100" dirty="0"/>
              <a:t> – Opportunistic Credit (UK)</a:t>
            </a:r>
          </a:p>
          <a:p>
            <a:pPr lvl="1">
              <a:defRPr sz="1100"/>
            </a:pPr>
            <a:r>
              <a:rPr sz="1100" dirty="0"/>
              <a:t>• Permira Credit – Growth Financing (UK)</a:t>
            </a:r>
          </a:p>
          <a:p>
            <a:pPr>
              <a:defRPr sz="1400" b="1">
                <a:solidFill>
                  <a:srgbClr val="00467A"/>
                </a:solidFill>
              </a:defRPr>
            </a:pPr>
            <a:r>
              <a:rPr sz="1400" dirty="0">
                <a:solidFill>
                  <a:srgbClr val="FFFF00"/>
                </a:solidFill>
              </a:rPr>
              <a:t>Asset Manager Credit Arms</a:t>
            </a:r>
          </a:p>
          <a:p>
            <a:pPr lvl="1">
              <a:defRPr sz="1100"/>
            </a:pPr>
            <a:r>
              <a:rPr sz="1100" dirty="0"/>
              <a:t>• Goldman Sachs – Private Credit</a:t>
            </a:r>
          </a:p>
          <a:p>
            <a:pPr lvl="1">
              <a:defRPr sz="1100"/>
            </a:pPr>
            <a:r>
              <a:rPr sz="1100" dirty="0"/>
              <a:t>• JPMorgan – Strategic Credit</a:t>
            </a:r>
          </a:p>
          <a:p>
            <a:pPr lvl="1">
              <a:defRPr sz="1100"/>
            </a:pPr>
            <a:r>
              <a:rPr sz="1100" dirty="0"/>
              <a:t>• Morgan Stanley – MSIM Credit Partners</a:t>
            </a:r>
          </a:p>
          <a:p>
            <a:pPr lvl="1">
              <a:defRPr sz="1100"/>
            </a:pPr>
            <a:r>
              <a:rPr sz="1100" dirty="0"/>
              <a:t>• Bain Capital Credit – Distressed, Opportunistic</a:t>
            </a:r>
          </a:p>
          <a:p>
            <a:pPr lvl="1">
              <a:defRPr sz="1100"/>
            </a:pPr>
            <a:r>
              <a:rPr sz="1100" dirty="0"/>
              <a:t>• T. Rowe / Oak Hill – High-Yield, Private</a:t>
            </a:r>
          </a:p>
          <a:p>
            <a:pPr lvl="1">
              <a:defRPr sz="1100"/>
            </a:pPr>
            <a:r>
              <a:rPr sz="1100" dirty="0"/>
              <a:t>• Carlyle – Global Credit Division</a:t>
            </a:r>
          </a:p>
        </p:txBody>
      </p:sp>
      <p:sp>
        <p:nvSpPr>
          <p:cNvPr id="5" name="TextBox 4">
            <a:extLst>
              <a:ext uri="{FF2B5EF4-FFF2-40B4-BE49-F238E27FC236}">
                <a16:creationId xmlns:a16="http://schemas.microsoft.com/office/drawing/2014/main" id="{4703A033-7D78-6B96-E7BC-9EF73185B675}"/>
              </a:ext>
            </a:extLst>
          </p:cNvPr>
          <p:cNvSpPr txBox="1"/>
          <p:nvPr/>
        </p:nvSpPr>
        <p:spPr>
          <a:xfrm>
            <a:off x="334557" y="785549"/>
            <a:ext cx="4617152" cy="4184543"/>
          </a:xfrm>
          <a:prstGeom prst="rect">
            <a:avLst/>
          </a:prstGeom>
          <a:noFill/>
        </p:spPr>
        <p:txBody>
          <a:bodyPr wrap="square">
            <a:spAutoFit/>
          </a:bodyPr>
          <a:lstStyle/>
          <a:p>
            <a:endParaRPr sz="1799" dirty="0"/>
          </a:p>
          <a:p>
            <a:pPr>
              <a:defRPr sz="1400" b="1">
                <a:solidFill>
                  <a:srgbClr val="00467A"/>
                </a:solidFill>
              </a:defRPr>
            </a:pPr>
            <a:r>
              <a:rPr sz="1400" dirty="0">
                <a:solidFill>
                  <a:srgbClr val="FFFF00"/>
                </a:solidFill>
              </a:rPr>
              <a:t>Top Global Commercial Banks</a:t>
            </a:r>
          </a:p>
          <a:p>
            <a:pPr lvl="1">
              <a:defRPr sz="1100"/>
            </a:pPr>
            <a:r>
              <a:rPr sz="1100" dirty="0"/>
              <a:t>• JPMorgan Chase (USA) – $4.1T assets</a:t>
            </a:r>
          </a:p>
          <a:p>
            <a:pPr lvl="1">
              <a:defRPr sz="1100"/>
            </a:pPr>
            <a:r>
              <a:rPr sz="1100" dirty="0"/>
              <a:t>• Mitsubishi UFJ Financial Group (Japan) – $3.3T</a:t>
            </a:r>
          </a:p>
          <a:p>
            <a:pPr lvl="1">
              <a:defRPr sz="1100"/>
            </a:pPr>
            <a:r>
              <a:rPr sz="1100" dirty="0"/>
              <a:t>• Bank of America (USA) – $3.2T</a:t>
            </a:r>
          </a:p>
          <a:p>
            <a:pPr lvl="1">
              <a:defRPr sz="1100"/>
            </a:pPr>
            <a:r>
              <a:rPr sz="1100" dirty="0"/>
              <a:t>• HSBC Holdings (UK) – $3.0T</a:t>
            </a:r>
          </a:p>
          <a:p>
            <a:pPr lvl="1">
              <a:defRPr sz="1100"/>
            </a:pPr>
            <a:r>
              <a:rPr sz="1100" dirty="0"/>
              <a:t>• BNP Paribas (France) – $2.9T</a:t>
            </a:r>
          </a:p>
          <a:p>
            <a:pPr lvl="1">
              <a:defRPr sz="1100"/>
            </a:pPr>
            <a:r>
              <a:rPr sz="1100" dirty="0"/>
              <a:t>• Wells Fargo (USA) – $2.0T</a:t>
            </a:r>
          </a:p>
          <a:p>
            <a:pPr lvl="1">
              <a:defRPr sz="1100"/>
            </a:pPr>
            <a:r>
              <a:rPr sz="1100" dirty="0"/>
              <a:t>• Citigroup (USA) – Global commercial &amp; retail bank</a:t>
            </a:r>
          </a:p>
          <a:p>
            <a:pPr lvl="1">
              <a:defRPr sz="1100"/>
            </a:pPr>
            <a:r>
              <a:rPr sz="1100" dirty="0"/>
              <a:t>• Santander (Spain) – Leading EU &amp; Latin America bank</a:t>
            </a:r>
          </a:p>
          <a:p>
            <a:pPr lvl="1">
              <a:defRPr sz="1100"/>
            </a:pPr>
            <a:r>
              <a:rPr sz="1100" dirty="0"/>
              <a:t>• ING Group (Netherlands) – Strong in digital/commercial</a:t>
            </a:r>
          </a:p>
          <a:p>
            <a:pPr lvl="1">
              <a:defRPr sz="1100"/>
            </a:pPr>
            <a:r>
              <a:rPr sz="1100" dirty="0"/>
              <a:t>• Crédit Agricole (France) – Cooperative commercial giant</a:t>
            </a:r>
          </a:p>
          <a:p>
            <a:pPr>
              <a:defRPr sz="1400" b="1">
                <a:solidFill>
                  <a:srgbClr val="00467A"/>
                </a:solidFill>
              </a:defRPr>
            </a:pPr>
            <a:r>
              <a:rPr sz="1400" dirty="0">
                <a:solidFill>
                  <a:srgbClr val="FFFF00"/>
                </a:solidFill>
              </a:rPr>
              <a:t>Other Major Commercial Banks</a:t>
            </a:r>
          </a:p>
          <a:p>
            <a:pPr lvl="1">
              <a:defRPr sz="1100"/>
            </a:pPr>
            <a:r>
              <a:rPr sz="1100" dirty="0"/>
              <a:t>• UniCredit (Italy) – Central &amp; Eastern Europe reach</a:t>
            </a:r>
          </a:p>
          <a:p>
            <a:pPr lvl="1">
              <a:defRPr sz="1100"/>
            </a:pPr>
            <a:r>
              <a:rPr sz="1100" dirty="0"/>
              <a:t>• SMFG (Japan) – Global expansion</a:t>
            </a:r>
          </a:p>
          <a:p>
            <a:pPr lvl="1">
              <a:defRPr sz="1100"/>
            </a:pPr>
            <a:r>
              <a:rPr sz="1100" dirty="0"/>
              <a:t>• DBS Bank (Singapore) – SE Asia digital/commercial leader</a:t>
            </a:r>
          </a:p>
          <a:p>
            <a:pPr lvl="1">
              <a:defRPr sz="1100"/>
            </a:pPr>
            <a:r>
              <a:rPr sz="1100" dirty="0"/>
              <a:t>• Royal Bank of Canada (Canada) – North American presence</a:t>
            </a:r>
          </a:p>
          <a:p>
            <a:pPr lvl="1">
              <a:defRPr sz="1100"/>
            </a:pPr>
            <a:r>
              <a:rPr sz="1100" dirty="0"/>
              <a:t>• TD Bank (Canada) – Major US operations</a:t>
            </a:r>
          </a:p>
          <a:p>
            <a:pPr lvl="1">
              <a:defRPr sz="1100"/>
            </a:pPr>
            <a:r>
              <a:rPr sz="1100" dirty="0"/>
              <a:t>• Commonwealth Bank (Australia) – Domestic strength</a:t>
            </a:r>
          </a:p>
          <a:p>
            <a:pPr lvl="1">
              <a:defRPr sz="1100"/>
            </a:pPr>
            <a:r>
              <a:rPr sz="1100" dirty="0"/>
              <a:t>• Westpac (Australia) – Top 4 Aussie bank</a:t>
            </a:r>
          </a:p>
        </p:txBody>
      </p:sp>
      <p:sp>
        <p:nvSpPr>
          <p:cNvPr id="6" name="Title 1">
            <a:extLst>
              <a:ext uri="{FF2B5EF4-FFF2-40B4-BE49-F238E27FC236}">
                <a16:creationId xmlns:a16="http://schemas.microsoft.com/office/drawing/2014/main" id="{E94EAC6C-3656-C4FC-ED7A-B222A0A4A96A}"/>
              </a:ext>
            </a:extLst>
          </p:cNvPr>
          <p:cNvSpPr txBox="1">
            <a:spLocks/>
          </p:cNvSpPr>
          <p:nvPr/>
        </p:nvSpPr>
        <p:spPr>
          <a:xfrm>
            <a:off x="229810" y="228570"/>
            <a:ext cx="5102801" cy="657054"/>
          </a:xfrm>
          <a:prstGeom prst="rect">
            <a:avLst/>
          </a:prstGeom>
          <a:effectLst/>
        </p:spPr>
        <p:txBody>
          <a:bodyPr vert="horz" lIns="91416" tIns="45708" rIns="91416" bIns="45708"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999" dirty="0"/>
              <a:t>Total Global Commercial Banks (Ex China)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A3BE-87F1-80AA-1CBD-43510952F44B}"/>
              </a:ext>
            </a:extLst>
          </p:cNvPr>
          <p:cNvSpPr>
            <a:spLocks noGrp="1"/>
          </p:cNvSpPr>
          <p:nvPr>
            <p:ph type="title"/>
          </p:nvPr>
        </p:nvSpPr>
        <p:spPr>
          <a:xfrm>
            <a:off x="455612" y="228600"/>
            <a:ext cx="9402274" cy="1400530"/>
          </a:xfrm>
        </p:spPr>
        <p:txBody>
          <a:bodyPr/>
          <a:lstStyle/>
          <a:p>
            <a:r>
              <a:rPr lang="en-US" dirty="0"/>
              <a:t>Instructor and Course Information</a:t>
            </a:r>
          </a:p>
        </p:txBody>
      </p:sp>
      <p:sp>
        <p:nvSpPr>
          <p:cNvPr id="3" name="Content Placeholder 2">
            <a:extLst>
              <a:ext uri="{FF2B5EF4-FFF2-40B4-BE49-F238E27FC236}">
                <a16:creationId xmlns:a16="http://schemas.microsoft.com/office/drawing/2014/main" id="{ED4CC4E0-F5D2-EAA5-60B1-8BF52660397B}"/>
              </a:ext>
            </a:extLst>
          </p:cNvPr>
          <p:cNvSpPr>
            <a:spLocks noGrp="1"/>
          </p:cNvSpPr>
          <p:nvPr>
            <p:ph idx="1"/>
          </p:nvPr>
        </p:nvSpPr>
        <p:spPr>
          <a:xfrm>
            <a:off x="608012" y="1295400"/>
            <a:ext cx="10782470" cy="4724400"/>
          </a:xfrm>
        </p:spPr>
        <p:txBody>
          <a:bodyPr>
            <a:normAutofit fontScale="92500" lnSpcReduction="10000"/>
          </a:bodyPr>
          <a:lstStyle/>
          <a:p>
            <a:r>
              <a:rPr lang="en-US" sz="3200" b="1" dirty="0"/>
              <a:t>Instructor:</a:t>
            </a:r>
            <a:r>
              <a:rPr lang="en-US" sz="3200" dirty="0"/>
              <a:t> </a:t>
            </a:r>
            <a:r>
              <a:rPr lang="es-ES" sz="3200" dirty="0"/>
              <a:t>Christakis (Chris) Droussiotis </a:t>
            </a:r>
            <a:endParaRPr lang="en-US" sz="3200" dirty="0"/>
          </a:p>
          <a:p>
            <a:pPr lvl="1"/>
            <a:r>
              <a:rPr lang="es-ES" u="sng" dirty="0">
                <a:hlinkClick r:id="rId2"/>
              </a:rPr>
              <a:t>c.droussiotis@columbia.edu</a:t>
            </a:r>
            <a:r>
              <a:rPr lang="es-ES" dirty="0"/>
              <a:t>, </a:t>
            </a:r>
            <a:endParaRPr lang="en-US" dirty="0"/>
          </a:p>
          <a:p>
            <a:pPr lvl="1"/>
            <a:r>
              <a:rPr lang="es-ES" dirty="0"/>
              <a:t>(908) 930-4725 (Voice /Text)</a:t>
            </a:r>
            <a:endParaRPr lang="en-US" dirty="0"/>
          </a:p>
          <a:p>
            <a:pPr lvl="1"/>
            <a:r>
              <a:rPr lang="en-US" b="1" dirty="0"/>
              <a:t>Instructor’s Web: </a:t>
            </a:r>
            <a:r>
              <a:rPr lang="en-US" b="1" u="sng" dirty="0">
                <a:hlinkClick r:id="rId3"/>
              </a:rPr>
              <a:t>www.ProfessorDrou.com</a:t>
            </a:r>
            <a:r>
              <a:rPr lang="en-US" b="1" dirty="0"/>
              <a:t> </a:t>
            </a:r>
            <a:endParaRPr lang="en-US" dirty="0"/>
          </a:p>
          <a:p>
            <a:pPr lvl="1"/>
            <a:r>
              <a:rPr lang="en-US" b="1" dirty="0"/>
              <a:t>Office Hours: </a:t>
            </a:r>
            <a:r>
              <a:rPr lang="en-US" dirty="0"/>
              <a:t>In Person: 7:00pm-8:00pm (Tuesdays) Lewisohn Hall (2</a:t>
            </a:r>
            <a:r>
              <a:rPr lang="en-US" baseline="30000" dirty="0"/>
              <a:t>nd</a:t>
            </a:r>
            <a:r>
              <a:rPr lang="en-US" dirty="0"/>
              <a:t> floor study room)</a:t>
            </a:r>
          </a:p>
          <a:p>
            <a:pPr lvl="1"/>
            <a:r>
              <a:rPr lang="en-US" dirty="0"/>
              <a:t>	Remote: </a:t>
            </a:r>
            <a:r>
              <a:rPr lang="en-US" u="sng" dirty="0">
                <a:hlinkClick r:id="rId4"/>
              </a:rPr>
              <a:t>https://calendly.com/professordrou/30min</a:t>
            </a:r>
            <a:r>
              <a:rPr lang="en-US" dirty="0"/>
              <a:t> to book a 30-minute zoom call.</a:t>
            </a:r>
          </a:p>
          <a:p>
            <a:pPr lvl="1"/>
            <a:r>
              <a:rPr lang="en-US" b="1" dirty="0"/>
              <a:t>Response Policy:</a:t>
            </a:r>
            <a:r>
              <a:rPr lang="en-US" dirty="0"/>
              <a:t>	I intend to log onto the course and check email daily. You should expect a response from me within 24 hours. If you have an urgent question or concern, please contact me via text message or telephone</a:t>
            </a:r>
          </a:p>
          <a:p>
            <a:pPr marL="457063" lvl="1" indent="0">
              <a:buNone/>
            </a:pPr>
            <a:endParaRPr lang="en-US" dirty="0"/>
          </a:p>
          <a:p>
            <a:r>
              <a:rPr lang="es-ES" sz="3000" b="1" dirty="0"/>
              <a:t>Teaching Assistants: </a:t>
            </a:r>
            <a:r>
              <a:rPr lang="es-ES" sz="3000" dirty="0"/>
              <a:t>Gustav </a:t>
            </a:r>
            <a:r>
              <a:rPr lang="es-ES" sz="3000" dirty="0" err="1"/>
              <a:t>Masch</a:t>
            </a:r>
            <a:r>
              <a:rPr lang="es-ES" sz="3000" dirty="0"/>
              <a:t> </a:t>
            </a:r>
            <a:r>
              <a:rPr lang="es-ES" sz="3000" dirty="0" err="1"/>
              <a:t>Jimenez</a:t>
            </a:r>
            <a:r>
              <a:rPr lang="es-ES" sz="3000" dirty="0"/>
              <a:t> </a:t>
            </a:r>
          </a:p>
          <a:p>
            <a:pPr lvl="1"/>
            <a:r>
              <a:rPr lang="es-ES" u="sng" dirty="0">
                <a:hlinkClick r:id="rId5"/>
              </a:rPr>
              <a:t>gm3174@columbia.edu</a:t>
            </a:r>
            <a:r>
              <a:rPr lang="en-US" dirty="0"/>
              <a:t>   </a:t>
            </a:r>
          </a:p>
          <a:p>
            <a:pPr lvl="1"/>
            <a:r>
              <a:rPr lang="en-US" b="1" dirty="0"/>
              <a:t>Office Hours:</a:t>
            </a:r>
            <a:r>
              <a:rPr lang="en-US" dirty="0"/>
              <a:t>	By Appointment (via email)</a:t>
            </a:r>
          </a:p>
          <a:p>
            <a:endParaRPr lang="en-US" dirty="0"/>
          </a:p>
        </p:txBody>
      </p:sp>
    </p:spTree>
    <p:extLst>
      <p:ext uri="{BB962C8B-B14F-4D97-AF65-F5344CB8AC3E}">
        <p14:creationId xmlns:p14="http://schemas.microsoft.com/office/powerpoint/2010/main" val="66910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3FE0-466C-4459-A0C6-3124BB5003E5}"/>
              </a:ext>
            </a:extLst>
          </p:cNvPr>
          <p:cNvSpPr>
            <a:spLocks noGrp="1"/>
          </p:cNvSpPr>
          <p:nvPr>
            <p:ph type="title"/>
          </p:nvPr>
        </p:nvSpPr>
        <p:spPr>
          <a:xfrm>
            <a:off x="117400" y="609600"/>
            <a:ext cx="4931160" cy="457200"/>
          </a:xfrm>
        </p:spPr>
        <p:txBody>
          <a:bodyPr vert="horz" lIns="91416" tIns="45708" rIns="91416" bIns="45708" rtlCol="0" anchor="b">
            <a:normAutofit fontScale="90000"/>
          </a:bodyPr>
          <a:lstStyle/>
          <a:p>
            <a:r>
              <a:rPr lang="en-US" sz="2000" b="1" dirty="0">
                <a:solidFill>
                  <a:srgbClr val="FFFF00"/>
                </a:solidFill>
              </a:rPr>
              <a:t>Speaker’s Biography</a:t>
            </a:r>
            <a:br>
              <a:rPr lang="en-US" sz="4599" dirty="0"/>
            </a:br>
            <a:endParaRPr lang="en-US" sz="4599" dirty="0"/>
          </a:p>
        </p:txBody>
      </p:sp>
      <p:sp>
        <p:nvSpPr>
          <p:cNvPr id="3" name="TextBox 2">
            <a:extLst>
              <a:ext uri="{FF2B5EF4-FFF2-40B4-BE49-F238E27FC236}">
                <a16:creationId xmlns:a16="http://schemas.microsoft.com/office/drawing/2014/main" id="{9BC2FA62-5326-4ECB-8E4F-C4D1D1A7BB75}"/>
              </a:ext>
            </a:extLst>
          </p:cNvPr>
          <p:cNvSpPr txBox="1"/>
          <p:nvPr/>
        </p:nvSpPr>
        <p:spPr>
          <a:xfrm>
            <a:off x="194402" y="3158296"/>
            <a:ext cx="2743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mn-cs"/>
              </a:rPr>
              <a:t>Chris Droussiotis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Senior Managing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orbel"/>
                <a:ea typeface="+mn-ea"/>
                <a:cs typeface="+mn-cs"/>
              </a:rPr>
              <a:t>Kinisis Venture Limited</a:t>
            </a:r>
          </a:p>
        </p:txBody>
      </p:sp>
      <p:pic>
        <p:nvPicPr>
          <p:cNvPr id="8" name="Picture 7" descr="A person wearing a suit and tie smiling at the camera&#10;&#10;Description automatically generated">
            <a:extLst>
              <a:ext uri="{FF2B5EF4-FFF2-40B4-BE49-F238E27FC236}">
                <a16:creationId xmlns:a16="http://schemas.microsoft.com/office/drawing/2014/main" id="{2FF7627B-010E-448E-B94A-722DF3601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598602"/>
            <a:ext cx="2103752" cy="2373198"/>
          </a:xfrm>
          <a:prstGeom prst="rect">
            <a:avLst/>
          </a:prstGeom>
        </p:spPr>
      </p:pic>
      <p:sp>
        <p:nvSpPr>
          <p:cNvPr id="11" name="TextBox 10">
            <a:extLst>
              <a:ext uri="{FF2B5EF4-FFF2-40B4-BE49-F238E27FC236}">
                <a16:creationId xmlns:a16="http://schemas.microsoft.com/office/drawing/2014/main" id="{749504FB-E02F-4F33-BFFB-8333BAEE5DCB}"/>
              </a:ext>
            </a:extLst>
          </p:cNvPr>
          <p:cNvSpPr txBox="1"/>
          <p:nvPr/>
        </p:nvSpPr>
        <p:spPr>
          <a:xfrm>
            <a:off x="2592776" y="152400"/>
            <a:ext cx="9401647"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Chris Droussiotis’ training and expertise is in the area of Investment Banking. Possessing over 30 years of experience by working for numerous corporations in various executive management positions at Bank of America Merill Lynch, CIBC Oppenheimer, Mizuho Financial Group, Bank of Tokyo-Mitsubishi Trust UFJ, Sumitomo Mitsui Banking Corporation.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 Chris is a former Managing Director, General Manager and the Head of the Leverage Finance, Private Equity Sponsor Group &amp; Structured Finance Department at Sumitomo Mitsui Banking Corporation (SMBC) managing a loan portfolio of over $10 billion of large cap and middle market leveraged loans, as well as investments in SPV funds, CLOs and BDCs that are backed by leveraged loans and high yield bonds.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On April 2018, Chris left SMBC and join Kinisis Ventures Limited (KV), as a Senior Managing Partner. At KV, Chris is responsible with the financial analysis and valuation of start-ups. Recently he obtained a certificate from Columbia University on Blockchain technology which will help KV expand its consulting services to adapt many of the blockchain applications in various industries including fintech, biotech, EdTech and shipping.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Chris is also an adjunct Finance Professor for the last 20 years teaching at various college and universities including at Columbia University, Fordham University, Baruch College and Seton Hall University.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Chris has published three books </a:t>
            </a:r>
            <a:r>
              <a:rPr kumimoji="0" lang="en-US" sz="1800" b="0" i="0" u="none" strike="noStrike" kern="1200" cap="none" spc="0" normalizeH="0" baseline="0" noProof="0" dirty="0">
                <a:ln>
                  <a:noFill/>
                </a:ln>
                <a:solidFill>
                  <a:srgbClr val="FFFF00"/>
                </a:solidFill>
                <a:effectLst/>
                <a:uLnTx/>
                <a:uFillTx/>
                <a:latin typeface="Corbel"/>
                <a:ea typeface="+mn-ea"/>
                <a:cs typeface="+mn-cs"/>
              </a:rPr>
              <a:t>(“The Analytical Approach to Finance, Investments and Credit”, </a:t>
            </a:r>
            <a:r>
              <a:rPr lang="en-US" dirty="0">
                <a:solidFill>
                  <a:srgbClr val="FFFF00"/>
                </a:solidFill>
                <a:latin typeface="Corbel"/>
              </a:rPr>
              <a:t>“Credit Risk Management and Analysis” </a:t>
            </a:r>
            <a:r>
              <a:rPr lang="en-US" dirty="0">
                <a:latin typeface="Corbel"/>
              </a:rPr>
              <a:t>and </a:t>
            </a:r>
            <a:r>
              <a:rPr kumimoji="0" lang="en-US" sz="1800" b="0" i="0" u="none" strike="noStrike" kern="1200" cap="none" spc="0" normalizeH="0" baseline="0" noProof="0" dirty="0">
                <a:ln>
                  <a:noFill/>
                </a:ln>
                <a:solidFill>
                  <a:srgbClr val="FFFF00"/>
                </a:solidFill>
                <a:effectLst/>
                <a:uLnTx/>
                <a:uFillTx/>
                <a:latin typeface="Corbel"/>
                <a:ea typeface="+mn-ea"/>
                <a:cs typeface="+mn-cs"/>
              </a:rPr>
              <a:t>”Credit Analyst’s Survival Manual”)</a:t>
            </a:r>
            <a:endParaRPr kumimoji="0" lang="en-US" sz="1800" b="0" i="0" u="none" strike="noStrike" kern="1200" cap="none" spc="0" normalizeH="0" baseline="0" noProof="0" dirty="0">
              <a:ln>
                <a:noFill/>
              </a:ln>
              <a:effectLst/>
              <a:uLnTx/>
              <a:uFillTx/>
              <a:latin typeface="Corbel"/>
              <a:ea typeface="+mn-ea"/>
              <a:cs typeface="+mn-cs"/>
            </a:endParaRPr>
          </a:p>
        </p:txBody>
      </p:sp>
    </p:spTree>
    <p:extLst>
      <p:ext uri="{BB962C8B-B14F-4D97-AF65-F5344CB8AC3E}">
        <p14:creationId xmlns:p14="http://schemas.microsoft.com/office/powerpoint/2010/main" val="43293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C0E7A-F118-07A2-4338-39EAA184E9B2}"/>
              </a:ext>
            </a:extLst>
          </p:cNvPr>
          <p:cNvSpPr>
            <a:spLocks noGrp="1"/>
          </p:cNvSpPr>
          <p:nvPr>
            <p:ph idx="1"/>
          </p:nvPr>
        </p:nvSpPr>
        <p:spPr>
          <a:xfrm>
            <a:off x="836612" y="609600"/>
            <a:ext cx="8944211" cy="4195481"/>
          </a:xfrm>
        </p:spPr>
        <p:txBody>
          <a:bodyPr>
            <a:normAutofit/>
          </a:bodyPr>
          <a:lstStyle/>
          <a:p>
            <a:r>
              <a:rPr lang="es-ES" sz="3200" dirty="0"/>
              <a:t>Gustav </a:t>
            </a:r>
            <a:r>
              <a:rPr lang="es-ES" sz="3200" dirty="0" err="1"/>
              <a:t>Masch</a:t>
            </a:r>
            <a:r>
              <a:rPr lang="es-ES" sz="3200" dirty="0"/>
              <a:t> </a:t>
            </a:r>
            <a:r>
              <a:rPr lang="es-ES" sz="3200" dirty="0" err="1"/>
              <a:t>Jimenez</a:t>
            </a:r>
            <a:endParaRPr lang="en-US" sz="3200" dirty="0"/>
          </a:p>
        </p:txBody>
      </p:sp>
    </p:spTree>
    <p:extLst>
      <p:ext uri="{BB962C8B-B14F-4D97-AF65-F5344CB8AC3E}">
        <p14:creationId xmlns:p14="http://schemas.microsoft.com/office/powerpoint/2010/main" val="252164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1E92-EB14-45D5-AFAA-F492475D87D7}"/>
              </a:ext>
            </a:extLst>
          </p:cNvPr>
          <p:cNvSpPr>
            <a:spLocks noGrp="1"/>
          </p:cNvSpPr>
          <p:nvPr>
            <p:ph type="title"/>
          </p:nvPr>
        </p:nvSpPr>
        <p:spPr>
          <a:xfrm>
            <a:off x="302112" y="201089"/>
            <a:ext cx="11198495" cy="842682"/>
          </a:xfrm>
        </p:spPr>
        <p:txBody>
          <a:bodyPr/>
          <a:lstStyle/>
          <a:p>
            <a:r>
              <a:rPr lang="en-US" sz="4000" dirty="0"/>
              <a:t>Professor’s Website </a:t>
            </a:r>
            <a:r>
              <a:rPr lang="en-US" sz="2400" b="1" u="sng" dirty="0">
                <a:hlinkClick r:id="rId2"/>
              </a:rPr>
              <a:t>www.ProfessorDrou.com</a:t>
            </a:r>
            <a:r>
              <a:rPr lang="en-US" sz="2400" b="1" dirty="0"/>
              <a:t> </a:t>
            </a:r>
            <a:endParaRPr lang="en-US" sz="2400" dirty="0"/>
          </a:p>
        </p:txBody>
      </p:sp>
      <p:pic>
        <p:nvPicPr>
          <p:cNvPr id="5" name="Content Placeholder 4" descr="A screenshot of a computer&#10;&#10;AI-generated content may be incorrect.">
            <a:extLst>
              <a:ext uri="{FF2B5EF4-FFF2-40B4-BE49-F238E27FC236}">
                <a16:creationId xmlns:a16="http://schemas.microsoft.com/office/drawing/2014/main" id="{656B7D0F-8A84-67DE-9830-B3224BEFBE5E}"/>
              </a:ext>
            </a:extLst>
          </p:cNvPr>
          <p:cNvPicPr>
            <a:picLocks noGrp="1" noChangeAspect="1"/>
          </p:cNvPicPr>
          <p:nvPr>
            <p:ph idx="1"/>
          </p:nvPr>
        </p:nvPicPr>
        <p:blipFill>
          <a:blip r:embed="rId3"/>
          <a:stretch>
            <a:fillRect/>
          </a:stretch>
        </p:blipFill>
        <p:spPr>
          <a:xfrm>
            <a:off x="408646" y="1143000"/>
            <a:ext cx="11091962" cy="5181600"/>
          </a:xfrm>
          <a:prstGeom prst="rect">
            <a:avLst/>
          </a:prstGeom>
        </p:spPr>
      </p:pic>
      <p:sp>
        <p:nvSpPr>
          <p:cNvPr id="6" name="Oval 5">
            <a:extLst>
              <a:ext uri="{FF2B5EF4-FFF2-40B4-BE49-F238E27FC236}">
                <a16:creationId xmlns:a16="http://schemas.microsoft.com/office/drawing/2014/main" id="{F575F4B7-CCE7-458A-754E-48FDB3145B05}"/>
              </a:ext>
            </a:extLst>
          </p:cNvPr>
          <p:cNvSpPr/>
          <p:nvPr/>
        </p:nvSpPr>
        <p:spPr>
          <a:xfrm>
            <a:off x="150812" y="2133600"/>
            <a:ext cx="2057950" cy="5334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64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D2FE-8B31-B785-F7B5-9DFFF05CEFF9}"/>
              </a:ext>
            </a:extLst>
          </p:cNvPr>
          <p:cNvSpPr>
            <a:spLocks noGrp="1"/>
          </p:cNvSpPr>
          <p:nvPr>
            <p:ph type="title"/>
          </p:nvPr>
        </p:nvSpPr>
        <p:spPr>
          <a:xfrm>
            <a:off x="645943" y="452718"/>
            <a:ext cx="9402274" cy="842682"/>
          </a:xfrm>
        </p:spPr>
        <p:txBody>
          <a:bodyPr/>
          <a:lstStyle/>
          <a:p>
            <a:r>
              <a:rPr lang="en-US" b="1" dirty="0"/>
              <a:t>Course Overview</a:t>
            </a:r>
            <a:br>
              <a:rPr lang="en-US" b="1" dirty="0"/>
            </a:br>
            <a:endParaRPr lang="en-US" dirty="0"/>
          </a:p>
        </p:txBody>
      </p:sp>
      <p:sp>
        <p:nvSpPr>
          <p:cNvPr id="4" name="Rectangle 1">
            <a:extLst>
              <a:ext uri="{FF2B5EF4-FFF2-40B4-BE49-F238E27FC236}">
                <a16:creationId xmlns:a16="http://schemas.microsoft.com/office/drawing/2014/main" id="{A10ED3D5-B093-B413-C24A-DDFE9FC8B28F}"/>
              </a:ext>
            </a:extLst>
          </p:cNvPr>
          <p:cNvSpPr>
            <a:spLocks noGrp="1" noChangeArrowheads="1"/>
          </p:cNvSpPr>
          <p:nvPr>
            <p:ph idx="1"/>
          </p:nvPr>
        </p:nvSpPr>
        <p:spPr bwMode="auto">
          <a:xfrm>
            <a:off x="474577" y="1371600"/>
            <a:ext cx="11239669"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Examine how financial institutions </a:t>
            </a:r>
            <a:r>
              <a:rPr kumimoji="0" lang="en-US" altLang="en-US" sz="2000" b="1" i="0" u="none" strike="noStrike" cap="none" normalizeH="0" baseline="0" dirty="0">
                <a:ln>
                  <a:noFill/>
                </a:ln>
                <a:solidFill>
                  <a:schemeClr val="tx1"/>
                </a:solidFill>
                <a:effectLst/>
                <a:latin typeface="Arial" panose="020B0604020202020204" pitchFamily="34" charset="0"/>
              </a:rPr>
              <a:t>assess, price, and manage credit risk</a:t>
            </a:r>
            <a:r>
              <a:rPr kumimoji="0" lang="en-US" altLang="en-US" sz="2000" b="0" i="0" u="none" strike="noStrike" cap="none" normalizeH="0" baseline="0" dirty="0">
                <a:ln>
                  <a:noFill/>
                </a:ln>
                <a:solidFill>
                  <a:schemeClr val="tx1"/>
                </a:solidFill>
                <a:effectLst/>
                <a:latin typeface="Arial" panose="020B0604020202020204" pitchFamily="34" charset="0"/>
              </a:rPr>
              <a:t> across retail, corporate, and institutional markets</a:t>
            </a:r>
          </a:p>
          <a:p>
            <a:pPr marL="0" indent="0" defTabSz="914400" eaLnBrk="0" fontAlgn="base" hangingPunct="0">
              <a:spcBef>
                <a:spcPct val="0"/>
              </a:spcBef>
              <a:spcAft>
                <a:spcPct val="0"/>
              </a:spcAft>
              <a:buClrTx/>
              <a:buSzTx/>
              <a:buNone/>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Integrates core finance and risk concepts: </a:t>
            </a:r>
            <a:r>
              <a:rPr kumimoji="0" lang="en-US" altLang="en-US" sz="2000" b="1" i="0" u="none" strike="noStrike" cap="none" normalizeH="0" baseline="0" dirty="0">
                <a:ln>
                  <a:noFill/>
                </a:ln>
                <a:solidFill>
                  <a:schemeClr val="tx1"/>
                </a:solidFill>
                <a:effectLst/>
                <a:latin typeface="Arial" panose="020B0604020202020204" pitchFamily="34" charset="0"/>
              </a:rPr>
              <a:t>risk–return tradeoffs, time value of money, expected loss, default rates, LGD, CAPM, and </a:t>
            </a:r>
            <a:r>
              <a:rPr kumimoji="0" lang="en-US" altLang="en-US" sz="2000" b="1" i="0" u="none" strike="noStrike" cap="none" normalizeH="0" baseline="0" dirty="0" err="1">
                <a:ln>
                  <a:noFill/>
                </a:ln>
                <a:solidFill>
                  <a:schemeClr val="tx1"/>
                </a:solidFill>
                <a:effectLst/>
                <a:latin typeface="Arial" panose="020B0604020202020204" pitchFamily="34" charset="0"/>
              </a:rPr>
              <a:t>VaR</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indent="0" defTabSz="914400" eaLnBrk="0" fontAlgn="base" hangingPunct="0">
              <a:spcBef>
                <a:spcPct val="0"/>
              </a:spcBef>
              <a:spcAft>
                <a:spcPct val="0"/>
              </a:spcAft>
              <a:buClrTx/>
              <a:buSzTx/>
              <a:buNone/>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Cover the </a:t>
            </a:r>
            <a:r>
              <a:rPr kumimoji="0" lang="en-US" altLang="en-US" sz="2000" b="1" i="0" u="none" strike="noStrike" cap="none" normalizeH="0" baseline="0" dirty="0">
                <a:ln>
                  <a:noFill/>
                </a:ln>
                <a:solidFill>
                  <a:schemeClr val="tx1"/>
                </a:solidFill>
                <a:effectLst/>
                <a:latin typeface="Arial" panose="020B0604020202020204" pitchFamily="34" charset="0"/>
              </a:rPr>
              <a:t>U.S. banking and credit system</a:t>
            </a:r>
            <a:r>
              <a:rPr kumimoji="0" lang="en-US" altLang="en-US" sz="2000" b="0" i="0" u="none" strike="noStrike" cap="none" normalizeH="0" baseline="0" dirty="0">
                <a:ln>
                  <a:noFill/>
                </a:ln>
                <a:solidFill>
                  <a:schemeClr val="tx1"/>
                </a:solidFill>
                <a:effectLst/>
                <a:latin typeface="Arial" panose="020B0604020202020204" pitchFamily="34" charset="0"/>
              </a:rPr>
              <a:t>, including commercial and investment banking, credit markets, macroeconomic forces, and regulation (</a:t>
            </a:r>
            <a:r>
              <a:rPr kumimoji="0" lang="en-US" altLang="en-US" sz="2000" b="1" i="0" u="none" strike="noStrike" cap="none" normalizeH="0" baseline="0" dirty="0">
                <a:ln>
                  <a:noFill/>
                </a:ln>
                <a:solidFill>
                  <a:schemeClr val="tx1"/>
                </a:solidFill>
                <a:effectLst/>
                <a:latin typeface="Arial" panose="020B0604020202020204" pitchFamily="34" charset="0"/>
              </a:rPr>
              <a:t>Federal Reserve, Dodd-Frank, Basel</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0" indent="0" defTabSz="914400" eaLnBrk="0" fontAlgn="base" hangingPunct="0">
              <a:spcBef>
                <a:spcPct val="0"/>
              </a:spcBef>
              <a:spcAft>
                <a:spcPct val="0"/>
              </a:spcAft>
              <a:buClrTx/>
              <a:buSzTx/>
              <a:buNone/>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Explore applied credit portfolio management:</a:t>
            </a:r>
          </a:p>
          <a:p>
            <a:pPr lvl="1" defTabSz="914400" eaLnBrk="0" fontAlgn="base" hangingPunct="0">
              <a:spcBef>
                <a:spcPct val="0"/>
              </a:spcBef>
              <a:spcAft>
                <a:spcPct val="0"/>
              </a:spcAft>
              <a:buClrTx/>
              <a:buSzTx/>
            </a:pPr>
            <a:r>
              <a:rPr kumimoji="0" lang="en-US" altLang="en-US" sz="1800" b="1" i="0" u="none" strike="noStrike" cap="none" normalizeH="0" baseline="0" dirty="0">
                <a:ln>
                  <a:noFill/>
                </a:ln>
                <a:solidFill>
                  <a:schemeClr val="tx1"/>
                </a:solidFill>
                <a:effectLst/>
                <a:latin typeface="Arial" panose="020B0604020202020204" pitchFamily="34" charset="0"/>
              </a:rPr>
              <a:t>CAMELS</a:t>
            </a:r>
            <a:r>
              <a:rPr kumimoji="0" lang="en-US" altLang="en-US" sz="1800" b="0" i="0" u="none" strike="noStrike" cap="none" normalizeH="0" baseline="0" dirty="0">
                <a:ln>
                  <a:noFill/>
                </a:ln>
                <a:solidFill>
                  <a:schemeClr val="tx1"/>
                </a:solidFill>
                <a:effectLst/>
                <a:latin typeface="Arial" panose="020B0604020202020204" pitchFamily="34" charset="0"/>
              </a:rPr>
              <a:t>, internal credit scoring, underwriting, syndication, loan trading, and private credit</a:t>
            </a:r>
          </a:p>
          <a:p>
            <a:pPr lvl="1" defTabSz="9144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rPr>
              <a:t>Structured products and derivatives: </a:t>
            </a:r>
            <a:r>
              <a:rPr kumimoji="0" lang="en-US" altLang="en-US" sz="1800" b="1" i="0" u="none" strike="noStrike" cap="none" normalizeH="0" baseline="0" dirty="0">
                <a:ln>
                  <a:noFill/>
                </a:ln>
                <a:solidFill>
                  <a:schemeClr val="tx1"/>
                </a:solidFill>
                <a:effectLst/>
                <a:latin typeface="Arial" panose="020B0604020202020204" pitchFamily="34" charset="0"/>
              </a:rPr>
              <a:t>CLOs, interest rate swaps, CDS</a:t>
            </a:r>
          </a:p>
          <a:p>
            <a:pPr lvl="1" defTabSz="914400" eaLnBrk="0" fontAlgn="base" hangingPunct="0">
              <a:spcBef>
                <a:spcPct val="0"/>
              </a:spcBef>
              <a:spcAft>
                <a:spcPct val="0"/>
              </a:spcAft>
              <a:buClrTx/>
              <a:buSzTx/>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Apply theory through </a:t>
            </a:r>
            <a:r>
              <a:rPr kumimoji="0" lang="en-US" altLang="en-US" sz="2000" b="1" i="0" u="none" strike="noStrike" cap="none" normalizeH="0" baseline="0" dirty="0">
                <a:ln>
                  <a:noFill/>
                </a:ln>
                <a:solidFill>
                  <a:schemeClr val="tx1"/>
                </a:solidFill>
                <a:effectLst/>
                <a:latin typeface="Arial" panose="020B0604020202020204" pitchFamily="34" charset="0"/>
              </a:rPr>
              <a:t>real-world case studies</a:t>
            </a:r>
            <a:r>
              <a:rPr kumimoji="0" lang="en-US" altLang="en-US" sz="2000" b="0" i="0" u="none" strike="noStrike" cap="none" normalizeH="0" baseline="0" dirty="0">
                <a:ln>
                  <a:noFill/>
                </a:ln>
                <a:solidFill>
                  <a:schemeClr val="tx1"/>
                </a:solidFill>
                <a:effectLst/>
                <a:latin typeface="Arial" panose="020B0604020202020204" pitchFamily="34" charset="0"/>
              </a:rPr>
              <a:t> (e.g., JP Morgan, Silicon Valley Bank, Metanext CLO Fund, Spirit Airlines, Hyatt Hotels), developing skills in </a:t>
            </a:r>
            <a:r>
              <a:rPr kumimoji="0" lang="en-US" altLang="en-US" sz="2000" b="1" i="0" u="none" strike="noStrike" cap="none" normalizeH="0" baseline="0" dirty="0">
                <a:ln>
                  <a:noFill/>
                </a:ln>
                <a:solidFill>
                  <a:schemeClr val="tx1"/>
                </a:solidFill>
                <a:effectLst/>
                <a:latin typeface="Arial" panose="020B0604020202020204" pitchFamily="34" charset="0"/>
              </a:rPr>
              <a:t>borrower analysis, financial statement evaluation, debt capacity, recovery, risk, and valuation</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958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D3AD-718A-F7E0-D4A0-4DA98CB82BCD}"/>
              </a:ext>
            </a:extLst>
          </p:cNvPr>
          <p:cNvSpPr>
            <a:spLocks noGrp="1"/>
          </p:cNvSpPr>
          <p:nvPr>
            <p:ph type="title"/>
          </p:nvPr>
        </p:nvSpPr>
        <p:spPr>
          <a:xfrm>
            <a:off x="645943" y="452718"/>
            <a:ext cx="9106069" cy="766482"/>
          </a:xfrm>
        </p:spPr>
        <p:txBody>
          <a:bodyPr/>
          <a:lstStyle/>
          <a:p>
            <a:r>
              <a:rPr lang="en-US" b="1" dirty="0"/>
              <a:t>Learning Objectives (LO)</a:t>
            </a:r>
            <a:br>
              <a:rPr lang="en-US" b="1" dirty="0"/>
            </a:br>
            <a:endParaRPr lang="en-US" dirty="0"/>
          </a:p>
        </p:txBody>
      </p:sp>
      <p:sp>
        <p:nvSpPr>
          <p:cNvPr id="3" name="Content Placeholder 2">
            <a:extLst>
              <a:ext uri="{FF2B5EF4-FFF2-40B4-BE49-F238E27FC236}">
                <a16:creationId xmlns:a16="http://schemas.microsoft.com/office/drawing/2014/main" id="{29FD9411-961D-D569-4742-1C6EB52A5F65}"/>
              </a:ext>
            </a:extLst>
          </p:cNvPr>
          <p:cNvSpPr>
            <a:spLocks noGrp="1"/>
          </p:cNvSpPr>
          <p:nvPr>
            <p:ph idx="1"/>
          </p:nvPr>
        </p:nvSpPr>
        <p:spPr>
          <a:xfrm>
            <a:off x="531812" y="1524000"/>
            <a:ext cx="11201400" cy="4953000"/>
          </a:xfrm>
        </p:spPr>
        <p:txBody>
          <a:bodyPr>
            <a:normAutofit/>
          </a:bodyPr>
          <a:lstStyle/>
          <a:p>
            <a:pPr marL="0" indent="0">
              <a:buNone/>
            </a:pPr>
            <a:r>
              <a:rPr lang="en-US" dirty="0"/>
              <a:t>Upon successful completion of this course, you will be able to:</a:t>
            </a:r>
            <a:endParaRPr lang="en-US" b="1" dirty="0"/>
          </a:p>
          <a:p>
            <a:pPr marL="457200" lvl="0" indent="-457200">
              <a:buFont typeface="+mj-lt"/>
              <a:buAutoNum type="arabicPeriod"/>
            </a:pPr>
            <a:r>
              <a:rPr lang="en-US" dirty="0"/>
              <a:t>Explain the fundamental principles of credit risk, including risk–return dynamics, expected loss modeling, LGD, and default probability.</a:t>
            </a:r>
            <a:endParaRPr lang="en-US" b="1" dirty="0"/>
          </a:p>
          <a:p>
            <a:pPr marL="457200" lvl="0" indent="-457200">
              <a:buFont typeface="+mj-lt"/>
              <a:buAutoNum type="arabicPeriod"/>
            </a:pPr>
            <a:r>
              <a:rPr lang="en-US" dirty="0"/>
              <a:t>Interpret how the U.S. banking system, credit markets, macroeconomic conditions, and regulatory frameworks (Dodd-Frank, Basel guidelines) influence credit decision-making.</a:t>
            </a:r>
            <a:endParaRPr lang="en-US" b="1" dirty="0"/>
          </a:p>
          <a:p>
            <a:pPr marL="457200" lvl="0" indent="-457200">
              <a:buFont typeface="+mj-lt"/>
              <a:buAutoNum type="arabicPeriod"/>
            </a:pPr>
            <a:r>
              <a:rPr lang="en-US" dirty="0"/>
              <a:t>Analyze the creditworthiness of consumers and corporations using financial statements, ratio analysis, solvency and liquidity metrics, and industry risk assessments.</a:t>
            </a:r>
            <a:endParaRPr lang="en-US" b="1" dirty="0"/>
          </a:p>
          <a:p>
            <a:pPr marL="457200" lvl="0" indent="-457200">
              <a:buFont typeface="+mj-lt"/>
              <a:buAutoNum type="arabicPeriod"/>
            </a:pPr>
            <a:r>
              <a:rPr lang="en-US" dirty="0"/>
              <a:t>Evaluate retail credit tools such as FICO scores, mortgage mathematics, consumer credit protections, and real estate lending practices.</a:t>
            </a:r>
            <a:endParaRPr lang="en-US" b="1" dirty="0"/>
          </a:p>
          <a:p>
            <a:pPr marL="457200" lvl="0" indent="-457200">
              <a:buFont typeface="+mj-lt"/>
              <a:buAutoNum type="arabicPeriod"/>
            </a:pPr>
            <a:r>
              <a:rPr lang="en-US" dirty="0"/>
              <a:t>Assess corporate loan structures, credit facilities, covenants, collateral, and debt capacity across various industries and borrower types.</a:t>
            </a:r>
            <a:endParaRPr lang="en-US" b="1" dirty="0"/>
          </a:p>
          <a:p>
            <a:endParaRPr lang="en-US" dirty="0"/>
          </a:p>
        </p:txBody>
      </p:sp>
    </p:spTree>
    <p:extLst>
      <p:ext uri="{BB962C8B-B14F-4D97-AF65-F5344CB8AC3E}">
        <p14:creationId xmlns:p14="http://schemas.microsoft.com/office/powerpoint/2010/main" val="358794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3850E-9283-1C11-696E-5CEA144ED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F6C11-A3DE-75F6-CA9C-4AEF6507AFCC}"/>
              </a:ext>
            </a:extLst>
          </p:cNvPr>
          <p:cNvSpPr>
            <a:spLocks noGrp="1"/>
          </p:cNvSpPr>
          <p:nvPr>
            <p:ph type="title"/>
          </p:nvPr>
        </p:nvSpPr>
        <p:spPr>
          <a:xfrm>
            <a:off x="645943" y="452718"/>
            <a:ext cx="9106069" cy="766482"/>
          </a:xfrm>
        </p:spPr>
        <p:txBody>
          <a:bodyPr/>
          <a:lstStyle/>
          <a:p>
            <a:r>
              <a:rPr lang="en-US" b="1" dirty="0"/>
              <a:t>Learning Objectives (LO)</a:t>
            </a:r>
            <a:br>
              <a:rPr lang="en-US" b="1" dirty="0"/>
            </a:br>
            <a:endParaRPr lang="en-US" dirty="0"/>
          </a:p>
        </p:txBody>
      </p:sp>
      <p:sp>
        <p:nvSpPr>
          <p:cNvPr id="3" name="Content Placeholder 2">
            <a:extLst>
              <a:ext uri="{FF2B5EF4-FFF2-40B4-BE49-F238E27FC236}">
                <a16:creationId xmlns:a16="http://schemas.microsoft.com/office/drawing/2014/main" id="{737CD846-ACB0-5374-1F6D-9701CAF8DD30}"/>
              </a:ext>
            </a:extLst>
          </p:cNvPr>
          <p:cNvSpPr>
            <a:spLocks noGrp="1"/>
          </p:cNvSpPr>
          <p:nvPr>
            <p:ph idx="1"/>
          </p:nvPr>
        </p:nvSpPr>
        <p:spPr>
          <a:xfrm>
            <a:off x="760412" y="1600200"/>
            <a:ext cx="9715787" cy="4572000"/>
          </a:xfrm>
        </p:spPr>
        <p:txBody>
          <a:bodyPr>
            <a:normAutofit/>
          </a:bodyPr>
          <a:lstStyle/>
          <a:p>
            <a:pPr marL="457200" lvl="0" indent="-457200">
              <a:buFont typeface="+mj-lt"/>
              <a:buAutoNum type="arabicPeriod" startAt="6"/>
            </a:pPr>
            <a:r>
              <a:rPr lang="en-US" dirty="0"/>
              <a:t>Apply portfolio management concepts—such as CAMELS ratings, exposure measurement, syndications, and reserves/ACL—to manage credit risk at the portfolio level.</a:t>
            </a:r>
            <a:endParaRPr lang="en-US" b="1" dirty="0"/>
          </a:p>
          <a:p>
            <a:pPr marL="457200" lvl="0" indent="-457200">
              <a:buFont typeface="+mj-lt"/>
              <a:buAutoNum type="arabicPeriod" startAt="6"/>
            </a:pPr>
            <a:r>
              <a:rPr lang="en-US" dirty="0"/>
              <a:t>Model structured finance products including CLOs and multi-tranche credit structures, performing LGD, default, and return analysis.</a:t>
            </a:r>
            <a:endParaRPr lang="en-US" b="1" dirty="0"/>
          </a:p>
          <a:p>
            <a:pPr marL="457200" lvl="0" indent="-457200">
              <a:buFont typeface="+mj-lt"/>
              <a:buAutoNum type="arabicPeriod" startAt="6"/>
            </a:pPr>
            <a:r>
              <a:rPr lang="en-US" dirty="0"/>
              <a:t>Examine the role of credit derivatives (e.g., CDS, TRS) in hedging and transferring credit and market risk.</a:t>
            </a:r>
            <a:endParaRPr lang="en-US" b="1" dirty="0"/>
          </a:p>
          <a:p>
            <a:pPr marL="457200" lvl="0" indent="-457200">
              <a:buFont typeface="+mj-lt"/>
              <a:buAutoNum type="arabicPeriod" startAt="6"/>
            </a:pPr>
            <a:r>
              <a:rPr lang="en-US" dirty="0"/>
              <a:t>Critically evaluate real-world credit failures and case studies (e.g., SVB, </a:t>
            </a:r>
            <a:r>
              <a:rPr lang="en-US" dirty="0" err="1"/>
              <a:t>Archegos</a:t>
            </a:r>
            <a:r>
              <a:rPr lang="en-US" dirty="0"/>
              <a:t>, structured credit breakdowns) to identify root causes and risk management lessons.</a:t>
            </a:r>
            <a:endParaRPr lang="en-US" b="1" dirty="0"/>
          </a:p>
          <a:p>
            <a:pPr marL="457200" lvl="0" indent="-457200">
              <a:buFont typeface="+mj-lt"/>
              <a:buAutoNum type="arabicPeriod" startAt="6"/>
            </a:pPr>
            <a:r>
              <a:rPr lang="en-US" dirty="0"/>
              <a:t>Apply industry-standard credit underwriting, monitoring, and reporting practices relevant to roles in banking, private credit, and enterprise risk management.</a:t>
            </a:r>
            <a:endParaRPr lang="en-US" b="1" dirty="0"/>
          </a:p>
          <a:p>
            <a:endParaRPr lang="en-US" dirty="0"/>
          </a:p>
        </p:txBody>
      </p:sp>
    </p:spTree>
    <p:extLst>
      <p:ext uri="{BB962C8B-B14F-4D97-AF65-F5344CB8AC3E}">
        <p14:creationId xmlns:p14="http://schemas.microsoft.com/office/powerpoint/2010/main" val="394774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878C8-B9B1-4B48-ACF7-D841A26731F7}"/>
              </a:ext>
            </a:extLst>
          </p:cNvPr>
          <p:cNvSpPr>
            <a:spLocks noGrp="1"/>
          </p:cNvSpPr>
          <p:nvPr>
            <p:ph type="title"/>
          </p:nvPr>
        </p:nvSpPr>
        <p:spPr>
          <a:xfrm>
            <a:off x="364632" y="557373"/>
            <a:ext cx="6186578" cy="970934"/>
          </a:xfrm>
        </p:spPr>
        <p:txBody>
          <a:bodyPr>
            <a:normAutofit/>
          </a:bodyPr>
          <a:lstStyle/>
          <a:p>
            <a:r>
              <a:rPr lang="en-US" dirty="0">
                <a:solidFill>
                  <a:srgbClr val="EBEBEB"/>
                </a:solidFill>
              </a:rPr>
              <a:t>Required Textbook</a:t>
            </a:r>
          </a:p>
        </p:txBody>
      </p:sp>
      <p:sp>
        <p:nvSpPr>
          <p:cNvPr id="1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 name="Freeform: Shape 19">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79267" y="948024"/>
            <a:ext cx="6858001" cy="4961952"/>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a:extLst>
              <a:ext uri="{FF2B5EF4-FFF2-40B4-BE49-F238E27FC236}">
                <a16:creationId xmlns:a16="http://schemas.microsoft.com/office/drawing/2014/main" id="{A95A2CF5-9C8C-6A64-07B4-B1DDD503B300}"/>
              </a:ext>
            </a:extLst>
          </p:cNvPr>
          <p:cNvPicPr>
            <a:picLocks noChangeAspect="1"/>
          </p:cNvPicPr>
          <p:nvPr/>
        </p:nvPicPr>
        <p:blipFill>
          <a:blip r:embed="rId2"/>
          <a:srcRect l="944" r="9046" b="2"/>
          <a:stretch>
            <a:fillRect/>
          </a:stretch>
        </p:blipFill>
        <p:spPr>
          <a:xfrm>
            <a:off x="8127753" y="1070333"/>
            <a:ext cx="3413121" cy="4717330"/>
          </a:xfrm>
          <a:prstGeom prst="rect">
            <a:avLst/>
          </a:prstGeom>
          <a:effectLst/>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0FFB661-B580-6374-BBAC-48BCD84DDF88}"/>
              </a:ext>
            </a:extLst>
          </p:cNvPr>
          <p:cNvSpPr>
            <a:spLocks noGrp="1"/>
          </p:cNvSpPr>
          <p:nvPr>
            <p:ph idx="1"/>
          </p:nvPr>
        </p:nvSpPr>
        <p:spPr>
          <a:xfrm>
            <a:off x="520357" y="1752600"/>
            <a:ext cx="6186577" cy="3785419"/>
          </a:xfrm>
        </p:spPr>
        <p:txBody>
          <a:bodyPr>
            <a:normAutofit/>
          </a:bodyPr>
          <a:lstStyle/>
          <a:p>
            <a:pPr marL="0" indent="0">
              <a:lnSpc>
                <a:spcPct val="90000"/>
              </a:lnSpc>
              <a:buNone/>
            </a:pPr>
            <a:endParaRPr lang="en-US" b="1" dirty="0">
              <a:solidFill>
                <a:srgbClr val="FFFFFF"/>
              </a:solidFill>
            </a:endParaRPr>
          </a:p>
          <a:p>
            <a:pPr>
              <a:lnSpc>
                <a:spcPct val="90000"/>
              </a:lnSpc>
            </a:pPr>
            <a:r>
              <a:rPr lang="en-US" dirty="0">
                <a:solidFill>
                  <a:srgbClr val="FFFFFF"/>
                </a:solidFill>
              </a:rPr>
              <a:t>The following text is based on the professor’s lecture notes– with the textbook you can access Active Learning homework/project and exam platform.</a:t>
            </a:r>
            <a:endParaRPr lang="en-US" b="1" dirty="0">
              <a:solidFill>
                <a:srgbClr val="FFFFFF"/>
              </a:solidFill>
            </a:endParaRPr>
          </a:p>
          <a:p>
            <a:pPr>
              <a:lnSpc>
                <a:spcPct val="90000"/>
              </a:lnSpc>
            </a:pPr>
            <a:r>
              <a:rPr lang="en-US" dirty="0">
                <a:solidFill>
                  <a:srgbClr val="FFFFFF"/>
                </a:solidFill>
              </a:rPr>
              <a:t> </a:t>
            </a:r>
            <a:endParaRPr lang="en-US" b="1" dirty="0">
              <a:solidFill>
                <a:srgbClr val="FFFFFF"/>
              </a:solidFill>
            </a:endParaRPr>
          </a:p>
          <a:p>
            <a:pPr>
              <a:lnSpc>
                <a:spcPct val="90000"/>
              </a:lnSpc>
            </a:pPr>
            <a:r>
              <a:rPr lang="en-US" dirty="0">
                <a:solidFill>
                  <a:srgbClr val="FFFFFF"/>
                </a:solidFill>
              </a:rPr>
              <a:t>Droussiotis, C. &amp; Shelly S. (2023), </a:t>
            </a:r>
            <a:r>
              <a:rPr lang="en-US" b="1" i="1" u="sng" dirty="0">
                <a:solidFill>
                  <a:srgbClr val="FFFFFF"/>
                </a:solidFill>
              </a:rPr>
              <a:t>Credit Risk Management and Analysis</a:t>
            </a:r>
            <a:r>
              <a:rPr lang="en-US" dirty="0">
                <a:solidFill>
                  <a:srgbClr val="FFFFFF"/>
                </a:solidFill>
              </a:rPr>
              <a:t>, First Edition. Cognella Publishing. ISBN-13: 978-1793541000</a:t>
            </a:r>
            <a:r>
              <a:rPr lang="en-US" b="1" dirty="0">
                <a:solidFill>
                  <a:srgbClr val="FFFFFF"/>
                </a:solidFill>
              </a:rPr>
              <a:t> </a:t>
            </a:r>
            <a:r>
              <a:rPr lang="en-US" dirty="0">
                <a:solidFill>
                  <a:srgbClr val="FFFFFF"/>
                </a:solidFill>
              </a:rPr>
              <a:t>- Link to purchase including Active Learning: </a:t>
            </a:r>
            <a:r>
              <a:rPr lang="en-US" b="1" dirty="0">
                <a:solidFill>
                  <a:srgbClr val="FFFFFF"/>
                </a:solidFill>
              </a:rPr>
              <a:t>: </a:t>
            </a:r>
            <a:r>
              <a:rPr lang="en-US" b="1" u="sng" dirty="0">
                <a:solidFill>
                  <a:srgbClr val="FFFFFF"/>
                </a:solidFill>
                <a:hlinkClick r:id="rId3" tooltip="Original URL: https://store.cognella.com/90758. Click or tap if you trust this link."/>
              </a:rPr>
              <a:t>https://store.cognella.com/90758</a:t>
            </a:r>
            <a:r>
              <a:rPr lang="en-US" b="1" dirty="0">
                <a:solidFill>
                  <a:srgbClr val="FFFFFF"/>
                </a:solidFill>
              </a:rPr>
              <a:t> </a:t>
            </a:r>
          </a:p>
          <a:p>
            <a:pPr>
              <a:lnSpc>
                <a:spcPct val="90000"/>
              </a:lnSpc>
            </a:pPr>
            <a:endParaRPr lang="en-US" dirty="0">
              <a:solidFill>
                <a:srgbClr val="FFFFFF"/>
              </a:solidFill>
            </a:endParaRPr>
          </a:p>
        </p:txBody>
      </p:sp>
    </p:spTree>
    <p:extLst>
      <p:ext uri="{BB962C8B-B14F-4D97-AF65-F5344CB8AC3E}">
        <p14:creationId xmlns:p14="http://schemas.microsoft.com/office/powerpoint/2010/main" val="890242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3471</TotalTime>
  <Words>1860</Words>
  <Application>Microsoft Office PowerPoint</Application>
  <PresentationFormat>Custom</PresentationFormat>
  <Paragraphs>175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Corbel</vt:lpstr>
      <vt:lpstr>Times New Roman</vt:lpstr>
      <vt:lpstr>Wingdings 3</vt:lpstr>
      <vt:lpstr>Ion</vt:lpstr>
      <vt:lpstr>­ERM CPS 5390 Credit Risk Management  Tuesdays, 8:10PM – 10:00PM</vt:lpstr>
      <vt:lpstr>Instructor and Course Information</vt:lpstr>
      <vt:lpstr>Speaker’s Biography </vt:lpstr>
      <vt:lpstr>PowerPoint Presentation</vt:lpstr>
      <vt:lpstr>Professor’s Website www.ProfessorDrou.com </vt:lpstr>
      <vt:lpstr>Course Overview </vt:lpstr>
      <vt:lpstr>Learning Objectives (LO) </vt:lpstr>
      <vt:lpstr>Learning Objectives (LO) </vt:lpstr>
      <vt:lpstr>Required Textbook</vt:lpstr>
      <vt:lpstr>Course Requirements</vt:lpstr>
      <vt:lpstr>Course Requirements</vt:lpstr>
      <vt:lpstr>Course Requirements (Assignments) </vt:lpstr>
      <vt:lpstr>Career in Credit Risk Management</vt:lpstr>
      <vt:lpstr>Spectrum of career opportunities in finance</vt:lpstr>
      <vt:lpstr>CREDIT  ANALYSIS</vt:lpstr>
      <vt:lpstr>Key Players in Private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38</cp:revision>
  <dcterms:created xsi:type="dcterms:W3CDTF">2020-05-26T21:09:41Z</dcterms:created>
  <dcterms:modified xsi:type="dcterms:W3CDTF">2025-12-27T18:41:47Z</dcterms:modified>
</cp:coreProperties>
</file>