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17" r:id="rId2"/>
    <p:sldId id="636" r:id="rId3"/>
    <p:sldId id="638" r:id="rId4"/>
    <p:sldId id="639" r:id="rId5"/>
    <p:sldId id="640" r:id="rId6"/>
    <p:sldId id="642" r:id="rId7"/>
    <p:sldId id="643" r:id="rId8"/>
    <p:sldId id="645" r:id="rId9"/>
    <p:sldId id="647" r:id="rId10"/>
    <p:sldId id="648" r:id="rId11"/>
    <p:sldId id="683" r:id="rId12"/>
    <p:sldId id="650" r:id="rId13"/>
    <p:sldId id="651" r:id="rId14"/>
    <p:sldId id="652" r:id="rId15"/>
    <p:sldId id="655" r:id="rId16"/>
    <p:sldId id="656" r:id="rId17"/>
    <p:sldId id="657" r:id="rId18"/>
    <p:sldId id="654" r:id="rId19"/>
    <p:sldId id="658" r:id="rId20"/>
    <p:sldId id="659" r:id="rId21"/>
    <p:sldId id="660" r:id="rId22"/>
    <p:sldId id="662" r:id="rId23"/>
    <p:sldId id="663" r:id="rId24"/>
    <p:sldId id="665" r:id="rId25"/>
    <p:sldId id="666" r:id="rId26"/>
    <p:sldId id="667" r:id="rId27"/>
    <p:sldId id="669" r:id="rId28"/>
    <p:sldId id="671" r:id="rId29"/>
    <p:sldId id="672" r:id="rId30"/>
    <p:sldId id="673" r:id="rId31"/>
    <p:sldId id="675" r:id="rId32"/>
    <p:sldId id="677" r:id="rId33"/>
    <p:sldId id="678" r:id="rId34"/>
    <p:sldId id="679" r:id="rId35"/>
    <p:sldId id="681" r:id="rId36"/>
    <p:sldId id="68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133" autoAdjust="0"/>
  </p:normalViewPr>
  <p:slideViewPr>
    <p:cSldViewPr snapToGrid="0">
      <p:cViewPr varScale="1">
        <p:scale>
          <a:sx n="57" d="100"/>
          <a:sy n="57" d="100"/>
        </p:scale>
        <p:origin x="101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E98AC-749E-45C7-A873-C2995AAAEC85}" type="datetimeFigureOut">
              <a:rPr lang="en-US" smtClean="0"/>
              <a:t>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D8E5D-8E2C-40FD-8823-3DEDC7713F37}" type="slidenum">
              <a:rPr lang="en-US" smtClean="0"/>
              <a:t>‹#›</a:t>
            </a:fld>
            <a:endParaRPr lang="en-US"/>
          </a:p>
        </p:txBody>
      </p:sp>
    </p:spTree>
    <p:extLst>
      <p:ext uri="{BB962C8B-B14F-4D97-AF65-F5344CB8AC3E}">
        <p14:creationId xmlns:p14="http://schemas.microsoft.com/office/powerpoint/2010/main" val="28986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3</a:t>
            </a:fld>
            <a:endParaRPr lang="en-US"/>
          </a:p>
        </p:txBody>
      </p:sp>
    </p:spTree>
    <p:extLst>
      <p:ext uri="{BB962C8B-B14F-4D97-AF65-F5344CB8AC3E}">
        <p14:creationId xmlns:p14="http://schemas.microsoft.com/office/powerpoint/2010/main" val="1923276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9</a:t>
            </a:fld>
            <a:endParaRPr lang="en-US"/>
          </a:p>
        </p:txBody>
      </p:sp>
    </p:spTree>
    <p:extLst>
      <p:ext uri="{BB962C8B-B14F-4D97-AF65-F5344CB8AC3E}">
        <p14:creationId xmlns:p14="http://schemas.microsoft.com/office/powerpoint/2010/main" val="2463054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11</a:t>
            </a:fld>
            <a:endParaRPr lang="en-US"/>
          </a:p>
        </p:txBody>
      </p:sp>
    </p:spTree>
    <p:extLst>
      <p:ext uri="{BB962C8B-B14F-4D97-AF65-F5344CB8AC3E}">
        <p14:creationId xmlns:p14="http://schemas.microsoft.com/office/powerpoint/2010/main" val="1848294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12</a:t>
            </a:fld>
            <a:endParaRPr lang="en-US"/>
          </a:p>
        </p:txBody>
      </p:sp>
    </p:spTree>
    <p:extLst>
      <p:ext uri="{BB962C8B-B14F-4D97-AF65-F5344CB8AC3E}">
        <p14:creationId xmlns:p14="http://schemas.microsoft.com/office/powerpoint/2010/main" val="299454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17</a:t>
            </a:fld>
            <a:endParaRPr lang="en-US"/>
          </a:p>
        </p:txBody>
      </p:sp>
    </p:spTree>
    <p:extLst>
      <p:ext uri="{BB962C8B-B14F-4D97-AF65-F5344CB8AC3E}">
        <p14:creationId xmlns:p14="http://schemas.microsoft.com/office/powerpoint/2010/main" val="4061355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18</a:t>
            </a:fld>
            <a:endParaRPr lang="en-US"/>
          </a:p>
        </p:txBody>
      </p:sp>
    </p:spTree>
    <p:extLst>
      <p:ext uri="{BB962C8B-B14F-4D97-AF65-F5344CB8AC3E}">
        <p14:creationId xmlns:p14="http://schemas.microsoft.com/office/powerpoint/2010/main" val="3022530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21</a:t>
            </a:fld>
            <a:endParaRPr lang="en-US"/>
          </a:p>
        </p:txBody>
      </p:sp>
    </p:spTree>
    <p:extLst>
      <p:ext uri="{BB962C8B-B14F-4D97-AF65-F5344CB8AC3E}">
        <p14:creationId xmlns:p14="http://schemas.microsoft.com/office/powerpoint/2010/main" val="2610500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8D8E5D-8E2C-40FD-8823-3DEDC7713F37}" type="slidenum">
              <a:rPr lang="en-US" smtClean="0"/>
              <a:t>35</a:t>
            </a:fld>
            <a:endParaRPr lang="en-US"/>
          </a:p>
        </p:txBody>
      </p:sp>
    </p:spTree>
    <p:extLst>
      <p:ext uri="{BB962C8B-B14F-4D97-AF65-F5344CB8AC3E}">
        <p14:creationId xmlns:p14="http://schemas.microsoft.com/office/powerpoint/2010/main" val="3458895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41641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3236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3305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200">
                <a:latin typeface="+mj-lt"/>
              </a:defRPr>
            </a:lvl1pPr>
          </a:lstStyle>
          <a:p>
            <a:r>
              <a:rPr lang="en-US" dirty="0"/>
              <a:t>Click to edit Master title style</a:t>
            </a:r>
          </a:p>
        </p:txBody>
      </p:sp>
      <p:sp>
        <p:nvSpPr>
          <p:cNvPr id="3" name="Content Placeholder 2"/>
          <p:cNvSpPr>
            <a:spLocks noGrp="1"/>
          </p:cNvSpPr>
          <p:nvPr>
            <p:ph idx="1"/>
          </p:nvPr>
        </p:nvSpPr>
        <p:spPr>
          <a:xfrm>
            <a:off x="609600" y="1600201"/>
            <a:ext cx="109728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609600" y="3962401"/>
            <a:ext cx="109728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a:xfrm>
            <a:off x="8447617" y="113072"/>
            <a:ext cx="2844800" cy="182880"/>
          </a:xfrm>
          <a:prstGeom prst="rect">
            <a:avLst/>
          </a:prstGeom>
        </p:spPr>
        <p:txBody>
          <a:bodyPr/>
          <a:lstStyle/>
          <a:p>
            <a:fld id="{A9DF6EFB-3F44-496C-A842-1E0B3D3B975A}" type="datetimeFigureOut">
              <a:rPr lang="en-US" smtClean="0"/>
              <a:pPr/>
              <a:t>1/6/2022</a:t>
            </a:fld>
            <a:endParaRPr lang="en-US" dirty="0"/>
          </a:p>
        </p:txBody>
      </p:sp>
    </p:spTree>
    <p:extLst>
      <p:ext uri="{BB962C8B-B14F-4D97-AF65-F5344CB8AC3E}">
        <p14:creationId xmlns:p14="http://schemas.microsoft.com/office/powerpoint/2010/main" val="139742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630737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8ED6EA-C736-4FB0-AC39-FA8263ED9BBD}"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416927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8ED6EA-C736-4FB0-AC39-FA8263ED9BBD}"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18717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8ED6EA-C736-4FB0-AC39-FA8263ED9BBD}" type="datetimeFigureOut">
              <a:rPr lang="en-US" smtClean="0"/>
              <a:t>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394337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8ED6EA-C736-4FB0-AC39-FA8263ED9BBD}" type="datetimeFigureOut">
              <a:rPr lang="en-US" smtClean="0"/>
              <a:t>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52118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ED6EA-C736-4FB0-AC39-FA8263ED9BBD}" type="datetimeFigureOut">
              <a:rPr lang="en-US" smtClean="0"/>
              <a:t>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288230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126366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8ED6EA-C736-4FB0-AC39-FA8263ED9BBD}"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F2F4-16F8-4400-98EF-FD3F6C1E5995}" type="slidenum">
              <a:rPr lang="en-US" smtClean="0"/>
              <a:t>‹#›</a:t>
            </a:fld>
            <a:endParaRPr lang="en-US"/>
          </a:p>
        </p:txBody>
      </p:sp>
    </p:spTree>
    <p:extLst>
      <p:ext uri="{BB962C8B-B14F-4D97-AF65-F5344CB8AC3E}">
        <p14:creationId xmlns:p14="http://schemas.microsoft.com/office/powerpoint/2010/main" val="71701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ED6EA-C736-4FB0-AC39-FA8263ED9BBD}" type="datetimeFigureOut">
              <a:rPr lang="en-US" smtClean="0"/>
              <a:t>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9F2F4-16F8-4400-98EF-FD3F6C1E5995}" type="slidenum">
              <a:rPr lang="en-US" smtClean="0"/>
              <a:t>‹#›</a:t>
            </a:fld>
            <a:endParaRPr lang="en-US"/>
          </a:p>
        </p:txBody>
      </p:sp>
    </p:spTree>
    <p:extLst>
      <p:ext uri="{BB962C8B-B14F-4D97-AF65-F5344CB8AC3E}">
        <p14:creationId xmlns:p14="http://schemas.microsoft.com/office/powerpoint/2010/main" val="3060389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federalreserve.gov/release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ftp://ftp.bls.gov/pub/special.requests/cpi/cpiai.tx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federalreserve.gov/releases/h15/data.ht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federalreserve.gov/releases/h15/data/Monthly/H15_PRIME_NA.txt"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federalreserve.gov/releases/cp/yrend.htm"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louisfed.org/default.cf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7874" y="1521135"/>
            <a:ext cx="8876099" cy="1384204"/>
          </a:xfrm>
        </p:spPr>
        <p:txBody>
          <a:bodyPr>
            <a:normAutofit fontScale="90000"/>
          </a:bodyPr>
          <a:lstStyle/>
          <a:p>
            <a:br>
              <a:rPr lang="en-US" altLang="en-US" sz="3000" b="1" dirty="0"/>
            </a:br>
            <a:br>
              <a:rPr lang="en-US" altLang="en-US" sz="3000" b="1" dirty="0"/>
            </a:br>
            <a:br>
              <a:rPr lang="en-US" altLang="en-US" sz="3000" b="1" dirty="0"/>
            </a:br>
            <a:br>
              <a:rPr lang="en-US" altLang="en-US" sz="3000" b="1" dirty="0"/>
            </a:br>
            <a:r>
              <a:rPr lang="en-US" altLang="en-US" sz="3000" b="1"/>
              <a:t>Topic 6: </a:t>
            </a:r>
            <a:r>
              <a:rPr lang="en-US" altLang="en-US" sz="3000" b="1" dirty="0"/>
              <a:t>The Money Market</a:t>
            </a:r>
          </a:p>
        </p:txBody>
      </p:sp>
      <p:sp>
        <p:nvSpPr>
          <p:cNvPr id="3" name="Subtitle 2"/>
          <p:cNvSpPr>
            <a:spLocks noGrp="1"/>
          </p:cNvSpPr>
          <p:nvPr>
            <p:ph type="subTitle" idx="1"/>
          </p:nvPr>
        </p:nvSpPr>
        <p:spPr>
          <a:xfrm>
            <a:off x="1524000" y="4547936"/>
            <a:ext cx="9144000" cy="709863"/>
          </a:xfrm>
        </p:spPr>
        <p:txBody>
          <a:bodyPr/>
          <a:lstStyle/>
          <a:p>
            <a:pPr algn="l"/>
            <a:r>
              <a:rPr lang="en-US" dirty="0"/>
              <a:t>Main Reading (Sources): Chap 11  </a:t>
            </a:r>
            <a:r>
              <a:rPr lang="en-US" dirty="0" err="1"/>
              <a:t>Mishkin</a:t>
            </a:r>
            <a:r>
              <a:rPr lang="en-US" dirty="0"/>
              <a:t> &amp; Eakins, 8</a:t>
            </a:r>
            <a:r>
              <a:rPr lang="en-US" baseline="30000" dirty="0"/>
              <a:t>th</a:t>
            </a:r>
            <a:endParaRPr lang="en-US" dirty="0"/>
          </a:p>
          <a:p>
            <a:endParaRPr lang="en-US" dirty="0"/>
          </a:p>
        </p:txBody>
      </p:sp>
    </p:spTree>
    <p:extLst>
      <p:ext uri="{BB962C8B-B14F-4D97-AF65-F5344CB8AC3E}">
        <p14:creationId xmlns:p14="http://schemas.microsoft.com/office/powerpoint/2010/main" val="526421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6697"/>
          </a:xfrm>
        </p:spPr>
        <p:txBody>
          <a:bodyPr/>
          <a:lstStyle/>
          <a:p>
            <a:r>
              <a:rPr lang="en-US" altLang="en-US" sz="2400" dirty="0">
                <a:ea typeface="ヒラギノ角ゴ Pro W3"/>
                <a:cs typeface="ヒラギノ角ゴ Pro W3"/>
              </a:rPr>
              <a:t>Table 11.2 Money Market Participants </a:t>
            </a:r>
            <a:r>
              <a:rPr lang="en-US" altLang="en-US" sz="1800" dirty="0">
                <a:ea typeface="ヒラギノ角ゴ Pro W3"/>
                <a:cs typeface="ヒラギノ角ゴ Pro W3"/>
              </a:rPr>
              <a:t>(2 of 3)</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826753935"/>
              </p:ext>
            </p:extLst>
          </p:nvPr>
        </p:nvGraphicFramePr>
        <p:xfrm>
          <a:off x="1004711" y="891821"/>
          <a:ext cx="9223022" cy="5170312"/>
        </p:xfrm>
        <a:graphic>
          <a:graphicData uri="http://schemas.openxmlformats.org/drawingml/2006/table">
            <a:tbl>
              <a:tblPr firstRow="1" bandRow="1">
                <a:tableStyleId>{2D5ABB26-0587-4C30-8999-92F81FD0307C}</a:tableStyleId>
              </a:tblPr>
              <a:tblGrid>
                <a:gridCol w="4944301">
                  <a:extLst>
                    <a:ext uri="{9D8B030D-6E8A-4147-A177-3AD203B41FA5}">
                      <a16:colId xmlns:a16="http://schemas.microsoft.com/office/drawing/2014/main" val="20000"/>
                    </a:ext>
                  </a:extLst>
                </a:gridCol>
                <a:gridCol w="4278721">
                  <a:extLst>
                    <a:ext uri="{9D8B030D-6E8A-4147-A177-3AD203B41FA5}">
                      <a16:colId xmlns:a16="http://schemas.microsoft.com/office/drawing/2014/main" val="20001"/>
                    </a:ext>
                  </a:extLst>
                </a:gridCol>
              </a:tblGrid>
              <a:tr h="468270">
                <a:tc>
                  <a:txBody>
                    <a:bodyPr/>
                    <a:lstStyle/>
                    <a:p>
                      <a:r>
                        <a:rPr lang="en-US" sz="2200" b="1" dirty="0"/>
                        <a:t>Participant</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1" dirty="0"/>
                        <a:t>Role</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21837">
                <a:tc>
                  <a:txBody>
                    <a:bodyPr/>
                    <a:lstStyle/>
                    <a:p>
                      <a:r>
                        <a:rPr lang="en-US" sz="2200" b="0" i="0" u="none" strike="noStrike" kern="1200" baseline="0" dirty="0">
                          <a:solidFill>
                            <a:schemeClr val="dk1"/>
                          </a:solidFill>
                          <a:latin typeface="+mn-lt"/>
                          <a:ea typeface="+mn-ea"/>
                          <a:cs typeface="+mn-cs"/>
                        </a:rPr>
                        <a:t>Businesses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Buy and sell various short-term securities as a</a:t>
                      </a:r>
                    </a:p>
                    <a:p>
                      <a:r>
                        <a:rPr lang="en-US" sz="2200" b="0" i="0" u="none" strike="noStrike" kern="1200" baseline="0" dirty="0">
                          <a:solidFill>
                            <a:schemeClr val="dk1"/>
                          </a:solidFill>
                          <a:latin typeface="+mn-lt"/>
                          <a:ea typeface="+mn-ea"/>
                          <a:cs typeface="+mn-cs"/>
                        </a:rPr>
                        <a:t>regular part of their cash management</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01934">
                <a:tc>
                  <a:txBody>
                    <a:bodyPr/>
                    <a:lstStyle/>
                    <a:p>
                      <a:r>
                        <a:rPr lang="en-US" sz="2200" b="0" i="0" u="none" strike="noStrike" kern="1200" baseline="0" dirty="0">
                          <a:solidFill>
                            <a:schemeClr val="dk1"/>
                          </a:solidFill>
                          <a:latin typeface="+mn-lt"/>
                          <a:ea typeface="+mn-ea"/>
                          <a:cs typeface="+mn-cs"/>
                        </a:rPr>
                        <a:t>Investment companies (brokerage</a:t>
                      </a:r>
                    </a:p>
                    <a:p>
                      <a:r>
                        <a:rPr lang="en-US" sz="2200" b="0" i="0" u="none" strike="noStrike" kern="1200" baseline="0" dirty="0">
                          <a:solidFill>
                            <a:schemeClr val="dk1"/>
                          </a:solidFill>
                          <a:latin typeface="+mn-lt"/>
                          <a:ea typeface="+mn-ea"/>
                          <a:cs typeface="+mn-cs"/>
                        </a:rPr>
                        <a:t>firms)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Trade on behalf of commercial accounts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19456">
                <a:tc>
                  <a:txBody>
                    <a:bodyPr/>
                    <a:lstStyle/>
                    <a:p>
                      <a:r>
                        <a:rPr lang="en-US" sz="2200" b="0" i="0" u="none" strike="noStrike" kern="1200" baseline="0" dirty="0">
                          <a:solidFill>
                            <a:schemeClr val="dk1"/>
                          </a:solidFill>
                          <a:latin typeface="+mn-lt"/>
                          <a:ea typeface="+mn-ea"/>
                          <a:cs typeface="+mn-cs"/>
                        </a:rPr>
                        <a:t>Finance companies (commercial</a:t>
                      </a:r>
                    </a:p>
                    <a:p>
                      <a:r>
                        <a:rPr lang="en-US" sz="2200" b="0" i="0" u="none" strike="noStrike" kern="1200" baseline="0" dirty="0">
                          <a:solidFill>
                            <a:schemeClr val="dk1"/>
                          </a:solidFill>
                          <a:latin typeface="+mn-lt"/>
                          <a:ea typeface="+mn-ea"/>
                          <a:cs typeface="+mn-cs"/>
                        </a:rPr>
                        <a:t>leasing companies)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Lend funds to individuals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258815">
                <a:tc>
                  <a:txBody>
                    <a:bodyPr/>
                    <a:lstStyle/>
                    <a:p>
                      <a:r>
                        <a:rPr lang="en-US" sz="2200" b="0" i="0" u="none" strike="noStrike" kern="1200" baseline="0" dirty="0">
                          <a:solidFill>
                            <a:schemeClr val="dk1"/>
                          </a:solidFill>
                          <a:latin typeface="+mn-lt"/>
                          <a:ea typeface="+mn-ea"/>
                          <a:cs typeface="+mn-cs"/>
                        </a:rPr>
                        <a:t>Insurance companies (property and</a:t>
                      </a:r>
                    </a:p>
                    <a:p>
                      <a:r>
                        <a:rPr lang="en-US" sz="2200" b="0" i="0" u="none" strike="noStrike" kern="1200" baseline="0" dirty="0">
                          <a:solidFill>
                            <a:schemeClr val="dk1"/>
                          </a:solidFill>
                          <a:latin typeface="+mn-lt"/>
                          <a:ea typeface="+mn-ea"/>
                          <a:cs typeface="+mn-cs"/>
                        </a:rPr>
                        <a:t>casualty insurance companies)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Maintain liquidity needed to meet unexpected</a:t>
                      </a:r>
                    </a:p>
                    <a:p>
                      <a:r>
                        <a:rPr lang="en-US" sz="2200" b="0" i="0" u="none" strike="noStrike" kern="1200" baseline="0" dirty="0">
                          <a:solidFill>
                            <a:schemeClr val="dk1"/>
                          </a:solidFill>
                          <a:latin typeface="+mn-lt"/>
                          <a:ea typeface="+mn-ea"/>
                          <a:cs typeface="+mn-cs"/>
                        </a:rPr>
                        <a:t>demands</a:t>
                      </a:r>
                      <a:endParaRPr lang="en-US" sz="2200" dirty="0"/>
                    </a:p>
                  </a:txBody>
                  <a:tcPr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9076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4179"/>
            <a:ext cx="10515600" cy="733778"/>
          </a:xfrm>
        </p:spPr>
        <p:txBody>
          <a:bodyPr/>
          <a:lstStyle/>
          <a:p>
            <a:r>
              <a:rPr lang="en-US" altLang="en-US" sz="2400" dirty="0">
                <a:ea typeface="ヒラギノ角ゴ Pro W3"/>
                <a:cs typeface="ヒラギノ角ゴ Pro W3"/>
              </a:rPr>
              <a:t>Table 11.2 Money Market Participants </a:t>
            </a:r>
            <a:r>
              <a:rPr lang="en-US" altLang="en-US" sz="1800" dirty="0">
                <a:ea typeface="ヒラギノ角ゴ Pro W3"/>
                <a:cs typeface="ヒラギノ角ゴ Pro W3"/>
              </a:rPr>
              <a:t>(3 of 3)</a:t>
            </a:r>
            <a:endParaRPr lang="en-US" sz="2400" dirty="0"/>
          </a:p>
        </p:txBody>
      </p:sp>
      <p:graphicFrame>
        <p:nvGraphicFramePr>
          <p:cNvPr id="4" name="Table 3"/>
          <p:cNvGraphicFramePr>
            <a:graphicFrameLocks noGrp="1"/>
          </p:cNvGraphicFramePr>
          <p:nvPr/>
        </p:nvGraphicFramePr>
        <p:xfrm>
          <a:off x="1377244" y="857958"/>
          <a:ext cx="8827912" cy="5294282"/>
        </p:xfrm>
        <a:graphic>
          <a:graphicData uri="http://schemas.openxmlformats.org/drawingml/2006/table">
            <a:tbl>
              <a:tblPr firstRow="1" bandRow="1">
                <a:tableStyleId>{2D5ABB26-0587-4C30-8999-92F81FD0307C}</a:tableStyleId>
              </a:tblPr>
              <a:tblGrid>
                <a:gridCol w="4732488">
                  <a:extLst>
                    <a:ext uri="{9D8B030D-6E8A-4147-A177-3AD203B41FA5}">
                      <a16:colId xmlns:a16="http://schemas.microsoft.com/office/drawing/2014/main" val="20000"/>
                    </a:ext>
                  </a:extLst>
                </a:gridCol>
                <a:gridCol w="4095424">
                  <a:extLst>
                    <a:ext uri="{9D8B030D-6E8A-4147-A177-3AD203B41FA5}">
                      <a16:colId xmlns:a16="http://schemas.microsoft.com/office/drawing/2014/main" val="20001"/>
                    </a:ext>
                  </a:extLst>
                </a:gridCol>
              </a:tblGrid>
              <a:tr h="474313">
                <a:tc>
                  <a:txBody>
                    <a:bodyPr/>
                    <a:lstStyle/>
                    <a:p>
                      <a:r>
                        <a:rPr lang="en-US" sz="2200" b="1" dirty="0"/>
                        <a:t>Participant</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1" dirty="0"/>
                        <a:t>Role</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63624">
                <a:tc>
                  <a:txBody>
                    <a:bodyPr/>
                    <a:lstStyle/>
                    <a:p>
                      <a:r>
                        <a:rPr lang="en-US" sz="2200" b="0" i="0" u="none" strike="noStrike" kern="1200" baseline="0" dirty="0">
                          <a:solidFill>
                            <a:schemeClr val="dk1"/>
                          </a:solidFill>
                          <a:latin typeface="+mn-lt"/>
                          <a:ea typeface="+mn-ea"/>
                          <a:cs typeface="+mn-cs"/>
                        </a:rPr>
                        <a:t>Pension funds</a:t>
                      </a:r>
                      <a:endParaRPr lang="en-US" sz="22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Maintain funds in money market instruments in readiness for investment in stocks and bonds</a:t>
                      </a:r>
                      <a:endParaRPr lang="en-US" sz="22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82711">
                <a:tc>
                  <a:txBody>
                    <a:bodyPr/>
                    <a:lstStyle/>
                    <a:p>
                      <a:r>
                        <a:rPr lang="en-US" sz="2200" b="0" i="0" u="none" strike="noStrike" kern="1200" baseline="0" dirty="0">
                          <a:solidFill>
                            <a:schemeClr val="dk1"/>
                          </a:solidFill>
                          <a:latin typeface="+mn-lt"/>
                          <a:ea typeface="+mn-ea"/>
                          <a:cs typeface="+mn-cs"/>
                        </a:rPr>
                        <a:t>Individuals</a:t>
                      </a:r>
                      <a:endParaRPr lang="en-US" sz="22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Buy money market mutual funds</a:t>
                      </a:r>
                      <a:endParaRPr lang="en-US" sz="22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39972">
                <a:tc>
                  <a:txBody>
                    <a:bodyPr/>
                    <a:lstStyle/>
                    <a:p>
                      <a:r>
                        <a:rPr lang="en-US" sz="2200" b="0" i="0" u="none" strike="noStrike" kern="1200" baseline="0" dirty="0">
                          <a:solidFill>
                            <a:schemeClr val="dk1"/>
                          </a:solidFill>
                          <a:latin typeface="+mn-lt"/>
                          <a:ea typeface="+mn-ea"/>
                          <a:cs typeface="+mn-cs"/>
                        </a:rPr>
                        <a:t>Money market mutual funds</a:t>
                      </a:r>
                      <a:endParaRPr lang="en-US" sz="22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0" i="0" u="none" strike="noStrike" kern="1200" baseline="0" dirty="0">
                          <a:solidFill>
                            <a:schemeClr val="dk1"/>
                          </a:solidFill>
                          <a:latin typeface="+mn-lt"/>
                          <a:ea typeface="+mn-ea"/>
                          <a:cs typeface="+mn-cs"/>
                        </a:rPr>
                        <a:t>Allow small investors to participate in the money market by aggregating their funds to invest in large-denomination money market securities</a:t>
                      </a:r>
                      <a:endParaRPr lang="en-US" sz="22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8411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Money market instruments include:</a:t>
            </a:r>
          </a:p>
          <a:p>
            <a:pPr lvl="1"/>
            <a:r>
              <a:rPr lang="en-US" altLang="en-US" dirty="0">
                <a:ea typeface="ヒラギノ角ゴ Pro W3"/>
                <a:cs typeface="ヒラギノ角ゴ Pro W3"/>
              </a:rPr>
              <a:t>Treasury Bills</a:t>
            </a:r>
            <a:endParaRPr lang="en-US" dirty="0"/>
          </a:p>
          <a:p>
            <a:pPr lvl="1"/>
            <a:r>
              <a:rPr lang="en-US" altLang="en-US" dirty="0">
                <a:ea typeface="ヒラギノ角ゴ Pro W3"/>
                <a:cs typeface="ヒラギノ角ゴ Pro W3"/>
              </a:rPr>
              <a:t>Federal Funds</a:t>
            </a:r>
            <a:endParaRPr lang="en-US" dirty="0"/>
          </a:p>
          <a:p>
            <a:pPr lvl="1"/>
            <a:r>
              <a:rPr lang="en-US" altLang="en-US" dirty="0">
                <a:ea typeface="ヒラギノ角ゴ Pro W3"/>
                <a:cs typeface="ヒラギノ角ゴ Pro W3"/>
              </a:rPr>
              <a:t>Repurchase Agreements</a:t>
            </a:r>
            <a:endParaRPr lang="en-US" dirty="0"/>
          </a:p>
          <a:p>
            <a:pPr lvl="1"/>
            <a:r>
              <a:rPr lang="en-US" altLang="en-US" dirty="0">
                <a:ea typeface="ヒラギノ角ゴ Pro W3"/>
                <a:cs typeface="ヒラギノ角ゴ Pro W3"/>
              </a:rPr>
              <a:t>Negotiable Certificates of Deposit</a:t>
            </a:r>
            <a:endParaRPr lang="en-US" dirty="0"/>
          </a:p>
          <a:p>
            <a:pPr lvl="1"/>
            <a:r>
              <a:rPr lang="en-US" altLang="en-US" dirty="0">
                <a:ea typeface="ヒラギノ角ゴ Pro W3"/>
                <a:cs typeface="ヒラギノ角ゴ Pro W3"/>
              </a:rPr>
              <a:t>Commercial Paper</a:t>
            </a:r>
            <a:endParaRPr lang="en-US" dirty="0"/>
          </a:p>
          <a:p>
            <a:pPr lvl="1"/>
            <a:r>
              <a:rPr lang="en-US" altLang="en-US" dirty="0">
                <a:ea typeface="ヒラギノ角ゴ Pro W3"/>
                <a:cs typeface="ヒラギノ角ゴ Pro W3"/>
              </a:rPr>
              <a:t>Banker</a:t>
            </a:r>
            <a:r>
              <a:rPr lang="ja-JP" altLang="en-US" dirty="0"/>
              <a:t>’</a:t>
            </a:r>
            <a:r>
              <a:rPr lang="en-US" altLang="ja-JP" dirty="0">
                <a:ea typeface="ヒラギノ角ゴ Pro W3"/>
                <a:cs typeface="ヒラギノ角ゴ Pro W3"/>
              </a:rPr>
              <a:t>s Acceptance</a:t>
            </a:r>
            <a:endParaRPr lang="en-US" dirty="0"/>
          </a:p>
          <a:p>
            <a:pPr lvl="1"/>
            <a:r>
              <a:rPr lang="en-US" altLang="en-US" dirty="0">
                <a:ea typeface="ヒラギノ角ゴ Pro W3"/>
                <a:cs typeface="ヒラギノ角ゴ Pro W3"/>
              </a:rPr>
              <a:t>Eurodollars</a:t>
            </a:r>
            <a:endParaRPr lang="en-US" dirty="0"/>
          </a:p>
        </p:txBody>
      </p:sp>
    </p:spTree>
    <p:extLst>
      <p:ext uri="{BB962C8B-B14F-4D97-AF65-F5344CB8AC3E}">
        <p14:creationId xmlns:p14="http://schemas.microsoft.com/office/powerpoint/2010/main" val="147158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Treasury Bills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T-bills have 28-day maturities through 12- month maturities.</a:t>
            </a:r>
          </a:p>
          <a:p>
            <a:r>
              <a:rPr lang="en-US" altLang="en-US" sz="2400" b="1" u="sng" dirty="0">
                <a:ea typeface="ヒラギノ角ゴ Pro W3"/>
                <a:cs typeface="ヒラギノ角ゴ Pro W3"/>
              </a:rPr>
              <a:t>Discounting</a:t>
            </a:r>
            <a:r>
              <a:rPr lang="en-US" altLang="en-US" sz="2400" b="1" dirty="0">
                <a:ea typeface="ヒラギノ角ゴ Pro W3"/>
                <a:cs typeface="ヒラギノ角ゴ Pro W3"/>
              </a:rPr>
              <a:t>:</a:t>
            </a:r>
            <a:r>
              <a:rPr lang="en-US" altLang="en-US" sz="2400" dirty="0">
                <a:ea typeface="ヒラギノ角ゴ Pro W3"/>
                <a:cs typeface="ヒラギノ角ゴ Pro W3"/>
              </a:rPr>
              <a:t> When an investor pays less for the security than it will be worth when it matures, and the increase in price provides a return. This is common to short-term securities because they often mature before the issuer can mail out interest checks.</a:t>
            </a:r>
            <a:endParaRPr lang="en-US" sz="2400" dirty="0"/>
          </a:p>
        </p:txBody>
      </p:sp>
    </p:spTree>
    <p:extLst>
      <p:ext uri="{BB962C8B-B14F-4D97-AF65-F5344CB8AC3E}">
        <p14:creationId xmlns:p14="http://schemas.microsoft.com/office/powerpoint/2010/main" val="3510499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Treasury Bills Discounting Example </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You pay $996.73 for a 28-day T-bill. It is worth $1,000 at maturity. What is its discount rate? What is its yield to maturity(i.e. investment return)?</a:t>
            </a:r>
          </a:p>
          <a:p>
            <a:endParaRPr lang="en-US" altLang="en-US" sz="2400" i="1" dirty="0">
              <a:ea typeface="ヒラギノ角ゴ Pro W3"/>
              <a:cs typeface="ヒラギノ角ゴ Pro W3"/>
            </a:endParaRPr>
          </a:p>
          <a:p>
            <a:r>
              <a:rPr lang="en-US" altLang="en-US" sz="2400" i="1" dirty="0" err="1">
                <a:ea typeface="ヒラギノ角ゴ Pro W3"/>
                <a:cs typeface="ヒラギノ角ゴ Pro W3"/>
              </a:rPr>
              <a:t>i</a:t>
            </a:r>
            <a:r>
              <a:rPr lang="en-US" altLang="en-US" sz="2400" i="1" baseline="-25000" dirty="0" err="1">
                <a:ea typeface="ヒラギノ角ゴ Pro W3"/>
                <a:cs typeface="ヒラギノ角ゴ Pro W3"/>
              </a:rPr>
              <a:t>discount</a:t>
            </a:r>
            <a:r>
              <a:rPr lang="en-US" altLang="en-US" sz="2400" i="1" dirty="0">
                <a:ea typeface="ヒラギノ角ゴ Pro W3"/>
                <a:cs typeface="ヒラギノ角ゴ Pro W3"/>
              </a:rPr>
              <a:t> = ?</a:t>
            </a:r>
          </a:p>
          <a:p>
            <a:endParaRPr lang="en-US" altLang="en-US" sz="2400" i="1" dirty="0">
              <a:ea typeface="ヒラギノ角ゴ Pro W3"/>
              <a:cs typeface="ヒラギノ角ゴ Pro W3"/>
            </a:endParaRPr>
          </a:p>
          <a:p>
            <a:r>
              <a:rPr lang="en-US" altLang="en-US" sz="2400" i="1" dirty="0" err="1">
                <a:ea typeface="ヒラギノ角ゴ Pro W3"/>
                <a:cs typeface="ヒラギノ角ゴ Pro W3"/>
              </a:rPr>
              <a:t>i</a:t>
            </a:r>
            <a:r>
              <a:rPr lang="en-US" altLang="en-US" sz="2400" i="1" baseline="-25000" dirty="0" err="1">
                <a:ea typeface="ヒラギノ角ゴ Pro W3"/>
                <a:cs typeface="ヒラギノ角ゴ Pro W3"/>
              </a:rPr>
              <a:t>yt</a:t>
            </a:r>
            <a:r>
              <a:rPr lang="en-US" altLang="en-US" sz="2400" i="1" dirty="0">
                <a:ea typeface="ヒラギノ角ゴ Pro W3"/>
                <a:cs typeface="ヒラギノ角ゴ Pro W3"/>
              </a:rPr>
              <a:t> =?</a:t>
            </a:r>
          </a:p>
        </p:txBody>
      </p:sp>
    </p:spTree>
    <p:extLst>
      <p:ext uri="{BB962C8B-B14F-4D97-AF65-F5344CB8AC3E}">
        <p14:creationId xmlns:p14="http://schemas.microsoft.com/office/powerpoint/2010/main" val="3179219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Treasury Bill Auctions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T-bills are auctioned to the dealers every Thursday.</a:t>
            </a:r>
          </a:p>
          <a:p>
            <a:r>
              <a:rPr lang="en-US" altLang="en-US" sz="2400" dirty="0">
                <a:ea typeface="ヒラギノ角ゴ Pro W3"/>
                <a:cs typeface="ヒラギノ角ゴ Pro W3"/>
              </a:rPr>
              <a:t>The Treasury may accept both </a:t>
            </a:r>
            <a:r>
              <a:rPr lang="en-US" altLang="en-US" sz="2400" i="1" dirty="0">
                <a:ea typeface="ヒラギノ角ゴ Pro W3"/>
                <a:cs typeface="ヒラギノ角ゴ Pro W3"/>
              </a:rPr>
              <a:t>competitive</a:t>
            </a:r>
            <a:r>
              <a:rPr lang="en-US" altLang="en-US" sz="2400" dirty="0">
                <a:ea typeface="ヒラギノ角ゴ Pro W3"/>
                <a:cs typeface="ヒラギノ角ゴ Pro W3"/>
              </a:rPr>
              <a:t> and </a:t>
            </a:r>
            <a:r>
              <a:rPr lang="en-US" altLang="en-US" sz="2400" i="1" dirty="0">
                <a:ea typeface="ヒラギノ角ゴ Pro W3"/>
                <a:cs typeface="ヒラギノ角ゴ Pro W3"/>
              </a:rPr>
              <a:t>noncompetitive </a:t>
            </a:r>
            <a:r>
              <a:rPr lang="en-US" altLang="en-US" sz="2400" dirty="0">
                <a:ea typeface="ヒラギノ角ゴ Pro W3"/>
                <a:cs typeface="ヒラギノ角ゴ Pro W3"/>
              </a:rPr>
              <a:t>bids, and the price everyone pays is the highest yield paid to any accepted bid.</a:t>
            </a:r>
            <a:endParaRPr lang="en-US" sz="2400" dirty="0"/>
          </a:p>
        </p:txBody>
      </p:sp>
    </p:spTree>
    <p:extLst>
      <p:ext uri="{BB962C8B-B14F-4D97-AF65-F5344CB8AC3E}">
        <p14:creationId xmlns:p14="http://schemas.microsoft.com/office/powerpoint/2010/main" val="1719781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Treasury Bill Auctions Example </a:t>
            </a:r>
            <a:r>
              <a:rPr lang="en-US" altLang="en-US" sz="1800" dirty="0">
                <a:ea typeface="ヒラギノ角ゴ Pro W3"/>
                <a:cs typeface="ヒラギノ角ゴ Pro W3"/>
              </a:rPr>
              <a:t>(1 of 2)</a:t>
            </a:r>
            <a:endParaRPr lang="en-US" dirty="0"/>
          </a:p>
        </p:txBody>
      </p:sp>
      <p:sp>
        <p:nvSpPr>
          <p:cNvPr id="3" name="Content Placeholder 2"/>
          <p:cNvSpPr>
            <a:spLocks noGrp="1"/>
          </p:cNvSpPr>
          <p:nvPr>
            <p:ph idx="1"/>
          </p:nvPr>
        </p:nvSpPr>
        <p:spPr>
          <a:xfrm>
            <a:off x="1981200" y="1600201"/>
            <a:ext cx="8229600" cy="762000"/>
          </a:xfrm>
        </p:spPr>
        <p:txBody>
          <a:bodyPr/>
          <a:lstStyle/>
          <a:p>
            <a:r>
              <a:rPr lang="en-US" altLang="en-US" sz="2400" dirty="0">
                <a:ea typeface="ヒラギノ角ゴ Pro W3"/>
                <a:cs typeface="ヒラギノ角ゴ Pro W3"/>
              </a:rPr>
              <a:t>The Treasury auctioned $2.5 billion par value </a:t>
            </a:r>
            <a:br>
              <a:rPr lang="en-US" altLang="en-US" sz="2400" dirty="0">
                <a:ea typeface="ヒラギノ角ゴ Pro W3"/>
                <a:cs typeface="ヒラギノ角ゴ Pro W3"/>
              </a:rPr>
            </a:br>
            <a:r>
              <a:rPr lang="en-US" altLang="en-US" sz="2400" dirty="0">
                <a:ea typeface="ヒラギノ角ゴ Pro W3"/>
                <a:cs typeface="ヒラギノ角ゴ Pro W3"/>
              </a:rPr>
              <a:t>91-day T-bills, the following bids were received:</a:t>
            </a:r>
          </a:p>
        </p:txBody>
      </p:sp>
      <p:graphicFrame>
        <p:nvGraphicFramePr>
          <p:cNvPr id="5" name="Table 4"/>
          <p:cNvGraphicFramePr>
            <a:graphicFrameLocks noGrp="1"/>
          </p:cNvGraphicFramePr>
          <p:nvPr/>
        </p:nvGraphicFramePr>
        <p:xfrm>
          <a:off x="3886202" y="2590800"/>
          <a:ext cx="4419599" cy="1645920"/>
        </p:xfrm>
        <a:graphic>
          <a:graphicData uri="http://schemas.openxmlformats.org/drawingml/2006/table">
            <a:tbl>
              <a:tblPr firstRow="1" bandRow="1">
                <a:tableStyleId>{2D5ABB26-0587-4C30-8999-92F81FD0307C}</a:tableStyleId>
              </a:tblPr>
              <a:tblGrid>
                <a:gridCol w="1142999">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269240">
                <a:tc>
                  <a:txBody>
                    <a:bodyPr/>
                    <a:lstStyle/>
                    <a:p>
                      <a:pPr>
                        <a:spcBef>
                          <a:spcPts val="1400"/>
                        </a:spcBef>
                        <a:spcAft>
                          <a:spcPts val="0"/>
                        </a:spcAft>
                      </a:pPr>
                      <a:r>
                        <a:rPr lang="en-US" sz="1800" u="sng" kern="1200" dirty="0">
                          <a:solidFill>
                            <a:srgbClr val="000000"/>
                          </a:solidFill>
                          <a:effectLst/>
                          <a:latin typeface="+mn-lt"/>
                          <a:ea typeface="ヒラギノ角ゴ Pro W3"/>
                          <a:cs typeface="ヒラギノ角ゴ Pro W3"/>
                        </a:rPr>
                        <a:t>Bidder</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1400"/>
                        </a:spcBef>
                        <a:spcAft>
                          <a:spcPts val="0"/>
                        </a:spcAft>
                      </a:pPr>
                      <a:r>
                        <a:rPr lang="en-US" sz="1800" u="sng" kern="1200">
                          <a:solidFill>
                            <a:srgbClr val="000000"/>
                          </a:solidFill>
                          <a:effectLst/>
                          <a:latin typeface="+mn-lt"/>
                          <a:ea typeface="ヒラギノ角ゴ Pro W3"/>
                          <a:cs typeface="ヒラギノ角ゴ Pro W3"/>
                        </a:rPr>
                        <a:t>Bid Amount</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1400"/>
                        </a:spcBef>
                        <a:spcAft>
                          <a:spcPts val="0"/>
                        </a:spcAft>
                      </a:pPr>
                      <a:r>
                        <a:rPr lang="en-US" sz="1800" u="sng" kern="1200" dirty="0">
                          <a:solidFill>
                            <a:srgbClr val="000000"/>
                          </a:solidFill>
                          <a:effectLst/>
                          <a:latin typeface="+mn-lt"/>
                          <a:ea typeface="ヒラギノ角ゴ Pro W3"/>
                          <a:cs typeface="ヒラギノ角ゴ Pro W3"/>
                        </a:rPr>
                        <a:t>Bid Price</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69240">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1</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a:solidFill>
                            <a:srgbClr val="000000"/>
                          </a:solidFill>
                          <a:effectLst/>
                          <a:latin typeface="+mn-lt"/>
                          <a:ea typeface="ヒラギノ角ゴ Pro W3"/>
                          <a:cs typeface="ヒラギノ角ゴ Pro W3"/>
                        </a:rPr>
                        <a:t>$500 million</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$0.9940</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69240">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2</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$750 million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a:solidFill>
                            <a:srgbClr val="000000"/>
                          </a:solidFill>
                          <a:effectLst/>
                          <a:latin typeface="+mn-lt"/>
                          <a:ea typeface="ヒラギノ角ゴ Pro W3"/>
                          <a:cs typeface="ヒラギノ角ゴ Pro W3"/>
                        </a:rPr>
                        <a:t>$0.9901</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69240">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3</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$1.5 billion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a:solidFill>
                            <a:srgbClr val="000000"/>
                          </a:solidFill>
                          <a:effectLst/>
                          <a:latin typeface="+mn-lt"/>
                          <a:ea typeface="ヒラギノ角ゴ Pro W3"/>
                          <a:cs typeface="ヒラギノ角ゴ Pro W3"/>
                        </a:rPr>
                        <a:t>$0.9925</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69240">
                <a:tc>
                  <a:txBody>
                    <a:bodyPr/>
                    <a:lstStyle/>
                    <a:p>
                      <a:pPr>
                        <a:spcBef>
                          <a:spcPts val="400"/>
                        </a:spcBef>
                        <a:spcAft>
                          <a:spcPts val="0"/>
                        </a:spcAft>
                      </a:pPr>
                      <a:r>
                        <a:rPr lang="en-US" sz="1800" kern="1200">
                          <a:solidFill>
                            <a:srgbClr val="000000"/>
                          </a:solidFill>
                          <a:effectLst/>
                          <a:latin typeface="+mn-lt"/>
                          <a:ea typeface="ヒラギノ角ゴ Pro W3"/>
                          <a:cs typeface="ヒラギノ角ゴ Pro W3"/>
                        </a:rPr>
                        <a:t>4</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$1 billion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a:solidFill>
                            <a:srgbClr val="000000"/>
                          </a:solidFill>
                          <a:effectLst/>
                          <a:latin typeface="+mn-lt"/>
                          <a:ea typeface="ヒラギノ角ゴ Pro W3"/>
                          <a:cs typeface="ヒラギノ角ゴ Pro W3"/>
                        </a:rPr>
                        <a:t>$0.9936</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69240">
                <a:tc>
                  <a:txBody>
                    <a:bodyPr/>
                    <a:lstStyle/>
                    <a:p>
                      <a:pPr>
                        <a:spcBef>
                          <a:spcPts val="400"/>
                        </a:spcBef>
                        <a:spcAft>
                          <a:spcPts val="0"/>
                        </a:spcAft>
                      </a:pPr>
                      <a:r>
                        <a:rPr lang="en-US" sz="1800" kern="1200">
                          <a:solidFill>
                            <a:srgbClr val="000000"/>
                          </a:solidFill>
                          <a:effectLst/>
                          <a:latin typeface="+mn-lt"/>
                          <a:ea typeface="ヒラギノ角ゴ Pro W3"/>
                          <a:cs typeface="ヒラギノ角ゴ Pro W3"/>
                        </a:rPr>
                        <a:t>5</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$600 million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400"/>
                        </a:spcBef>
                        <a:spcAft>
                          <a:spcPts val="0"/>
                        </a:spcAft>
                      </a:pPr>
                      <a:r>
                        <a:rPr lang="en-US" sz="1800" kern="1200" dirty="0">
                          <a:solidFill>
                            <a:srgbClr val="000000"/>
                          </a:solidFill>
                          <a:effectLst/>
                          <a:latin typeface="+mn-lt"/>
                          <a:ea typeface="ヒラギノ角ゴ Pro W3"/>
                          <a:cs typeface="ヒラギノ角ゴ Pro W3"/>
                        </a:rPr>
                        <a:t>$0.9939</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Content Placeholder 3"/>
          <p:cNvSpPr>
            <a:spLocks noGrp="1"/>
          </p:cNvSpPr>
          <p:nvPr>
            <p:ph idx="13"/>
          </p:nvPr>
        </p:nvSpPr>
        <p:spPr>
          <a:xfrm>
            <a:off x="1981200" y="4495801"/>
            <a:ext cx="8229600" cy="1143000"/>
          </a:xfrm>
        </p:spPr>
        <p:txBody>
          <a:bodyPr/>
          <a:lstStyle/>
          <a:p>
            <a:r>
              <a:rPr lang="en-US" altLang="en-US" sz="2400" dirty="0">
                <a:ea typeface="ヒラギノ角ゴ Pro W3"/>
                <a:cs typeface="ヒラギノ角ゴ Pro W3"/>
              </a:rPr>
              <a:t>The Treasury also received $750 million in noncompetitive bids. Who will receive T-bills, what quantity, and at what price?</a:t>
            </a:r>
            <a:endParaRPr lang="en-US" sz="2400" dirty="0"/>
          </a:p>
        </p:txBody>
      </p:sp>
    </p:spTree>
    <p:extLst>
      <p:ext uri="{BB962C8B-B14F-4D97-AF65-F5344CB8AC3E}">
        <p14:creationId xmlns:p14="http://schemas.microsoft.com/office/powerpoint/2010/main" val="895126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Treasury Bill Auctions Example </a:t>
            </a:r>
            <a:r>
              <a:rPr lang="en-US" altLang="en-US" sz="1800" dirty="0">
                <a:ea typeface="ヒラギノ角ゴ Pro W3"/>
                <a:cs typeface="ヒラギノ角ゴ Pro W3"/>
              </a:rPr>
              <a:t>(2 of 2)</a:t>
            </a:r>
            <a:endParaRPr lang="en-US" dirty="0"/>
          </a:p>
        </p:txBody>
      </p:sp>
      <p:sp>
        <p:nvSpPr>
          <p:cNvPr id="3" name="Content Placeholder 2"/>
          <p:cNvSpPr>
            <a:spLocks noGrp="1"/>
          </p:cNvSpPr>
          <p:nvPr>
            <p:ph idx="1"/>
          </p:nvPr>
        </p:nvSpPr>
        <p:spPr>
          <a:xfrm>
            <a:off x="1981200" y="1600201"/>
            <a:ext cx="8229600" cy="457200"/>
          </a:xfrm>
        </p:spPr>
        <p:txBody>
          <a:bodyPr/>
          <a:lstStyle/>
          <a:p>
            <a:r>
              <a:rPr lang="en-US" altLang="en-US" sz="2400" dirty="0">
                <a:ea typeface="ヒラギノ角ゴ Pro W3"/>
                <a:cs typeface="ヒラギノ角ゴ Pro W3"/>
              </a:rPr>
              <a:t>The Treasury accepts the following bids:</a:t>
            </a:r>
          </a:p>
        </p:txBody>
      </p:sp>
      <p:graphicFrame>
        <p:nvGraphicFramePr>
          <p:cNvPr id="5" name="Table 4"/>
          <p:cNvGraphicFramePr>
            <a:graphicFrameLocks noGrp="1"/>
          </p:cNvGraphicFramePr>
          <p:nvPr/>
        </p:nvGraphicFramePr>
        <p:xfrm>
          <a:off x="3733800" y="2286000"/>
          <a:ext cx="3581400" cy="1371600"/>
        </p:xfrm>
        <a:graphic>
          <a:graphicData uri="http://schemas.openxmlformats.org/drawingml/2006/table">
            <a:tbl>
              <a:tblPr firstRow="1" bandRow="1">
                <a:tableStyleId>{2D5ABB26-0587-4C30-8999-92F81FD0307C}</a:tableStyleId>
              </a:tblPr>
              <a:tblGrid>
                <a:gridCol w="1087211">
                  <a:extLst>
                    <a:ext uri="{9D8B030D-6E8A-4147-A177-3AD203B41FA5}">
                      <a16:colId xmlns:a16="http://schemas.microsoft.com/office/drawing/2014/main" val="20000"/>
                    </a:ext>
                  </a:extLst>
                </a:gridCol>
                <a:gridCol w="1470932">
                  <a:extLst>
                    <a:ext uri="{9D8B030D-6E8A-4147-A177-3AD203B41FA5}">
                      <a16:colId xmlns:a16="http://schemas.microsoft.com/office/drawing/2014/main" val="20001"/>
                    </a:ext>
                  </a:extLst>
                </a:gridCol>
                <a:gridCol w="1023257">
                  <a:extLst>
                    <a:ext uri="{9D8B030D-6E8A-4147-A177-3AD203B41FA5}">
                      <a16:colId xmlns:a16="http://schemas.microsoft.com/office/drawing/2014/main" val="20002"/>
                    </a:ext>
                  </a:extLst>
                </a:gridCol>
              </a:tblGrid>
              <a:tr h="342900">
                <a:tc>
                  <a:txBody>
                    <a:bodyPr/>
                    <a:lstStyle/>
                    <a:p>
                      <a:pPr>
                        <a:lnSpc>
                          <a:spcPct val="90000"/>
                        </a:lnSpc>
                        <a:spcAft>
                          <a:spcPts val="0"/>
                        </a:spcAft>
                      </a:pPr>
                      <a:r>
                        <a:rPr lang="en-US" sz="1800" u="sng" kern="1200" dirty="0">
                          <a:effectLst/>
                        </a:rPr>
                        <a:t>Bidder</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u="sng" kern="1200">
                          <a:effectLst/>
                        </a:rPr>
                        <a:t>Bid Amount</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u="sng" kern="1200">
                          <a:effectLst/>
                        </a:rPr>
                        <a:t>Bid Price</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42900">
                <a:tc>
                  <a:txBody>
                    <a:bodyPr/>
                    <a:lstStyle/>
                    <a:p>
                      <a:pPr>
                        <a:lnSpc>
                          <a:spcPct val="90000"/>
                        </a:lnSpc>
                        <a:spcAft>
                          <a:spcPts val="0"/>
                        </a:spcAft>
                      </a:pPr>
                      <a:r>
                        <a:rPr lang="en-US" sz="1800" kern="1200" dirty="0">
                          <a:effectLst/>
                        </a:rPr>
                        <a:t>1</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kern="1200" dirty="0">
                          <a:effectLst/>
                        </a:rPr>
                        <a:t>$500 million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kern="1200">
                          <a:effectLst/>
                        </a:rPr>
                        <a:t>$0.9940</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42900">
                <a:tc>
                  <a:txBody>
                    <a:bodyPr/>
                    <a:lstStyle/>
                    <a:p>
                      <a:pPr>
                        <a:lnSpc>
                          <a:spcPct val="90000"/>
                        </a:lnSpc>
                        <a:spcAft>
                          <a:spcPts val="0"/>
                        </a:spcAft>
                      </a:pPr>
                      <a:r>
                        <a:rPr lang="en-US" sz="1800" kern="1200" dirty="0">
                          <a:effectLst/>
                        </a:rPr>
                        <a:t>5</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kern="1200" dirty="0">
                          <a:effectLst/>
                        </a:rPr>
                        <a:t>$600 million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kern="1200" dirty="0">
                          <a:effectLst/>
                        </a:rPr>
                        <a:t>$0.9939</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42900">
                <a:tc>
                  <a:txBody>
                    <a:bodyPr/>
                    <a:lstStyle/>
                    <a:p>
                      <a:pPr>
                        <a:lnSpc>
                          <a:spcPct val="90000"/>
                        </a:lnSpc>
                        <a:spcAft>
                          <a:spcPts val="0"/>
                        </a:spcAft>
                      </a:pPr>
                      <a:r>
                        <a:rPr lang="en-US" sz="1800" kern="1200">
                          <a:effectLst/>
                        </a:rPr>
                        <a:t>4</a:t>
                      </a:r>
                      <a:endParaRPr lang="en-US" sz="180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kern="1200" dirty="0">
                          <a:effectLst/>
                        </a:rPr>
                        <a:t>$650 million</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90000"/>
                        </a:lnSpc>
                        <a:spcAft>
                          <a:spcPts val="0"/>
                        </a:spcAft>
                      </a:pPr>
                      <a:r>
                        <a:rPr lang="en-US" sz="1800" kern="1200" dirty="0">
                          <a:effectLst/>
                        </a:rPr>
                        <a:t>$0.9936</a:t>
                      </a:r>
                      <a:endParaRPr lang="en-US" sz="1800" dirty="0">
                        <a:effectLst/>
                        <a:latin typeface="+mn-lt"/>
                        <a:ea typeface="Times New Roman"/>
                      </a:endParaRPr>
                    </a:p>
                  </a:txBody>
                  <a:tcPr marL="45720" marR="4572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4" name="Content Placeholder 3"/>
          <p:cNvSpPr>
            <a:spLocks noGrp="1"/>
          </p:cNvSpPr>
          <p:nvPr>
            <p:ph idx="13"/>
          </p:nvPr>
        </p:nvSpPr>
        <p:spPr/>
        <p:txBody>
          <a:bodyPr/>
          <a:lstStyle/>
          <a:p>
            <a:r>
              <a:rPr lang="en-US" altLang="en-US" sz="2400" dirty="0">
                <a:ea typeface="ヒラギノ角ゴ Pro W3"/>
                <a:cs typeface="ヒラギノ角ゴ Pro W3"/>
              </a:rPr>
              <a:t>Both the competitive and noncompetitive bidders are paid at the highest yield—based on the price of 0.9936.</a:t>
            </a:r>
            <a:endParaRPr lang="en-US" sz="2400" dirty="0"/>
          </a:p>
        </p:txBody>
      </p:sp>
    </p:spTree>
    <p:extLst>
      <p:ext uri="{BB962C8B-B14F-4D97-AF65-F5344CB8AC3E}">
        <p14:creationId xmlns:p14="http://schemas.microsoft.com/office/powerpoint/2010/main" val="213531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5053"/>
          </a:xfrm>
        </p:spPr>
        <p:txBody>
          <a:bodyPr/>
          <a:lstStyle/>
          <a:p>
            <a:r>
              <a:rPr lang="en-US" altLang="en-US" sz="2400" dirty="0">
                <a:ea typeface="ヒラギノ角ゴ Pro W3"/>
                <a:cs typeface="ヒラギノ角ゴ Pro W3"/>
              </a:rPr>
              <a:t>Table 11.3 Recent Bill Auction 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70763850"/>
              </p:ext>
            </p:extLst>
          </p:nvPr>
        </p:nvGraphicFramePr>
        <p:xfrm>
          <a:off x="1128890" y="1140178"/>
          <a:ext cx="9922932" cy="5046133"/>
        </p:xfrm>
        <a:graphic>
          <a:graphicData uri="http://schemas.openxmlformats.org/drawingml/2006/table">
            <a:tbl>
              <a:tblPr firstRow="1" bandRow="1">
                <a:tableStyleId>{2D5ABB26-0587-4C30-8999-92F81FD0307C}</a:tableStyleId>
              </a:tblPr>
              <a:tblGrid>
                <a:gridCol w="1185482">
                  <a:extLst>
                    <a:ext uri="{9D8B030D-6E8A-4147-A177-3AD203B41FA5}">
                      <a16:colId xmlns:a16="http://schemas.microsoft.com/office/drawing/2014/main" val="20000"/>
                    </a:ext>
                  </a:extLst>
                </a:gridCol>
                <a:gridCol w="1317203">
                  <a:extLst>
                    <a:ext uri="{9D8B030D-6E8A-4147-A177-3AD203B41FA5}">
                      <a16:colId xmlns:a16="http://schemas.microsoft.com/office/drawing/2014/main" val="20001"/>
                    </a:ext>
                  </a:extLst>
                </a:gridCol>
                <a:gridCol w="1405017">
                  <a:extLst>
                    <a:ext uri="{9D8B030D-6E8A-4147-A177-3AD203B41FA5}">
                      <a16:colId xmlns:a16="http://schemas.microsoft.com/office/drawing/2014/main" val="20002"/>
                    </a:ext>
                  </a:extLst>
                </a:gridCol>
                <a:gridCol w="1317203">
                  <a:extLst>
                    <a:ext uri="{9D8B030D-6E8A-4147-A177-3AD203B41FA5}">
                      <a16:colId xmlns:a16="http://schemas.microsoft.com/office/drawing/2014/main" val="20003"/>
                    </a:ext>
                  </a:extLst>
                </a:gridCol>
                <a:gridCol w="1492831">
                  <a:extLst>
                    <a:ext uri="{9D8B030D-6E8A-4147-A177-3AD203B41FA5}">
                      <a16:colId xmlns:a16="http://schemas.microsoft.com/office/drawing/2014/main" val="20004"/>
                    </a:ext>
                  </a:extLst>
                </a:gridCol>
                <a:gridCol w="1459901">
                  <a:extLst>
                    <a:ext uri="{9D8B030D-6E8A-4147-A177-3AD203B41FA5}">
                      <a16:colId xmlns:a16="http://schemas.microsoft.com/office/drawing/2014/main" val="20005"/>
                    </a:ext>
                  </a:extLst>
                </a:gridCol>
                <a:gridCol w="1745295">
                  <a:extLst>
                    <a:ext uri="{9D8B030D-6E8A-4147-A177-3AD203B41FA5}">
                      <a16:colId xmlns:a16="http://schemas.microsoft.com/office/drawing/2014/main" val="20006"/>
                    </a:ext>
                  </a:extLst>
                </a:gridCol>
              </a:tblGrid>
              <a:tr h="1376974">
                <a:tc>
                  <a:txBody>
                    <a:bodyPr/>
                    <a:lstStyle/>
                    <a:p>
                      <a:r>
                        <a:rPr lang="en-US" sz="2000" b="1" dirty="0"/>
                        <a:t>Security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Issue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Maturity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Discount</a:t>
                      </a:r>
                      <a:r>
                        <a:rPr lang="en-US" sz="2000" b="1" baseline="0" dirty="0"/>
                        <a:t> Rate</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Investment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Price per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CUSIP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20487">
                <a:tc>
                  <a:txBody>
                    <a:bodyPr/>
                    <a:lstStyle/>
                    <a:p>
                      <a:r>
                        <a:rPr lang="en-US" sz="2000" dirty="0"/>
                        <a:t>28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5/19/2016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6/16/2016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u="none" strike="noStrike" kern="1200" baseline="0" dirty="0"/>
                        <a:t>99.981333</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u="none" strike="noStrike" kern="1200" baseline="0" dirty="0"/>
                        <a:t>912796HX0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2168">
                <a:tc>
                  <a:txBody>
                    <a:bodyPr/>
                    <a:lstStyle/>
                    <a:p>
                      <a:r>
                        <a:rPr lang="en-US" sz="2000" dirty="0"/>
                        <a:t>91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t>5/19/2016</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8/18/2016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0.279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99.930486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912796HA0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62168">
                <a:tc>
                  <a:txBody>
                    <a:bodyPr/>
                    <a:lstStyle/>
                    <a:p>
                      <a:r>
                        <a:rPr lang="en-US" sz="2000" dirty="0"/>
                        <a:t>182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t>5/19/2016</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11/17/2016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0.370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0.376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99.812944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912796JU4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62168">
                <a:tc>
                  <a:txBody>
                    <a:bodyPr/>
                    <a:lstStyle/>
                    <a:p>
                      <a:r>
                        <a:rPr lang="en-US" sz="2000" dirty="0"/>
                        <a:t>28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t>5/19/2016</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6/9/2016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99.980944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912796HW2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2168">
                <a:tc>
                  <a:txBody>
                    <a:bodyPr/>
                    <a:lstStyle/>
                    <a:p>
                      <a:r>
                        <a:rPr lang="en-US" sz="2000" dirty="0"/>
                        <a:t>91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t>5/19/2016</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8/11/2016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0.243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99.939333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912796JF7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27240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a:cs typeface="ヒラギノ角ゴ Pro W3"/>
              </a:rPr>
              <a:t>Figure 11.2 Treasury Bill Interest Rate and the Inflation Rate, January 1973–January 2016</a:t>
            </a:r>
            <a:endParaRPr lang="en-US" dirty="0"/>
          </a:p>
        </p:txBody>
      </p:sp>
      <p:pic>
        <p:nvPicPr>
          <p:cNvPr id="4" name="Picture 8" descr="The vertical line is labeled &quot;Rate (Percent)&quot; and ranges from 0 to 16 in increments of 2. The horizontal axis lists dates from 1934 to 1986 in increments of 4. The line for inflation rate shows rate to be 6.25 percent in 1973 which fall down slightly to 6 percent by the year 1976. The inflation rate shows a sudden increase and reaches to a peak value of 13.75 by the year 1980. With a fluctuating trend over the year the line shows a net decline and falls down to a value of 2 percent by the year 1997, remains almost in this range till 2009, and finally falls down to zero by 2013. The line for T-bill interest rate shows rates to be 7.25 percent for the year 1973, which falls down to a value of 4.25 percent by the year 1975 but increases suddenly to a peak value of 16 percent by the year 1980. With a fluctuating trend over the year the line shows a net decline and falls down to a value of 5 percent by the year 1997, 1 percent by 2004, and finally to 0 in 2009 which remains unchanged thereafter. The values used in the description are approximate."/>
          <p:cNvPicPr preferRelativeResize="0">
            <a:picLocks noChangeAspect="1" noChangeArrowheads="1"/>
          </p:cNvPicPr>
          <p:nvPr/>
        </p:nvPicPr>
        <p:blipFill>
          <a:blip r:embed="rId2" cstate="print"/>
          <a:srcRect/>
          <a:stretch>
            <a:fillRect/>
          </a:stretch>
        </p:blipFill>
        <p:spPr bwMode="auto">
          <a:xfrm>
            <a:off x="2682222" y="1676401"/>
            <a:ext cx="6827556" cy="3868581"/>
          </a:xfrm>
          <a:prstGeom prst="rect">
            <a:avLst/>
          </a:prstGeom>
          <a:noFill/>
          <a:ln w="9525">
            <a:noFill/>
            <a:miter lim="800000"/>
            <a:headEnd/>
            <a:tailEnd/>
          </a:ln>
        </p:spPr>
      </p:pic>
      <p:sp>
        <p:nvSpPr>
          <p:cNvPr id="3" name="Content Placeholder 2"/>
          <p:cNvSpPr>
            <a:spLocks noGrp="1"/>
          </p:cNvSpPr>
          <p:nvPr>
            <p:ph idx="1"/>
          </p:nvPr>
        </p:nvSpPr>
        <p:spPr>
          <a:xfrm>
            <a:off x="1981200" y="5684838"/>
            <a:ext cx="8229600" cy="258763"/>
          </a:xfrm>
        </p:spPr>
        <p:txBody>
          <a:bodyPr/>
          <a:lstStyle/>
          <a:p>
            <a:pPr marL="0" indent="0">
              <a:buNone/>
            </a:pPr>
            <a:r>
              <a:rPr lang="en-IN" sz="1200" i="1" dirty="0"/>
              <a:t>Source</a:t>
            </a:r>
            <a:r>
              <a:rPr lang="en-IN" sz="1200" dirty="0"/>
              <a:t>: </a:t>
            </a:r>
            <a:r>
              <a:rPr lang="en-IN" sz="1200" dirty="0">
                <a:hlinkClick r:id="rId3"/>
              </a:rPr>
              <a:t>http://www.federalreserve.gov/releases</a:t>
            </a:r>
            <a:r>
              <a:rPr lang="en-IN" sz="1200" dirty="0"/>
              <a:t> and CPI: </a:t>
            </a:r>
            <a:r>
              <a:rPr lang="en-IN" sz="1200" dirty="0">
                <a:hlinkClick r:id="rId4"/>
              </a:rPr>
              <a:t>ftp://ftp.bls.gov/pub/special.requests/cpi/cpiai.txt</a:t>
            </a:r>
            <a:r>
              <a:rPr lang="en-IN" sz="1200" dirty="0"/>
              <a:t>.</a:t>
            </a:r>
            <a:endParaRPr lang="en-US" sz="1200" dirty="0"/>
          </a:p>
        </p:txBody>
      </p:sp>
    </p:spTree>
    <p:extLst>
      <p:ext uri="{BB962C8B-B14F-4D97-AF65-F5344CB8AC3E}">
        <p14:creationId xmlns:p14="http://schemas.microsoft.com/office/powerpoint/2010/main" val="350825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Chapter Preview</a:t>
            </a:r>
            <a:endParaRPr lang="en-US" dirty="0"/>
          </a:p>
        </p:txBody>
      </p:sp>
      <p:sp>
        <p:nvSpPr>
          <p:cNvPr id="3" name="Content Placeholder 2"/>
          <p:cNvSpPr>
            <a:spLocks noGrp="1"/>
          </p:cNvSpPr>
          <p:nvPr>
            <p:ph idx="1"/>
          </p:nvPr>
        </p:nvSpPr>
        <p:spPr/>
        <p:txBody>
          <a:bodyPr/>
          <a:lstStyle/>
          <a:p>
            <a:r>
              <a:rPr lang="en-US" altLang="en-US" sz="2400" dirty="0"/>
              <a:t>We review the money markets and the securities that are traded there. In addition, we discuss why the money markets are important in our financial system. Topics include:</a:t>
            </a:r>
          </a:p>
          <a:p>
            <a:pPr lvl="1"/>
            <a:r>
              <a:rPr lang="en-US" altLang="en-US" dirty="0"/>
              <a:t>The Money Markets Defined</a:t>
            </a:r>
            <a:endParaRPr lang="en-US" dirty="0"/>
          </a:p>
          <a:p>
            <a:pPr lvl="1"/>
            <a:r>
              <a:rPr lang="en-US" altLang="en-US" dirty="0"/>
              <a:t>The Purpose of Money Markets</a:t>
            </a:r>
            <a:endParaRPr lang="en-US" dirty="0"/>
          </a:p>
          <a:p>
            <a:pPr lvl="1"/>
            <a:r>
              <a:rPr lang="en-US" altLang="en-US" dirty="0"/>
              <a:t>Who Participates in Money Markets?</a:t>
            </a:r>
            <a:endParaRPr lang="en-US" dirty="0"/>
          </a:p>
          <a:p>
            <a:pPr lvl="1"/>
            <a:r>
              <a:rPr lang="en-US" altLang="en-US" dirty="0"/>
              <a:t>Money Market Instruments</a:t>
            </a:r>
          </a:p>
          <a:p>
            <a:pPr lvl="1"/>
            <a:r>
              <a:rPr lang="en-US" altLang="en-US" dirty="0"/>
              <a:t>Comparing Money Market Securities</a:t>
            </a:r>
            <a:endParaRPr lang="en-US" dirty="0"/>
          </a:p>
        </p:txBody>
      </p:sp>
    </p:spTree>
    <p:extLst>
      <p:ext uri="{BB962C8B-B14F-4D97-AF65-F5344CB8AC3E}">
        <p14:creationId xmlns:p14="http://schemas.microsoft.com/office/powerpoint/2010/main" val="349898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Mini-Case: Treasury Bill Auctions Go Haywire</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In 1991, Salomon Smith Barney violated Treasury auction rules to corner the auction on an $11 billion issue.</a:t>
            </a:r>
          </a:p>
          <a:p>
            <a:r>
              <a:rPr lang="en-US" altLang="en-US" sz="2400" dirty="0">
                <a:ea typeface="ヒラギノ角ゴ Pro W3"/>
                <a:cs typeface="ヒラギノ角ゴ Pro W3"/>
              </a:rPr>
              <a:t>Several top Salomon officials were forced to retire (or fired) as a result of the incident.</a:t>
            </a:r>
          </a:p>
          <a:p>
            <a:r>
              <a:rPr lang="en-US" altLang="en-US" sz="2400" dirty="0">
                <a:ea typeface="ヒラギノ角ゴ Pro W3"/>
                <a:cs typeface="ヒラギノ角ゴ Pro W3"/>
              </a:rPr>
              <a:t>The Treasury also changed the auction rules to ensure a competitive auction.</a:t>
            </a:r>
          </a:p>
        </p:txBody>
      </p:sp>
    </p:spTree>
    <p:extLst>
      <p:ext uri="{BB962C8B-B14F-4D97-AF65-F5344CB8AC3E}">
        <p14:creationId xmlns:p14="http://schemas.microsoft.com/office/powerpoint/2010/main" val="3936360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Federal Funds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Short-term funds transferred (loaned or borrowed) between financial institutions, usually for a period of one day (overnight). They are lent by banks that have an excess of reserves and borrowed by banks that have a deficit of reserves. </a:t>
            </a:r>
          </a:p>
          <a:p>
            <a:r>
              <a:rPr lang="en-US" altLang="en-US" sz="2400" dirty="0">
                <a:ea typeface="ヒラギノ角ゴ Pro W3"/>
                <a:cs typeface="ヒラギノ角ゴ Pro W3"/>
              </a:rPr>
              <a:t>Used by banks to meet short-term needs to meet reserve requirements.</a:t>
            </a:r>
            <a:endParaRPr lang="en-US" sz="2400" dirty="0"/>
          </a:p>
        </p:txBody>
      </p:sp>
    </p:spTree>
    <p:extLst>
      <p:ext uri="{BB962C8B-B14F-4D97-AF65-F5344CB8AC3E}">
        <p14:creationId xmlns:p14="http://schemas.microsoft.com/office/powerpoint/2010/main" val="998027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a:cs typeface="ヒラギノ角ゴ Pro W3"/>
              </a:rPr>
              <a:t>Figure 11.3 Federal Funds and Treasury Bill Interest Rates, January 1990–April 2016</a:t>
            </a:r>
            <a:endParaRPr lang="en-US" dirty="0"/>
          </a:p>
        </p:txBody>
      </p:sp>
      <p:pic>
        <p:nvPicPr>
          <p:cNvPr id="4" name="Picture 2" descr="The vertical line is labeled &quot;Interest Rate (Percent)&quot; and ranges from 0 to 9 in increments of 1. The horizontal axis lists dates from 1991 to 2015 in increments of 2. The lines for federal fund and treasury bills shows almost same trend over the years and are shown overlapping each other most of the time. The line for federal fund shows interest rate to be 8.25 percent in 1991 and that for treasury bills shows rate to be 7.8 for this year. Both the lines shows a declining trend and fall down to a value of 3 percent by the year 1993, increase to a value of 5 percent by 1975 and to a value of 6 percent by the year 2001. The line follow the same trend and fall down to a value of 1 percent by the year 2004, recover back to a value of 5 percent by 2007, and finally becomes 0 percent by the year 2009 and remain unchanged thereafter.&#10;The values used in the description are approximate."/>
          <p:cNvPicPr>
            <a:picLocks noChangeAspect="1" noChangeArrowheads="1"/>
          </p:cNvPicPr>
          <p:nvPr/>
        </p:nvPicPr>
        <p:blipFill>
          <a:blip r:embed="rId2" cstate="print"/>
          <a:srcRect/>
          <a:stretch>
            <a:fillRect/>
          </a:stretch>
        </p:blipFill>
        <p:spPr bwMode="auto">
          <a:xfrm>
            <a:off x="2924706" y="1600200"/>
            <a:ext cx="6342588" cy="4038600"/>
          </a:xfrm>
          <a:prstGeom prst="rect">
            <a:avLst/>
          </a:prstGeom>
          <a:noFill/>
          <a:ln w="9525">
            <a:noFill/>
            <a:miter lim="800000"/>
            <a:headEnd/>
            <a:tailEnd/>
          </a:ln>
        </p:spPr>
      </p:pic>
      <p:sp>
        <p:nvSpPr>
          <p:cNvPr id="3" name="Content Placeholder 2"/>
          <p:cNvSpPr>
            <a:spLocks noGrp="1"/>
          </p:cNvSpPr>
          <p:nvPr>
            <p:ph idx="1"/>
          </p:nvPr>
        </p:nvSpPr>
        <p:spPr>
          <a:xfrm>
            <a:off x="1981200" y="5727272"/>
            <a:ext cx="8229600" cy="216328"/>
          </a:xfrm>
        </p:spPr>
        <p:txBody>
          <a:bodyPr>
            <a:normAutofit fontScale="92500" lnSpcReduction="20000"/>
          </a:bodyPr>
          <a:lstStyle/>
          <a:p>
            <a:pPr marL="0" indent="0">
              <a:buNone/>
            </a:pPr>
            <a:r>
              <a:rPr lang="en-IN" sz="1200" i="1" dirty="0"/>
              <a:t>Source</a:t>
            </a:r>
            <a:r>
              <a:rPr lang="en-IN" sz="1200" dirty="0"/>
              <a:t>: </a:t>
            </a:r>
            <a:r>
              <a:rPr lang="en-IN" sz="1200" dirty="0">
                <a:hlinkClick r:id="rId3"/>
              </a:rPr>
              <a:t>http://www.federalreserve.gov/releases/h15/data.htm</a:t>
            </a:r>
            <a:r>
              <a:rPr lang="en-IN" sz="1200" dirty="0"/>
              <a:t>.</a:t>
            </a:r>
            <a:endParaRPr lang="en-US" sz="1200" dirty="0"/>
          </a:p>
        </p:txBody>
      </p:sp>
    </p:spTree>
    <p:extLst>
      <p:ext uri="{BB962C8B-B14F-4D97-AF65-F5344CB8AC3E}">
        <p14:creationId xmlns:p14="http://schemas.microsoft.com/office/powerpoint/2010/main" val="505028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Repurchase Agreements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These work similar to the market for fed funds, but nonbanks can participate.</a:t>
            </a:r>
          </a:p>
          <a:p>
            <a:r>
              <a:rPr lang="en-US" altLang="en-US" sz="2400" dirty="0">
                <a:ea typeface="ヒラギノ角ゴ Pro W3"/>
                <a:cs typeface="ヒラギノ角ゴ Pro W3"/>
              </a:rPr>
              <a:t>A firm sells Treasury securities, but agrees to buy them back at a certain date (usually 3–14 days later) for a certain price.</a:t>
            </a:r>
          </a:p>
          <a:p>
            <a:r>
              <a:rPr lang="en-US" altLang="en-US" sz="2400" dirty="0">
                <a:ea typeface="ヒラギノ角ゴ Pro W3"/>
                <a:cs typeface="ヒラギノ角ゴ Pro W3"/>
              </a:rPr>
              <a:t>This set-up makes a repo agreements essentially a short-term collateralized loan.</a:t>
            </a:r>
          </a:p>
          <a:p>
            <a:r>
              <a:rPr lang="en-US" altLang="en-US" sz="2400" dirty="0">
                <a:ea typeface="ヒラギノ角ゴ Pro W3"/>
                <a:cs typeface="ヒラギノ角ゴ Pro W3"/>
              </a:rPr>
              <a:t>This is one market the Fed may use to conduct its monetary policy, whereby the Fed purchases/sells Treasury securities in the repo market.</a:t>
            </a:r>
            <a:endParaRPr lang="en-US" sz="2400" dirty="0"/>
          </a:p>
          <a:p>
            <a:endParaRPr lang="en-US" sz="2400" dirty="0"/>
          </a:p>
        </p:txBody>
      </p:sp>
    </p:spTree>
    <p:extLst>
      <p:ext uri="{BB962C8B-B14F-4D97-AF65-F5344CB8AC3E}">
        <p14:creationId xmlns:p14="http://schemas.microsoft.com/office/powerpoint/2010/main" val="2091662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Negotiable Certificates of Deposit</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A bank-issued security that documents a deposit and specifies the interest rate and the maturity date</a:t>
            </a:r>
          </a:p>
          <a:p>
            <a:r>
              <a:rPr lang="en-US" altLang="en-US" sz="2400" dirty="0">
                <a:ea typeface="ヒラギノ角ゴ Pro W3"/>
                <a:cs typeface="ヒラギノ角ゴ Pro W3"/>
              </a:rPr>
              <a:t>Denominations range from $100,000 to $10 million</a:t>
            </a:r>
            <a:endParaRPr lang="en-US" sz="2400" dirty="0"/>
          </a:p>
        </p:txBody>
      </p:sp>
    </p:spTree>
    <p:extLst>
      <p:ext uri="{BB962C8B-B14F-4D97-AF65-F5344CB8AC3E}">
        <p14:creationId xmlns:p14="http://schemas.microsoft.com/office/powerpoint/2010/main" val="1679413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Commercial Paper </a:t>
            </a:r>
            <a:r>
              <a:rPr lang="en-US" altLang="en-US" sz="1800" dirty="0">
                <a:ea typeface="ヒラギノ角ゴ Pro W3"/>
                <a:cs typeface="ヒラギノ角ゴ Pro W3"/>
              </a:rPr>
              <a:t>(1 of 2)</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Unsecured promissory notes, issued by corporations, that mature in no more than 270 days.</a:t>
            </a:r>
          </a:p>
          <a:p>
            <a:r>
              <a:rPr lang="en-US" altLang="en-US" sz="2400" dirty="0">
                <a:ea typeface="ヒラギノ角ゴ Pro W3"/>
                <a:cs typeface="ヒラギノ角ゴ Pro W3"/>
              </a:rPr>
              <a:t>The use of commercial paper increased significantly in the early 1980s because of the rising cost of bank loans.</a:t>
            </a:r>
          </a:p>
          <a:p>
            <a:pPr marL="0" indent="0">
              <a:buNone/>
              <a:defRPr/>
            </a:pPr>
            <a:r>
              <a:rPr lang="en-US" altLang="en-US" sz="2400" dirty="0"/>
              <a:t>Commercial paper volume:</a:t>
            </a:r>
          </a:p>
          <a:p>
            <a:pPr>
              <a:defRPr/>
            </a:pPr>
            <a:r>
              <a:rPr lang="en-US" altLang="en-US" sz="2400" dirty="0"/>
              <a:t>fell significantly during the recent economic recession</a:t>
            </a:r>
          </a:p>
          <a:p>
            <a:pPr>
              <a:defRPr/>
            </a:pPr>
            <a:r>
              <a:rPr lang="en-US" altLang="en-US" sz="2400" dirty="0"/>
              <a:t>annual market is still large, at well over $0.85 trillion outstanding</a:t>
            </a:r>
          </a:p>
          <a:p>
            <a:endParaRPr lang="en-US" sz="2400" dirty="0"/>
          </a:p>
        </p:txBody>
      </p:sp>
    </p:spTree>
    <p:extLst>
      <p:ext uri="{BB962C8B-B14F-4D97-AF65-F5344CB8AC3E}">
        <p14:creationId xmlns:p14="http://schemas.microsoft.com/office/powerpoint/2010/main" val="2192032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a:cs typeface="ヒラギノ角ゴ Pro W3"/>
              </a:rPr>
              <a:t>Figure 11.4 Return on Commercial Paper and the Prime Rate, 1990–April 2016</a:t>
            </a:r>
            <a:endParaRPr lang="en-US" dirty="0"/>
          </a:p>
        </p:txBody>
      </p:sp>
      <p:pic>
        <p:nvPicPr>
          <p:cNvPr id="4" name="Picture 2" descr="The vertical line is labeled &quot;Rate (Percent)&quot; and ranges from 0 to 11 in increments of 1. The horizontal axis lists dates from 1991 to 2015 in increments of 2. The line for prime rate shows rate to be 10 percent for the year 1991 which falls down to a value of 6 percent by the year 1993, recovers back to reach to a value of 9 percent by the year 1995 and to 9.5 percent by 2001. The line shows a sudden decline thereafter and falls down to a value of 4 percent by 2004 but recovers to a value of 8 percent by 2007. The value declines down once again to a value of 3.25 percent by 2009 and remains unchanged thereafter. The line for return on commercial paper shows rate to be 8 percent in 1991 which falls down to a value of 3 percent by the year 1993. The rate increases to 6.75 percent by the 2001 but falls down once again to 1 percent in 2004, recovers back to 5 percent by the year 2007, and finally comes close to 0 percent by the year 2009 and remains in that range thereafter.&#10;The values used in the description are approximate."/>
          <p:cNvPicPr>
            <a:picLocks noChangeAspect="1" noChangeArrowheads="1"/>
          </p:cNvPicPr>
          <p:nvPr/>
        </p:nvPicPr>
        <p:blipFill>
          <a:blip r:embed="rId2" cstate="print"/>
          <a:srcRect/>
          <a:stretch>
            <a:fillRect/>
          </a:stretch>
        </p:blipFill>
        <p:spPr bwMode="auto">
          <a:xfrm>
            <a:off x="2842801" y="1438275"/>
            <a:ext cx="6506398" cy="4114800"/>
          </a:xfrm>
          <a:prstGeom prst="rect">
            <a:avLst/>
          </a:prstGeom>
          <a:noFill/>
          <a:ln w="9525">
            <a:noFill/>
            <a:miter lim="800000"/>
            <a:headEnd/>
            <a:tailEnd/>
          </a:ln>
        </p:spPr>
      </p:pic>
      <p:sp>
        <p:nvSpPr>
          <p:cNvPr id="3" name="Content Placeholder 2"/>
          <p:cNvSpPr>
            <a:spLocks noGrp="1"/>
          </p:cNvSpPr>
          <p:nvPr>
            <p:ph idx="1"/>
          </p:nvPr>
        </p:nvSpPr>
        <p:spPr>
          <a:xfrm>
            <a:off x="1981200" y="5867401"/>
            <a:ext cx="8229600" cy="258763"/>
          </a:xfrm>
        </p:spPr>
        <p:txBody>
          <a:bodyPr/>
          <a:lstStyle/>
          <a:p>
            <a:pPr marL="0" indent="0">
              <a:buNone/>
            </a:pPr>
            <a:r>
              <a:rPr lang="en-IN" sz="1200" i="1" dirty="0"/>
              <a:t>Source</a:t>
            </a:r>
            <a:r>
              <a:rPr lang="en-IN" sz="1200" dirty="0"/>
              <a:t>: </a:t>
            </a:r>
            <a:r>
              <a:rPr lang="en-IN" sz="1200" dirty="0">
                <a:hlinkClick r:id="rId3"/>
              </a:rPr>
              <a:t>http://www.federalreserve.gov/releases/h15/data/Monthly/H15_PRIME_NA.txt</a:t>
            </a:r>
            <a:r>
              <a:rPr lang="en-IN" sz="1200" dirty="0"/>
              <a:t>.</a:t>
            </a:r>
            <a:endParaRPr lang="en-US" sz="1200" dirty="0"/>
          </a:p>
        </p:txBody>
      </p:sp>
    </p:spTree>
    <p:extLst>
      <p:ext uri="{BB962C8B-B14F-4D97-AF65-F5344CB8AC3E}">
        <p14:creationId xmlns:p14="http://schemas.microsoft.com/office/powerpoint/2010/main" val="3721069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Commercial Paper </a:t>
            </a:r>
            <a:r>
              <a:rPr lang="en-US" altLang="en-US" sz="1800" dirty="0">
                <a:ea typeface="ヒラギノ角ゴ Pro W3"/>
                <a:cs typeface="ヒラギノ角ゴ Pro W3"/>
              </a:rPr>
              <a:t>(2 of 2)</a:t>
            </a:r>
            <a:endParaRPr lang="en-US" dirty="0"/>
          </a:p>
        </p:txBody>
      </p:sp>
      <p:sp>
        <p:nvSpPr>
          <p:cNvPr id="3" name="Content Placeholder 2"/>
          <p:cNvSpPr>
            <a:spLocks noGrp="1"/>
          </p:cNvSpPr>
          <p:nvPr>
            <p:ph idx="1"/>
          </p:nvPr>
        </p:nvSpPr>
        <p:spPr/>
        <p:txBody>
          <a:bodyPr/>
          <a:lstStyle/>
          <a:p>
            <a:pPr marL="0" indent="0">
              <a:buNone/>
              <a:defRPr/>
            </a:pPr>
            <a:r>
              <a:rPr lang="en-US" altLang="en-US" sz="2400" dirty="0"/>
              <a:t>A special type of commercial paper, known as asset-backed commercial paper (ABCP)</a:t>
            </a:r>
          </a:p>
          <a:p>
            <a:pPr>
              <a:defRPr/>
            </a:pPr>
            <a:r>
              <a:rPr lang="en-US" altLang="en-US" sz="2400" dirty="0"/>
              <a:t>played a key role in the financial crisis in 2008 backed by securitized mortgages</a:t>
            </a:r>
          </a:p>
          <a:p>
            <a:pPr>
              <a:defRPr/>
            </a:pPr>
            <a:r>
              <a:rPr lang="en-US" altLang="en-US" sz="2400" dirty="0"/>
              <a:t>often difficult to understand</a:t>
            </a:r>
          </a:p>
          <a:p>
            <a:pPr>
              <a:defRPr/>
            </a:pPr>
            <a:r>
              <a:rPr lang="en-US" altLang="en-US" sz="2400" dirty="0"/>
              <a:t>accounted for about $1 trillion</a:t>
            </a:r>
          </a:p>
          <a:p>
            <a:pPr>
              <a:defRPr/>
            </a:pPr>
            <a:r>
              <a:rPr lang="en-US" altLang="en-US" sz="2400" dirty="0">
                <a:ea typeface="ヒラギノ角ゴ Pro W3"/>
                <a:cs typeface="ヒラギノ角ゴ Pro W3"/>
              </a:rPr>
              <a:t>When the poor quality of the underlying assets was exposed, a run on ABCP began. Because ABCP was held by many money market mutual funds (MMMFs), these funds also experienced a run. The government eventually had to step in to prevent the collapse of the MMMF market.</a:t>
            </a:r>
            <a:endParaRPr lang="en-US" sz="2400" dirty="0"/>
          </a:p>
          <a:p>
            <a:pPr>
              <a:defRPr/>
            </a:pPr>
            <a:endParaRPr lang="en-US" sz="2400" dirty="0"/>
          </a:p>
        </p:txBody>
      </p:sp>
    </p:spTree>
    <p:extLst>
      <p:ext uri="{BB962C8B-B14F-4D97-AF65-F5344CB8AC3E}">
        <p14:creationId xmlns:p14="http://schemas.microsoft.com/office/powerpoint/2010/main" val="1285343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a:cs typeface="ヒラギノ角ゴ Pro W3"/>
              </a:rPr>
              <a:t>Figure 11.5 Volume of Commercial Paper Outstanding</a:t>
            </a:r>
            <a:endParaRPr lang="en-US" dirty="0"/>
          </a:p>
        </p:txBody>
      </p:sp>
      <p:pic>
        <p:nvPicPr>
          <p:cNvPr id="4" name="Picture 2" descr="The vertical axis is labeled &quot;Amount Outstanding (dollar trillions)&quot; and ranges from 0 to 2.5 in increments of 0.5. The horizontal axis lists dates from 1990 to 2015. The line for volume of commercial paper shows amount outstanding for 1992 to be 0.5 dollar trillions which with a consistent growth over the year reaches to a value of 1.6 dollar trillions by the year 2001. With fluctuating trend the amount outstanding reaches to 1.75 dollar trillions by 2007. The line however shows a declining trend thereafter and falls down to 1 dollar trillions by the year 2011 and remains almost in that range thereafter."/>
          <p:cNvPicPr>
            <a:picLocks noChangeAspect="1" noChangeArrowheads="1"/>
          </p:cNvPicPr>
          <p:nvPr/>
        </p:nvPicPr>
        <p:blipFill>
          <a:blip r:embed="rId2" cstate="print"/>
          <a:srcRect/>
          <a:stretch>
            <a:fillRect/>
          </a:stretch>
        </p:blipFill>
        <p:spPr bwMode="auto">
          <a:xfrm>
            <a:off x="2781300" y="1613306"/>
            <a:ext cx="6629400" cy="3631391"/>
          </a:xfrm>
          <a:prstGeom prst="rect">
            <a:avLst/>
          </a:prstGeom>
          <a:noFill/>
          <a:ln w="9525">
            <a:noFill/>
            <a:miter lim="800000"/>
            <a:headEnd/>
            <a:tailEnd/>
          </a:ln>
        </p:spPr>
      </p:pic>
      <p:sp>
        <p:nvSpPr>
          <p:cNvPr id="3" name="Content Placeholder 2"/>
          <p:cNvSpPr>
            <a:spLocks noGrp="1"/>
          </p:cNvSpPr>
          <p:nvPr>
            <p:ph idx="1"/>
          </p:nvPr>
        </p:nvSpPr>
        <p:spPr>
          <a:xfrm>
            <a:off x="1981200" y="5562601"/>
            <a:ext cx="8229600" cy="258763"/>
          </a:xfrm>
        </p:spPr>
        <p:txBody>
          <a:bodyPr/>
          <a:lstStyle/>
          <a:p>
            <a:pPr marL="0" indent="0">
              <a:buNone/>
            </a:pPr>
            <a:r>
              <a:rPr lang="en-IN" sz="1200" i="1" dirty="0"/>
              <a:t>Source</a:t>
            </a:r>
            <a:r>
              <a:rPr lang="en-IN" sz="1200" dirty="0"/>
              <a:t>: </a:t>
            </a:r>
            <a:r>
              <a:rPr lang="en-IN" sz="1200" dirty="0">
                <a:hlinkClick r:id="rId3"/>
              </a:rPr>
              <a:t>http://www.federalreserve.gov/releases/cp/yrend.htm</a:t>
            </a:r>
            <a:r>
              <a:rPr lang="en-IN" sz="1200" dirty="0"/>
              <a:t>.</a:t>
            </a:r>
            <a:endParaRPr lang="en-US" sz="1200" dirty="0"/>
          </a:p>
        </p:txBody>
      </p:sp>
    </p:spTree>
    <p:extLst>
      <p:ext uri="{BB962C8B-B14F-4D97-AF65-F5344CB8AC3E}">
        <p14:creationId xmlns:p14="http://schemas.microsoft.com/office/powerpoint/2010/main" val="2197188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Banker’</a:t>
            </a:r>
            <a:r>
              <a:rPr lang="ja-JP" altLang="en-US" dirty="0">
                <a:ea typeface="ヒラギノ角ゴ Pro W3"/>
                <a:cs typeface="ヒラギノ角ゴ Pro W3"/>
              </a:rPr>
              <a:t> </a:t>
            </a:r>
            <a:r>
              <a:rPr lang="en-US" altLang="ja-JP" dirty="0">
                <a:ea typeface="ヒラギノ角ゴ Pro W3"/>
                <a:cs typeface="ヒラギノ角ゴ Pro W3"/>
              </a:rPr>
              <a:t>s Acceptances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An order to pay a specified amount to the bearer on a given date if specified conditions have been met, usually delivery of promised goods.</a:t>
            </a:r>
          </a:p>
          <a:p>
            <a:r>
              <a:rPr lang="en-US" altLang="en-US" sz="2400" dirty="0">
                <a:ea typeface="ヒラギノ角ゴ Pro W3"/>
                <a:cs typeface="ヒラギノ角ゴ Pro W3"/>
              </a:rPr>
              <a:t>These are often used when buyers / sellers of expensive goods live in different countries.</a:t>
            </a:r>
          </a:p>
          <a:p>
            <a:r>
              <a:rPr lang="en-US" altLang="en-US" sz="2400" dirty="0">
                <a:ea typeface="ヒラギノ角ゴ Pro W3"/>
                <a:cs typeface="ヒラギノ角ゴ Pro W3"/>
              </a:rPr>
              <a:t>Banker</a:t>
            </a:r>
            <a:r>
              <a:rPr lang="ja-JP" altLang="en-US" sz="2400" dirty="0"/>
              <a:t>’</a:t>
            </a:r>
            <a:r>
              <a:rPr lang="en-US" altLang="ja-JP" sz="2400" dirty="0">
                <a:ea typeface="ヒラギノ角ゴ Pro W3"/>
                <a:cs typeface="ヒラギノ角ゴ Pro W3"/>
              </a:rPr>
              <a:t>s acceptances avoid the need to establish the credit-worthiness of a customer living abroad.</a:t>
            </a:r>
          </a:p>
          <a:p>
            <a:r>
              <a:rPr lang="en-US" altLang="en-US" sz="2400" dirty="0">
                <a:ea typeface="ヒラギノ角ゴ Pro W3"/>
                <a:cs typeface="ヒラギノ角ゴ Pro W3"/>
              </a:rPr>
              <a:t>There is also an active secondary market for banker</a:t>
            </a:r>
            <a:r>
              <a:rPr lang="ja-JP" altLang="en-US" sz="2400" dirty="0"/>
              <a:t>’</a:t>
            </a:r>
            <a:r>
              <a:rPr lang="en-US" altLang="ja-JP" sz="2400" dirty="0">
                <a:ea typeface="ヒラギノ角ゴ Pro W3"/>
                <a:cs typeface="ヒラギノ角ゴ Pro W3"/>
              </a:rPr>
              <a:t>s acceptances until they mature. The terms of note indicate that the bearer, whoever that is, will be paid upon maturity.</a:t>
            </a:r>
            <a:endParaRPr lang="en-US" sz="2400" dirty="0"/>
          </a:p>
          <a:p>
            <a:endParaRPr lang="en-US" sz="2400" dirty="0"/>
          </a:p>
        </p:txBody>
      </p:sp>
    </p:spTree>
    <p:extLst>
      <p:ext uri="{BB962C8B-B14F-4D97-AF65-F5344CB8AC3E}">
        <p14:creationId xmlns:p14="http://schemas.microsoft.com/office/powerpoint/2010/main" val="264861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The Money Markets Defined</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Money Markets Defined</a:t>
            </a:r>
          </a:p>
          <a:p>
            <a:pPr marL="740664" lvl="1" indent="-402336">
              <a:buFontTx/>
              <a:buAutoNum type="arabicPeriod"/>
            </a:pPr>
            <a:r>
              <a:rPr lang="en-US" altLang="en-US" dirty="0">
                <a:ea typeface="ヒラギノ角ゴ Pro W3"/>
                <a:cs typeface="ヒラギノ角ゴ Pro W3"/>
              </a:rPr>
              <a:t>Usually sold in large denominations ($1,000,000 or more)</a:t>
            </a:r>
          </a:p>
          <a:p>
            <a:pPr marL="740664" lvl="1" indent="-402336">
              <a:buFontTx/>
              <a:buAutoNum type="arabicPeriod"/>
            </a:pPr>
            <a:r>
              <a:rPr lang="en-US" altLang="en-US" dirty="0">
                <a:ea typeface="ヒラギノ角ゴ Pro W3"/>
                <a:cs typeface="ヒラギノ角ゴ Pro W3"/>
              </a:rPr>
              <a:t>Low default risk</a:t>
            </a:r>
          </a:p>
          <a:p>
            <a:pPr marL="740664" lvl="1" indent="-402336">
              <a:buFontTx/>
              <a:buAutoNum type="arabicPeriod"/>
            </a:pPr>
            <a:r>
              <a:rPr lang="en-US" altLang="en-US" dirty="0">
                <a:ea typeface="ヒラギノ角ゴ Pro W3"/>
                <a:cs typeface="ヒラギノ角ゴ Pro W3"/>
              </a:rPr>
              <a:t>Mature in one year or less from their issue date, although most mature in less than 120 days</a:t>
            </a:r>
            <a:endParaRPr lang="en-US" dirty="0"/>
          </a:p>
        </p:txBody>
      </p:sp>
    </p:spTree>
    <p:extLst>
      <p:ext uri="{BB962C8B-B14F-4D97-AF65-F5344CB8AC3E}">
        <p14:creationId xmlns:p14="http://schemas.microsoft.com/office/powerpoint/2010/main" val="69252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Banker’</a:t>
            </a:r>
            <a:r>
              <a:rPr lang="ja-JP" altLang="en-US" dirty="0">
                <a:ea typeface="ヒラギノ角ゴ Pro W3"/>
                <a:cs typeface="ヒラギノ角ゴ Pro W3"/>
              </a:rPr>
              <a:t> </a:t>
            </a:r>
            <a:r>
              <a:rPr lang="en-US" altLang="ja-JP" dirty="0">
                <a:ea typeface="ヒラギノ角ゴ Pro W3"/>
                <a:cs typeface="ヒラギノ角ゴ Pro W3"/>
              </a:rPr>
              <a:t>s Acceptances Advantages</a:t>
            </a:r>
            <a:endParaRPr lang="en-US" dirty="0"/>
          </a:p>
        </p:txBody>
      </p:sp>
      <p:sp>
        <p:nvSpPr>
          <p:cNvPr id="3" name="Content Placeholder 2"/>
          <p:cNvSpPr>
            <a:spLocks noGrp="1"/>
          </p:cNvSpPr>
          <p:nvPr>
            <p:ph idx="1"/>
          </p:nvPr>
        </p:nvSpPr>
        <p:spPr/>
        <p:txBody>
          <a:bodyPr/>
          <a:lstStyle/>
          <a:p>
            <a:pPr marL="402336" indent="-402336">
              <a:buFontTx/>
              <a:buAutoNum type="arabicPeriod"/>
            </a:pPr>
            <a:r>
              <a:rPr lang="en-US" altLang="en-US" sz="2400" dirty="0">
                <a:ea typeface="ヒラギノ角ゴ Pro W3"/>
                <a:cs typeface="ヒラギノ角ゴ Pro W3"/>
              </a:rPr>
              <a:t>Exporter paid immediately</a:t>
            </a:r>
          </a:p>
          <a:p>
            <a:pPr marL="402336" indent="-402336">
              <a:buFontTx/>
              <a:buAutoNum type="arabicPeriod"/>
            </a:pPr>
            <a:r>
              <a:rPr lang="en-US" altLang="en-US" sz="2400" dirty="0">
                <a:ea typeface="ヒラギノ角ゴ Pro W3"/>
                <a:cs typeface="ヒラギノ角ゴ Pro W3"/>
              </a:rPr>
              <a:t>Exporter shielded from foreign exchange risk</a:t>
            </a:r>
          </a:p>
          <a:p>
            <a:pPr marL="402336" indent="-402336">
              <a:buFontTx/>
              <a:buAutoNum type="arabicPeriod"/>
            </a:pPr>
            <a:r>
              <a:rPr lang="en-US" altLang="en-US" sz="2400" dirty="0">
                <a:ea typeface="ヒラギノ角ゴ Pro W3"/>
                <a:cs typeface="ヒラギノ角ゴ Pro W3"/>
              </a:rPr>
              <a:t>Exporter does not have to assess the financial security of the importer</a:t>
            </a:r>
          </a:p>
          <a:p>
            <a:pPr marL="402336" indent="-402336">
              <a:buFontTx/>
              <a:buAutoNum type="arabicPeriod"/>
            </a:pPr>
            <a:r>
              <a:rPr lang="en-US" altLang="en-US" sz="2400" dirty="0">
                <a:ea typeface="ヒラギノ角ゴ Pro W3"/>
                <a:cs typeface="ヒラギノ角ゴ Pro W3"/>
              </a:rPr>
              <a:t>Importer</a:t>
            </a:r>
            <a:r>
              <a:rPr lang="ja-JP" altLang="en-US" sz="2400" dirty="0"/>
              <a:t>’</a:t>
            </a:r>
            <a:r>
              <a:rPr lang="en-US" altLang="ja-JP" sz="2400" dirty="0">
                <a:ea typeface="ヒラギノ角ゴ Pro W3"/>
                <a:cs typeface="ヒラギノ角ゴ Pro W3"/>
              </a:rPr>
              <a:t>s bank guarantees payment</a:t>
            </a:r>
          </a:p>
          <a:p>
            <a:pPr marL="402336" indent="-402336">
              <a:buFontTx/>
              <a:buAutoNum type="arabicPeriod"/>
            </a:pPr>
            <a:r>
              <a:rPr lang="en-US" altLang="en-US" sz="2400" dirty="0">
                <a:ea typeface="ヒラギノ角ゴ Pro W3"/>
                <a:cs typeface="ヒラギノ角ゴ Pro W3"/>
              </a:rPr>
              <a:t>Crucial to international trade</a:t>
            </a:r>
            <a:endParaRPr lang="en-US" sz="2400" dirty="0"/>
          </a:p>
        </p:txBody>
      </p:sp>
    </p:spTree>
    <p:extLst>
      <p:ext uri="{BB962C8B-B14F-4D97-AF65-F5344CB8AC3E}">
        <p14:creationId xmlns:p14="http://schemas.microsoft.com/office/powerpoint/2010/main" val="1971540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Eurodollars </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Eurodollars represent Dollar denominated deposits held in foreign banks.</a:t>
            </a:r>
          </a:p>
          <a:p>
            <a:r>
              <a:rPr lang="en-US" altLang="en-US" sz="2400" dirty="0">
                <a:ea typeface="ヒラギノ角ゴ Pro W3"/>
                <a:cs typeface="ヒラギノ角ゴ Pro W3"/>
              </a:rPr>
              <a:t>The market is essential since many foreign contracts call for payment is U.S. dollars due to the stability of the dollar, relative to other currencies.</a:t>
            </a:r>
          </a:p>
          <a:p>
            <a:r>
              <a:rPr lang="en-US" altLang="en-US" sz="2400" dirty="0">
                <a:ea typeface="ヒラギノ角ゴ Pro W3"/>
                <a:cs typeface="ヒラギノ角ゴ Pro W3"/>
              </a:rPr>
              <a:t>The Eurodollar market has continued to grow rapidly because depositors receive a higher rate of return on a dollar deposit in the Eurodollar market than in the domestic market.</a:t>
            </a:r>
          </a:p>
          <a:p>
            <a:r>
              <a:rPr lang="en-US" altLang="en-US" sz="2400" dirty="0">
                <a:ea typeface="ヒラギノ角ゴ Pro W3"/>
                <a:cs typeface="ヒラギノ角ゴ Pro W3"/>
              </a:rPr>
              <a:t>Multinational banks are not subject to the same regulations restricting U.S. banks and because they are willing to accept narrower spreads between the interest paid on deposits and the interest earned on loans.</a:t>
            </a:r>
            <a:endParaRPr lang="en-US" sz="2400" dirty="0"/>
          </a:p>
          <a:p>
            <a:endParaRPr lang="en-US" sz="2400" dirty="0"/>
          </a:p>
        </p:txBody>
      </p:sp>
    </p:spTree>
    <p:extLst>
      <p:ext uri="{BB962C8B-B14F-4D97-AF65-F5344CB8AC3E}">
        <p14:creationId xmlns:p14="http://schemas.microsoft.com/office/powerpoint/2010/main" val="4253670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Money Market Instruments: Eurodollars Rates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London interbank bid rate (LIBID)</a:t>
            </a:r>
          </a:p>
          <a:p>
            <a:pPr lvl="1"/>
            <a:r>
              <a:rPr lang="en-US" altLang="en-US" dirty="0">
                <a:ea typeface="ヒラギノ角ゴ Pro W3"/>
                <a:cs typeface="ヒラギノ角ゴ Pro W3"/>
              </a:rPr>
              <a:t>The rate paid by banks buying funds</a:t>
            </a:r>
            <a:endParaRPr lang="en-US" dirty="0"/>
          </a:p>
          <a:p>
            <a:r>
              <a:rPr lang="en-US" altLang="en-US" sz="2400" dirty="0">
                <a:ea typeface="ヒラギノ角ゴ Pro W3"/>
                <a:cs typeface="ヒラギノ角ゴ Pro W3"/>
              </a:rPr>
              <a:t>London interbank offer rate (LIBOR)</a:t>
            </a:r>
          </a:p>
          <a:p>
            <a:pPr lvl="1"/>
            <a:r>
              <a:rPr lang="en-US" altLang="en-US" dirty="0">
                <a:ea typeface="ヒラギノ角ゴ Pro W3"/>
                <a:cs typeface="ヒラギノ角ゴ Pro W3"/>
              </a:rPr>
              <a:t>The rate offered for sale of the funds</a:t>
            </a:r>
            <a:endParaRPr lang="en-US" dirty="0"/>
          </a:p>
          <a:p>
            <a:r>
              <a:rPr lang="en-US" altLang="en-US" sz="2400" dirty="0">
                <a:ea typeface="ヒラギノ角ゴ Pro W3"/>
                <a:cs typeface="ヒラギノ角ゴ Pro W3"/>
              </a:rPr>
              <a:t>Time deposits with fixed maturities</a:t>
            </a:r>
          </a:p>
          <a:p>
            <a:pPr lvl="1"/>
            <a:r>
              <a:rPr lang="en-US" altLang="en-US" dirty="0">
                <a:ea typeface="ヒラギノ角ゴ Pro W3"/>
                <a:cs typeface="ヒラギノ角ゴ Pro W3"/>
              </a:rPr>
              <a:t>Largest short term security in the world</a:t>
            </a:r>
            <a:endParaRPr lang="en-US" dirty="0"/>
          </a:p>
        </p:txBody>
      </p:sp>
    </p:spTree>
    <p:extLst>
      <p:ext uri="{BB962C8B-B14F-4D97-AF65-F5344CB8AC3E}">
        <p14:creationId xmlns:p14="http://schemas.microsoft.com/office/powerpoint/2010/main" val="3914568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Global: Birth of the Eurodollar</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The Eurodollar market is one of the most important financial markets, but oddly enough, it was fathered by the Soviet Union.</a:t>
            </a:r>
          </a:p>
          <a:p>
            <a:r>
              <a:rPr lang="en-US" altLang="en-US" sz="2400" dirty="0">
                <a:ea typeface="ヒラギノ角ゴ Pro W3"/>
                <a:cs typeface="ヒラギノ角ゴ Pro W3"/>
              </a:rPr>
              <a:t>In the 1950s, the USSR had accumulated large dollar deposits, but all were in US banks. They feared the US might seize them, but still wanted dollars. So, the USSR transferred the dollars to European banks, creating the Eurodollar market.</a:t>
            </a:r>
            <a:endParaRPr lang="en-US" sz="2400" dirty="0"/>
          </a:p>
        </p:txBody>
      </p:sp>
    </p:spTree>
    <p:extLst>
      <p:ext uri="{BB962C8B-B14F-4D97-AF65-F5344CB8AC3E}">
        <p14:creationId xmlns:p14="http://schemas.microsoft.com/office/powerpoint/2010/main" val="3023730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178" y="82904"/>
            <a:ext cx="10515600" cy="569376"/>
          </a:xfrm>
        </p:spPr>
        <p:txBody>
          <a:bodyPr/>
          <a:lstStyle/>
          <a:p>
            <a:r>
              <a:rPr lang="en-US" altLang="en-US" sz="2400" dirty="0">
                <a:ea typeface="ヒラギノ角ゴ Pro W3"/>
                <a:cs typeface="ヒラギノ角ゴ Pro W3"/>
              </a:rPr>
              <a:t>Figure 11.6 Interest Rates on Money Market Securities, 1990–2016</a:t>
            </a:r>
            <a:endParaRPr lang="en-US" sz="2400" dirty="0"/>
          </a:p>
        </p:txBody>
      </p:sp>
      <p:pic>
        <p:nvPicPr>
          <p:cNvPr id="4" name="Picture 2" descr="A bar graph shows interest rates on money market securities for the period from 1990 to 2016."/>
          <p:cNvPicPr>
            <a:picLocks noChangeAspect="1" noChangeArrowheads="1"/>
          </p:cNvPicPr>
          <p:nvPr/>
        </p:nvPicPr>
        <p:blipFill>
          <a:blip r:embed="rId2" cstate="print"/>
          <a:srcRect/>
          <a:stretch>
            <a:fillRect/>
          </a:stretch>
        </p:blipFill>
        <p:spPr bwMode="auto">
          <a:xfrm>
            <a:off x="570090" y="652280"/>
            <a:ext cx="11396132" cy="6172783"/>
          </a:xfrm>
          <a:prstGeom prst="rect">
            <a:avLst/>
          </a:prstGeom>
          <a:noFill/>
          <a:ln w="9525">
            <a:noFill/>
            <a:miter lim="800000"/>
            <a:headEnd/>
            <a:tailEnd/>
          </a:ln>
        </p:spPr>
      </p:pic>
      <p:sp>
        <p:nvSpPr>
          <p:cNvPr id="3" name="Content Placeholder 2"/>
          <p:cNvSpPr>
            <a:spLocks noGrp="1"/>
          </p:cNvSpPr>
          <p:nvPr>
            <p:ph idx="1"/>
          </p:nvPr>
        </p:nvSpPr>
        <p:spPr>
          <a:xfrm>
            <a:off x="101600" y="6462889"/>
            <a:ext cx="299156" cy="45719"/>
          </a:xfrm>
        </p:spPr>
        <p:txBody>
          <a:bodyPr>
            <a:normAutofit fontScale="25000" lnSpcReduction="20000"/>
          </a:bodyPr>
          <a:lstStyle/>
          <a:p>
            <a:pPr marL="0" indent="0">
              <a:buNone/>
            </a:pPr>
            <a:endParaRPr lang="en-US" sz="1800" dirty="0"/>
          </a:p>
        </p:txBody>
      </p:sp>
    </p:spTree>
    <p:extLst>
      <p:ext uri="{BB962C8B-B14F-4D97-AF65-F5344CB8AC3E}">
        <p14:creationId xmlns:p14="http://schemas.microsoft.com/office/powerpoint/2010/main" val="1314250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0467" y="94193"/>
            <a:ext cx="10515600" cy="842786"/>
          </a:xfrm>
        </p:spPr>
        <p:txBody>
          <a:bodyPr/>
          <a:lstStyle/>
          <a:p>
            <a:r>
              <a:rPr lang="en-US" altLang="en-US" sz="2400" dirty="0">
                <a:ea typeface="ヒラギノ角ゴ Pro W3"/>
                <a:cs typeface="ヒラギノ角ゴ Pro W3"/>
              </a:rPr>
              <a:t>Comparing Money Market Securities:</a:t>
            </a:r>
            <a:br>
              <a:rPr lang="en-US" altLang="en-US" sz="2400" dirty="0">
                <a:ea typeface="ヒラギノ角ゴ Pro W3"/>
                <a:cs typeface="ヒラギノ角ゴ Pro W3"/>
              </a:rPr>
            </a:br>
            <a:r>
              <a:rPr lang="en-US" altLang="en-US" sz="2400" dirty="0">
                <a:ea typeface="ヒラギノ角ゴ Pro W3"/>
                <a:cs typeface="ヒラギノ角ゴ Pro W3"/>
              </a:rPr>
              <a:t>Table 11.4 Money Market Securities and Their Markets</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987017357"/>
              </p:ext>
            </p:extLst>
          </p:nvPr>
        </p:nvGraphicFramePr>
        <p:xfrm>
          <a:off x="1038578" y="936979"/>
          <a:ext cx="8981722" cy="5801244"/>
        </p:xfrm>
        <a:graphic>
          <a:graphicData uri="http://schemas.openxmlformats.org/drawingml/2006/table">
            <a:tbl>
              <a:tblPr firstRow="1" bandRow="1">
                <a:tableStyleId>{2D5ABB26-0587-4C30-8999-92F81FD0307C}</a:tableStyleId>
              </a:tblPr>
              <a:tblGrid>
                <a:gridCol w="1744024">
                  <a:extLst>
                    <a:ext uri="{9D8B030D-6E8A-4147-A177-3AD203B41FA5}">
                      <a16:colId xmlns:a16="http://schemas.microsoft.com/office/drawing/2014/main" val="20000"/>
                    </a:ext>
                  </a:extLst>
                </a:gridCol>
                <a:gridCol w="1831225">
                  <a:extLst>
                    <a:ext uri="{9D8B030D-6E8A-4147-A177-3AD203B41FA5}">
                      <a16:colId xmlns:a16="http://schemas.microsoft.com/office/drawing/2014/main" val="20001"/>
                    </a:ext>
                  </a:extLst>
                </a:gridCol>
                <a:gridCol w="1813785">
                  <a:extLst>
                    <a:ext uri="{9D8B030D-6E8A-4147-A177-3AD203B41FA5}">
                      <a16:colId xmlns:a16="http://schemas.microsoft.com/office/drawing/2014/main" val="20002"/>
                    </a:ext>
                  </a:extLst>
                </a:gridCol>
                <a:gridCol w="1761463">
                  <a:extLst>
                    <a:ext uri="{9D8B030D-6E8A-4147-A177-3AD203B41FA5}">
                      <a16:colId xmlns:a16="http://schemas.microsoft.com/office/drawing/2014/main" val="20003"/>
                    </a:ext>
                  </a:extLst>
                </a:gridCol>
                <a:gridCol w="1831225">
                  <a:extLst>
                    <a:ext uri="{9D8B030D-6E8A-4147-A177-3AD203B41FA5}">
                      <a16:colId xmlns:a16="http://schemas.microsoft.com/office/drawing/2014/main" val="20004"/>
                    </a:ext>
                  </a:extLst>
                </a:gridCol>
              </a:tblGrid>
              <a:tr h="666884">
                <a:tc>
                  <a:txBody>
                    <a:bodyPr/>
                    <a:lstStyle/>
                    <a:p>
                      <a:r>
                        <a:rPr lang="en-US" sz="1800" b="1" dirty="0"/>
                        <a:t>Money Market Security</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t>Issuer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t>Buyer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t>Usual Maturity</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t>Secondary Market</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66884">
                <a:tc>
                  <a:txBody>
                    <a:bodyPr/>
                    <a:lstStyle/>
                    <a:p>
                      <a:r>
                        <a:rPr lang="en-US" sz="1800" dirty="0"/>
                        <a:t>Treasury bills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U.S. government</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Consumers and companies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4, 13, 26, and 52 weeks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Excellent</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2286">
                <a:tc>
                  <a:txBody>
                    <a:bodyPr/>
                    <a:lstStyle/>
                    <a:p>
                      <a:r>
                        <a:rPr lang="en-US" sz="1800" dirty="0"/>
                        <a:t>Federal</a:t>
                      </a:r>
                      <a:r>
                        <a:rPr lang="en-US" sz="1800" baseline="0" dirty="0"/>
                        <a:t> funds</a:t>
                      </a:r>
                      <a:endParaRPr lang="en-US" sz="18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Banks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Banks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to 7 days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None</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85537">
                <a:tc>
                  <a:txBody>
                    <a:bodyPr/>
                    <a:lstStyle/>
                    <a:p>
                      <a:r>
                        <a:rPr lang="en-US" sz="1800" dirty="0"/>
                        <a:t>Repurchase</a:t>
                      </a:r>
                      <a:r>
                        <a:rPr lang="en-US" sz="1800" baseline="0" dirty="0"/>
                        <a:t> agreements</a:t>
                      </a:r>
                      <a:endParaRPr lang="en-US" sz="18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Businesses</a:t>
                      </a:r>
                      <a:r>
                        <a:rPr lang="en-US" sz="1800" baseline="0" dirty="0"/>
                        <a:t> and banks</a:t>
                      </a:r>
                      <a:endParaRPr lang="en-US" sz="18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Businesses</a:t>
                      </a:r>
                      <a:r>
                        <a:rPr lang="en-US" sz="1800" baseline="0" dirty="0"/>
                        <a:t> and banks</a:t>
                      </a:r>
                      <a:endParaRPr lang="en-US" sz="18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to 15 days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Good</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66884">
                <a:tc>
                  <a:txBody>
                    <a:bodyPr/>
                    <a:lstStyle/>
                    <a:p>
                      <a:r>
                        <a:rPr lang="en-US" sz="1800" dirty="0"/>
                        <a:t>Negotiable CDs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Large money</a:t>
                      </a:r>
                      <a:r>
                        <a:rPr lang="en-US" sz="1800" baseline="0" dirty="0"/>
                        <a:t> center banks</a:t>
                      </a:r>
                      <a:endParaRPr lang="en-US" sz="18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Businesses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14 to 120 days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Good</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25335">
                <a:tc>
                  <a:txBody>
                    <a:bodyPr/>
                    <a:lstStyle/>
                    <a:p>
                      <a:r>
                        <a:rPr lang="en-US" sz="1800" dirty="0"/>
                        <a:t>Commercial paper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Finance companies and businesses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Businesses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to 270 days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Poor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66884">
                <a:tc>
                  <a:txBody>
                    <a:bodyPr/>
                    <a:lstStyle/>
                    <a:p>
                      <a:r>
                        <a:rPr lang="en-US" sz="1800" dirty="0"/>
                        <a:t>Banker’s acceptances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Banks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Businesses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30 to 180 days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Good</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941483">
                <a:tc>
                  <a:txBody>
                    <a:bodyPr/>
                    <a:lstStyle/>
                    <a:p>
                      <a:r>
                        <a:rPr lang="en-US" sz="1800" dirty="0"/>
                        <a:t>Eurodollar deposits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Non-U.S. banks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Businesses, governments,</a:t>
                      </a:r>
                      <a:r>
                        <a:rPr lang="en-US" sz="1800" baseline="0" dirty="0"/>
                        <a:t> and banks</a:t>
                      </a:r>
                      <a:endParaRPr lang="en-US" sz="18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1 day to 1 year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Poor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48375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637"/>
            <a:ext cx="10515600" cy="436386"/>
          </a:xfrm>
        </p:spPr>
        <p:txBody>
          <a:bodyPr>
            <a:normAutofit fontScale="90000"/>
          </a:bodyPr>
          <a:lstStyle/>
          <a:p>
            <a:r>
              <a:rPr lang="en-US" altLang="en-US" dirty="0">
                <a:ea typeface="ヒラギノ角ゴ Pro W3"/>
                <a:cs typeface="ヒラギノ角ゴ Pro W3"/>
              </a:rPr>
              <a:t>Chapter Summary</a:t>
            </a:r>
            <a:endParaRPr lang="en-US" dirty="0"/>
          </a:p>
        </p:txBody>
      </p:sp>
      <p:sp>
        <p:nvSpPr>
          <p:cNvPr id="3" name="Content Placeholder 2"/>
          <p:cNvSpPr>
            <a:spLocks noGrp="1"/>
          </p:cNvSpPr>
          <p:nvPr>
            <p:ph idx="1"/>
          </p:nvPr>
        </p:nvSpPr>
        <p:spPr>
          <a:xfrm>
            <a:off x="838200" y="587023"/>
            <a:ext cx="10515600" cy="5589940"/>
          </a:xfrm>
        </p:spPr>
        <p:txBody>
          <a:bodyPr>
            <a:normAutofit fontScale="92500" lnSpcReduction="20000"/>
          </a:bodyPr>
          <a:lstStyle/>
          <a:p>
            <a:r>
              <a:rPr lang="en-US" altLang="en-US" sz="2400" dirty="0">
                <a:ea typeface="ヒラギノ角ゴ Pro W3"/>
                <a:cs typeface="ヒラギノ角ゴ Pro W3"/>
              </a:rPr>
              <a:t>The Money Markets Defined</a:t>
            </a:r>
          </a:p>
          <a:p>
            <a:pPr lvl="1"/>
            <a:r>
              <a:rPr lang="en-US" altLang="en-US" dirty="0">
                <a:ea typeface="ヒラギノ角ゴ Pro W3"/>
                <a:cs typeface="ヒラギノ角ゴ Pro W3"/>
              </a:rPr>
              <a:t>Short-term instruments</a:t>
            </a:r>
            <a:endParaRPr lang="en-US" dirty="0"/>
          </a:p>
          <a:p>
            <a:pPr lvl="1"/>
            <a:r>
              <a:rPr lang="en-US" altLang="en-US" dirty="0">
                <a:ea typeface="ヒラギノ角ゴ Pro W3"/>
                <a:cs typeface="ヒラギノ角ゴ Pro W3"/>
              </a:rPr>
              <a:t>Most have a low default probability</a:t>
            </a:r>
            <a:endParaRPr lang="en-US" dirty="0"/>
          </a:p>
          <a:p>
            <a:r>
              <a:rPr lang="en-US" altLang="en-US" sz="2400" dirty="0">
                <a:ea typeface="ヒラギノ角ゴ Pro W3"/>
                <a:cs typeface="ヒラギノ角ゴ Pro W3"/>
              </a:rPr>
              <a:t>The Purpose of Money Markets</a:t>
            </a:r>
          </a:p>
          <a:p>
            <a:pPr lvl="1"/>
            <a:r>
              <a:rPr lang="en-US" altLang="en-US" dirty="0">
                <a:ea typeface="ヒラギノ角ゴ Pro W3"/>
                <a:cs typeface="ヒラギノ角ゴ Pro W3"/>
              </a:rPr>
              <a:t>Used to </a:t>
            </a:r>
            <a:r>
              <a:rPr lang="ja-JP" altLang="en-US" dirty="0"/>
              <a:t>“</a:t>
            </a:r>
            <a:r>
              <a:rPr lang="en-US" altLang="ja-JP" dirty="0">
                <a:ea typeface="ヒラギノ角ゴ Pro W3"/>
                <a:cs typeface="ヒラギノ角ゴ Pro W3"/>
              </a:rPr>
              <a:t>warehouse</a:t>
            </a:r>
            <a:r>
              <a:rPr lang="ja-JP" altLang="en-US" dirty="0"/>
              <a:t>”</a:t>
            </a:r>
            <a:r>
              <a:rPr lang="en-US" altLang="ja-JP" dirty="0">
                <a:ea typeface="ヒラギノ角ゴ Pro W3"/>
                <a:cs typeface="ヒラギノ角ゴ Pro W3"/>
              </a:rPr>
              <a:t> funds</a:t>
            </a:r>
            <a:endParaRPr lang="en-US" dirty="0"/>
          </a:p>
          <a:p>
            <a:pPr lvl="1"/>
            <a:r>
              <a:rPr lang="en-US" altLang="en-US" dirty="0">
                <a:ea typeface="ヒラギノ角ゴ Pro W3"/>
                <a:cs typeface="ヒラギノ角ゴ Pro W3"/>
              </a:rPr>
              <a:t>Returns are low because of low risk and high liquidity</a:t>
            </a:r>
          </a:p>
          <a:p>
            <a:r>
              <a:rPr lang="en-US" altLang="en-US" sz="2400" dirty="0">
                <a:ea typeface="ヒラギノ角ゴ Pro W3"/>
                <a:cs typeface="ヒラギノ角ゴ Pro W3"/>
              </a:rPr>
              <a:t>Who Participates in Money Markets?</a:t>
            </a:r>
          </a:p>
          <a:p>
            <a:pPr lvl="1"/>
            <a:r>
              <a:rPr lang="en-US" altLang="en-US" dirty="0">
                <a:ea typeface="ヒラギノ角ゴ Pro W3"/>
                <a:cs typeface="ヒラギノ角ゴ Pro W3"/>
              </a:rPr>
              <a:t>U.S. Treasury</a:t>
            </a:r>
            <a:endParaRPr lang="en-US" dirty="0"/>
          </a:p>
          <a:p>
            <a:pPr lvl="1"/>
            <a:r>
              <a:rPr lang="en-US" altLang="en-US" dirty="0">
                <a:ea typeface="ヒラギノ角ゴ Pro W3"/>
                <a:cs typeface="ヒラギノ角ゴ Pro W3"/>
              </a:rPr>
              <a:t>Commercial banks</a:t>
            </a:r>
            <a:endParaRPr lang="en-US" dirty="0"/>
          </a:p>
          <a:p>
            <a:pPr lvl="1"/>
            <a:r>
              <a:rPr lang="en-US" altLang="en-US" dirty="0">
                <a:ea typeface="ヒラギノ角ゴ Pro W3"/>
                <a:cs typeface="ヒラギノ角ゴ Pro W3"/>
              </a:rPr>
              <a:t>Businesses</a:t>
            </a:r>
            <a:endParaRPr lang="en-US" dirty="0"/>
          </a:p>
          <a:p>
            <a:pPr lvl="1"/>
            <a:r>
              <a:rPr lang="en-US" altLang="en-US" dirty="0">
                <a:ea typeface="ヒラギノ角ゴ Pro W3"/>
                <a:cs typeface="ヒラギノ角ゴ Pro W3"/>
              </a:rPr>
              <a:t>Individuals (through mutual funds)</a:t>
            </a:r>
            <a:endParaRPr lang="en-US" dirty="0"/>
          </a:p>
          <a:p>
            <a:r>
              <a:rPr lang="en-US" altLang="en-US" sz="2400" dirty="0">
                <a:ea typeface="ヒラギノ角ゴ Pro W3"/>
                <a:cs typeface="ヒラギノ角ゴ Pro W3"/>
              </a:rPr>
              <a:t>Money Market Instruments</a:t>
            </a:r>
          </a:p>
          <a:p>
            <a:pPr lvl="1"/>
            <a:r>
              <a:rPr lang="en-US" altLang="en-US" dirty="0">
                <a:ea typeface="ヒラギノ角ゴ Pro W3"/>
                <a:cs typeface="ヒラギノ角ゴ Pro W3"/>
              </a:rPr>
              <a:t>Include T-bills, fed funds, etc.</a:t>
            </a:r>
          </a:p>
          <a:p>
            <a:r>
              <a:rPr lang="en-US" altLang="en-US" sz="2400" dirty="0">
                <a:ea typeface="ヒラギノ角ゴ Pro W3"/>
                <a:cs typeface="ヒラギノ角ゴ Pro W3"/>
              </a:rPr>
              <a:t>Comparing Money Market Securities</a:t>
            </a:r>
          </a:p>
          <a:p>
            <a:pPr lvl="1"/>
            <a:r>
              <a:rPr lang="en-US" altLang="en-US" dirty="0">
                <a:ea typeface="ヒラギノ角ゴ Pro W3"/>
                <a:cs typeface="ヒラギノ角ゴ Pro W3"/>
              </a:rPr>
              <a:t>Issuers range from the US government to banks to large corporations</a:t>
            </a:r>
          </a:p>
          <a:p>
            <a:pPr lvl="1"/>
            <a:r>
              <a:rPr lang="en-US" altLang="en-US" dirty="0">
                <a:ea typeface="ヒラギノ角ゴ Pro W3"/>
                <a:cs typeface="ヒラギノ角ゴ Pro W3"/>
              </a:rPr>
              <a:t>Mature in as little as 1 day to as long as 1 year</a:t>
            </a:r>
          </a:p>
          <a:p>
            <a:pPr lvl="1"/>
            <a:r>
              <a:rPr lang="en-US" altLang="en-US" dirty="0">
                <a:ea typeface="ヒラギノ角ゴ Pro W3"/>
                <a:cs typeface="ヒラギノ角ゴ Pro W3"/>
              </a:rPr>
              <a:t>The secondary market liquidity varies substantially</a:t>
            </a:r>
            <a:endParaRPr lang="en-US" dirty="0"/>
          </a:p>
          <a:p>
            <a:endParaRPr lang="en-US" dirty="0"/>
          </a:p>
          <a:p>
            <a:endParaRPr lang="en-US" dirty="0"/>
          </a:p>
        </p:txBody>
      </p:sp>
    </p:spTree>
    <p:extLst>
      <p:ext uri="{BB962C8B-B14F-4D97-AF65-F5344CB8AC3E}">
        <p14:creationId xmlns:p14="http://schemas.microsoft.com/office/powerpoint/2010/main" val="3448798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The Money Markets Defined: </a:t>
            </a:r>
            <a:br>
              <a:rPr lang="en-US" altLang="en-US" dirty="0">
                <a:ea typeface="ヒラギノ角ゴ Pro W3"/>
                <a:cs typeface="ヒラギノ角ゴ Pro W3"/>
              </a:rPr>
            </a:br>
            <a:r>
              <a:rPr lang="en-US" altLang="en-US" dirty="0">
                <a:ea typeface="ヒラギノ角ゴ Pro W3"/>
                <a:cs typeface="ヒラギノ角ゴ Pro W3"/>
              </a:rPr>
              <a:t>Why Do We Need Money Markets?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The banking industry should handle the needs for short-term.</a:t>
            </a:r>
          </a:p>
          <a:p>
            <a:r>
              <a:rPr lang="en-US" altLang="en-US" sz="2400" dirty="0">
                <a:ea typeface="ヒラギノ角ゴ Pro W3"/>
                <a:cs typeface="ヒラギノ角ゴ Pro W3"/>
              </a:rPr>
              <a:t>Banks have an information advantage.</a:t>
            </a:r>
          </a:p>
          <a:p>
            <a:r>
              <a:rPr lang="en-US" altLang="en-US" sz="2400" dirty="0">
                <a:ea typeface="ヒラギノ角ゴ Pro W3"/>
                <a:cs typeface="ヒラギノ角ゴ Pro W3"/>
              </a:rPr>
              <a:t>Banks, however, are heavily regulated.</a:t>
            </a:r>
          </a:p>
          <a:p>
            <a:r>
              <a:rPr lang="en-US" altLang="en-US" sz="2400" dirty="0">
                <a:ea typeface="ヒラギノ角ゴ Pro W3"/>
                <a:cs typeface="ヒラギノ角ゴ Pro W3"/>
              </a:rPr>
              <a:t>Creates a distinct cost advantage for money markets over banks.</a:t>
            </a:r>
            <a:endParaRPr lang="en-US" sz="2400" dirty="0"/>
          </a:p>
        </p:txBody>
      </p:sp>
    </p:spTree>
    <p:extLst>
      <p:ext uri="{BB962C8B-B14F-4D97-AF65-F5344CB8AC3E}">
        <p14:creationId xmlns:p14="http://schemas.microsoft.com/office/powerpoint/2010/main" val="2642994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The Money Markets Defined: Cost Advantages</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Reserve requirements create additional expense for banks that money markets do not have</a:t>
            </a:r>
          </a:p>
          <a:p>
            <a:r>
              <a:rPr lang="en-US" altLang="en-US" sz="2400" dirty="0">
                <a:ea typeface="ヒラギノ角ゴ Pro W3"/>
                <a:cs typeface="ヒラギノ角ゴ Pro W3"/>
              </a:rPr>
              <a:t>Regulations on the level of interest banks could offer depositors lead to a significant growth in money markets, especially in the 1970s and 1980s.</a:t>
            </a:r>
          </a:p>
          <a:p>
            <a:r>
              <a:rPr lang="en-US" altLang="en-US" sz="2400" dirty="0">
                <a:ea typeface="ヒラギノ角ゴ Pro W3"/>
                <a:cs typeface="ヒラギノ角ゴ Pro W3"/>
              </a:rPr>
              <a:t>When interest rates rose, depositors moved their money from banks to money markets.</a:t>
            </a:r>
          </a:p>
          <a:p>
            <a:r>
              <a:rPr lang="en-US" altLang="en-US" sz="2400" dirty="0">
                <a:ea typeface="ヒラギノ角ゴ Pro W3"/>
                <a:cs typeface="ヒラギノ角ゴ Pro W3"/>
              </a:rPr>
              <a:t>The cost structure of banks limits their competitiveness to situations where their informational advantages outweighs their regulatory costs.</a:t>
            </a:r>
          </a:p>
          <a:p>
            <a:r>
              <a:rPr lang="en-US" altLang="en-US" sz="2400" dirty="0">
                <a:ea typeface="ヒラギノ角ゴ Pro W3"/>
                <a:cs typeface="ヒラギノ角ゴ Pro W3"/>
              </a:rPr>
              <a:t>Limits on interest banks could offer was not relevant until the 1950s. In the decades that followed, the problem became apparent.</a:t>
            </a:r>
            <a:endParaRPr lang="en-US" sz="2400" dirty="0"/>
          </a:p>
          <a:p>
            <a:endParaRPr lang="en-US" sz="2400" dirty="0"/>
          </a:p>
        </p:txBody>
      </p:sp>
    </p:spTree>
    <p:extLst>
      <p:ext uri="{BB962C8B-B14F-4D97-AF65-F5344CB8AC3E}">
        <p14:creationId xmlns:p14="http://schemas.microsoft.com/office/powerpoint/2010/main" val="370984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ヒラギノ角ゴ Pro W3"/>
                <a:cs typeface="ヒラギノ角ゴ Pro W3"/>
              </a:rPr>
              <a:t>Figure 11.1 Three-Month Treasury Bill Rate and Ceiling Rate on Savings Deposits at Commercial Banks, 1933 to 1986</a:t>
            </a:r>
            <a:endParaRPr lang="en-US" sz="2400" dirty="0"/>
          </a:p>
        </p:txBody>
      </p:sp>
      <p:pic>
        <p:nvPicPr>
          <p:cNvPr id="4" name="Picture 2" descr="The vertical line is labeled &quot;Percent&quot; and ranges from 0 to 16 in increments of 2. The horizontal axis is labeled &quot;Year&quot; and ranges from 1934 to 1986 in increments of 2. The line for ceiling rate on savings deposits at commercial banks shows ceiling rate to be 2.5 percent in 1934 which remains unchanged till 1957 and then increases suddenly to 3 percent and becomes constant once again till 1962. In the year 1962 it shows a sudden growth and increases to a value of 4 percent, becomes constant till 1969, increases to 4.25 percent, becomes constant till 1974, increases to 4.5 percent, and becomes constant till 1979. In 1979, the line once again shows a sudden but slight growth rate to reach to a value of 4.65 percent and becomes constant till 1984 where it shows a slight growth and reaches to a value of 4.75 percent by the year 1986. The line for 3-month treasury bill rate show bill rate to be close to 0 from 1934 to 1942 where it growth to 2.5 percent. The bill rate remains constant at this value till 1974 but shows a net growing trend thereafter. The bill rate increase to a value of 4.5 percent by 1960, 9 percent by 1974, and to a peak value of 16 percent by the year 1982. The bill rate eventually falls down to a value of 4.5 percent by the year 1986. The values used in the description are approximate."/>
          <p:cNvPicPr>
            <a:picLocks noChangeAspect="1" noChangeArrowheads="1"/>
          </p:cNvPicPr>
          <p:nvPr/>
        </p:nvPicPr>
        <p:blipFill>
          <a:blip r:embed="rId2" cstate="print"/>
          <a:srcRect/>
          <a:stretch>
            <a:fillRect/>
          </a:stretch>
        </p:blipFill>
        <p:spPr bwMode="auto">
          <a:xfrm>
            <a:off x="2751729" y="1445354"/>
            <a:ext cx="6688545" cy="3967295"/>
          </a:xfrm>
          <a:prstGeom prst="rect">
            <a:avLst/>
          </a:prstGeom>
          <a:noFill/>
          <a:ln w="9525">
            <a:noFill/>
            <a:miter lim="800000"/>
            <a:headEnd/>
            <a:tailEnd/>
          </a:ln>
        </p:spPr>
      </p:pic>
      <p:sp>
        <p:nvSpPr>
          <p:cNvPr id="3" name="Content Placeholder 2"/>
          <p:cNvSpPr>
            <a:spLocks noGrp="1"/>
          </p:cNvSpPr>
          <p:nvPr>
            <p:ph idx="1"/>
          </p:nvPr>
        </p:nvSpPr>
        <p:spPr>
          <a:xfrm>
            <a:off x="1981200" y="5684838"/>
            <a:ext cx="8229600" cy="182563"/>
          </a:xfrm>
        </p:spPr>
        <p:txBody>
          <a:bodyPr>
            <a:normAutofit fontScale="70000" lnSpcReduction="20000"/>
          </a:bodyPr>
          <a:lstStyle/>
          <a:p>
            <a:pPr marL="0" indent="0">
              <a:buNone/>
            </a:pPr>
            <a:r>
              <a:rPr lang="en-IN" sz="1200" i="1" dirty="0"/>
              <a:t>Source</a:t>
            </a:r>
            <a:r>
              <a:rPr lang="en-IN" sz="1200" dirty="0"/>
              <a:t>: </a:t>
            </a:r>
            <a:r>
              <a:rPr lang="en-IN" sz="1200" dirty="0">
                <a:hlinkClick r:id="rId3"/>
              </a:rPr>
              <a:t>http://www.stlouisfed.org/default.cfm</a:t>
            </a:r>
            <a:r>
              <a:rPr lang="en-IN" sz="1200" dirty="0"/>
              <a:t>.</a:t>
            </a:r>
            <a:endParaRPr lang="en-US" sz="1200" dirty="0"/>
          </a:p>
        </p:txBody>
      </p:sp>
    </p:spTree>
    <p:extLst>
      <p:ext uri="{BB962C8B-B14F-4D97-AF65-F5344CB8AC3E}">
        <p14:creationId xmlns:p14="http://schemas.microsoft.com/office/powerpoint/2010/main" val="396314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ヒラギノ角ゴ Pro W3"/>
                <a:cs typeface="ヒラギノ角ゴ Pro W3"/>
              </a:rPr>
              <a:t>The Purpose of Money Markets </a:t>
            </a:r>
            <a:endParaRPr lang="en-US" dirty="0"/>
          </a:p>
        </p:txBody>
      </p:sp>
      <p:sp>
        <p:nvSpPr>
          <p:cNvPr id="3" name="Content Placeholder 2"/>
          <p:cNvSpPr>
            <a:spLocks noGrp="1"/>
          </p:cNvSpPr>
          <p:nvPr>
            <p:ph idx="1"/>
          </p:nvPr>
        </p:nvSpPr>
        <p:spPr/>
        <p:txBody>
          <a:bodyPr/>
          <a:lstStyle/>
          <a:p>
            <a:r>
              <a:rPr lang="en-US" altLang="en-US" sz="2400" dirty="0">
                <a:ea typeface="ヒラギノ角ゴ Pro W3"/>
                <a:cs typeface="ヒラギノ角ゴ Pro W3"/>
              </a:rPr>
              <a:t>Investors in Money Market: Provides a place for warehousing surplus funds for short periods of time</a:t>
            </a:r>
          </a:p>
          <a:p>
            <a:r>
              <a:rPr lang="en-US" altLang="en-US" sz="2400" dirty="0">
                <a:ea typeface="ヒラギノ角ゴ Pro W3"/>
                <a:cs typeface="ヒラギノ角ゴ Pro W3"/>
              </a:rPr>
              <a:t>Borrowers from money market provide low-cost source of temporary funds</a:t>
            </a:r>
          </a:p>
          <a:p>
            <a:r>
              <a:rPr lang="en-US" altLang="en-US" sz="2400" dirty="0">
                <a:ea typeface="ヒラギノ角ゴ Pro W3"/>
                <a:cs typeface="ヒラギノ角ゴ Pro W3"/>
              </a:rPr>
              <a:t>Corporations and U.S. government use these markets because the timing of cash inflows and outflows are not well synchronized.</a:t>
            </a:r>
          </a:p>
          <a:p>
            <a:r>
              <a:rPr lang="en-US" altLang="en-US" sz="2400" dirty="0">
                <a:ea typeface="ヒラギノ角ゴ Pro W3"/>
                <a:cs typeface="ヒラギノ角ゴ Pro W3"/>
              </a:rPr>
              <a:t>Money markets provide a way to solve these cash-timing problems.</a:t>
            </a:r>
            <a:endParaRPr lang="en-US" sz="2400" dirty="0"/>
          </a:p>
          <a:p>
            <a:endParaRPr lang="en-US" sz="2400" dirty="0"/>
          </a:p>
        </p:txBody>
      </p:sp>
    </p:spTree>
    <p:extLst>
      <p:ext uri="{BB962C8B-B14F-4D97-AF65-F5344CB8AC3E}">
        <p14:creationId xmlns:p14="http://schemas.microsoft.com/office/powerpoint/2010/main" val="3223116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lstStyle/>
          <a:p>
            <a:r>
              <a:rPr lang="en-US" altLang="en-US" sz="2400" dirty="0">
                <a:ea typeface="ヒラギノ角ゴ Pro W3"/>
                <a:cs typeface="ヒラギノ角ゴ Pro W3"/>
              </a:rPr>
              <a:t>Table 11.1 Sample Money Market Rates, May 13, 2016</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890927033"/>
              </p:ext>
            </p:extLst>
          </p:nvPr>
        </p:nvGraphicFramePr>
        <p:xfrm>
          <a:off x="838200" y="1151464"/>
          <a:ext cx="9220200" cy="5362224"/>
        </p:xfrm>
        <a:graphic>
          <a:graphicData uri="http://schemas.openxmlformats.org/drawingml/2006/table">
            <a:tbl>
              <a:tblPr firstRow="1" bandRow="1">
                <a:tableStyleId>{2D5ABB26-0587-4C30-8999-92F81FD0307C}</a:tableStyleId>
              </a:tblPr>
              <a:tblGrid>
                <a:gridCol w="5186362">
                  <a:extLst>
                    <a:ext uri="{9D8B030D-6E8A-4147-A177-3AD203B41FA5}">
                      <a16:colId xmlns:a16="http://schemas.microsoft.com/office/drawing/2014/main" val="20000"/>
                    </a:ext>
                  </a:extLst>
                </a:gridCol>
                <a:gridCol w="4033838">
                  <a:extLst>
                    <a:ext uri="{9D8B030D-6E8A-4147-A177-3AD203B41FA5}">
                      <a16:colId xmlns:a16="http://schemas.microsoft.com/office/drawing/2014/main" val="20001"/>
                    </a:ext>
                  </a:extLst>
                </a:gridCol>
              </a:tblGrid>
              <a:tr h="766032">
                <a:tc>
                  <a:txBody>
                    <a:bodyPr/>
                    <a:lstStyle/>
                    <a:p>
                      <a:r>
                        <a:rPr lang="en-US" sz="2200" b="1" dirty="0"/>
                        <a:t>Instrument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1" dirty="0"/>
                        <a:t>Interest Rate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66032">
                <a:tc>
                  <a:txBody>
                    <a:bodyPr/>
                    <a:lstStyle/>
                    <a:p>
                      <a:r>
                        <a:rPr lang="en-US" sz="2200" dirty="0"/>
                        <a:t>Prime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3.50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6032">
                <a:tc>
                  <a:txBody>
                    <a:bodyPr/>
                    <a:lstStyle/>
                    <a:p>
                      <a:r>
                        <a:rPr lang="en-US" sz="2200" dirty="0"/>
                        <a:t>Federal funds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0.37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66032">
                <a:tc>
                  <a:txBody>
                    <a:bodyPr/>
                    <a:lstStyle/>
                    <a:p>
                      <a:r>
                        <a:rPr lang="en-US" sz="2200" dirty="0"/>
                        <a:t>Commercial Paper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0.55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66032">
                <a:tc>
                  <a:txBody>
                    <a:bodyPr/>
                    <a:lstStyle/>
                    <a:p>
                      <a:r>
                        <a:rPr lang="en-US" sz="2200" dirty="0"/>
                        <a:t>London interbank offer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0.44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6032">
                <a:tc>
                  <a:txBody>
                    <a:bodyPr/>
                    <a:lstStyle/>
                    <a:p>
                      <a:r>
                        <a:rPr lang="en-US" sz="2200" dirty="0"/>
                        <a:t>Eurodollar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0.48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66032">
                <a:tc>
                  <a:txBody>
                    <a:bodyPr/>
                    <a:lstStyle/>
                    <a:p>
                      <a:r>
                        <a:rPr lang="en-US" sz="2200" dirty="0"/>
                        <a:t>Treasury bills (4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34139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178" y="150636"/>
            <a:ext cx="10515600" cy="560564"/>
          </a:xfrm>
        </p:spPr>
        <p:txBody>
          <a:bodyPr>
            <a:normAutofit fontScale="90000"/>
          </a:bodyPr>
          <a:lstStyle/>
          <a:p>
            <a:br>
              <a:rPr lang="en-US" altLang="en-US" sz="2400" dirty="0">
                <a:ea typeface="ヒラギノ角ゴ Pro W3"/>
                <a:cs typeface="ヒラギノ角ゴ Pro W3"/>
              </a:rPr>
            </a:br>
            <a:r>
              <a:rPr lang="en-US" altLang="en-US" sz="2400" dirty="0">
                <a:ea typeface="ヒラギノ角ゴ Pro W3"/>
                <a:cs typeface="ヒラギノ角ゴ Pro W3"/>
              </a:rPr>
              <a:t>Table 11.2 Money Market Participants </a:t>
            </a:r>
            <a:r>
              <a:rPr lang="en-US" altLang="en-US" sz="1800" dirty="0">
                <a:ea typeface="ヒラギノ角ゴ Pro W3"/>
                <a:cs typeface="ヒラギノ角ゴ Pro W3"/>
              </a:rPr>
              <a:t>(1 of 3)</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600534339"/>
              </p:ext>
            </p:extLst>
          </p:nvPr>
        </p:nvGraphicFramePr>
        <p:xfrm>
          <a:off x="1072444" y="993422"/>
          <a:ext cx="8719256" cy="5026378"/>
        </p:xfrm>
        <a:graphic>
          <a:graphicData uri="http://schemas.openxmlformats.org/drawingml/2006/table">
            <a:tbl>
              <a:tblPr firstRow="1" bandRow="1">
                <a:tableStyleId>{2D5ABB26-0587-4C30-8999-92F81FD0307C}</a:tableStyleId>
              </a:tblPr>
              <a:tblGrid>
                <a:gridCol w="4674240">
                  <a:extLst>
                    <a:ext uri="{9D8B030D-6E8A-4147-A177-3AD203B41FA5}">
                      <a16:colId xmlns:a16="http://schemas.microsoft.com/office/drawing/2014/main" val="20000"/>
                    </a:ext>
                  </a:extLst>
                </a:gridCol>
                <a:gridCol w="4045016">
                  <a:extLst>
                    <a:ext uri="{9D8B030D-6E8A-4147-A177-3AD203B41FA5}">
                      <a16:colId xmlns:a16="http://schemas.microsoft.com/office/drawing/2014/main" val="20001"/>
                    </a:ext>
                  </a:extLst>
                </a:gridCol>
              </a:tblGrid>
              <a:tr h="537376">
                <a:tc>
                  <a:txBody>
                    <a:bodyPr/>
                    <a:lstStyle/>
                    <a:p>
                      <a:r>
                        <a:rPr lang="en-US" sz="2200" b="1" dirty="0"/>
                        <a:t>Participant</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b="1" dirty="0"/>
                        <a:t>Role</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40085">
                <a:tc>
                  <a:txBody>
                    <a:bodyPr/>
                    <a:lstStyle/>
                    <a:p>
                      <a:r>
                        <a:rPr lang="en-US" sz="2200" u="none" strike="noStrike" kern="1200" baseline="0" dirty="0"/>
                        <a:t>U.S. Treasury Department</a:t>
                      </a:r>
                      <a:endParaRPr lang="en-US" sz="2200" dirty="0"/>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u="none" strike="noStrike" kern="1200" baseline="0" dirty="0"/>
                        <a:t>Sells U.S. Treasury securities to fund the national debt</a:t>
                      </a:r>
                      <a:endParaRPr lang="en-US" sz="2200" dirty="0"/>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52110">
                <a:tc>
                  <a:txBody>
                    <a:bodyPr/>
                    <a:lstStyle/>
                    <a:p>
                      <a:r>
                        <a:rPr lang="en-US" sz="2200" u="none" strike="noStrike" kern="1200" baseline="0" dirty="0"/>
                        <a:t>Federal Reserve System</a:t>
                      </a:r>
                      <a:endParaRPr lang="en-US" sz="2200" dirty="0"/>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u="none" strike="noStrike" kern="1200" baseline="0" dirty="0"/>
                        <a:t>Buys and sells U.S. Treasury securities as its primary method of controlling interest rates</a:t>
                      </a:r>
                      <a:endParaRPr lang="en-US" sz="2200" dirty="0"/>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096807">
                <a:tc>
                  <a:txBody>
                    <a:bodyPr/>
                    <a:lstStyle/>
                    <a:p>
                      <a:r>
                        <a:rPr lang="en-US" sz="2200" u="none" strike="noStrike" kern="1200" baseline="0" dirty="0"/>
                        <a:t>Commercial banks</a:t>
                      </a:r>
                      <a:endParaRPr lang="en-US" sz="2200" dirty="0"/>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a:t>Buy U.S. Treasury securities; sell certificates of deposit and make short-term loans; offer individual investors accounts that invest in money market securities</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13150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1125</TotalTime>
  <Words>2183</Words>
  <Application>Microsoft Office PowerPoint</Application>
  <PresentationFormat>Widescreen</PresentationFormat>
  <Paragraphs>310</Paragraphs>
  <Slides>36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    Topic 6: The Money Market</vt:lpstr>
      <vt:lpstr>Chapter Preview</vt:lpstr>
      <vt:lpstr>The Money Markets Defined</vt:lpstr>
      <vt:lpstr>The Money Markets Defined:  Why Do We Need Money Markets?</vt:lpstr>
      <vt:lpstr>The Money Markets Defined: Cost Advantages</vt:lpstr>
      <vt:lpstr>Figure 11.1 Three-Month Treasury Bill Rate and Ceiling Rate on Savings Deposits at Commercial Banks, 1933 to 1986</vt:lpstr>
      <vt:lpstr>The Purpose of Money Markets </vt:lpstr>
      <vt:lpstr>Table 11.1 Sample Money Market Rates, May 13, 2016</vt:lpstr>
      <vt:lpstr> Table 11.2 Money Market Participants (1 of 3)</vt:lpstr>
      <vt:lpstr>Table 11.2 Money Market Participants (2 of 3)</vt:lpstr>
      <vt:lpstr>Table 11.2 Money Market Participants (3 of 3)</vt:lpstr>
      <vt:lpstr>Money Market Instruments</vt:lpstr>
      <vt:lpstr>Money Market Instruments: Treasury Bills</vt:lpstr>
      <vt:lpstr>Money Market Instruments: Treasury Bills Discounting Example </vt:lpstr>
      <vt:lpstr>Money Market Instruments: Treasury Bill Auctions</vt:lpstr>
      <vt:lpstr>Money Market Instruments: Treasury Bill Auctions Example (1 of 2)</vt:lpstr>
      <vt:lpstr>Money Market Instruments: Treasury Bill Auctions Example (2 of 2)</vt:lpstr>
      <vt:lpstr>Table 11.3 Recent Bill Auction Results</vt:lpstr>
      <vt:lpstr>Figure 11.2 Treasury Bill Interest Rate and the Inflation Rate, January 1973–January 2016</vt:lpstr>
      <vt:lpstr>Mini-Case: Treasury Bill Auctions Go Haywire</vt:lpstr>
      <vt:lpstr>Money Market Instruments: Federal Funds</vt:lpstr>
      <vt:lpstr>Figure 11.3 Federal Funds and Treasury Bill Interest Rates, January 1990–April 2016</vt:lpstr>
      <vt:lpstr>Money Market Instruments: Repurchase Agreements</vt:lpstr>
      <vt:lpstr>Money Market Instruments: Negotiable Certificates of Deposit</vt:lpstr>
      <vt:lpstr>Money Market Instruments: Commercial Paper (1 of 2)</vt:lpstr>
      <vt:lpstr>Figure 11.4 Return on Commercial Paper and the Prime Rate, 1990–April 2016</vt:lpstr>
      <vt:lpstr>Money Market Instruments: Commercial Paper (2 of 2)</vt:lpstr>
      <vt:lpstr>Figure 11.5 Volume of Commercial Paper Outstanding</vt:lpstr>
      <vt:lpstr>Money Market Instruments: Banker’ s Acceptances</vt:lpstr>
      <vt:lpstr>Money Market Instruments: Banker’ s Acceptances Advantages</vt:lpstr>
      <vt:lpstr>Money Market Instruments: Eurodollars </vt:lpstr>
      <vt:lpstr>Money Market Instruments: Eurodollars Rates</vt:lpstr>
      <vt:lpstr>Global: Birth of the Eurodollar</vt:lpstr>
      <vt:lpstr>Figure 11.6 Interest Rates on Money Market Securities, 1990–2016</vt:lpstr>
      <vt:lpstr>Comparing Money Market Securities: Table 11.4 Money Market Securities and Their Markets</vt:lpstr>
      <vt:lpstr>Chapter Summary</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Kangzhen Xie</dc:creator>
  <cp:lastModifiedBy>Chris Droussiotis</cp:lastModifiedBy>
  <cp:revision>107</cp:revision>
  <dcterms:created xsi:type="dcterms:W3CDTF">2017-09-30T17:56:03Z</dcterms:created>
  <dcterms:modified xsi:type="dcterms:W3CDTF">2022-01-06T18:11:13Z</dcterms:modified>
</cp:coreProperties>
</file>