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11" r:id="rId3"/>
    <p:sldId id="312" r:id="rId4"/>
    <p:sldId id="313" r:id="rId5"/>
    <p:sldId id="314" r:id="rId6"/>
    <p:sldId id="319" r:id="rId7"/>
    <p:sldId id="318" r:id="rId8"/>
    <p:sldId id="321" r:id="rId9"/>
    <p:sldId id="306" r:id="rId10"/>
    <p:sldId id="307" r:id="rId11"/>
    <p:sldId id="322" r:id="rId12"/>
    <p:sldId id="323" r:id="rId13"/>
    <p:sldId id="376" r:id="rId14"/>
    <p:sldId id="326" r:id="rId15"/>
    <p:sldId id="327" r:id="rId16"/>
    <p:sldId id="329" r:id="rId17"/>
    <p:sldId id="330" r:id="rId18"/>
    <p:sldId id="332" r:id="rId19"/>
    <p:sldId id="334" r:id="rId20"/>
    <p:sldId id="335" r:id="rId21"/>
    <p:sldId id="340" r:id="rId22"/>
    <p:sldId id="341" r:id="rId23"/>
    <p:sldId id="342" r:id="rId24"/>
    <p:sldId id="343" r:id="rId25"/>
    <p:sldId id="344" r:id="rId26"/>
    <p:sldId id="346" r:id="rId27"/>
    <p:sldId id="347" r:id="rId28"/>
    <p:sldId id="372" r:id="rId29"/>
    <p:sldId id="373" r:id="rId30"/>
    <p:sldId id="374" r:id="rId31"/>
    <p:sldId id="349" r:id="rId32"/>
    <p:sldId id="351" r:id="rId33"/>
    <p:sldId id="371" r:id="rId34"/>
    <p:sldId id="375" r:id="rId35"/>
    <p:sldId id="353" r:id="rId36"/>
    <p:sldId id="354" r:id="rId37"/>
    <p:sldId id="355" r:id="rId38"/>
    <p:sldId id="356" r:id="rId39"/>
    <p:sldId id="358" r:id="rId40"/>
    <p:sldId id="359" r:id="rId41"/>
    <p:sldId id="360" r:id="rId42"/>
    <p:sldId id="362" r:id="rId43"/>
    <p:sldId id="363" r:id="rId44"/>
    <p:sldId id="365" r:id="rId45"/>
    <p:sldId id="368" r:id="rId4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7CB157-B84B-4251-A2D9-A1986D65927E}" v="3" dt="2023-09-21T14:44:41.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7469" autoAdjust="0"/>
  </p:normalViewPr>
  <p:slideViewPr>
    <p:cSldViewPr snapToGrid="0">
      <p:cViewPr varScale="1">
        <p:scale>
          <a:sx n="51" d="100"/>
          <a:sy n="51" d="100"/>
        </p:scale>
        <p:origin x="11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397CB157-B84B-4251-A2D9-A1986D65927E}"/>
    <pc:docChg chg="modSld">
      <pc:chgData name="Chris Droussiotis" userId="66921b89f68d3868" providerId="LiveId" clId="{397CB157-B84B-4251-A2D9-A1986D65927E}" dt="2023-09-21T14:44:41.465" v="4" actId="255"/>
      <pc:docMkLst>
        <pc:docMk/>
      </pc:docMkLst>
      <pc:sldChg chg="modSp mod">
        <pc:chgData name="Chris Droussiotis" userId="66921b89f68d3868" providerId="LiveId" clId="{397CB157-B84B-4251-A2D9-A1986D65927E}" dt="2023-09-21T14:44:41.465" v="4" actId="255"/>
        <pc:sldMkLst>
          <pc:docMk/>
          <pc:sldMk cId="2241627600" sldId="307"/>
        </pc:sldMkLst>
        <pc:spChg chg="mod">
          <ac:chgData name="Chris Droussiotis" userId="66921b89f68d3868" providerId="LiveId" clId="{397CB157-B84B-4251-A2D9-A1986D65927E}" dt="2023-09-21T14:44:41.465" v="4" actId="255"/>
          <ac:spMkLst>
            <pc:docMk/>
            <pc:sldMk cId="2241627600" sldId="307"/>
            <ac:spMk id="3" creationId="{E5082B0C-B66C-4F58-AE5B-F0B3656068A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B1AF78C7-8B9C-4370-9ED5-B6BE9FC55046}" type="datetimeFigureOut">
              <a:rPr lang="en-US" smtClean="0"/>
              <a:t>9/21/2023</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EED44FB-584A-4032-AB33-406B81AEFE07}" type="slidenum">
              <a:rPr lang="en-US" smtClean="0"/>
              <a:t>‹#›</a:t>
            </a:fld>
            <a:endParaRPr lang="en-US"/>
          </a:p>
        </p:txBody>
      </p:sp>
    </p:spTree>
    <p:extLst>
      <p:ext uri="{BB962C8B-B14F-4D97-AF65-F5344CB8AC3E}">
        <p14:creationId xmlns:p14="http://schemas.microsoft.com/office/powerpoint/2010/main" val="969952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241C1B3E-C446-4722-BF46-1C7D5B1BE9D7}" type="datetimeFigureOut">
              <a:rPr lang="en-US" smtClean="0"/>
              <a:t>9/21/2023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7C16DF91-7C30-4DEB-B239-31D713664730}" type="slidenum">
              <a:rPr lang="en-US" smtClean="0"/>
              <a:t>‹#›</a:t>
            </a:fld>
            <a:endParaRPr lang="en-US"/>
          </a:p>
        </p:txBody>
      </p:sp>
    </p:spTree>
    <p:extLst>
      <p:ext uri="{BB962C8B-B14F-4D97-AF65-F5344CB8AC3E}">
        <p14:creationId xmlns:p14="http://schemas.microsoft.com/office/powerpoint/2010/main" val="197036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2</a:t>
            </a:fld>
            <a:endParaRPr lang="en-US"/>
          </a:p>
        </p:txBody>
      </p:sp>
    </p:spTree>
    <p:extLst>
      <p:ext uri="{BB962C8B-B14F-4D97-AF65-F5344CB8AC3E}">
        <p14:creationId xmlns:p14="http://schemas.microsoft.com/office/powerpoint/2010/main" val="3425762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39</a:t>
            </a:fld>
            <a:endParaRPr lang="en-US"/>
          </a:p>
        </p:txBody>
      </p:sp>
    </p:spTree>
    <p:extLst>
      <p:ext uri="{BB962C8B-B14F-4D97-AF65-F5344CB8AC3E}">
        <p14:creationId xmlns:p14="http://schemas.microsoft.com/office/powerpoint/2010/main" val="1105288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41</a:t>
            </a:fld>
            <a:endParaRPr lang="en-US"/>
          </a:p>
        </p:txBody>
      </p:sp>
    </p:spTree>
    <p:extLst>
      <p:ext uri="{BB962C8B-B14F-4D97-AF65-F5344CB8AC3E}">
        <p14:creationId xmlns:p14="http://schemas.microsoft.com/office/powerpoint/2010/main" val="1092573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42</a:t>
            </a:fld>
            <a:endParaRPr lang="en-US"/>
          </a:p>
        </p:txBody>
      </p:sp>
    </p:spTree>
    <p:extLst>
      <p:ext uri="{BB962C8B-B14F-4D97-AF65-F5344CB8AC3E}">
        <p14:creationId xmlns:p14="http://schemas.microsoft.com/office/powerpoint/2010/main" val="531823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44</a:t>
            </a:fld>
            <a:endParaRPr lang="en-US"/>
          </a:p>
        </p:txBody>
      </p:sp>
    </p:spTree>
    <p:extLst>
      <p:ext uri="{BB962C8B-B14F-4D97-AF65-F5344CB8AC3E}">
        <p14:creationId xmlns:p14="http://schemas.microsoft.com/office/powerpoint/2010/main" val="112948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4</a:t>
            </a:fld>
            <a:endParaRPr lang="en-US"/>
          </a:p>
        </p:txBody>
      </p:sp>
    </p:spTree>
    <p:extLst>
      <p:ext uri="{BB962C8B-B14F-4D97-AF65-F5344CB8AC3E}">
        <p14:creationId xmlns:p14="http://schemas.microsoft.com/office/powerpoint/2010/main" val="2455665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18</a:t>
            </a:fld>
            <a:endParaRPr lang="en-US"/>
          </a:p>
        </p:txBody>
      </p:sp>
    </p:spTree>
    <p:extLst>
      <p:ext uri="{BB962C8B-B14F-4D97-AF65-F5344CB8AC3E}">
        <p14:creationId xmlns:p14="http://schemas.microsoft.com/office/powerpoint/2010/main" val="423153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20</a:t>
            </a:fld>
            <a:endParaRPr lang="en-US"/>
          </a:p>
        </p:txBody>
      </p:sp>
    </p:spTree>
    <p:extLst>
      <p:ext uri="{BB962C8B-B14F-4D97-AF65-F5344CB8AC3E}">
        <p14:creationId xmlns:p14="http://schemas.microsoft.com/office/powerpoint/2010/main" val="801666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21</a:t>
            </a:fld>
            <a:endParaRPr lang="en-US"/>
          </a:p>
        </p:txBody>
      </p:sp>
    </p:spTree>
    <p:extLst>
      <p:ext uri="{BB962C8B-B14F-4D97-AF65-F5344CB8AC3E}">
        <p14:creationId xmlns:p14="http://schemas.microsoft.com/office/powerpoint/2010/main" val="1922814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28</a:t>
            </a:fld>
            <a:endParaRPr lang="en-US"/>
          </a:p>
        </p:txBody>
      </p:sp>
    </p:spTree>
    <p:extLst>
      <p:ext uri="{BB962C8B-B14F-4D97-AF65-F5344CB8AC3E}">
        <p14:creationId xmlns:p14="http://schemas.microsoft.com/office/powerpoint/2010/main" val="2567915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29</a:t>
            </a:fld>
            <a:endParaRPr lang="en-US"/>
          </a:p>
        </p:txBody>
      </p:sp>
    </p:spTree>
    <p:extLst>
      <p:ext uri="{BB962C8B-B14F-4D97-AF65-F5344CB8AC3E}">
        <p14:creationId xmlns:p14="http://schemas.microsoft.com/office/powerpoint/2010/main" val="3653907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35</a:t>
            </a:fld>
            <a:endParaRPr lang="en-US"/>
          </a:p>
        </p:txBody>
      </p:sp>
    </p:spTree>
    <p:extLst>
      <p:ext uri="{BB962C8B-B14F-4D97-AF65-F5344CB8AC3E}">
        <p14:creationId xmlns:p14="http://schemas.microsoft.com/office/powerpoint/2010/main" val="1303096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37</a:t>
            </a:fld>
            <a:endParaRPr lang="en-US"/>
          </a:p>
        </p:txBody>
      </p:sp>
    </p:spTree>
    <p:extLst>
      <p:ext uri="{BB962C8B-B14F-4D97-AF65-F5344CB8AC3E}">
        <p14:creationId xmlns:p14="http://schemas.microsoft.com/office/powerpoint/2010/main" val="1813851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67D4B8-2C38-45CF-A7C7-A19DBDE3D920}"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3704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67D4B8-2C38-45CF-A7C7-A19DBDE3D920}"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294670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67D4B8-2C38-45CF-A7C7-A19DBDE3D920}"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185148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67D4B8-2C38-45CF-A7C7-A19DBDE3D920}"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176296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7D4B8-2C38-45CF-A7C7-A19DBDE3D920}"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420730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67D4B8-2C38-45CF-A7C7-A19DBDE3D920}"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46660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67D4B8-2C38-45CF-A7C7-A19DBDE3D920}"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30881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67D4B8-2C38-45CF-A7C7-A19DBDE3D920}"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121943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7D4B8-2C38-45CF-A7C7-A19DBDE3D920}"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1457668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67D4B8-2C38-45CF-A7C7-A19DBDE3D920}"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350244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67D4B8-2C38-45CF-A7C7-A19DBDE3D920}"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166091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7D4B8-2C38-45CF-A7C7-A19DBDE3D920}" type="datetimeFigureOut">
              <a:rPr lang="en-US" smtClean="0"/>
              <a:t>9/21/2023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3078B-468E-486D-B22C-9A1F1C32CFCF}" type="slidenum">
              <a:rPr lang="en-US" smtClean="0"/>
              <a:t>‹#›</a:t>
            </a:fld>
            <a:endParaRPr lang="en-US"/>
          </a:p>
        </p:txBody>
      </p:sp>
    </p:spTree>
    <p:extLst>
      <p:ext uri="{BB962C8B-B14F-4D97-AF65-F5344CB8AC3E}">
        <p14:creationId xmlns:p14="http://schemas.microsoft.com/office/powerpoint/2010/main" val="2620078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14984"/>
          </a:xfrm>
        </p:spPr>
        <p:txBody>
          <a:bodyPr>
            <a:normAutofit/>
          </a:bodyPr>
          <a:lstStyle/>
          <a:p>
            <a:r>
              <a:rPr lang="en-US" altLang="en-US" sz="3000" b="1" dirty="0"/>
              <a:t>Topic 4: Determinants of Interest Rate</a:t>
            </a:r>
            <a:br>
              <a:rPr lang="en-US" altLang="en-US" sz="3000" b="1" dirty="0"/>
            </a:br>
            <a:endParaRPr lang="en-US" sz="3000" b="1" dirty="0"/>
          </a:p>
        </p:txBody>
      </p:sp>
      <p:sp>
        <p:nvSpPr>
          <p:cNvPr id="3" name="Subtitle 2"/>
          <p:cNvSpPr>
            <a:spLocks noGrp="1"/>
          </p:cNvSpPr>
          <p:nvPr>
            <p:ph type="subTitle" idx="1"/>
          </p:nvPr>
        </p:nvSpPr>
        <p:spPr>
          <a:xfrm>
            <a:off x="1524000" y="4547936"/>
            <a:ext cx="9144000" cy="709863"/>
          </a:xfrm>
        </p:spPr>
        <p:txBody>
          <a:bodyPr/>
          <a:lstStyle/>
          <a:p>
            <a:pPr algn="l"/>
            <a:r>
              <a:rPr lang="en-US" dirty="0"/>
              <a:t>Main Reading (Sources): Chap 4  </a:t>
            </a:r>
            <a:r>
              <a:rPr lang="en-US" dirty="0" err="1"/>
              <a:t>Mishkin</a:t>
            </a:r>
            <a:r>
              <a:rPr lang="en-US" dirty="0"/>
              <a:t> &amp; Eakins, 8</a:t>
            </a:r>
            <a:r>
              <a:rPr lang="en-US" baseline="30000" dirty="0"/>
              <a:t>th</a:t>
            </a:r>
            <a:endParaRPr lang="en-US" dirty="0"/>
          </a:p>
          <a:p>
            <a:endParaRPr lang="en-US" dirty="0"/>
          </a:p>
        </p:txBody>
      </p:sp>
    </p:spTree>
    <p:extLst>
      <p:ext uri="{BB962C8B-B14F-4D97-AF65-F5344CB8AC3E}">
        <p14:creationId xmlns:p14="http://schemas.microsoft.com/office/powerpoint/2010/main" val="173669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B703-6CD7-44F0-8B30-F9A1C05CBBA4}"/>
              </a:ext>
            </a:extLst>
          </p:cNvPr>
          <p:cNvSpPr>
            <a:spLocks noGrp="1"/>
          </p:cNvSpPr>
          <p:nvPr>
            <p:ph type="title"/>
          </p:nvPr>
        </p:nvSpPr>
        <p:spPr>
          <a:xfrm>
            <a:off x="152401" y="150628"/>
            <a:ext cx="9144001" cy="992372"/>
          </a:xfrm>
        </p:spPr>
        <p:txBody>
          <a:bodyPr anchor="b">
            <a:normAutofit/>
          </a:bodyPr>
          <a:lstStyle/>
          <a:p>
            <a:r>
              <a:rPr lang="en-US" sz="3100" b="1" dirty="0"/>
              <a:t>Return, Return Expectation, Risk and Allocation</a:t>
            </a:r>
            <a:br>
              <a:rPr lang="en-US" sz="3100" b="1" dirty="0"/>
            </a:br>
            <a:endParaRPr lang="en-US" sz="3100"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5082B0C-B66C-4F58-AE5B-F0B3656068AB}"/>
                  </a:ext>
                </a:extLst>
              </p:cNvPr>
              <p:cNvSpPr>
                <a:spLocks noGrp="1"/>
              </p:cNvSpPr>
              <p:nvPr>
                <p:ph sz="half" idx="1"/>
              </p:nvPr>
            </p:nvSpPr>
            <p:spPr>
              <a:xfrm>
                <a:off x="228600" y="1143000"/>
                <a:ext cx="11582400" cy="5181600"/>
              </a:xfrm>
            </p:spPr>
            <p:txBody>
              <a:bodyPr>
                <a:normAutofit/>
              </a:bodyPr>
              <a:lstStyle/>
              <a:p>
                <a:pPr marL="0" indent="0">
                  <a:buNone/>
                </a:pPr>
                <a:r>
                  <a:rPr lang="en-US" sz="1700" b="1" u="sng" dirty="0"/>
                  <a:t>Return:</a:t>
                </a:r>
              </a:p>
              <a:p>
                <a:pPr marL="0" indent="0">
                  <a:buNone/>
                </a:pPr>
                <a:r>
                  <a:rPr lang="en-US" sz="1700" dirty="0"/>
                  <a:t>Then the combined portfolio shown in figure 1.5 consisting of 60% stock and 40% bonds shows an expected combined return, variance, and standard deviation of 8.72%, 38.99% or .39x, and 6.24%, respectively. As expected, as we moved from the stock portfolio of 100% to a portfolio of 60% stock and 40% bonds, the return is calculated at 8.72% measured as</a:t>
                </a:r>
              </a:p>
              <a:p>
                <a:pPr marL="0" indent="0">
                  <a:buNone/>
                </a:pPr>
                <a:r>
                  <a:rPr lang="en-US" sz="2000" i="1" dirty="0">
                    <a:solidFill>
                      <a:srgbClr val="FF0000"/>
                    </a:solidFill>
                  </a:rPr>
                  <a:t>(</a:t>
                </a:r>
                <a:r>
                  <a:rPr lang="en-US" sz="2000" i="1" dirty="0" err="1">
                    <a:solidFill>
                      <a:srgbClr val="FF0000"/>
                    </a:solidFill>
                  </a:rPr>
                  <a:t>Ws</a:t>
                </a:r>
                <a:r>
                  <a:rPr lang="en-US" sz="2000" i="1" dirty="0">
                    <a:solidFill>
                      <a:srgbClr val="FF0000"/>
                    </a:solidFill>
                  </a:rPr>
                  <a:t> . Rs) + (Wb . </a:t>
                </a:r>
                <a:r>
                  <a:rPr lang="en-US" sz="2000" i="1" dirty="0" err="1">
                    <a:solidFill>
                      <a:srgbClr val="FF0000"/>
                    </a:solidFill>
                  </a:rPr>
                  <a:t>Rb</a:t>
                </a:r>
                <a:r>
                  <a:rPr lang="en-US" sz="2000" i="1" dirty="0">
                    <a:solidFill>
                      <a:srgbClr val="FF0000"/>
                    </a:solidFill>
                  </a:rPr>
                  <a:t>) =  </a:t>
                </a:r>
                <a:r>
                  <a:rPr lang="en-US" sz="2000" i="1" dirty="0"/>
                  <a:t>= (.60) (11.70%) + (.40) (4.25%) =  7.02% + 1.7% = 8.72%</a:t>
                </a:r>
              </a:p>
              <a:p>
                <a:pPr marL="0" indent="0">
                  <a:buNone/>
                </a:pPr>
                <a:r>
                  <a:rPr lang="en-US" sz="1700" b="1" u="sng" dirty="0"/>
                  <a:t>Risk: </a:t>
                </a:r>
              </a:p>
              <a:p>
                <a:pPr marL="0" indent="0">
                  <a:buNone/>
                </a:pPr>
                <a:r>
                  <a:rPr lang="en-US" sz="1700" dirty="0"/>
                  <a:t>The Risk is measured  by the amount of volatility needed to achieve the expected returns. The volatility is basically the variance and standard deviation of the historical rate change of the stocks during the 3 scenarios. The formulas areas follows:</a:t>
                </a:r>
              </a:p>
              <a:p>
                <a:pPr marL="0" indent="0">
                  <a:buNone/>
                </a:pPr>
                <a:endParaRPr lang="en-US" sz="1700" i="1" dirty="0">
                  <a:solidFill>
                    <a:srgbClr val="FFFF00"/>
                  </a:solidFill>
                </a:endParaRPr>
              </a:p>
              <a:p>
                <a:pPr marL="0" indent="0">
                  <a:buNone/>
                </a:pPr>
                <a:r>
                  <a:rPr lang="en-US" sz="2000" dirty="0">
                    <a:solidFill>
                      <a:srgbClr val="FF0000"/>
                    </a:solidFill>
                  </a:rPr>
                  <a:t>Variance = </a:t>
                </a:r>
                <a14:m>
                  <m:oMath xmlns:m="http://schemas.openxmlformats.org/officeDocument/2006/math">
                    <m:sSubSup>
                      <m:sSubSupPr>
                        <m:ctrlPr>
                          <a:rPr lang="en-US" sz="2000" i="1" smtClean="0">
                            <a:solidFill>
                              <a:srgbClr val="FF0000"/>
                            </a:solidFill>
                            <a:latin typeface="Cambria Math" panose="02040503050406030204" pitchFamily="18" charset="0"/>
                          </a:rPr>
                        </m:ctrlPr>
                      </m:sSubSupPr>
                      <m:e>
                        <m:r>
                          <m:rPr>
                            <m:sty m:val="p"/>
                          </m:rPr>
                          <a:rPr lang="en-US" sz="2000">
                            <a:solidFill>
                              <a:srgbClr val="FF0000"/>
                            </a:solidFill>
                            <a:latin typeface="Cambria Math" panose="02040503050406030204" pitchFamily="18" charset="0"/>
                          </a:rPr>
                          <m:t>σ</m:t>
                        </m:r>
                      </m:e>
                      <m:sub>
                        <m:r>
                          <m:rPr>
                            <m:sty m:val="p"/>
                          </m:rPr>
                          <a:rPr lang="en-US" sz="2000">
                            <a:solidFill>
                              <a:srgbClr val="FF0000"/>
                            </a:solidFill>
                            <a:latin typeface="Cambria Math" panose="02040503050406030204" pitchFamily="18" charset="0"/>
                          </a:rPr>
                          <m:t>P</m:t>
                        </m:r>
                      </m:sub>
                      <m:sup>
                        <m:r>
                          <a:rPr lang="en-US" sz="2000">
                            <a:solidFill>
                              <a:srgbClr val="FF0000"/>
                            </a:solidFill>
                            <a:latin typeface="Cambria Math" panose="02040503050406030204" pitchFamily="18" charset="0"/>
                          </a:rPr>
                          <m:t>2</m:t>
                        </m:r>
                      </m:sup>
                    </m:sSubSup>
                    <m:r>
                      <a:rPr lang="en-US" sz="2000">
                        <a:solidFill>
                          <a:srgbClr val="FF0000"/>
                        </a:solidFill>
                        <a:latin typeface="Cambria Math" panose="02040503050406030204" pitchFamily="18" charset="0"/>
                      </a:rPr>
                      <m:t>=</m:t>
                    </m:r>
                    <m:sSubSup>
                      <m:sSubSupPr>
                        <m:ctrlPr>
                          <a:rPr lang="en-US" sz="2000" i="1">
                            <a:solidFill>
                              <a:srgbClr val="FF0000"/>
                            </a:solidFill>
                            <a:latin typeface="Cambria Math" panose="02040503050406030204" pitchFamily="18" charset="0"/>
                          </a:rPr>
                        </m:ctrlPr>
                      </m:sSubSupPr>
                      <m:e>
                        <m:r>
                          <m:rPr>
                            <m:sty m:val="p"/>
                          </m:rPr>
                          <a:rPr lang="en-US" sz="2000">
                            <a:solidFill>
                              <a:srgbClr val="FF0000"/>
                            </a:solidFill>
                            <a:latin typeface="Cambria Math" panose="02040503050406030204" pitchFamily="18" charset="0"/>
                          </a:rPr>
                          <m:t>w</m:t>
                        </m:r>
                      </m:e>
                      <m:sub>
                        <m:r>
                          <m:rPr>
                            <m:sty m:val="p"/>
                          </m:rPr>
                          <a:rPr lang="en-US" sz="2000">
                            <a:solidFill>
                              <a:srgbClr val="FF0000"/>
                            </a:solidFill>
                            <a:latin typeface="Cambria Math" panose="02040503050406030204" pitchFamily="18" charset="0"/>
                          </a:rPr>
                          <m:t>s</m:t>
                        </m:r>
                      </m:sub>
                      <m:sup>
                        <m:r>
                          <a:rPr lang="en-US" sz="2000">
                            <a:solidFill>
                              <a:srgbClr val="FF0000"/>
                            </a:solidFill>
                            <a:latin typeface="Cambria Math" panose="02040503050406030204" pitchFamily="18" charset="0"/>
                          </a:rPr>
                          <m:t>2</m:t>
                        </m:r>
                      </m:sup>
                    </m:sSubSup>
                    <m:sSubSup>
                      <m:sSubSupPr>
                        <m:ctrlPr>
                          <a:rPr lang="en-US" sz="2000" i="1">
                            <a:solidFill>
                              <a:srgbClr val="FF0000"/>
                            </a:solidFill>
                            <a:latin typeface="Cambria Math" panose="02040503050406030204" pitchFamily="18" charset="0"/>
                          </a:rPr>
                        </m:ctrlPr>
                      </m:sSubSupPr>
                      <m:e>
                        <m:r>
                          <m:rPr>
                            <m:sty m:val="p"/>
                          </m:rPr>
                          <a:rPr lang="en-US" sz="2000">
                            <a:solidFill>
                              <a:srgbClr val="FF0000"/>
                            </a:solidFill>
                            <a:latin typeface="Cambria Math" panose="02040503050406030204" pitchFamily="18" charset="0"/>
                          </a:rPr>
                          <m:t>σ</m:t>
                        </m:r>
                      </m:e>
                      <m:sub>
                        <m:r>
                          <m:rPr>
                            <m:sty m:val="p"/>
                          </m:rPr>
                          <a:rPr lang="en-US" sz="2000">
                            <a:solidFill>
                              <a:srgbClr val="FF0000"/>
                            </a:solidFill>
                            <a:latin typeface="Cambria Math" panose="02040503050406030204" pitchFamily="18" charset="0"/>
                          </a:rPr>
                          <m:t>s</m:t>
                        </m:r>
                      </m:sub>
                      <m:sup>
                        <m:r>
                          <a:rPr lang="en-US" sz="2000">
                            <a:solidFill>
                              <a:srgbClr val="FF0000"/>
                            </a:solidFill>
                            <a:latin typeface="Cambria Math" panose="02040503050406030204" pitchFamily="18" charset="0"/>
                          </a:rPr>
                          <m:t>2</m:t>
                        </m:r>
                      </m:sup>
                    </m:sSubSup>
                    <m:r>
                      <a:rPr lang="en-US" sz="2000">
                        <a:solidFill>
                          <a:srgbClr val="FF0000"/>
                        </a:solidFill>
                        <a:latin typeface="Cambria Math" panose="02040503050406030204" pitchFamily="18" charset="0"/>
                      </a:rPr>
                      <m:t>+</m:t>
                    </m:r>
                    <m:sSubSup>
                      <m:sSubSupPr>
                        <m:ctrlPr>
                          <a:rPr lang="en-US" sz="2000" i="1">
                            <a:solidFill>
                              <a:srgbClr val="FF0000"/>
                            </a:solidFill>
                            <a:latin typeface="Cambria Math" panose="02040503050406030204" pitchFamily="18" charset="0"/>
                          </a:rPr>
                        </m:ctrlPr>
                      </m:sSubSupPr>
                      <m:e>
                        <m:r>
                          <m:rPr>
                            <m:sty m:val="p"/>
                          </m:rPr>
                          <a:rPr lang="en-US" sz="2000">
                            <a:solidFill>
                              <a:srgbClr val="FF0000"/>
                            </a:solidFill>
                            <a:latin typeface="Cambria Math" panose="02040503050406030204" pitchFamily="18" charset="0"/>
                          </a:rPr>
                          <m:t>w</m:t>
                        </m:r>
                      </m:e>
                      <m:sub>
                        <m:r>
                          <m:rPr>
                            <m:sty m:val="p"/>
                          </m:rPr>
                          <a:rPr lang="en-US" sz="2000">
                            <a:solidFill>
                              <a:srgbClr val="FF0000"/>
                            </a:solidFill>
                            <a:latin typeface="Cambria Math" panose="02040503050406030204" pitchFamily="18" charset="0"/>
                          </a:rPr>
                          <m:t>b</m:t>
                        </m:r>
                      </m:sub>
                      <m:sup>
                        <m:r>
                          <a:rPr lang="en-US" sz="2000">
                            <a:solidFill>
                              <a:srgbClr val="FF0000"/>
                            </a:solidFill>
                            <a:latin typeface="Cambria Math" panose="02040503050406030204" pitchFamily="18" charset="0"/>
                          </a:rPr>
                          <m:t>2</m:t>
                        </m:r>
                      </m:sup>
                    </m:sSubSup>
                    <m:sSubSup>
                      <m:sSubSupPr>
                        <m:ctrlPr>
                          <a:rPr lang="en-US" sz="2000" i="1">
                            <a:solidFill>
                              <a:srgbClr val="FF0000"/>
                            </a:solidFill>
                            <a:latin typeface="Cambria Math" panose="02040503050406030204" pitchFamily="18" charset="0"/>
                          </a:rPr>
                        </m:ctrlPr>
                      </m:sSubSupPr>
                      <m:e>
                        <m:r>
                          <m:rPr>
                            <m:sty m:val="p"/>
                          </m:rPr>
                          <a:rPr lang="en-US" sz="2000">
                            <a:solidFill>
                              <a:srgbClr val="FF0000"/>
                            </a:solidFill>
                            <a:latin typeface="Cambria Math" panose="02040503050406030204" pitchFamily="18" charset="0"/>
                          </a:rPr>
                          <m:t>σ</m:t>
                        </m:r>
                      </m:e>
                      <m:sub>
                        <m:r>
                          <m:rPr>
                            <m:sty m:val="p"/>
                          </m:rPr>
                          <a:rPr lang="en-US" sz="2000">
                            <a:solidFill>
                              <a:srgbClr val="FF0000"/>
                            </a:solidFill>
                            <a:latin typeface="Cambria Math" panose="02040503050406030204" pitchFamily="18" charset="0"/>
                          </a:rPr>
                          <m:t>b</m:t>
                        </m:r>
                      </m:sub>
                      <m:sup>
                        <m:r>
                          <a:rPr lang="en-US" sz="2000">
                            <a:solidFill>
                              <a:srgbClr val="FF0000"/>
                            </a:solidFill>
                            <a:latin typeface="Cambria Math" panose="02040503050406030204" pitchFamily="18" charset="0"/>
                          </a:rPr>
                          <m:t>2</m:t>
                        </m:r>
                      </m:sup>
                    </m:sSubSup>
                    <m:r>
                      <a:rPr lang="en-US" sz="2000">
                        <a:solidFill>
                          <a:srgbClr val="FF0000"/>
                        </a:solidFill>
                        <a:latin typeface="Cambria Math" panose="02040503050406030204" pitchFamily="18" charset="0"/>
                      </a:rPr>
                      <m:t>+2</m:t>
                    </m:r>
                    <m:sSubSup>
                      <m:sSubSupPr>
                        <m:ctrlPr>
                          <a:rPr lang="en-US" sz="2000" i="1">
                            <a:solidFill>
                              <a:srgbClr val="FF0000"/>
                            </a:solidFill>
                            <a:latin typeface="Cambria Math" panose="02040503050406030204" pitchFamily="18" charset="0"/>
                          </a:rPr>
                        </m:ctrlPr>
                      </m:sSubSupPr>
                      <m:e>
                        <m:r>
                          <m:rPr>
                            <m:sty m:val="p"/>
                          </m:rPr>
                          <a:rPr lang="en-US" sz="2000">
                            <a:solidFill>
                              <a:srgbClr val="FF0000"/>
                            </a:solidFill>
                            <a:latin typeface="Cambria Math" panose="02040503050406030204" pitchFamily="18" charset="0"/>
                          </a:rPr>
                          <m:t>w</m:t>
                        </m:r>
                      </m:e>
                      <m:sub>
                        <m:r>
                          <m:rPr>
                            <m:sty m:val="p"/>
                          </m:rPr>
                          <a:rPr lang="en-US" sz="2000">
                            <a:solidFill>
                              <a:srgbClr val="FF0000"/>
                            </a:solidFill>
                            <a:latin typeface="Cambria Math" panose="02040503050406030204" pitchFamily="18" charset="0"/>
                          </a:rPr>
                          <m:t>s</m:t>
                        </m:r>
                      </m:sub>
                      <m:sup>
                        <m:r>
                          <a:rPr lang="en-US" sz="2000">
                            <a:solidFill>
                              <a:srgbClr val="FF0000"/>
                            </a:solidFill>
                            <a:latin typeface="Cambria Math" panose="02040503050406030204" pitchFamily="18" charset="0"/>
                          </a:rPr>
                          <m:t> </m:t>
                        </m:r>
                      </m:sup>
                    </m:sSubSup>
                    <m:sSubSup>
                      <m:sSubSupPr>
                        <m:ctrlPr>
                          <a:rPr lang="en-US" sz="2000" i="1">
                            <a:solidFill>
                              <a:srgbClr val="FF0000"/>
                            </a:solidFill>
                            <a:latin typeface="Cambria Math" panose="02040503050406030204" pitchFamily="18" charset="0"/>
                          </a:rPr>
                        </m:ctrlPr>
                      </m:sSubSupPr>
                      <m:e>
                        <m:r>
                          <m:rPr>
                            <m:sty m:val="p"/>
                          </m:rPr>
                          <a:rPr lang="en-US" sz="2000">
                            <a:solidFill>
                              <a:srgbClr val="FF0000"/>
                            </a:solidFill>
                            <a:latin typeface="Cambria Math" panose="02040503050406030204" pitchFamily="18" charset="0"/>
                          </a:rPr>
                          <m:t>σ</m:t>
                        </m:r>
                      </m:e>
                      <m:sub>
                        <m:r>
                          <m:rPr>
                            <m:sty m:val="p"/>
                          </m:rPr>
                          <a:rPr lang="en-US" sz="2000">
                            <a:solidFill>
                              <a:srgbClr val="FF0000"/>
                            </a:solidFill>
                            <a:latin typeface="Cambria Math" panose="02040503050406030204" pitchFamily="18" charset="0"/>
                          </a:rPr>
                          <m:t>s</m:t>
                        </m:r>
                      </m:sub>
                      <m:sup>
                        <m:r>
                          <a:rPr lang="en-US" sz="2000">
                            <a:solidFill>
                              <a:srgbClr val="FF0000"/>
                            </a:solidFill>
                            <a:latin typeface="Cambria Math" panose="02040503050406030204" pitchFamily="18" charset="0"/>
                          </a:rPr>
                          <m:t> </m:t>
                        </m:r>
                      </m:sup>
                    </m:sSubSup>
                    <m:sSubSup>
                      <m:sSubSupPr>
                        <m:ctrlPr>
                          <a:rPr lang="en-US" sz="2000" i="1">
                            <a:solidFill>
                              <a:srgbClr val="FF0000"/>
                            </a:solidFill>
                            <a:latin typeface="Cambria Math" panose="02040503050406030204" pitchFamily="18" charset="0"/>
                          </a:rPr>
                        </m:ctrlPr>
                      </m:sSubSupPr>
                      <m:e>
                        <m:r>
                          <m:rPr>
                            <m:sty m:val="p"/>
                          </m:rPr>
                          <a:rPr lang="en-US" sz="2000">
                            <a:solidFill>
                              <a:srgbClr val="FF0000"/>
                            </a:solidFill>
                            <a:latin typeface="Cambria Math" panose="02040503050406030204" pitchFamily="18" charset="0"/>
                          </a:rPr>
                          <m:t>w</m:t>
                        </m:r>
                      </m:e>
                      <m:sub>
                        <m:r>
                          <m:rPr>
                            <m:sty m:val="p"/>
                          </m:rPr>
                          <a:rPr lang="en-US" sz="2000">
                            <a:solidFill>
                              <a:srgbClr val="FF0000"/>
                            </a:solidFill>
                            <a:latin typeface="Cambria Math" panose="02040503050406030204" pitchFamily="18" charset="0"/>
                          </a:rPr>
                          <m:t>b</m:t>
                        </m:r>
                      </m:sub>
                      <m:sup>
                        <m:r>
                          <a:rPr lang="en-US" sz="2000">
                            <a:solidFill>
                              <a:srgbClr val="FF0000"/>
                            </a:solidFill>
                            <a:latin typeface="Cambria Math" panose="02040503050406030204" pitchFamily="18" charset="0"/>
                          </a:rPr>
                          <m:t> </m:t>
                        </m:r>
                      </m:sup>
                    </m:sSubSup>
                    <m:sSubSup>
                      <m:sSubSupPr>
                        <m:ctrlPr>
                          <a:rPr lang="en-US" sz="2000" i="1">
                            <a:solidFill>
                              <a:srgbClr val="FF0000"/>
                            </a:solidFill>
                            <a:latin typeface="Cambria Math" panose="02040503050406030204" pitchFamily="18" charset="0"/>
                          </a:rPr>
                        </m:ctrlPr>
                      </m:sSubSupPr>
                      <m:e>
                        <m:r>
                          <m:rPr>
                            <m:sty m:val="p"/>
                          </m:rPr>
                          <a:rPr lang="en-US" sz="2000">
                            <a:solidFill>
                              <a:srgbClr val="FF0000"/>
                            </a:solidFill>
                            <a:latin typeface="Cambria Math" panose="02040503050406030204" pitchFamily="18" charset="0"/>
                          </a:rPr>
                          <m:t>σ</m:t>
                        </m:r>
                      </m:e>
                      <m:sub>
                        <m:r>
                          <m:rPr>
                            <m:sty m:val="p"/>
                          </m:rPr>
                          <a:rPr lang="en-US" sz="2000">
                            <a:solidFill>
                              <a:srgbClr val="FF0000"/>
                            </a:solidFill>
                            <a:latin typeface="Cambria Math" panose="02040503050406030204" pitchFamily="18" charset="0"/>
                          </a:rPr>
                          <m:t>b</m:t>
                        </m:r>
                      </m:sub>
                      <m:sup>
                        <m:r>
                          <a:rPr lang="en-US" sz="2000">
                            <a:solidFill>
                              <a:srgbClr val="FF0000"/>
                            </a:solidFill>
                            <a:latin typeface="Cambria Math" panose="02040503050406030204" pitchFamily="18" charset="0"/>
                          </a:rPr>
                          <m:t> </m:t>
                        </m:r>
                      </m:sup>
                    </m:sSubSup>
                    <m:r>
                      <m:rPr>
                        <m:sty m:val="p"/>
                      </m:rPr>
                      <a:rPr lang="en-US" sz="2000">
                        <a:solidFill>
                          <a:srgbClr val="FF0000"/>
                        </a:solidFill>
                        <a:latin typeface="Cambria Math" panose="02040503050406030204" pitchFamily="18" charset="0"/>
                      </a:rPr>
                      <m:t>ρ</m:t>
                    </m:r>
                    <m:r>
                      <a:rPr lang="en-US" sz="2000">
                        <a:solidFill>
                          <a:srgbClr val="FF0000"/>
                        </a:solidFill>
                        <a:latin typeface="Cambria Math" panose="02040503050406030204" pitchFamily="18" charset="0"/>
                      </a:rPr>
                      <m:t> </m:t>
                    </m:r>
                  </m:oMath>
                </a14:m>
                <a:endParaRPr lang="en-US" sz="2000" dirty="0">
                  <a:solidFill>
                    <a:srgbClr val="FF0000"/>
                  </a:solidFill>
                </a:endParaRPr>
              </a:p>
              <a:p>
                <a:pPr marL="0" indent="0">
                  <a:buNone/>
                </a:pPr>
                <a:r>
                  <a:rPr lang="en-US" sz="2000" dirty="0">
                    <a:solidFill>
                      <a:srgbClr val="FF0000"/>
                    </a:solidFill>
                  </a:rPr>
                  <a:t>Standard Deviation = </a:t>
                </a:r>
                <a14:m>
                  <m:oMath xmlns:m="http://schemas.openxmlformats.org/officeDocument/2006/math">
                    <m:sSubSup>
                      <m:sSubSupPr>
                        <m:ctrlPr>
                          <a:rPr lang="en-US" sz="2000" i="1">
                            <a:solidFill>
                              <a:srgbClr val="FF0000"/>
                            </a:solidFill>
                            <a:latin typeface="Cambria Math" panose="02040503050406030204" pitchFamily="18" charset="0"/>
                          </a:rPr>
                        </m:ctrlPr>
                      </m:sSubSupPr>
                      <m:e>
                        <m:r>
                          <m:rPr>
                            <m:sty m:val="p"/>
                          </m:rPr>
                          <a:rPr lang="en-US" sz="2000">
                            <a:solidFill>
                              <a:srgbClr val="FF0000"/>
                            </a:solidFill>
                            <a:latin typeface="Cambria Math" panose="02040503050406030204" pitchFamily="18" charset="0"/>
                          </a:rPr>
                          <m:t>σ</m:t>
                        </m:r>
                      </m:e>
                      <m:sub>
                        <m:r>
                          <m:rPr>
                            <m:sty m:val="p"/>
                          </m:rPr>
                          <a:rPr lang="en-US" sz="2000">
                            <a:solidFill>
                              <a:srgbClr val="FF0000"/>
                            </a:solidFill>
                            <a:latin typeface="Cambria Math" panose="02040503050406030204" pitchFamily="18" charset="0"/>
                          </a:rPr>
                          <m:t>P</m:t>
                        </m:r>
                      </m:sub>
                      <m:sup>
                        <m:r>
                          <a:rPr lang="en-US" sz="2000">
                            <a:solidFill>
                              <a:srgbClr val="FF0000"/>
                            </a:solidFill>
                            <a:latin typeface="Cambria Math" panose="02040503050406030204" pitchFamily="18" charset="0"/>
                          </a:rPr>
                          <m:t> </m:t>
                        </m:r>
                      </m:sup>
                    </m:sSubSup>
                    <m:r>
                      <a:rPr lang="en-US" sz="2000">
                        <a:solidFill>
                          <a:srgbClr val="FF0000"/>
                        </a:solidFill>
                        <a:latin typeface="Cambria Math" panose="02040503050406030204" pitchFamily="18" charset="0"/>
                      </a:rPr>
                      <m:t>=</m:t>
                    </m:r>
                    <m:rad>
                      <m:radPr>
                        <m:degHide m:val="on"/>
                        <m:ctrlPr>
                          <a:rPr lang="en-US" sz="2000" i="1">
                            <a:solidFill>
                              <a:srgbClr val="FF0000"/>
                            </a:solidFill>
                            <a:latin typeface="Cambria Math" panose="02040503050406030204" pitchFamily="18" charset="0"/>
                          </a:rPr>
                        </m:ctrlPr>
                      </m:radPr>
                      <m:deg/>
                      <m:e>
                        <m:r>
                          <a:rPr lang="en-US" sz="2000">
                            <a:solidFill>
                              <a:srgbClr val="FF0000"/>
                            </a:solidFill>
                            <a:latin typeface="Cambria Math" panose="02040503050406030204" pitchFamily="18" charset="0"/>
                          </a:rPr>
                          <m:t>(</m:t>
                        </m:r>
                      </m:e>
                    </m:rad>
                    <m:sSubSup>
                      <m:sSubSupPr>
                        <m:ctrlPr>
                          <a:rPr lang="en-US" sz="2000" i="1">
                            <a:solidFill>
                              <a:srgbClr val="FF0000"/>
                            </a:solidFill>
                            <a:latin typeface="Cambria Math" panose="02040503050406030204" pitchFamily="18" charset="0"/>
                          </a:rPr>
                        </m:ctrlPr>
                      </m:sSubSupPr>
                      <m:e>
                        <m:r>
                          <m:rPr>
                            <m:sty m:val="p"/>
                          </m:rPr>
                          <a:rPr lang="en-US" sz="2000">
                            <a:solidFill>
                              <a:srgbClr val="FF0000"/>
                            </a:solidFill>
                            <a:latin typeface="Cambria Math" panose="02040503050406030204" pitchFamily="18" charset="0"/>
                          </a:rPr>
                          <m:t>w</m:t>
                        </m:r>
                      </m:e>
                      <m:sub>
                        <m:r>
                          <m:rPr>
                            <m:sty m:val="p"/>
                          </m:rPr>
                          <a:rPr lang="en-US" sz="2000">
                            <a:solidFill>
                              <a:srgbClr val="FF0000"/>
                            </a:solidFill>
                            <a:latin typeface="Cambria Math" panose="02040503050406030204" pitchFamily="18" charset="0"/>
                          </a:rPr>
                          <m:t>s</m:t>
                        </m:r>
                      </m:sub>
                      <m:sup>
                        <m:r>
                          <a:rPr lang="en-US" sz="2000">
                            <a:solidFill>
                              <a:srgbClr val="FF0000"/>
                            </a:solidFill>
                            <a:latin typeface="Cambria Math" panose="02040503050406030204" pitchFamily="18" charset="0"/>
                          </a:rPr>
                          <m:t>2</m:t>
                        </m:r>
                      </m:sup>
                    </m:sSubSup>
                    <m:sSubSup>
                      <m:sSubSupPr>
                        <m:ctrlPr>
                          <a:rPr lang="en-US" sz="2000" i="1">
                            <a:solidFill>
                              <a:srgbClr val="FF0000"/>
                            </a:solidFill>
                            <a:latin typeface="Cambria Math" panose="02040503050406030204" pitchFamily="18" charset="0"/>
                          </a:rPr>
                        </m:ctrlPr>
                      </m:sSubSupPr>
                      <m:e>
                        <m:r>
                          <m:rPr>
                            <m:sty m:val="p"/>
                          </m:rPr>
                          <a:rPr lang="en-US" sz="2000">
                            <a:solidFill>
                              <a:srgbClr val="FF0000"/>
                            </a:solidFill>
                            <a:latin typeface="Cambria Math" panose="02040503050406030204" pitchFamily="18" charset="0"/>
                          </a:rPr>
                          <m:t>σ</m:t>
                        </m:r>
                      </m:e>
                      <m:sub>
                        <m:r>
                          <m:rPr>
                            <m:sty m:val="p"/>
                          </m:rPr>
                          <a:rPr lang="en-US" sz="2000">
                            <a:solidFill>
                              <a:srgbClr val="FF0000"/>
                            </a:solidFill>
                            <a:latin typeface="Cambria Math" panose="02040503050406030204" pitchFamily="18" charset="0"/>
                          </a:rPr>
                          <m:t>s</m:t>
                        </m:r>
                      </m:sub>
                      <m:sup>
                        <m:r>
                          <a:rPr lang="en-US" sz="2000">
                            <a:solidFill>
                              <a:srgbClr val="FF0000"/>
                            </a:solidFill>
                            <a:latin typeface="Cambria Math" panose="02040503050406030204" pitchFamily="18" charset="0"/>
                          </a:rPr>
                          <m:t>2</m:t>
                        </m:r>
                      </m:sup>
                    </m:sSubSup>
                    <m:r>
                      <a:rPr lang="en-US" sz="2000">
                        <a:solidFill>
                          <a:srgbClr val="FF0000"/>
                        </a:solidFill>
                        <a:latin typeface="Cambria Math" panose="02040503050406030204" pitchFamily="18" charset="0"/>
                      </a:rPr>
                      <m:t>+</m:t>
                    </m:r>
                    <m:sSubSup>
                      <m:sSubSupPr>
                        <m:ctrlPr>
                          <a:rPr lang="en-US" sz="2000" i="1">
                            <a:solidFill>
                              <a:srgbClr val="FF0000"/>
                            </a:solidFill>
                            <a:latin typeface="Cambria Math" panose="02040503050406030204" pitchFamily="18" charset="0"/>
                          </a:rPr>
                        </m:ctrlPr>
                      </m:sSubSupPr>
                      <m:e>
                        <m:r>
                          <m:rPr>
                            <m:sty m:val="p"/>
                          </m:rPr>
                          <a:rPr lang="en-US" sz="2000">
                            <a:solidFill>
                              <a:srgbClr val="FF0000"/>
                            </a:solidFill>
                            <a:latin typeface="Cambria Math" panose="02040503050406030204" pitchFamily="18" charset="0"/>
                          </a:rPr>
                          <m:t>w</m:t>
                        </m:r>
                      </m:e>
                      <m:sub>
                        <m:r>
                          <m:rPr>
                            <m:sty m:val="p"/>
                          </m:rPr>
                          <a:rPr lang="en-US" sz="2000">
                            <a:solidFill>
                              <a:srgbClr val="FF0000"/>
                            </a:solidFill>
                            <a:latin typeface="Cambria Math" panose="02040503050406030204" pitchFamily="18" charset="0"/>
                          </a:rPr>
                          <m:t>b</m:t>
                        </m:r>
                      </m:sub>
                      <m:sup>
                        <m:r>
                          <a:rPr lang="en-US" sz="2000">
                            <a:solidFill>
                              <a:srgbClr val="FF0000"/>
                            </a:solidFill>
                            <a:latin typeface="Cambria Math" panose="02040503050406030204" pitchFamily="18" charset="0"/>
                          </a:rPr>
                          <m:t>2</m:t>
                        </m:r>
                      </m:sup>
                    </m:sSubSup>
                    <m:sSubSup>
                      <m:sSubSupPr>
                        <m:ctrlPr>
                          <a:rPr lang="en-US" sz="2000" i="1">
                            <a:solidFill>
                              <a:srgbClr val="FF0000"/>
                            </a:solidFill>
                            <a:latin typeface="Cambria Math" panose="02040503050406030204" pitchFamily="18" charset="0"/>
                          </a:rPr>
                        </m:ctrlPr>
                      </m:sSubSupPr>
                      <m:e>
                        <m:r>
                          <m:rPr>
                            <m:sty m:val="p"/>
                          </m:rPr>
                          <a:rPr lang="en-US" sz="2000">
                            <a:solidFill>
                              <a:srgbClr val="FF0000"/>
                            </a:solidFill>
                            <a:latin typeface="Cambria Math" panose="02040503050406030204" pitchFamily="18" charset="0"/>
                          </a:rPr>
                          <m:t>σ</m:t>
                        </m:r>
                      </m:e>
                      <m:sub>
                        <m:r>
                          <m:rPr>
                            <m:sty m:val="p"/>
                          </m:rPr>
                          <a:rPr lang="en-US" sz="2000">
                            <a:solidFill>
                              <a:srgbClr val="FF0000"/>
                            </a:solidFill>
                            <a:latin typeface="Cambria Math" panose="02040503050406030204" pitchFamily="18" charset="0"/>
                          </a:rPr>
                          <m:t>b</m:t>
                        </m:r>
                      </m:sub>
                      <m:sup>
                        <m:r>
                          <a:rPr lang="en-US" sz="2000">
                            <a:solidFill>
                              <a:srgbClr val="FF0000"/>
                            </a:solidFill>
                            <a:latin typeface="Cambria Math" panose="02040503050406030204" pitchFamily="18" charset="0"/>
                          </a:rPr>
                          <m:t>2</m:t>
                        </m:r>
                      </m:sup>
                    </m:sSubSup>
                    <m:r>
                      <a:rPr lang="en-US" sz="2000">
                        <a:solidFill>
                          <a:srgbClr val="FF0000"/>
                        </a:solidFill>
                        <a:latin typeface="Cambria Math" panose="02040503050406030204" pitchFamily="18" charset="0"/>
                      </a:rPr>
                      <m:t>+2</m:t>
                    </m:r>
                    <m:sSubSup>
                      <m:sSubSupPr>
                        <m:ctrlPr>
                          <a:rPr lang="en-US" sz="2000" i="1">
                            <a:solidFill>
                              <a:srgbClr val="FF0000"/>
                            </a:solidFill>
                            <a:latin typeface="Cambria Math" panose="02040503050406030204" pitchFamily="18" charset="0"/>
                          </a:rPr>
                        </m:ctrlPr>
                      </m:sSubSupPr>
                      <m:e>
                        <m:r>
                          <m:rPr>
                            <m:sty m:val="p"/>
                          </m:rPr>
                          <a:rPr lang="en-US" sz="2000">
                            <a:solidFill>
                              <a:srgbClr val="FF0000"/>
                            </a:solidFill>
                            <a:latin typeface="Cambria Math" panose="02040503050406030204" pitchFamily="18" charset="0"/>
                          </a:rPr>
                          <m:t>w</m:t>
                        </m:r>
                      </m:e>
                      <m:sub>
                        <m:r>
                          <m:rPr>
                            <m:sty m:val="p"/>
                          </m:rPr>
                          <a:rPr lang="en-US" sz="2000">
                            <a:solidFill>
                              <a:srgbClr val="FF0000"/>
                            </a:solidFill>
                            <a:latin typeface="Cambria Math" panose="02040503050406030204" pitchFamily="18" charset="0"/>
                          </a:rPr>
                          <m:t>s</m:t>
                        </m:r>
                      </m:sub>
                      <m:sup>
                        <m:r>
                          <a:rPr lang="en-US" sz="2000">
                            <a:solidFill>
                              <a:srgbClr val="FF0000"/>
                            </a:solidFill>
                            <a:latin typeface="Cambria Math" panose="02040503050406030204" pitchFamily="18" charset="0"/>
                          </a:rPr>
                          <m:t> </m:t>
                        </m:r>
                      </m:sup>
                    </m:sSubSup>
                    <m:sSubSup>
                      <m:sSubSupPr>
                        <m:ctrlPr>
                          <a:rPr lang="en-US" sz="2000" i="1">
                            <a:solidFill>
                              <a:srgbClr val="FF0000"/>
                            </a:solidFill>
                            <a:latin typeface="Cambria Math" panose="02040503050406030204" pitchFamily="18" charset="0"/>
                          </a:rPr>
                        </m:ctrlPr>
                      </m:sSubSupPr>
                      <m:e>
                        <m:r>
                          <m:rPr>
                            <m:sty m:val="p"/>
                          </m:rPr>
                          <a:rPr lang="en-US" sz="2000">
                            <a:solidFill>
                              <a:srgbClr val="FF0000"/>
                            </a:solidFill>
                            <a:latin typeface="Cambria Math" panose="02040503050406030204" pitchFamily="18" charset="0"/>
                          </a:rPr>
                          <m:t>σ</m:t>
                        </m:r>
                      </m:e>
                      <m:sub>
                        <m:r>
                          <m:rPr>
                            <m:sty m:val="p"/>
                          </m:rPr>
                          <a:rPr lang="en-US" sz="2000">
                            <a:solidFill>
                              <a:srgbClr val="FF0000"/>
                            </a:solidFill>
                            <a:latin typeface="Cambria Math" panose="02040503050406030204" pitchFamily="18" charset="0"/>
                          </a:rPr>
                          <m:t>s</m:t>
                        </m:r>
                      </m:sub>
                      <m:sup>
                        <m:r>
                          <a:rPr lang="en-US" sz="2000">
                            <a:solidFill>
                              <a:srgbClr val="FF0000"/>
                            </a:solidFill>
                            <a:latin typeface="Cambria Math" panose="02040503050406030204" pitchFamily="18" charset="0"/>
                          </a:rPr>
                          <m:t> </m:t>
                        </m:r>
                      </m:sup>
                    </m:sSubSup>
                    <m:sSubSup>
                      <m:sSubSupPr>
                        <m:ctrlPr>
                          <a:rPr lang="en-US" sz="2000" i="1">
                            <a:solidFill>
                              <a:srgbClr val="FF0000"/>
                            </a:solidFill>
                            <a:latin typeface="Cambria Math" panose="02040503050406030204" pitchFamily="18" charset="0"/>
                          </a:rPr>
                        </m:ctrlPr>
                      </m:sSubSupPr>
                      <m:e>
                        <m:r>
                          <m:rPr>
                            <m:sty m:val="p"/>
                          </m:rPr>
                          <a:rPr lang="en-US" sz="2000">
                            <a:solidFill>
                              <a:srgbClr val="FF0000"/>
                            </a:solidFill>
                            <a:latin typeface="Cambria Math" panose="02040503050406030204" pitchFamily="18" charset="0"/>
                          </a:rPr>
                          <m:t>w</m:t>
                        </m:r>
                      </m:e>
                      <m:sub>
                        <m:r>
                          <m:rPr>
                            <m:sty m:val="p"/>
                          </m:rPr>
                          <a:rPr lang="en-US" sz="2000">
                            <a:solidFill>
                              <a:srgbClr val="FF0000"/>
                            </a:solidFill>
                            <a:latin typeface="Cambria Math" panose="02040503050406030204" pitchFamily="18" charset="0"/>
                          </a:rPr>
                          <m:t>b</m:t>
                        </m:r>
                      </m:sub>
                      <m:sup>
                        <m:r>
                          <a:rPr lang="en-US" sz="2000">
                            <a:solidFill>
                              <a:srgbClr val="FF0000"/>
                            </a:solidFill>
                            <a:latin typeface="Cambria Math" panose="02040503050406030204" pitchFamily="18" charset="0"/>
                          </a:rPr>
                          <m:t> </m:t>
                        </m:r>
                      </m:sup>
                    </m:sSubSup>
                    <m:sSubSup>
                      <m:sSubSupPr>
                        <m:ctrlPr>
                          <a:rPr lang="en-US" sz="2000" i="1">
                            <a:solidFill>
                              <a:srgbClr val="FF0000"/>
                            </a:solidFill>
                            <a:latin typeface="Cambria Math" panose="02040503050406030204" pitchFamily="18" charset="0"/>
                          </a:rPr>
                        </m:ctrlPr>
                      </m:sSubSupPr>
                      <m:e>
                        <m:r>
                          <m:rPr>
                            <m:sty m:val="p"/>
                          </m:rPr>
                          <a:rPr lang="en-US" sz="2000">
                            <a:solidFill>
                              <a:srgbClr val="FF0000"/>
                            </a:solidFill>
                            <a:latin typeface="Cambria Math" panose="02040503050406030204" pitchFamily="18" charset="0"/>
                          </a:rPr>
                          <m:t>σ</m:t>
                        </m:r>
                      </m:e>
                      <m:sub>
                        <m:r>
                          <m:rPr>
                            <m:sty m:val="p"/>
                          </m:rPr>
                          <a:rPr lang="en-US" sz="2000">
                            <a:solidFill>
                              <a:srgbClr val="FF0000"/>
                            </a:solidFill>
                            <a:latin typeface="Cambria Math" panose="02040503050406030204" pitchFamily="18" charset="0"/>
                          </a:rPr>
                          <m:t>b</m:t>
                        </m:r>
                        <m:r>
                          <a:rPr lang="en-US" sz="2000">
                            <a:solidFill>
                              <a:srgbClr val="FF0000"/>
                            </a:solidFill>
                            <a:latin typeface="Cambria Math" panose="02040503050406030204" pitchFamily="18" charset="0"/>
                          </a:rPr>
                          <m:t> </m:t>
                        </m:r>
                      </m:sub>
                      <m:sup/>
                    </m:sSubSup>
                    <m:r>
                      <m:rPr>
                        <m:sty m:val="p"/>
                      </m:rPr>
                      <a:rPr lang="en-US" sz="2000">
                        <a:solidFill>
                          <a:srgbClr val="FF0000"/>
                        </a:solidFill>
                        <a:latin typeface="Cambria Math" panose="02040503050406030204" pitchFamily="18" charset="0"/>
                      </a:rPr>
                      <m:t>ρ</m:t>
                    </m:r>
                    <m:r>
                      <a:rPr lang="en-US" sz="2000">
                        <a:solidFill>
                          <a:srgbClr val="FF0000"/>
                        </a:solidFill>
                        <a:latin typeface="Cambria Math" panose="02040503050406030204" pitchFamily="18" charset="0"/>
                      </a:rPr>
                      <m:t>) </m:t>
                    </m:r>
                  </m:oMath>
                </a14:m>
                <a:endParaRPr lang="en-US" sz="2000" dirty="0">
                  <a:solidFill>
                    <a:srgbClr val="FF0000"/>
                  </a:solidFill>
                </a:endParaRPr>
              </a:p>
              <a:p>
                <a:pPr marL="0" indent="0">
                  <a:buNone/>
                </a:pPr>
                <a:endParaRPr lang="en-US" sz="1700" b="1" u="sng" dirty="0"/>
              </a:p>
            </p:txBody>
          </p:sp>
        </mc:Choice>
        <mc:Fallback>
          <p:sp>
            <p:nvSpPr>
              <p:cNvPr id="3" name="Content Placeholder 2">
                <a:extLst>
                  <a:ext uri="{FF2B5EF4-FFF2-40B4-BE49-F238E27FC236}">
                    <a16:creationId xmlns:a16="http://schemas.microsoft.com/office/drawing/2014/main" id="{E5082B0C-B66C-4F58-AE5B-F0B3656068AB}"/>
                  </a:ext>
                </a:extLst>
              </p:cNvPr>
              <p:cNvSpPr>
                <a:spLocks noGrp="1" noRot="1" noChangeAspect="1" noMove="1" noResize="1" noEditPoints="1" noAdjustHandles="1" noChangeArrowheads="1" noChangeShapeType="1" noTextEdit="1"/>
              </p:cNvSpPr>
              <p:nvPr>
                <p:ph sz="half" idx="1"/>
              </p:nvPr>
            </p:nvSpPr>
            <p:spPr>
              <a:xfrm>
                <a:off x="228600" y="1143000"/>
                <a:ext cx="11582400" cy="5181600"/>
              </a:xfrm>
              <a:blipFill>
                <a:blip r:embed="rId2"/>
                <a:stretch>
                  <a:fillRect l="-579" t="-941"/>
                </a:stretch>
              </a:blipFill>
            </p:spPr>
            <p:txBody>
              <a:bodyPr/>
              <a:lstStyle/>
              <a:p>
                <a:r>
                  <a:rPr lang="en-US">
                    <a:noFill/>
                  </a:rPr>
                  <a:t> </a:t>
                </a:r>
              </a:p>
            </p:txBody>
          </p:sp>
        </mc:Fallback>
      </mc:AlternateContent>
    </p:spTree>
    <p:extLst>
      <p:ext uri="{BB962C8B-B14F-4D97-AF65-F5344CB8AC3E}">
        <p14:creationId xmlns:p14="http://schemas.microsoft.com/office/powerpoint/2010/main" val="224162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Determinants of Asset Demand </a:t>
            </a:r>
            <a:r>
              <a:rPr lang="en-US" altLang="en-US" sz="1800" dirty="0">
                <a:ea typeface="ヒラギノ角ゴ Pro W3" charset="-128"/>
              </a:rPr>
              <a:t>(2 of 2)</a:t>
            </a:r>
            <a:endParaRPr lang="en-US" dirty="0"/>
          </a:p>
        </p:txBody>
      </p:sp>
      <p:sp>
        <p:nvSpPr>
          <p:cNvPr id="3" name="Content Placeholder 2"/>
          <p:cNvSpPr>
            <a:spLocks noGrp="1"/>
          </p:cNvSpPr>
          <p:nvPr>
            <p:ph idx="1"/>
          </p:nvPr>
        </p:nvSpPr>
        <p:spPr/>
        <p:txBody>
          <a:bodyPr/>
          <a:lstStyle/>
          <a:p>
            <a:pPr marL="0" indent="0">
              <a:spcBef>
                <a:spcPts val="1200"/>
              </a:spcBef>
              <a:buNone/>
            </a:pPr>
            <a:r>
              <a:rPr lang="en-US" altLang="en-US" sz="2400" dirty="0">
                <a:ea typeface="ヒラギノ角ゴ Pro W3" charset="-128"/>
              </a:rPr>
              <a:t>The quantity demanded of an asset differs by factor.</a:t>
            </a:r>
          </a:p>
          <a:p>
            <a:pPr marL="402336" lvl="1" indent="-402336">
              <a:spcBef>
                <a:spcPts val="900"/>
              </a:spcBef>
              <a:buFontTx/>
              <a:buAutoNum type="arabicPeriod"/>
            </a:pPr>
            <a:r>
              <a:rPr lang="en-US" altLang="en-US" sz="2000" b="1" dirty="0">
                <a:ea typeface="ヒラギノ角ゴ Pro W3" charset="-128"/>
              </a:rPr>
              <a:t>Wealth:</a:t>
            </a:r>
            <a:r>
              <a:rPr lang="en-US" altLang="en-US" sz="2000" dirty="0">
                <a:ea typeface="ヒラギノ角ゴ Pro W3" charset="-128"/>
              </a:rPr>
              <a:t> Holding everything else constant, an increase in wealth raises the quantity demanded of an asset</a:t>
            </a:r>
          </a:p>
          <a:p>
            <a:pPr marL="402336" lvl="1" indent="-402336">
              <a:spcBef>
                <a:spcPts val="900"/>
              </a:spcBef>
              <a:buFontTx/>
              <a:buAutoNum type="arabicPeriod"/>
            </a:pPr>
            <a:r>
              <a:rPr lang="en-US" altLang="en-US" sz="2000" b="1" dirty="0">
                <a:ea typeface="ヒラギノ角ゴ Pro W3" charset="-128"/>
              </a:rPr>
              <a:t>Expected return:</a:t>
            </a:r>
            <a:r>
              <a:rPr lang="en-US" altLang="en-US" sz="2000" dirty="0">
                <a:ea typeface="ヒラギノ角ゴ Pro W3" charset="-128"/>
              </a:rPr>
              <a:t> An increase in an asset</a:t>
            </a:r>
            <a:r>
              <a:rPr lang="ja-JP" altLang="en-US" sz="2000" dirty="0"/>
              <a:t>’</a:t>
            </a:r>
            <a:r>
              <a:rPr lang="en-US" altLang="ja-JP" sz="2000" dirty="0">
                <a:ea typeface="ヒラギノ角ゴ Pro W3" charset="-128"/>
              </a:rPr>
              <a:t>s expected return relative to that of an alternative asset, holding everything else unchanged, raises the quantity demanded of the asset</a:t>
            </a:r>
          </a:p>
          <a:p>
            <a:pPr marL="402336" lvl="1" indent="-402336">
              <a:spcBef>
                <a:spcPts val="900"/>
              </a:spcBef>
              <a:buFontTx/>
              <a:buAutoNum type="arabicPeriod"/>
            </a:pPr>
            <a:r>
              <a:rPr lang="en-US" altLang="en-US" sz="2000" b="1" dirty="0">
                <a:ea typeface="ヒラギノ角ゴ Pro W3" charset="-128"/>
              </a:rPr>
              <a:t>Risk:</a:t>
            </a:r>
            <a:r>
              <a:rPr lang="en-US" altLang="en-US" sz="2000" dirty="0">
                <a:ea typeface="ヒラギノ角ゴ Pro W3" charset="-128"/>
              </a:rPr>
              <a:t> Holding everything else constant, if an asset</a:t>
            </a:r>
            <a:r>
              <a:rPr lang="ja-JP" altLang="en-US" sz="2000" dirty="0"/>
              <a:t>’</a:t>
            </a:r>
            <a:r>
              <a:rPr lang="en-US" altLang="ja-JP" sz="2000" dirty="0">
                <a:ea typeface="ヒラギノ角ゴ Pro W3" charset="-128"/>
              </a:rPr>
              <a:t>s risk rises relative to that of alternative assets, its quantity demanded will fall</a:t>
            </a:r>
          </a:p>
          <a:p>
            <a:pPr marL="402336" lvl="1" indent="-402336">
              <a:spcBef>
                <a:spcPts val="900"/>
              </a:spcBef>
              <a:buFontTx/>
              <a:buAutoNum type="arabicPeriod"/>
            </a:pPr>
            <a:r>
              <a:rPr lang="en-US" altLang="en-US" sz="2000" b="1" dirty="0">
                <a:ea typeface="ヒラギノ角ゴ Pro W3" charset="-128"/>
              </a:rPr>
              <a:t>Liquidity:</a:t>
            </a:r>
            <a:r>
              <a:rPr lang="en-US" altLang="en-US" sz="2000" dirty="0">
                <a:ea typeface="ヒラギノ角ゴ Pro W3" charset="-128"/>
              </a:rPr>
              <a:t> The more liquid an asset is relative to alternative assets, holding everything else unchanged, the more desirable it is, and the greater will be the quantity demanded</a:t>
            </a:r>
            <a:endParaRPr lang="en-US" sz="2000" dirty="0"/>
          </a:p>
        </p:txBody>
      </p:sp>
    </p:spTree>
    <p:extLst>
      <p:ext uri="{BB962C8B-B14F-4D97-AF65-F5344CB8AC3E}">
        <p14:creationId xmlns:p14="http://schemas.microsoft.com/office/powerpoint/2010/main" val="3312425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charset="-128"/>
              </a:rPr>
              <a:t>Table 4.1 Summary Response of the Quantity of an Asset Demanded to Changes in Wealth, Expected Returns, Risk, and Liquidity</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778018498"/>
              </p:ext>
            </p:extLst>
          </p:nvPr>
        </p:nvGraphicFramePr>
        <p:xfrm>
          <a:off x="1709530" y="1600200"/>
          <a:ext cx="7929770" cy="4204252"/>
        </p:xfrm>
        <a:graphic>
          <a:graphicData uri="http://schemas.openxmlformats.org/drawingml/2006/table">
            <a:tbl>
              <a:tblPr firstRow="1" bandRow="1">
                <a:tableStyleId>{2D5ABB26-0587-4C30-8999-92F81FD0307C}</a:tableStyleId>
              </a:tblPr>
              <a:tblGrid>
                <a:gridCol w="3240121">
                  <a:extLst>
                    <a:ext uri="{9D8B030D-6E8A-4147-A177-3AD203B41FA5}">
                      <a16:colId xmlns:a16="http://schemas.microsoft.com/office/drawing/2014/main" val="20000"/>
                    </a:ext>
                  </a:extLst>
                </a:gridCol>
                <a:gridCol w="1961126">
                  <a:extLst>
                    <a:ext uri="{9D8B030D-6E8A-4147-A177-3AD203B41FA5}">
                      <a16:colId xmlns:a16="http://schemas.microsoft.com/office/drawing/2014/main" val="20001"/>
                    </a:ext>
                  </a:extLst>
                </a:gridCol>
                <a:gridCol w="2728523">
                  <a:extLst>
                    <a:ext uri="{9D8B030D-6E8A-4147-A177-3AD203B41FA5}">
                      <a16:colId xmlns:a16="http://schemas.microsoft.com/office/drawing/2014/main" val="20002"/>
                    </a:ext>
                  </a:extLst>
                </a:gridCol>
              </a:tblGrid>
              <a:tr h="944168">
                <a:tc>
                  <a:txBody>
                    <a:bodyPr/>
                    <a:lstStyle/>
                    <a:p>
                      <a:r>
                        <a:rPr lang="en-US" sz="2400" b="1" dirty="0"/>
                        <a:t>Variable</a:t>
                      </a:r>
                      <a:endParaRPr lang="en-US" sz="2400" b="1"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Change in Variable</a:t>
                      </a:r>
                      <a:endParaRPr lang="en-US" sz="2400" b="1"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Change in Quantity Demanded</a:t>
                      </a:r>
                      <a:endParaRPr lang="en-US" sz="2400" b="1"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7017">
                <a:tc>
                  <a:txBody>
                    <a:bodyPr/>
                    <a:lstStyle/>
                    <a:p>
                      <a:r>
                        <a:rPr lang="en-US" sz="2400" dirty="0"/>
                        <a:t>Wealth</a:t>
                      </a:r>
                      <a:endParaRPr lang="en-US" sz="2400"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Increase</a:t>
                      </a:r>
                      <a:endParaRPr lang="en-US" sz="2400"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a:t>
                      </a:r>
                      <a:endParaRPr lang="en-US" sz="2400"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24731">
                <a:tc>
                  <a:txBody>
                    <a:bodyPr/>
                    <a:lstStyle/>
                    <a:p>
                      <a:r>
                        <a:rPr lang="en-US" sz="2400" dirty="0"/>
                        <a:t>Expected Return relative to other assets</a:t>
                      </a:r>
                      <a:endParaRPr lang="en-US" sz="2400"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Increase</a:t>
                      </a:r>
                      <a:endParaRPr lang="en-US" sz="2400"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a:t>
                      </a:r>
                      <a:endParaRPr lang="en-US" sz="2400"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44168">
                <a:tc>
                  <a:txBody>
                    <a:bodyPr/>
                    <a:lstStyle/>
                    <a:p>
                      <a:r>
                        <a:rPr lang="en-US" sz="2400" dirty="0"/>
                        <a:t>Risk relative to other assets</a:t>
                      </a:r>
                      <a:endParaRPr lang="en-US" sz="2400"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Increase</a:t>
                      </a:r>
                      <a:endParaRPr lang="en-US" sz="2400"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FF0000"/>
                          </a:solidFill>
                          <a:latin typeface="+mn-lt"/>
                          <a:ea typeface="+mn-ea"/>
                          <a:cs typeface="+mn-cs"/>
                        </a:rPr>
                        <a:t>?</a:t>
                      </a:r>
                      <a:endParaRPr lang="en-US" sz="2400" dirty="0">
                        <a:solidFill>
                          <a:srgbClr val="FF0000"/>
                        </a:solidFill>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44168">
                <a:tc>
                  <a:txBody>
                    <a:bodyPr/>
                    <a:lstStyle/>
                    <a:p>
                      <a:r>
                        <a:rPr lang="en-US" sz="2400" dirty="0"/>
                        <a:t>Liquidity relative to other assets</a:t>
                      </a:r>
                      <a:endParaRPr lang="en-US" sz="2400"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Increase</a:t>
                      </a:r>
                      <a:endParaRPr lang="en-US" sz="2400"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a:t>
                      </a:r>
                      <a:endParaRPr lang="en-US" sz="2400"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42785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charset="-128"/>
              </a:rPr>
              <a:t>Table 4.1 Summary Response of the Quantity of an Asset Demanded to Changes in Wealth, Expected Returns, Risk, and Liquidity</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4145837942"/>
              </p:ext>
            </p:extLst>
          </p:nvPr>
        </p:nvGraphicFramePr>
        <p:xfrm>
          <a:off x="1709530" y="1600200"/>
          <a:ext cx="7929770" cy="4204252"/>
        </p:xfrm>
        <a:graphic>
          <a:graphicData uri="http://schemas.openxmlformats.org/drawingml/2006/table">
            <a:tbl>
              <a:tblPr firstRow="1" bandRow="1">
                <a:tableStyleId>{2D5ABB26-0587-4C30-8999-92F81FD0307C}</a:tableStyleId>
              </a:tblPr>
              <a:tblGrid>
                <a:gridCol w="3240121">
                  <a:extLst>
                    <a:ext uri="{9D8B030D-6E8A-4147-A177-3AD203B41FA5}">
                      <a16:colId xmlns:a16="http://schemas.microsoft.com/office/drawing/2014/main" val="20000"/>
                    </a:ext>
                  </a:extLst>
                </a:gridCol>
                <a:gridCol w="1961126">
                  <a:extLst>
                    <a:ext uri="{9D8B030D-6E8A-4147-A177-3AD203B41FA5}">
                      <a16:colId xmlns:a16="http://schemas.microsoft.com/office/drawing/2014/main" val="20001"/>
                    </a:ext>
                  </a:extLst>
                </a:gridCol>
                <a:gridCol w="2728523">
                  <a:extLst>
                    <a:ext uri="{9D8B030D-6E8A-4147-A177-3AD203B41FA5}">
                      <a16:colId xmlns:a16="http://schemas.microsoft.com/office/drawing/2014/main" val="20002"/>
                    </a:ext>
                  </a:extLst>
                </a:gridCol>
              </a:tblGrid>
              <a:tr h="944168">
                <a:tc>
                  <a:txBody>
                    <a:bodyPr/>
                    <a:lstStyle/>
                    <a:p>
                      <a:r>
                        <a:rPr lang="en-US" sz="2400" b="1" dirty="0"/>
                        <a:t>Variable</a:t>
                      </a:r>
                      <a:endParaRPr lang="en-US" sz="2400" b="1"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Change in Variable</a:t>
                      </a:r>
                      <a:endParaRPr lang="en-US" sz="2400" b="1"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Change in Quantity Demanded</a:t>
                      </a:r>
                      <a:endParaRPr lang="en-US" sz="2400" b="1"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7017">
                <a:tc>
                  <a:txBody>
                    <a:bodyPr/>
                    <a:lstStyle/>
                    <a:p>
                      <a:r>
                        <a:rPr lang="en-US" sz="2400" dirty="0"/>
                        <a:t>Wealth</a:t>
                      </a:r>
                      <a:endParaRPr lang="en-US" sz="2400"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Increase</a:t>
                      </a:r>
                      <a:endParaRPr lang="en-US" sz="2400"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FF0000"/>
                          </a:solidFill>
                        </a:rPr>
                        <a:t>Increase</a:t>
                      </a:r>
                      <a:endParaRPr lang="en-US" sz="2400" dirty="0">
                        <a:solidFill>
                          <a:srgbClr val="FF0000"/>
                        </a:solidFill>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24731">
                <a:tc>
                  <a:txBody>
                    <a:bodyPr/>
                    <a:lstStyle/>
                    <a:p>
                      <a:r>
                        <a:rPr lang="en-US" sz="2400" dirty="0"/>
                        <a:t>Expected Return relative to other assets</a:t>
                      </a:r>
                      <a:endParaRPr lang="en-US" sz="2400"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Increase</a:t>
                      </a:r>
                      <a:endParaRPr lang="en-US" sz="2400"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FF0000"/>
                          </a:solidFill>
                        </a:rPr>
                        <a:t>Increase</a:t>
                      </a:r>
                      <a:endParaRPr lang="en-US" sz="2400" dirty="0">
                        <a:solidFill>
                          <a:srgbClr val="FF0000"/>
                        </a:solidFill>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44168">
                <a:tc>
                  <a:txBody>
                    <a:bodyPr/>
                    <a:lstStyle/>
                    <a:p>
                      <a:r>
                        <a:rPr lang="en-US" sz="2400" dirty="0"/>
                        <a:t>Risk relative to other assets</a:t>
                      </a:r>
                      <a:endParaRPr lang="en-US" sz="2400"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Increase</a:t>
                      </a:r>
                      <a:endParaRPr lang="en-US" sz="2400"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FF0000"/>
                          </a:solidFill>
                          <a:latin typeface="+mn-lt"/>
                          <a:ea typeface="+mn-ea"/>
                          <a:cs typeface="+mn-cs"/>
                        </a:rPr>
                        <a:t>Decrease</a:t>
                      </a:r>
                      <a:endParaRPr lang="en-US" sz="2400" dirty="0">
                        <a:solidFill>
                          <a:srgbClr val="FF0000"/>
                        </a:solidFill>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44168">
                <a:tc>
                  <a:txBody>
                    <a:bodyPr/>
                    <a:lstStyle/>
                    <a:p>
                      <a:r>
                        <a:rPr lang="en-US" sz="2400" dirty="0"/>
                        <a:t>Liquidity relative to other assets</a:t>
                      </a:r>
                      <a:endParaRPr lang="en-US" sz="2400"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Increase</a:t>
                      </a:r>
                      <a:endParaRPr lang="en-US" sz="2400" dirty="0">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FF0000"/>
                          </a:solidFill>
                        </a:rPr>
                        <a:t>Increase</a:t>
                      </a:r>
                      <a:endParaRPr lang="en-US" sz="2400" dirty="0">
                        <a:solidFill>
                          <a:srgbClr val="FF0000"/>
                        </a:solidFill>
                        <a:latin typeface="+mn-lt"/>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2486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Supply &amp; Demand in the Bond Market:</a:t>
            </a:r>
            <a:br>
              <a:rPr lang="en-US" altLang="en-US" dirty="0">
                <a:ea typeface="ヒラギノ角ゴ Pro W3" charset="-128"/>
              </a:rPr>
            </a:br>
            <a:r>
              <a:rPr lang="en-US" altLang="en-US" dirty="0">
                <a:ea typeface="ヒラギノ角ゴ Pro W3" charset="-128"/>
              </a:rPr>
              <a:t>Derivation of Demand Curve </a:t>
            </a:r>
            <a:r>
              <a:rPr lang="en-US" altLang="en-US" sz="1800" dirty="0">
                <a:ea typeface="ヒラギノ角ゴ Pro W3" charset="-128"/>
              </a:rPr>
              <a:t>(1 of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defRPr/>
                </a:pPr>
                <a:r>
                  <a:rPr lang="en-US" altLang="ja-JP" sz="2400" dirty="0">
                    <a:ea typeface="ヒラギノ角ゴ Pro W3" charset="-128"/>
                  </a:rPr>
                  <a:t>Consider a one-year discount bond with a face value of $1,000. In this case, the return on this bond is entirely determined by its price. The return is, then, the bond</a:t>
                </a:r>
                <a:r>
                  <a:rPr lang="ja-JP" altLang="en-US" sz="2400" dirty="0"/>
                  <a:t>’</a:t>
                </a:r>
                <a:r>
                  <a:rPr lang="en-US" altLang="ja-JP" sz="2400" dirty="0">
                    <a:ea typeface="ヒラギノ角ゴ Pro W3" charset="-128"/>
                  </a:rPr>
                  <a:t>s yield to maturity.</a:t>
                </a:r>
                <a:endParaRPr lang="en-US" sz="2400" dirty="0"/>
              </a:p>
              <a:p>
                <a:pPr marL="0" indent="0">
                  <a:buNone/>
                  <a:defRPr/>
                </a:pPr>
                <a:endParaRPr lang="en-US" sz="2400" dirty="0"/>
              </a:p>
              <a:p>
                <a:pPr>
                  <a:buFont typeface="Arial"/>
                  <a:buChar char="•"/>
                  <a:defRPr/>
                </a:pPr>
                <a:r>
                  <a:rPr lang="en-US" sz="2400" dirty="0"/>
                  <a:t>Point A: if the bond was selling for $950, then</a:t>
                </a:r>
              </a:p>
              <a:p>
                <a:pPr marL="457200" lvl="1" indent="0">
                  <a:spcAft>
                    <a:spcPts val="1200"/>
                  </a:spcAft>
                  <a:buSzPct val="130000"/>
                  <a:buNone/>
                  <a:defRPr/>
                </a:pPr>
                <a14:m>
                  <m:oMathPara xmlns:m="http://schemas.openxmlformats.org/officeDocument/2006/math">
                    <m:oMathParaPr>
                      <m:jc m:val="centerGroup"/>
                    </m:oMathParaPr>
                    <m:oMath xmlns:m="http://schemas.openxmlformats.org/officeDocument/2006/math">
                      <m:r>
                        <a:rPr lang="en-US" i="1">
                          <a:latin typeface="Cambria Math"/>
                        </a:rPr>
                        <m:t>𝑃</m:t>
                      </m:r>
                      <m:r>
                        <a:rPr lang="en-US" i="1">
                          <a:latin typeface="Cambria Math"/>
                        </a:rPr>
                        <m:t>=$950</m:t>
                      </m:r>
                    </m:oMath>
                  </m:oMathPara>
                </a14:m>
                <a:endParaRPr lang="en-US" dirty="0"/>
              </a:p>
              <a:p>
                <a:pPr marL="457200" lvl="1" indent="0">
                  <a:spcAft>
                    <a:spcPts val="1200"/>
                  </a:spcAft>
                  <a:buSzPct val="130000"/>
                  <a:buNone/>
                  <a:defRPr/>
                </a:pPr>
                <a14:m>
                  <m:oMathPara xmlns:m="http://schemas.openxmlformats.org/officeDocument/2006/math">
                    <m:oMathParaPr>
                      <m:jc m:val="centerGroup"/>
                    </m:oMathParaPr>
                    <m:oMath xmlns:m="http://schemas.openxmlformats.org/officeDocument/2006/math">
                      <m:r>
                        <a:rPr lang="en-US" i="1">
                          <a:latin typeface="Cambria Math"/>
                        </a:rPr>
                        <m:t>𝑖</m:t>
                      </m:r>
                      <m:r>
                        <a:rPr lang="en-US" i="1">
                          <a:latin typeface="Cambria Math"/>
                        </a:rPr>
                        <m:t>=</m:t>
                      </m:r>
                      <m:f>
                        <m:fPr>
                          <m:ctrlPr>
                            <a:rPr lang="en-US" i="1">
                              <a:latin typeface="Cambria Math" panose="02040503050406030204" pitchFamily="18" charset="0"/>
                            </a:rPr>
                          </m:ctrlPr>
                        </m:fPr>
                        <m:num>
                          <m:r>
                            <a:rPr lang="en-US" i="1">
                              <a:latin typeface="Cambria Math"/>
                            </a:rPr>
                            <m:t>($1000−$950)</m:t>
                          </m:r>
                        </m:num>
                        <m:den>
                          <m:r>
                            <a:rPr lang="en-US" i="1">
                              <a:latin typeface="Cambria Math"/>
                            </a:rPr>
                            <m:t>$950</m:t>
                          </m:r>
                        </m:den>
                      </m:f>
                      <m:r>
                        <a:rPr lang="en-US" i="1">
                          <a:latin typeface="Cambria Math"/>
                        </a:rPr>
                        <m:t>=.053=5.3%</m:t>
                      </m:r>
                    </m:oMath>
                  </m:oMathPara>
                </a14:m>
                <a:endParaRPr lang="en-US" dirty="0"/>
              </a:p>
              <a:p>
                <a:pPr marL="457200" lvl="1" indent="0">
                  <a:buSzPct val="130000"/>
                  <a:buNone/>
                  <a:defRPr/>
                </a:pPr>
                <a:r>
                  <a:rPr lang="en-US" dirty="0"/>
                  <a:t>Assume  </a:t>
                </a:r>
                <a14:m>
                  <m:oMath xmlns:m="http://schemas.openxmlformats.org/officeDocument/2006/math">
                    <m:r>
                      <m:rPr>
                        <m:nor/>
                      </m:rPr>
                      <a:rPr lang="en-US" i="1" dirty="0"/>
                      <m:t>B</m:t>
                    </m:r>
                    <m:r>
                      <m:rPr>
                        <m:nor/>
                      </m:rPr>
                      <a:rPr lang="en-US" i="1" baseline="30000" dirty="0"/>
                      <m:t>d</m:t>
                    </m:r>
                    <m:r>
                      <m:rPr>
                        <m:nor/>
                      </m:rPr>
                      <a:rPr lang="en-US" dirty="0"/>
                      <m:t> = </m:t>
                    </m:r>
                    <m:r>
                      <m:rPr>
                        <m:nor/>
                      </m:rPr>
                      <a:rPr lang="en-US" b="0" i="0" dirty="0" smtClean="0"/>
                      <m:t>$</m:t>
                    </m:r>
                    <m:r>
                      <m:rPr>
                        <m:nor/>
                      </m:rPr>
                      <a:rPr lang="en-US" dirty="0"/>
                      <m:t>100</m:t>
                    </m:r>
                    <m:r>
                      <m:rPr>
                        <m:nor/>
                      </m:rPr>
                      <a:rPr lang="en-US" b="0" i="0" dirty="0" smtClean="0"/>
                      <m:t> </m:t>
                    </m:r>
                    <m:r>
                      <m:rPr>
                        <m:nor/>
                      </m:rPr>
                      <a:rPr lang="en-US" b="0" i="0" dirty="0" smtClean="0"/>
                      <m:t>billion</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1961"/>
                </a:stretch>
              </a:blipFill>
            </p:spPr>
            <p:txBody>
              <a:bodyPr/>
              <a:lstStyle/>
              <a:p>
                <a:r>
                  <a:rPr lang="en-US">
                    <a:noFill/>
                  </a:rPr>
                  <a:t> </a:t>
                </a:r>
              </a:p>
            </p:txBody>
          </p:sp>
        </mc:Fallback>
      </mc:AlternateContent>
    </p:spTree>
    <p:extLst>
      <p:ext uri="{BB962C8B-B14F-4D97-AF65-F5344CB8AC3E}">
        <p14:creationId xmlns:p14="http://schemas.microsoft.com/office/powerpoint/2010/main" val="2610804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Derivation of Demand Curve </a:t>
            </a:r>
            <a:r>
              <a:rPr lang="en-US" altLang="en-US" sz="1800" dirty="0">
                <a:ea typeface="ヒラギノ角ゴ Pro W3" charset="-128"/>
              </a:rPr>
              <a:t>(2 of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spcAft>
                    <a:spcPts val="1200"/>
                  </a:spcAft>
                </a:pPr>
                <a:r>
                  <a:rPr lang="en-US" altLang="en-US" sz="2400" dirty="0">
                    <a:ea typeface="ヒラギノ角ゴ Pro W3" charset="-128"/>
                  </a:rPr>
                  <a:t>Point B: if the bond was selling for $900.</a:t>
                </a:r>
              </a:p>
              <a:p>
                <a:pPr marL="0" indent="0">
                  <a:spcAft>
                    <a:spcPts val="1200"/>
                  </a:spcAft>
                  <a:buNone/>
                </a:pPr>
                <a14:m>
                  <m:oMathPara xmlns:m="http://schemas.openxmlformats.org/officeDocument/2006/math">
                    <m:oMathParaPr>
                      <m:jc m:val="centerGroup"/>
                    </m:oMathParaPr>
                    <m:oMath xmlns:m="http://schemas.openxmlformats.org/officeDocument/2006/math">
                      <m:r>
                        <a:rPr lang="en-US" altLang="en-US" sz="2400" i="1">
                          <a:latin typeface="Cambria Math"/>
                          <a:ea typeface="ヒラギノ角ゴ Pro W3" charset="-128"/>
                        </a:rPr>
                        <m:t>𝑃</m:t>
                      </m:r>
                      <m:r>
                        <a:rPr lang="en-US" altLang="en-US" sz="2400" i="1">
                          <a:latin typeface="Cambria Math"/>
                          <a:ea typeface="ヒラギノ角ゴ Pro W3" charset="-128"/>
                        </a:rPr>
                        <m:t>=$900</m:t>
                      </m:r>
                    </m:oMath>
                  </m:oMathPara>
                </a14:m>
                <a:endParaRPr lang="en-US" altLang="en-US" sz="2400" dirty="0">
                  <a:ea typeface="ヒラギノ角ゴ Pro W3" charset="-128"/>
                </a:endParaRPr>
              </a:p>
              <a:p>
                <a:pPr marL="0" indent="0">
                  <a:spcAft>
                    <a:spcPts val="1200"/>
                  </a:spcAft>
                  <a:buNone/>
                </a:pPr>
                <a14:m>
                  <m:oMathPara xmlns:m="http://schemas.openxmlformats.org/officeDocument/2006/math">
                    <m:oMathParaPr>
                      <m:jc m:val="centerGroup"/>
                    </m:oMathParaPr>
                    <m:oMath xmlns:m="http://schemas.openxmlformats.org/officeDocument/2006/math">
                      <m:r>
                        <a:rPr lang="en-US" altLang="en-US" sz="2400" i="1">
                          <a:latin typeface="Cambria Math"/>
                          <a:ea typeface="ヒラギノ角ゴ Pro W3" charset="-128"/>
                        </a:rPr>
                        <m:t>𝑖</m:t>
                      </m:r>
                      <m:r>
                        <a:rPr lang="en-US" altLang="en-US" sz="2400">
                          <a:latin typeface="Cambria Math"/>
                          <a:ea typeface="ヒラギノ角ゴ Pro W3" charset="-128"/>
                        </a:rPr>
                        <m:t>=</m:t>
                      </m:r>
                      <m:f>
                        <m:fPr>
                          <m:ctrlPr>
                            <a:rPr lang="en-US" altLang="en-US" sz="2400" i="1">
                              <a:latin typeface="Cambria Math" panose="02040503050406030204" pitchFamily="18" charset="0"/>
                              <a:ea typeface="ヒラギノ角ゴ Pro W3" charset="-128"/>
                            </a:rPr>
                          </m:ctrlPr>
                        </m:fPr>
                        <m:num>
                          <m:r>
                            <a:rPr lang="en-US" altLang="en-US" sz="2400" i="1">
                              <a:latin typeface="Cambria Math"/>
                              <a:ea typeface="ヒラギノ角ゴ Pro W3" charset="-128"/>
                            </a:rPr>
                            <m:t>($1000−$900)</m:t>
                          </m:r>
                        </m:num>
                        <m:den>
                          <m:r>
                            <a:rPr lang="en-US" altLang="en-US" sz="2400" i="1">
                              <a:latin typeface="Cambria Math"/>
                              <a:ea typeface="ヒラギノ角ゴ Pro W3" charset="-128"/>
                            </a:rPr>
                            <m:t>$900</m:t>
                          </m:r>
                        </m:den>
                      </m:f>
                      <m:r>
                        <a:rPr lang="en-US" altLang="en-US" sz="2400">
                          <a:latin typeface="Cambria Math"/>
                          <a:ea typeface="ヒラギノ角ゴ Pro W3" charset="-128"/>
                        </a:rPr>
                        <m:t>=.111</m:t>
                      </m:r>
                      <m:r>
                        <a:rPr lang="en-US" altLang="en-US" sz="2400" i="1">
                          <a:latin typeface="Cambria Math"/>
                          <a:ea typeface="ヒラギノ角ゴ Pro W3" charset="-128"/>
                        </a:rPr>
                        <m:t>=11.1%</m:t>
                      </m:r>
                    </m:oMath>
                  </m:oMathPara>
                </a14:m>
                <a:endParaRPr lang="en-US" altLang="en-US" sz="2400" dirty="0">
                  <a:ea typeface="ヒラギノ角ゴ Pro W3" charset="-128"/>
                </a:endParaRPr>
              </a:p>
              <a:p>
                <a:pPr marL="0" indent="0">
                  <a:spcAft>
                    <a:spcPts val="1200"/>
                  </a:spcAft>
                  <a:buNone/>
                </a:pPr>
                <a:r>
                  <a:rPr lang="en-US" altLang="en-US" sz="2400" dirty="0">
                    <a:ea typeface="ヒラギノ角ゴ Pro W3" charset="-128"/>
                  </a:rPr>
                  <a:t>Assuming  </a:t>
                </a:r>
                <a14:m>
                  <m:oMath xmlns:m="http://schemas.openxmlformats.org/officeDocument/2006/math">
                    <m:r>
                      <a:rPr lang="en-US" altLang="en-US" sz="2400" i="1">
                        <a:latin typeface="Cambria Math"/>
                        <a:ea typeface="ヒラギノ角ゴ Pro W3" charset="-128"/>
                      </a:rPr>
                      <m:t>𝐵</m:t>
                    </m:r>
                    <m:r>
                      <a:rPr lang="en-US" altLang="en-US" sz="2400" i="1" baseline="30000">
                        <a:latin typeface="Cambria Math"/>
                        <a:ea typeface="ヒラギノ角ゴ Pro W3" charset="-128"/>
                      </a:rPr>
                      <m:t>𝑑</m:t>
                    </m:r>
                    <m:r>
                      <a:rPr lang="en-US" altLang="en-US" sz="2400" i="1">
                        <a:latin typeface="Cambria Math"/>
                        <a:ea typeface="ヒラギノ角ゴ Pro W3" charset="-128"/>
                      </a:rPr>
                      <m:t>=</m:t>
                    </m:r>
                    <m:r>
                      <a:rPr lang="en-US" altLang="en-US" sz="2400" b="0" i="1" smtClean="0">
                        <a:latin typeface="Cambria Math" panose="02040503050406030204" pitchFamily="18" charset="0"/>
                        <a:ea typeface="ヒラギノ角ゴ Pro W3" charset="-128"/>
                      </a:rPr>
                      <m:t>$</m:t>
                    </m:r>
                    <m:r>
                      <a:rPr lang="en-US" altLang="en-US" sz="2400" i="1">
                        <a:latin typeface="Cambria Math"/>
                        <a:ea typeface="ヒラギノ角ゴ Pro W3" charset="-128"/>
                      </a:rPr>
                      <m:t>200</m:t>
                    </m:r>
                    <m:r>
                      <a:rPr lang="en-US" altLang="en-US" sz="2400" b="0" i="1" smtClean="0">
                        <a:latin typeface="Cambria Math" panose="02040503050406030204" pitchFamily="18" charset="0"/>
                        <a:ea typeface="ヒラギノ角ゴ Pro W3" charset="-128"/>
                      </a:rPr>
                      <m:t> </m:t>
                    </m:r>
                    <m:r>
                      <a:rPr lang="en-US" altLang="en-US" sz="2400" b="0" i="1" smtClean="0">
                        <a:latin typeface="Cambria Math" panose="02040503050406030204" pitchFamily="18" charset="0"/>
                        <a:ea typeface="ヒラギノ角ゴ Pro W3" charset="-128"/>
                      </a:rPr>
                      <m:t>𝑏𝑖𝑙𝑙𝑖𝑜𝑛</m:t>
                    </m:r>
                  </m:oMath>
                </a14:m>
                <a:endParaRPr lang="en-US" sz="2400" dirty="0"/>
              </a:p>
              <a:p>
                <a:pPr marL="0" indent="0">
                  <a:spcAft>
                    <a:spcPts val="1200"/>
                  </a:spcAft>
                  <a:buNone/>
                </a:pPr>
                <a:endParaRPr lang="en-US" sz="2400" dirty="0"/>
              </a:p>
              <a:p>
                <a:pPr marL="0" indent="0">
                  <a:spcAft>
                    <a:spcPts val="1200"/>
                  </a:spcAft>
                  <a:buNone/>
                </a:pPr>
                <a:r>
                  <a:rPr lang="en-US" altLang="en-US" sz="2400" dirty="0">
                    <a:ea typeface="ヒラギノ角ゴ Pro W3" charset="-128"/>
                  </a:rPr>
                  <a:t>Here we are applying basic economics—more people will want (demand) the bonds if the expected return is higher.</a:t>
                </a:r>
                <a:endParaRPr lang="en-US" sz="2400" dirty="0"/>
              </a:p>
              <a:p>
                <a:pPr marL="0" indent="0">
                  <a:spcAft>
                    <a:spcPts val="1200"/>
                  </a:spcAft>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1961" r="-1449"/>
                </a:stretch>
              </a:blipFill>
            </p:spPr>
            <p:txBody>
              <a:bodyPr/>
              <a:lstStyle/>
              <a:p>
                <a:r>
                  <a:rPr lang="en-US">
                    <a:noFill/>
                  </a:rPr>
                  <a:t> </a:t>
                </a:r>
              </a:p>
            </p:txBody>
          </p:sp>
        </mc:Fallback>
      </mc:AlternateContent>
    </p:spTree>
    <p:extLst>
      <p:ext uri="{BB962C8B-B14F-4D97-AF65-F5344CB8AC3E}">
        <p14:creationId xmlns:p14="http://schemas.microsoft.com/office/powerpoint/2010/main" val="179162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Derivation of Demand Curve </a:t>
            </a:r>
            <a:r>
              <a:rPr lang="en-US" altLang="en-US" sz="1800" dirty="0">
                <a:ea typeface="ヒラギノ角ゴ Pro W3" charset="-128"/>
              </a:rPr>
              <a:t>(3 of 3)</a:t>
            </a:r>
            <a:endParaRPr lang="en-US" dirty="0"/>
          </a:p>
        </p:txBody>
      </p:sp>
      <p:sp>
        <p:nvSpPr>
          <p:cNvPr id="3" name="Content Placeholder 2"/>
          <p:cNvSpPr>
            <a:spLocks noGrp="1"/>
          </p:cNvSpPr>
          <p:nvPr>
            <p:ph idx="1"/>
          </p:nvPr>
        </p:nvSpPr>
        <p:spPr/>
        <p:txBody>
          <a:bodyPr/>
          <a:lstStyle/>
          <a:p>
            <a:pPr marL="0" indent="0">
              <a:buNone/>
            </a:pPr>
            <a:r>
              <a:rPr lang="en-US" altLang="en-US" sz="2400" dirty="0">
                <a:ea typeface="ヒラギノ角ゴ Pro W3" charset="-128"/>
              </a:rPr>
              <a:t>To continue …</a:t>
            </a:r>
            <a:endParaRPr lang="en-US" altLang="en-US" dirty="0">
              <a:ea typeface="ヒラギノ角ゴ Pro W3" charset="-128"/>
            </a:endParaRPr>
          </a:p>
          <a:p>
            <a:r>
              <a:rPr lang="en-US" altLang="en-US" sz="2400" dirty="0">
                <a:ea typeface="ヒラギノ角ゴ Pro W3" charset="-128"/>
              </a:rPr>
              <a:t>Point C:	</a:t>
            </a:r>
            <a:r>
              <a:rPr lang="en-US" altLang="en-US" sz="2400" i="1" dirty="0">
                <a:ea typeface="ヒラギノ角ゴ Pro W3" charset="-128"/>
              </a:rPr>
              <a:t>P</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$850	</a:t>
            </a:r>
            <a:r>
              <a:rPr lang="en-US" altLang="en-US" sz="2400" i="1" dirty="0" err="1">
                <a:ea typeface="ヒラギノ角ゴ Pro W3" charset="-128"/>
              </a:rPr>
              <a:t>i</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17.6%	</a:t>
            </a:r>
            <a:r>
              <a:rPr lang="en-US" altLang="en-US" sz="2400" i="1" dirty="0" err="1">
                <a:ea typeface="ヒラギノ角ゴ Pro W3" charset="-128"/>
              </a:rPr>
              <a:t>B</a:t>
            </a:r>
            <a:r>
              <a:rPr lang="en-US" altLang="en-US" sz="2400" i="1" baseline="30000" dirty="0" err="1">
                <a:ea typeface="ヒラギノ角ゴ Pro W3" charset="-128"/>
              </a:rPr>
              <a:t>d</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300</a:t>
            </a:r>
          </a:p>
          <a:p>
            <a:r>
              <a:rPr lang="en-US" altLang="en-US" sz="2400" dirty="0">
                <a:ea typeface="ヒラギノ角ゴ Pro W3" charset="-128"/>
              </a:rPr>
              <a:t>Point D:	</a:t>
            </a:r>
            <a:r>
              <a:rPr lang="en-US" altLang="en-US" sz="2400" i="1" dirty="0">
                <a:ea typeface="ヒラギノ角ゴ Pro W3" charset="-128"/>
              </a:rPr>
              <a:t>P</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$800	</a:t>
            </a:r>
            <a:r>
              <a:rPr lang="en-US" altLang="en-US" sz="2400" i="1" dirty="0" err="1">
                <a:ea typeface="ヒラギノ角ゴ Pro W3" charset="-128"/>
              </a:rPr>
              <a:t>i</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25.0%	</a:t>
            </a:r>
            <a:r>
              <a:rPr lang="en-US" altLang="en-US" sz="2400" i="1" dirty="0" err="1">
                <a:ea typeface="ヒラギノ角ゴ Pro W3" charset="-128"/>
              </a:rPr>
              <a:t>B</a:t>
            </a:r>
            <a:r>
              <a:rPr lang="en-US" altLang="en-US" sz="2400" i="1" baseline="30000" dirty="0" err="1">
                <a:ea typeface="ヒラギノ角ゴ Pro W3" charset="-128"/>
              </a:rPr>
              <a:t>d</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400</a:t>
            </a:r>
          </a:p>
          <a:p>
            <a:r>
              <a:rPr lang="en-US" altLang="en-US" sz="2400" dirty="0">
                <a:ea typeface="ヒラギノ角ゴ Pro W3" charset="-128"/>
              </a:rPr>
              <a:t>Point E:	</a:t>
            </a:r>
            <a:r>
              <a:rPr lang="en-US" altLang="en-US" sz="2400" i="1" dirty="0">
                <a:ea typeface="ヒラギノ角ゴ Pro W3" charset="-128"/>
              </a:rPr>
              <a:t>P</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$750	</a:t>
            </a:r>
            <a:r>
              <a:rPr lang="en-US" altLang="en-US" sz="2400" i="1" dirty="0" err="1">
                <a:ea typeface="ヒラギノ角ゴ Pro W3" charset="-128"/>
              </a:rPr>
              <a:t>i</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33.0%	</a:t>
            </a:r>
            <a:r>
              <a:rPr lang="en-US" altLang="en-US" sz="2400" i="1" dirty="0" err="1">
                <a:ea typeface="ヒラギノ角ゴ Pro W3" charset="-128"/>
              </a:rPr>
              <a:t>B</a:t>
            </a:r>
            <a:r>
              <a:rPr lang="en-US" altLang="en-US" sz="2400" i="1" baseline="30000" dirty="0" err="1">
                <a:ea typeface="ヒラギノ角ゴ Pro W3" charset="-128"/>
              </a:rPr>
              <a:t>d</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500</a:t>
            </a:r>
          </a:p>
          <a:p>
            <a:r>
              <a:rPr lang="en-US" altLang="en-US" sz="2400" dirty="0">
                <a:ea typeface="ヒラギノ角ゴ Pro W3" charset="-128"/>
              </a:rPr>
              <a:t>Demand Curve is </a:t>
            </a:r>
            <a:r>
              <a:rPr lang="en-US" altLang="en-US" sz="2400" i="1" dirty="0" err="1">
                <a:ea typeface="ヒラギノ角ゴ Pro W3" charset="-128"/>
              </a:rPr>
              <a:t>B</a:t>
            </a:r>
            <a:r>
              <a:rPr lang="en-US" altLang="en-US" sz="2400" i="1" baseline="30000" dirty="0" err="1">
                <a:ea typeface="ヒラギノ角ゴ Pro W3" charset="-128"/>
              </a:rPr>
              <a:t>d</a:t>
            </a:r>
            <a:r>
              <a:rPr lang="en-US" altLang="en-US" sz="2400" dirty="0">
                <a:ea typeface="ヒラギノ角ゴ Pro W3" charset="-128"/>
              </a:rPr>
              <a:t> in Figure 4.1 (next slide) which connects points A, B, C, D, E.</a:t>
            </a:r>
          </a:p>
          <a:p>
            <a:pPr lvl="1"/>
            <a:r>
              <a:rPr lang="en-US" altLang="en-US" dirty="0">
                <a:ea typeface="ヒラギノ角ゴ Pro W3" charset="-128"/>
              </a:rPr>
              <a:t>Has usual downward slope</a:t>
            </a:r>
            <a:endParaRPr lang="en-US" dirty="0"/>
          </a:p>
        </p:txBody>
      </p:sp>
    </p:spTree>
    <p:extLst>
      <p:ext uri="{BB962C8B-B14F-4D97-AF65-F5344CB8AC3E}">
        <p14:creationId xmlns:p14="http://schemas.microsoft.com/office/powerpoint/2010/main" val="2914006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charset="-128"/>
              </a:rPr>
              <a:t>Figure 4.1 Supply and Demand for Bonds</a:t>
            </a:r>
            <a:endParaRPr lang="en-US" sz="2400" dirty="0"/>
          </a:p>
        </p:txBody>
      </p:sp>
      <p:pic>
        <p:nvPicPr>
          <p:cNvPr id="4" name="Picture 3" descr="The vertical axis has a kink at the origin and is labeled &quot;Price of Bonds, P (dollars).&quot; It ranges from 750 to 1,000 in increments of 50. The horizontal axis is labeled &quot;Quantity of Bonds, B (dollar billions)&quot; and ranges from 0 to 500 in increments of 100. The demand is shown by an upward sloping line and the supply is shown by the downward sloping line and both the lines intersect each other at bond price 850 dollar (i equals 17.6 percent) and quantity of bonds 300. The demand line is labeled &quot;With excess demand, the bond price rises to P equals 850 dollars and i equals 17.6 percent&quot; and the supply curve is labeled &quot;With excess supply, the bond price falls to P equals 850 dollars and i equals 17.6 percent.&quot; The value for demand is shown as 100, 200, 300, 400, and 500.&#10;The value of supply is shown as 950 with i equals 5.3 percent, 900 with i equals 11.1 percent, 850 with i equals 17.6 percent, 800 with i equals 25 percent, and 750 with i equals 33.3 perc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4101" y="1452088"/>
            <a:ext cx="5003801" cy="484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16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Derivation of Supply Curve </a:t>
            </a:r>
            <a:endParaRPr lang="en-US" dirty="0"/>
          </a:p>
        </p:txBody>
      </p:sp>
      <p:sp>
        <p:nvSpPr>
          <p:cNvPr id="3" name="Content Placeholder 2"/>
          <p:cNvSpPr>
            <a:spLocks noGrp="1"/>
          </p:cNvSpPr>
          <p:nvPr>
            <p:ph idx="1"/>
          </p:nvPr>
        </p:nvSpPr>
        <p:spPr/>
        <p:txBody>
          <a:bodyPr>
            <a:normAutofit/>
          </a:bodyPr>
          <a:lstStyle/>
          <a:p>
            <a:pPr marL="0" indent="0">
              <a:buNone/>
            </a:pPr>
            <a:r>
              <a:rPr lang="en-US" altLang="en-US" sz="2400" dirty="0">
                <a:ea typeface="ヒラギノ角ゴ Pro W3" charset="-128"/>
              </a:rPr>
              <a:t>In the last figure, we snuck the supply curve in—the line connecting points F, G, C, H, and I. The derivation follows the same idea as the demand curve.</a:t>
            </a:r>
            <a:endParaRPr lang="en-US" sz="2400" dirty="0"/>
          </a:p>
          <a:p>
            <a:r>
              <a:rPr lang="en-US" altLang="en-US" sz="2400" dirty="0">
                <a:ea typeface="ヒラギノ角ゴ Pro W3" charset="-128"/>
              </a:rPr>
              <a:t>Point F:	</a:t>
            </a:r>
            <a:r>
              <a:rPr lang="en-US" altLang="en-US" sz="2400" i="1" dirty="0">
                <a:ea typeface="ヒラギノ角ゴ Pro W3" charset="-128"/>
              </a:rPr>
              <a:t>P</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$750	</a:t>
            </a:r>
            <a:r>
              <a:rPr lang="en-US" altLang="en-US" sz="2400" i="1" dirty="0">
                <a:ea typeface="ヒラギノ角ゴ Pro W3" charset="-128"/>
              </a:rPr>
              <a:t>i</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33.0%	</a:t>
            </a:r>
            <a:r>
              <a:rPr lang="en-US" altLang="en-US" sz="2400" i="1" dirty="0" err="1">
                <a:ea typeface="ヒラギノ角ゴ Pro W3" charset="-128"/>
              </a:rPr>
              <a:t>B</a:t>
            </a:r>
            <a:r>
              <a:rPr lang="en-US" altLang="en-US" sz="2400" i="1" baseline="30000" dirty="0" err="1">
                <a:ea typeface="ヒラギノ角ゴ Pro W3" charset="-128"/>
              </a:rPr>
              <a:t>s</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100</a:t>
            </a:r>
          </a:p>
          <a:p>
            <a:r>
              <a:rPr lang="en-US" altLang="en-US" sz="2400" dirty="0">
                <a:ea typeface="ヒラギノ角ゴ Pro W3" charset="-128"/>
              </a:rPr>
              <a:t>Point G:	</a:t>
            </a:r>
            <a:r>
              <a:rPr lang="en-US" altLang="en-US" sz="2400" i="1" dirty="0">
                <a:ea typeface="ヒラギノ角ゴ Pro W3" charset="-128"/>
              </a:rPr>
              <a:t>P</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$800	</a:t>
            </a:r>
            <a:r>
              <a:rPr lang="en-US" altLang="en-US" sz="2400" i="1" dirty="0" err="1">
                <a:ea typeface="ヒラギノ角ゴ Pro W3" charset="-128"/>
              </a:rPr>
              <a:t>i</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25.0%	</a:t>
            </a:r>
            <a:r>
              <a:rPr lang="en-US" altLang="en-US" sz="2400" i="1" dirty="0" err="1">
                <a:ea typeface="ヒラギノ角ゴ Pro W3" charset="-128"/>
              </a:rPr>
              <a:t>B</a:t>
            </a:r>
            <a:r>
              <a:rPr lang="en-US" altLang="en-US" sz="2400" i="1" baseline="30000" dirty="0" err="1">
                <a:ea typeface="ヒラギノ角ゴ Pro W3" charset="-128"/>
              </a:rPr>
              <a:t>s</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200</a:t>
            </a:r>
          </a:p>
          <a:p>
            <a:r>
              <a:rPr lang="en-US" altLang="en-US" sz="2400" dirty="0">
                <a:ea typeface="ヒラギノ角ゴ Pro W3" charset="-128"/>
              </a:rPr>
              <a:t>Point C:	</a:t>
            </a:r>
            <a:r>
              <a:rPr lang="en-US" altLang="en-US" sz="2400" i="1" dirty="0">
                <a:ea typeface="ヒラギノ角ゴ Pro W3" charset="-128"/>
              </a:rPr>
              <a:t>P</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$850	</a:t>
            </a:r>
            <a:r>
              <a:rPr lang="en-US" altLang="en-US" sz="2400" i="1" dirty="0" err="1">
                <a:ea typeface="ヒラギノ角ゴ Pro W3" charset="-128"/>
              </a:rPr>
              <a:t>i</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17.6%	</a:t>
            </a:r>
            <a:r>
              <a:rPr lang="en-US" altLang="en-US" sz="2400" i="1" dirty="0" err="1">
                <a:ea typeface="ヒラギノ角ゴ Pro W3" charset="-128"/>
              </a:rPr>
              <a:t>B</a:t>
            </a:r>
            <a:r>
              <a:rPr lang="en-US" altLang="en-US" sz="2400" i="1" baseline="30000" dirty="0" err="1">
                <a:ea typeface="ヒラギノ角ゴ Pro W3" charset="-128"/>
              </a:rPr>
              <a:t>s</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300</a:t>
            </a:r>
          </a:p>
          <a:p>
            <a:r>
              <a:rPr lang="en-US" altLang="en-US" sz="2400" dirty="0">
                <a:ea typeface="ヒラギノ角ゴ Pro W3" charset="-128"/>
              </a:rPr>
              <a:t>Point H:	</a:t>
            </a:r>
            <a:r>
              <a:rPr lang="en-US" altLang="en-US" sz="2400" i="1" dirty="0">
                <a:ea typeface="ヒラギノ角ゴ Pro W3" charset="-128"/>
              </a:rPr>
              <a:t>P</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$900	</a:t>
            </a:r>
            <a:r>
              <a:rPr lang="en-US" altLang="en-US" sz="2400" i="1" dirty="0" err="1">
                <a:ea typeface="ヒラギノ角ゴ Pro W3" charset="-128"/>
              </a:rPr>
              <a:t>i</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11.1%	</a:t>
            </a:r>
            <a:r>
              <a:rPr lang="en-US" altLang="en-US" sz="2400" i="1" dirty="0" err="1">
                <a:ea typeface="ヒラギノ角ゴ Pro W3" charset="-128"/>
              </a:rPr>
              <a:t>B</a:t>
            </a:r>
            <a:r>
              <a:rPr lang="en-US" altLang="en-US" sz="2400" i="1" baseline="30000" dirty="0" err="1">
                <a:ea typeface="ヒラギノ角ゴ Pro W3" charset="-128"/>
              </a:rPr>
              <a:t>s</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400</a:t>
            </a:r>
          </a:p>
          <a:p>
            <a:r>
              <a:rPr lang="en-US" altLang="en-US" sz="2400" dirty="0">
                <a:ea typeface="ヒラギノ角ゴ Pro W3" charset="-128"/>
              </a:rPr>
              <a:t>Point I:	</a:t>
            </a:r>
            <a:r>
              <a:rPr lang="en-US" altLang="en-US" sz="2400" i="1" dirty="0">
                <a:ea typeface="ヒラギノ角ゴ Pro W3" charset="-128"/>
              </a:rPr>
              <a:t>P</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$950	</a:t>
            </a:r>
            <a:r>
              <a:rPr lang="en-US" altLang="en-US" sz="2400" i="1" dirty="0" err="1">
                <a:ea typeface="ヒラギノ角ゴ Pro W3" charset="-128"/>
              </a:rPr>
              <a:t>i</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5.3%	</a:t>
            </a:r>
            <a:r>
              <a:rPr lang="en-US" altLang="en-US" sz="2400" i="1" dirty="0" err="1">
                <a:ea typeface="ヒラギノ角ゴ Pro W3" charset="-128"/>
              </a:rPr>
              <a:t>B</a:t>
            </a:r>
            <a:r>
              <a:rPr lang="en-US" altLang="en-US" sz="2400" i="1" baseline="30000" dirty="0" err="1">
                <a:ea typeface="ヒラギノ角ゴ Pro W3" charset="-128"/>
              </a:rPr>
              <a:t>s</a:t>
            </a:r>
            <a:r>
              <a:rPr lang="en-US" altLang="en-US" sz="2400" dirty="0">
                <a:ea typeface="ヒラギノ角ゴ Pro W3" charset="-128"/>
              </a:rPr>
              <a:t> </a:t>
            </a:r>
            <a:r>
              <a:rPr lang="en-US" altLang="en-US" sz="2400" dirty="0">
                <a:latin typeface="Symbol" panose="05050102010706020507" pitchFamily="18" charset="2"/>
                <a:ea typeface="ヒラギノ角ゴ Pro W3" charset="-128"/>
              </a:rPr>
              <a:t>=</a:t>
            </a:r>
            <a:r>
              <a:rPr lang="en-US" altLang="en-US" sz="2400" dirty="0">
                <a:ea typeface="ヒラギノ角ゴ Pro W3" charset="-128"/>
              </a:rPr>
              <a:t> 500</a:t>
            </a:r>
          </a:p>
          <a:p>
            <a:r>
              <a:rPr lang="en-US" altLang="en-US" sz="2400" dirty="0">
                <a:ea typeface="ヒラギノ角ゴ Pro W3" charset="-128"/>
              </a:rPr>
              <a:t>Supply Curve is </a:t>
            </a:r>
            <a:r>
              <a:rPr lang="en-US" altLang="en-US" sz="2400" i="1" dirty="0" err="1">
                <a:ea typeface="ヒラギノ角ゴ Pro W3" charset="-128"/>
              </a:rPr>
              <a:t>B</a:t>
            </a:r>
            <a:r>
              <a:rPr lang="en-US" altLang="en-US" sz="2400" i="1" baseline="30000" dirty="0" err="1">
                <a:ea typeface="ヒラギノ角ゴ Pro W3" charset="-128"/>
              </a:rPr>
              <a:t>s</a:t>
            </a:r>
            <a:r>
              <a:rPr lang="en-US" altLang="en-US" sz="2400" dirty="0">
                <a:ea typeface="ヒラギノ角ゴ Pro W3" charset="-128"/>
              </a:rPr>
              <a:t> that connects points F, G, C, H, I, and has an upward slope</a:t>
            </a:r>
          </a:p>
          <a:p>
            <a:r>
              <a:rPr lang="en-US" altLang="en-US" sz="2400" dirty="0">
                <a:ea typeface="ヒラギノ角ゴ Pro W3" charset="-128"/>
              </a:rPr>
              <a:t>Again we are applying basic economics—more people will offer (supply) the bonds if the expected return (cost) is lower.</a:t>
            </a:r>
            <a:endParaRPr lang="en-US" sz="2400" dirty="0"/>
          </a:p>
        </p:txBody>
      </p:sp>
    </p:spTree>
    <p:extLst>
      <p:ext uri="{BB962C8B-B14F-4D97-AF65-F5344CB8AC3E}">
        <p14:creationId xmlns:p14="http://schemas.microsoft.com/office/powerpoint/2010/main" val="13530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Market Equilibrium</a:t>
            </a:r>
            <a:endParaRPr lang="en-US" dirty="0"/>
          </a:p>
        </p:txBody>
      </p:sp>
      <p:sp>
        <p:nvSpPr>
          <p:cNvPr id="3" name="Content Placeholder 2"/>
          <p:cNvSpPr>
            <a:spLocks noGrp="1"/>
          </p:cNvSpPr>
          <p:nvPr>
            <p:ph idx="1"/>
          </p:nvPr>
        </p:nvSpPr>
        <p:spPr/>
        <p:txBody>
          <a:bodyPr/>
          <a:lstStyle/>
          <a:p>
            <a:pPr marL="0" indent="0">
              <a:buNone/>
              <a:defRPr/>
            </a:pPr>
            <a:r>
              <a:rPr lang="en-US" sz="2400" dirty="0"/>
              <a:t>The equilibrium follows what we know from supply-demand analysis:</a:t>
            </a:r>
          </a:p>
          <a:p>
            <a:pPr>
              <a:buFont typeface="Arial"/>
              <a:buChar char="•"/>
              <a:defRPr/>
            </a:pPr>
            <a:r>
              <a:rPr lang="en-US" sz="2400" dirty="0"/>
              <a:t>Occurs when </a:t>
            </a:r>
            <a:r>
              <a:rPr lang="en-US" sz="2400" i="1" dirty="0" err="1"/>
              <a:t>B</a:t>
            </a:r>
            <a:r>
              <a:rPr lang="en-US" sz="2400" i="1" baseline="30000" dirty="0" err="1"/>
              <a:t>d</a:t>
            </a:r>
            <a:r>
              <a:rPr lang="en-US" sz="2400" dirty="0"/>
              <a:t> = </a:t>
            </a:r>
            <a:r>
              <a:rPr lang="en-US" sz="2400" i="1" dirty="0" err="1"/>
              <a:t>B</a:t>
            </a:r>
            <a:r>
              <a:rPr lang="en-US" sz="2400" i="1" baseline="30000" dirty="0" err="1"/>
              <a:t>s</a:t>
            </a:r>
            <a:r>
              <a:rPr lang="en-US" sz="2400" dirty="0"/>
              <a:t>, at </a:t>
            </a:r>
            <a:r>
              <a:rPr lang="en-US" sz="2400" i="1" dirty="0"/>
              <a:t>P</a:t>
            </a:r>
            <a:r>
              <a:rPr lang="en-US" sz="2400" dirty="0"/>
              <a:t>* = 850, </a:t>
            </a:r>
            <a:r>
              <a:rPr lang="en-US" sz="2400" i="1" dirty="0" err="1"/>
              <a:t>i</a:t>
            </a:r>
            <a:r>
              <a:rPr lang="en-US" sz="2400" dirty="0"/>
              <a:t>* = 17.6%</a:t>
            </a:r>
          </a:p>
          <a:p>
            <a:pPr>
              <a:buFont typeface="Arial"/>
              <a:buChar char="•"/>
              <a:defRPr/>
            </a:pPr>
            <a:r>
              <a:rPr lang="en-US" sz="2400" dirty="0"/>
              <a:t>When </a:t>
            </a:r>
            <a:r>
              <a:rPr lang="en-US" sz="2400" i="1" dirty="0"/>
              <a:t>P</a:t>
            </a:r>
            <a:r>
              <a:rPr lang="en-US" sz="2400" dirty="0"/>
              <a:t> = $950, </a:t>
            </a:r>
            <a:r>
              <a:rPr lang="en-US" sz="2400" i="1" dirty="0" err="1"/>
              <a:t>i</a:t>
            </a:r>
            <a:r>
              <a:rPr lang="en-US" sz="2400" dirty="0"/>
              <a:t> = 5.3%, </a:t>
            </a:r>
            <a:r>
              <a:rPr lang="en-US" sz="2400" i="1" dirty="0" err="1"/>
              <a:t>B</a:t>
            </a:r>
            <a:r>
              <a:rPr lang="en-US" sz="2400" i="1" baseline="30000" dirty="0" err="1"/>
              <a:t>s</a:t>
            </a:r>
            <a:r>
              <a:rPr lang="en-US" sz="2400" dirty="0"/>
              <a:t> &gt; </a:t>
            </a:r>
            <a:r>
              <a:rPr lang="en-US" sz="2400" i="1" dirty="0" err="1"/>
              <a:t>B</a:t>
            </a:r>
            <a:r>
              <a:rPr lang="en-US" sz="2400" i="1" baseline="30000" dirty="0" err="1"/>
              <a:t>d</a:t>
            </a:r>
            <a:br>
              <a:rPr lang="en-US" sz="2400" dirty="0"/>
            </a:br>
            <a:r>
              <a:rPr lang="en-US" sz="2400" dirty="0"/>
              <a:t>(excess supply): </a:t>
            </a:r>
            <a:r>
              <a:rPr lang="en-US" sz="2400" i="1" dirty="0"/>
              <a:t>P</a:t>
            </a:r>
            <a:r>
              <a:rPr lang="en-US" sz="2400" dirty="0"/>
              <a:t> </a:t>
            </a:r>
            <a:r>
              <a:rPr lang="en-US" sz="2400" dirty="0">
                <a:sym typeface="Symbol"/>
              </a:rPr>
              <a:t>↓ to </a:t>
            </a:r>
            <a:r>
              <a:rPr lang="en-US" sz="2400" i="1" dirty="0">
                <a:sym typeface="Symbol"/>
              </a:rPr>
              <a:t>P</a:t>
            </a:r>
            <a:r>
              <a:rPr lang="en-US" sz="2400" dirty="0">
                <a:sym typeface="Symbol"/>
              </a:rPr>
              <a:t>*, </a:t>
            </a:r>
            <a:r>
              <a:rPr lang="en-US" sz="2400" i="1" dirty="0" err="1">
                <a:sym typeface="Symbol"/>
              </a:rPr>
              <a:t>i</a:t>
            </a:r>
            <a:r>
              <a:rPr lang="en-US" sz="2400" dirty="0">
                <a:sym typeface="Symbol"/>
              </a:rPr>
              <a:t> </a:t>
            </a:r>
            <a:r>
              <a:rPr lang="en-US" sz="2400" dirty="0">
                <a:latin typeface="Times New Roman"/>
                <a:cs typeface="Times New Roman"/>
                <a:sym typeface="Symbol"/>
              </a:rPr>
              <a:t>↑</a:t>
            </a:r>
            <a:r>
              <a:rPr lang="en-US" sz="2400" dirty="0">
                <a:sym typeface="Symbol"/>
              </a:rPr>
              <a:t> to </a:t>
            </a:r>
            <a:r>
              <a:rPr lang="en-US" sz="2400" i="1" dirty="0" err="1">
                <a:sym typeface="Symbol"/>
              </a:rPr>
              <a:t>i</a:t>
            </a:r>
            <a:r>
              <a:rPr lang="en-US" sz="2400" dirty="0">
                <a:sym typeface="Symbol"/>
              </a:rPr>
              <a:t>*</a:t>
            </a:r>
          </a:p>
          <a:p>
            <a:pPr>
              <a:buFont typeface="Arial"/>
              <a:buChar char="•"/>
              <a:defRPr/>
            </a:pPr>
            <a:r>
              <a:rPr lang="en-US" sz="2400" dirty="0"/>
              <a:t>When </a:t>
            </a:r>
            <a:r>
              <a:rPr lang="en-US" sz="2400" i="1" dirty="0"/>
              <a:t>P</a:t>
            </a:r>
            <a:r>
              <a:rPr lang="en-US" sz="2400" dirty="0"/>
              <a:t> = $750, </a:t>
            </a:r>
            <a:r>
              <a:rPr lang="en-US" sz="2400" i="1" dirty="0" err="1"/>
              <a:t>i</a:t>
            </a:r>
            <a:r>
              <a:rPr lang="en-US" sz="2400" dirty="0"/>
              <a:t> = 33.0, </a:t>
            </a:r>
            <a:r>
              <a:rPr lang="en-US" sz="2400" i="1" dirty="0" err="1"/>
              <a:t>B</a:t>
            </a:r>
            <a:r>
              <a:rPr lang="en-US" sz="2400" i="1" baseline="30000" dirty="0" err="1"/>
              <a:t>d</a:t>
            </a:r>
            <a:r>
              <a:rPr lang="en-US" sz="2400" dirty="0"/>
              <a:t> &gt; </a:t>
            </a:r>
            <a:r>
              <a:rPr lang="en-US" sz="2400" i="1" dirty="0" err="1"/>
              <a:t>B</a:t>
            </a:r>
            <a:r>
              <a:rPr lang="en-US" sz="2400" i="1" baseline="30000" dirty="0" err="1"/>
              <a:t>s</a:t>
            </a:r>
            <a:br>
              <a:rPr lang="en-US" sz="2400" dirty="0"/>
            </a:br>
            <a:r>
              <a:rPr lang="en-US" sz="2400" dirty="0"/>
              <a:t>(excess demand): </a:t>
            </a:r>
            <a:r>
              <a:rPr lang="en-US" sz="2400" i="1" dirty="0"/>
              <a:t>P</a:t>
            </a:r>
            <a:r>
              <a:rPr lang="en-US" sz="2400" dirty="0"/>
              <a:t> </a:t>
            </a:r>
            <a:r>
              <a:rPr lang="en-US" sz="2400" dirty="0">
                <a:latin typeface="Times New Roman"/>
                <a:cs typeface="Times New Roman"/>
                <a:sym typeface="Symbol"/>
              </a:rPr>
              <a:t>↑</a:t>
            </a:r>
            <a:r>
              <a:rPr lang="en-US" sz="2400" dirty="0">
                <a:sym typeface="Symbol"/>
              </a:rPr>
              <a:t> to </a:t>
            </a:r>
            <a:r>
              <a:rPr lang="en-US" sz="2400" i="1" dirty="0">
                <a:sym typeface="Symbol"/>
              </a:rPr>
              <a:t>P</a:t>
            </a:r>
            <a:r>
              <a:rPr lang="en-US" sz="2400" dirty="0">
                <a:sym typeface="Symbol"/>
              </a:rPr>
              <a:t>*, </a:t>
            </a:r>
            <a:r>
              <a:rPr lang="en-US" sz="2400" i="1" dirty="0" err="1">
                <a:sym typeface="Symbol"/>
              </a:rPr>
              <a:t>i</a:t>
            </a:r>
            <a:r>
              <a:rPr lang="en-US" sz="2400" dirty="0">
                <a:sym typeface="Symbol"/>
              </a:rPr>
              <a:t> ↓ to </a:t>
            </a:r>
            <a:r>
              <a:rPr lang="en-US" sz="2400" i="1" dirty="0" err="1">
                <a:sym typeface="Symbol"/>
              </a:rPr>
              <a:t>i</a:t>
            </a:r>
            <a:r>
              <a:rPr lang="en-US" sz="2400" dirty="0">
                <a:sym typeface="Symbol"/>
              </a:rPr>
              <a:t>*</a:t>
            </a:r>
            <a:endParaRPr lang="en-US" sz="2400" dirty="0"/>
          </a:p>
        </p:txBody>
      </p:sp>
    </p:spTree>
    <p:extLst>
      <p:ext uri="{BB962C8B-B14F-4D97-AF65-F5344CB8AC3E}">
        <p14:creationId xmlns:p14="http://schemas.microsoft.com/office/powerpoint/2010/main" val="2357120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Chapter Preview </a:t>
            </a:r>
            <a:endParaRPr lang="en-US" dirty="0"/>
          </a:p>
        </p:txBody>
      </p:sp>
      <p:sp>
        <p:nvSpPr>
          <p:cNvPr id="3" name="Content Placeholder 2"/>
          <p:cNvSpPr>
            <a:spLocks noGrp="1"/>
          </p:cNvSpPr>
          <p:nvPr>
            <p:ph idx="1"/>
          </p:nvPr>
        </p:nvSpPr>
        <p:spPr/>
        <p:txBody>
          <a:bodyPr/>
          <a:lstStyle/>
          <a:p>
            <a:pPr marL="0" indent="0">
              <a:buNone/>
              <a:defRPr/>
            </a:pPr>
            <a:r>
              <a:rPr lang="en-US" sz="2400" dirty="0"/>
              <a:t>In this chapter, we examine the forces the move interest rates and the theories behind those movements. Topics include:</a:t>
            </a:r>
          </a:p>
          <a:p>
            <a:pPr>
              <a:buFont typeface="Arial"/>
              <a:buChar char="•"/>
              <a:defRPr/>
            </a:pPr>
            <a:r>
              <a:rPr lang="en-US" sz="2400" dirty="0"/>
              <a:t>Determining Asset Demand</a:t>
            </a:r>
          </a:p>
          <a:p>
            <a:pPr>
              <a:buFont typeface="Arial"/>
              <a:buChar char="•"/>
              <a:defRPr/>
            </a:pPr>
            <a:r>
              <a:rPr lang="en-US" sz="2400" dirty="0"/>
              <a:t>Supply and Demand in the Bond Market</a:t>
            </a:r>
          </a:p>
          <a:p>
            <a:pPr>
              <a:buFont typeface="Arial"/>
              <a:buChar char="•"/>
              <a:defRPr/>
            </a:pPr>
            <a:r>
              <a:rPr lang="en-US" sz="2400" dirty="0"/>
              <a:t>Changes in Equilibrium Interest Rates</a:t>
            </a:r>
          </a:p>
        </p:txBody>
      </p:sp>
    </p:spTree>
    <p:extLst>
      <p:ext uri="{BB962C8B-B14F-4D97-AF65-F5344CB8AC3E}">
        <p14:creationId xmlns:p14="http://schemas.microsoft.com/office/powerpoint/2010/main" val="2582948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Market Conditions</a:t>
            </a:r>
            <a:endParaRPr lang="en-US" dirty="0"/>
          </a:p>
        </p:txBody>
      </p:sp>
      <p:sp>
        <p:nvSpPr>
          <p:cNvPr id="3" name="Content Placeholder 2"/>
          <p:cNvSpPr>
            <a:spLocks noGrp="1"/>
          </p:cNvSpPr>
          <p:nvPr>
            <p:ph idx="1"/>
          </p:nvPr>
        </p:nvSpPr>
        <p:spPr/>
        <p:txBody>
          <a:bodyPr/>
          <a:lstStyle/>
          <a:p>
            <a:pPr marL="0" indent="0">
              <a:spcBef>
                <a:spcPts val="1200"/>
              </a:spcBef>
              <a:buNone/>
            </a:pPr>
            <a:r>
              <a:rPr lang="en-US" altLang="en-US" sz="2400" b="1" dirty="0">
                <a:ea typeface="ヒラギノ角ゴ Pro W3" charset="-128"/>
              </a:rPr>
              <a:t>Market equilibrium </a:t>
            </a:r>
            <a:r>
              <a:rPr lang="en-US" altLang="en-US" sz="2400" dirty="0">
                <a:ea typeface="ヒラギノ角ゴ Pro W3" charset="-128"/>
              </a:rPr>
              <a:t>occurs when the amount that people are willing to buy (</a:t>
            </a:r>
            <a:r>
              <a:rPr lang="en-US" altLang="en-US" sz="2400" i="1" dirty="0">
                <a:ea typeface="ヒラギノ角ゴ Pro W3" charset="-128"/>
              </a:rPr>
              <a:t>demand</a:t>
            </a:r>
            <a:r>
              <a:rPr lang="en-US" altLang="en-US" sz="2400" dirty="0">
                <a:ea typeface="ヒラギノ角ゴ Pro W3" charset="-128"/>
              </a:rPr>
              <a:t>) equals the amount that people are willing to sell (</a:t>
            </a:r>
            <a:r>
              <a:rPr lang="en-US" altLang="en-US" sz="2400" i="1" dirty="0">
                <a:ea typeface="ヒラギノ角ゴ Pro W3" charset="-128"/>
              </a:rPr>
              <a:t>supply</a:t>
            </a:r>
            <a:r>
              <a:rPr lang="en-US" altLang="en-US" sz="2400" dirty="0">
                <a:ea typeface="ヒラギノ角ゴ Pro W3" charset="-128"/>
              </a:rPr>
              <a:t>) at a given price</a:t>
            </a:r>
          </a:p>
          <a:p>
            <a:pPr marL="0" indent="0">
              <a:spcBef>
                <a:spcPts val="1200"/>
              </a:spcBef>
              <a:buNone/>
            </a:pPr>
            <a:r>
              <a:rPr lang="en-US" altLang="en-US" sz="2400" dirty="0">
                <a:ea typeface="ヒラギノ角ゴ Pro W3" charset="-128"/>
              </a:rPr>
              <a:t>	Trading level</a:t>
            </a:r>
          </a:p>
          <a:p>
            <a:pPr marL="0" indent="0">
              <a:spcBef>
                <a:spcPts val="1200"/>
              </a:spcBef>
              <a:buNone/>
            </a:pPr>
            <a:r>
              <a:rPr lang="en-US" altLang="en-US" sz="2400" b="1" dirty="0">
                <a:ea typeface="ヒラギノ角ゴ Pro W3" charset="-128"/>
              </a:rPr>
              <a:t>Excess supply </a:t>
            </a:r>
            <a:r>
              <a:rPr lang="en-US" altLang="en-US" sz="2400" dirty="0">
                <a:ea typeface="ヒラギノ角ゴ Pro W3" charset="-128"/>
              </a:rPr>
              <a:t>occurs when the amount that people are willing to sell (</a:t>
            </a:r>
            <a:r>
              <a:rPr lang="en-US" altLang="en-US" sz="2400" i="1" dirty="0">
                <a:ea typeface="ヒラギノ角ゴ Pro W3" charset="-128"/>
              </a:rPr>
              <a:t>supply</a:t>
            </a:r>
            <a:r>
              <a:rPr lang="en-US" altLang="en-US" sz="2400" dirty="0">
                <a:ea typeface="ヒラギノ角ゴ Pro W3" charset="-128"/>
              </a:rPr>
              <a:t>) is greater than the amount people are willing to buy (</a:t>
            </a:r>
            <a:r>
              <a:rPr lang="en-US" altLang="en-US" sz="2400" i="1" dirty="0">
                <a:ea typeface="ヒラギノ角ゴ Pro W3" charset="-128"/>
              </a:rPr>
              <a:t>demand</a:t>
            </a:r>
            <a:r>
              <a:rPr lang="en-US" altLang="en-US" sz="2400" dirty="0">
                <a:ea typeface="ヒラギノ角ゴ Pro W3" charset="-128"/>
              </a:rPr>
              <a:t>) at a given price</a:t>
            </a:r>
          </a:p>
          <a:p>
            <a:pPr marL="0" indent="0">
              <a:spcBef>
                <a:spcPts val="1200"/>
              </a:spcBef>
              <a:buNone/>
            </a:pPr>
            <a:r>
              <a:rPr lang="en-US" altLang="en-US" sz="2400" dirty="0">
                <a:ea typeface="ヒラギノ角ゴ Pro W3" charset="-128"/>
              </a:rPr>
              <a:t>	sell more than willing to buy</a:t>
            </a:r>
          </a:p>
          <a:p>
            <a:pPr marL="0" indent="0">
              <a:spcBef>
                <a:spcPts val="1200"/>
              </a:spcBef>
              <a:buNone/>
            </a:pPr>
            <a:r>
              <a:rPr lang="en-US" altLang="en-US" sz="2400" b="1" dirty="0">
                <a:ea typeface="ヒラギノ角ゴ Pro W3" charset="-128"/>
              </a:rPr>
              <a:t>Excess demand </a:t>
            </a:r>
            <a:r>
              <a:rPr lang="en-US" altLang="en-US" sz="2400" dirty="0">
                <a:ea typeface="ヒラギノ角ゴ Pro W3" charset="-128"/>
              </a:rPr>
              <a:t>occurs when the amount that people are willing to buy (</a:t>
            </a:r>
            <a:r>
              <a:rPr lang="en-US" altLang="en-US" sz="2400" i="1" dirty="0">
                <a:ea typeface="ヒラギノ角ゴ Pro W3" charset="-128"/>
              </a:rPr>
              <a:t>demand</a:t>
            </a:r>
            <a:r>
              <a:rPr lang="en-US" altLang="en-US" sz="2400" dirty="0">
                <a:ea typeface="ヒラギノ角ゴ Pro W3" charset="-128"/>
              </a:rPr>
              <a:t>) is greater than the amount that people are willing to sell (</a:t>
            </a:r>
            <a:r>
              <a:rPr lang="en-US" altLang="en-US" sz="2400" i="1" dirty="0">
                <a:ea typeface="ヒラギノ角ゴ Pro W3" charset="-128"/>
              </a:rPr>
              <a:t>supply</a:t>
            </a:r>
            <a:r>
              <a:rPr lang="en-US" altLang="en-US" sz="2400" dirty="0">
                <a:ea typeface="ヒラギノ角ゴ Pro W3" charset="-128"/>
              </a:rPr>
              <a:t>) at a given price</a:t>
            </a:r>
          </a:p>
          <a:p>
            <a:pPr marL="0" indent="0">
              <a:spcBef>
                <a:spcPts val="1200"/>
              </a:spcBef>
              <a:buNone/>
            </a:pPr>
            <a:r>
              <a:rPr lang="en-US" sz="2400" dirty="0">
                <a:ea typeface="ヒラギノ角ゴ Pro W3" charset="-128"/>
              </a:rPr>
              <a:t>	Buy more than willing to sell</a:t>
            </a:r>
            <a:endParaRPr lang="en-US" sz="2400" dirty="0"/>
          </a:p>
        </p:txBody>
      </p:sp>
    </p:spTree>
    <p:extLst>
      <p:ext uri="{BB962C8B-B14F-4D97-AF65-F5344CB8AC3E}">
        <p14:creationId xmlns:p14="http://schemas.microsoft.com/office/powerpoint/2010/main" val="3678362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ea typeface="ヒラギノ角ゴ Pro W3" charset="-128"/>
              </a:rPr>
              <a:t>Changes in Equilibrium Interest Rates: How Factors Shift the Demand Curve</a:t>
            </a:r>
            <a:br>
              <a:rPr lang="en-US" altLang="en-US" dirty="0">
                <a:ea typeface="ヒラギノ角ゴ Pro W3" charset="-128"/>
              </a:rPr>
            </a:br>
            <a:r>
              <a:rPr lang="en-US" altLang="en-US" sz="1800" dirty="0">
                <a:ea typeface="ヒラギノ角ゴ Pro W3" charset="-128"/>
              </a:rPr>
              <a:t>(1 of 5)</a:t>
            </a:r>
            <a:endParaRPr lang="en-US" dirty="0"/>
          </a:p>
        </p:txBody>
      </p:sp>
      <p:sp>
        <p:nvSpPr>
          <p:cNvPr id="3" name="Content Placeholder 2"/>
          <p:cNvSpPr>
            <a:spLocks noGrp="1"/>
          </p:cNvSpPr>
          <p:nvPr>
            <p:ph idx="1"/>
          </p:nvPr>
        </p:nvSpPr>
        <p:spPr/>
        <p:txBody>
          <a:bodyPr/>
          <a:lstStyle/>
          <a:p>
            <a:pPr marL="0" indent="0">
              <a:buNone/>
            </a:pPr>
            <a:r>
              <a:rPr lang="en-US" altLang="en-US" sz="2400" dirty="0">
                <a:ea typeface="ヒラギノ角ゴ Pro W3" charset="-128"/>
              </a:rPr>
              <a:t>Remember: movements along the curve will be due to price changes alone.</a:t>
            </a:r>
          </a:p>
          <a:p>
            <a:pPr marL="402336" indent="-402336">
              <a:buFontTx/>
              <a:buAutoNum type="arabicPeriod"/>
            </a:pPr>
            <a:endParaRPr lang="en-US" altLang="en-US" sz="2400" dirty="0">
              <a:ea typeface="ヒラギノ角ゴ Pro W3" charset="-128"/>
            </a:endParaRPr>
          </a:p>
          <a:p>
            <a:pPr marL="402336" indent="-402336">
              <a:buFontTx/>
              <a:buAutoNum type="arabicPeriod"/>
            </a:pPr>
            <a:r>
              <a:rPr lang="en-US" altLang="en-US" sz="2400" dirty="0">
                <a:ea typeface="ヒラギノ角ゴ Pro W3" charset="-128"/>
              </a:rPr>
              <a:t>Wealth/saving</a:t>
            </a:r>
          </a:p>
          <a:p>
            <a:pPr lvl="1"/>
            <a:r>
              <a:rPr lang="en-US" altLang="en-US" dirty="0">
                <a:ea typeface="ヒラギノ角ゴ Pro W3" charset="-128"/>
              </a:rPr>
              <a:t>Economy </a:t>
            </a:r>
            <a:r>
              <a:rPr lang="en-US" altLang="en-US" dirty="0">
                <a:ea typeface="ヒラギノ角ゴ Pro W3" charset="-128"/>
                <a:sym typeface="Symbol" panose="05050102010706020507" pitchFamily="18" charset="2"/>
              </a:rPr>
              <a:t>up, wealth up</a:t>
            </a:r>
            <a:endParaRPr lang="en-US" dirty="0"/>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a:t>
            </a:r>
            <a:r>
              <a:rPr lang="en-US" altLang="en-US" dirty="0">
                <a:ea typeface="ヒラギノ角ゴ Pro W3" charset="-128"/>
                <a:sym typeface="Symbol" panose="05050102010706020507" pitchFamily="18" charset="2"/>
              </a:rPr>
              <a:t>higher, </a:t>
            </a:r>
            <a:r>
              <a:rPr lang="en-US" altLang="en-US" i="1" dirty="0" err="1">
                <a:ea typeface="ヒラギノ角ゴ Pro W3" charset="-128"/>
                <a:sym typeface="Symbol" panose="05050102010706020507" pitchFamily="18" charset="2"/>
              </a:rPr>
              <a:t>B</a:t>
            </a:r>
            <a:r>
              <a:rPr lang="en-US" altLang="en-US" i="1" baseline="30000" dirty="0" err="1">
                <a:ea typeface="ヒラギノ角ゴ Pro W3" charset="-128"/>
                <a:sym typeface="Symbol" panose="05050102010706020507" pitchFamily="18" charset="2"/>
              </a:rPr>
              <a:t>d</a:t>
            </a:r>
            <a:r>
              <a:rPr lang="en-US" altLang="en-US" dirty="0">
                <a:ea typeface="ヒラギノ角ゴ Pro W3" charset="-128"/>
                <a:sym typeface="Symbol" panose="05050102010706020507" pitchFamily="18" charset="2"/>
              </a:rPr>
              <a:t> shifts out to right</a:t>
            </a:r>
            <a:endParaRPr lang="en-US" dirty="0"/>
          </a:p>
          <a:p>
            <a:pPr marL="1031875" lvl="1">
              <a:spcBef>
                <a:spcPts val="1200"/>
              </a:spcBef>
              <a:spcAft>
                <a:spcPts val="1200"/>
              </a:spcAft>
              <a:buNone/>
            </a:pPr>
            <a:r>
              <a:rPr lang="en-US" altLang="en-US" dirty="0">
                <a:ea typeface="ヒラギノ角ゴ Pro W3" charset="-128"/>
              </a:rPr>
              <a:t>OR</a:t>
            </a:r>
          </a:p>
          <a:p>
            <a:pPr lvl="1"/>
            <a:r>
              <a:rPr lang="en-US" altLang="en-US" dirty="0">
                <a:ea typeface="ヒラギノ角ゴ Pro W3" charset="-128"/>
              </a:rPr>
              <a:t>Economy </a:t>
            </a:r>
            <a:r>
              <a:rPr lang="en-US" altLang="en-US" dirty="0">
                <a:ea typeface="ヒラギノ角ゴ Pro W3" charset="-128"/>
                <a:sym typeface="Symbol" panose="05050102010706020507" pitchFamily="18" charset="2"/>
              </a:rPr>
              <a:t>down, wealth down</a:t>
            </a:r>
            <a:endParaRPr lang="en-US" dirty="0"/>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a:t>
            </a:r>
            <a:r>
              <a:rPr lang="en-US" altLang="en-US" dirty="0">
                <a:solidFill>
                  <a:srgbClr val="FF0000"/>
                </a:solidFill>
                <a:ea typeface="ヒラギノ角ゴ Pro W3" charset="-128"/>
                <a:sym typeface="Symbol" panose="05050102010706020507" pitchFamily="18" charset="2"/>
              </a:rPr>
              <a:t>lower</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B</a:t>
            </a:r>
            <a:r>
              <a:rPr lang="en-US" altLang="en-US" i="1" baseline="30000" dirty="0" err="1">
                <a:ea typeface="ヒラギノ角ゴ Pro W3" charset="-128"/>
                <a:sym typeface="Symbol" panose="05050102010706020507" pitchFamily="18" charset="2"/>
              </a:rPr>
              <a:t>d</a:t>
            </a:r>
            <a:r>
              <a:rPr lang="en-US" altLang="en-US" dirty="0">
                <a:ea typeface="ヒラギノ角ゴ Pro W3" charset="-128"/>
                <a:sym typeface="Symbol" panose="05050102010706020507" pitchFamily="18" charset="2"/>
              </a:rPr>
              <a:t> shifts out to </a:t>
            </a:r>
            <a:r>
              <a:rPr lang="en-US" altLang="en-US" dirty="0">
                <a:solidFill>
                  <a:srgbClr val="FF0000"/>
                </a:solidFill>
                <a:ea typeface="ヒラギノ角ゴ Pro W3" charset="-128"/>
                <a:sym typeface="Symbol" panose="05050102010706020507" pitchFamily="18" charset="2"/>
              </a:rPr>
              <a:t>left</a:t>
            </a:r>
            <a:endParaRPr lang="en-US" dirty="0">
              <a:solidFill>
                <a:srgbClr val="FF0000"/>
              </a:solidFill>
            </a:endParaRPr>
          </a:p>
        </p:txBody>
      </p:sp>
    </p:spTree>
    <p:extLst>
      <p:ext uri="{BB962C8B-B14F-4D97-AF65-F5344CB8AC3E}">
        <p14:creationId xmlns:p14="http://schemas.microsoft.com/office/powerpoint/2010/main" val="1614832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How Factors Shift the Demand Curve</a:t>
            </a:r>
            <a:br>
              <a:rPr lang="en-US" altLang="en-US" dirty="0">
                <a:ea typeface="ヒラギノ角ゴ Pro W3" charset="-128"/>
              </a:rPr>
            </a:br>
            <a:r>
              <a:rPr lang="en-US" altLang="en-US" sz="1800" dirty="0">
                <a:ea typeface="ヒラギノ角ゴ Pro W3" charset="-128"/>
              </a:rPr>
              <a:t>(2 of 5)</a:t>
            </a:r>
            <a:endParaRPr lang="en-US" dirty="0"/>
          </a:p>
        </p:txBody>
      </p:sp>
      <p:sp>
        <p:nvSpPr>
          <p:cNvPr id="3" name="Content Placeholder 2"/>
          <p:cNvSpPr>
            <a:spLocks noGrp="1"/>
          </p:cNvSpPr>
          <p:nvPr>
            <p:ph idx="1"/>
          </p:nvPr>
        </p:nvSpPr>
        <p:spPr/>
        <p:txBody>
          <a:bodyPr/>
          <a:lstStyle/>
          <a:p>
            <a:pPr marL="402336" indent="-402336">
              <a:buFontTx/>
              <a:buAutoNum type="arabicPeriod" startAt="2"/>
            </a:pPr>
            <a:r>
              <a:rPr lang="en-US" altLang="en-US" sz="2400" dirty="0">
                <a:ea typeface="ヒラギノ角ゴ Pro W3" charset="-128"/>
              </a:rPr>
              <a:t>Expected Returns on bonds</a:t>
            </a:r>
          </a:p>
          <a:p>
            <a:pPr lvl="1"/>
            <a:r>
              <a:rPr lang="en-US" altLang="en-US" i="1" dirty="0" err="1">
                <a:ea typeface="ヒラギノ角ゴ Pro W3" charset="-128"/>
              </a:rPr>
              <a:t>i</a:t>
            </a:r>
            <a:r>
              <a:rPr lang="en-US" altLang="en-US" dirty="0">
                <a:ea typeface="ヒラギノ角ゴ Pro W3" charset="-128"/>
              </a:rPr>
              <a:t> </a:t>
            </a:r>
            <a:r>
              <a:rPr lang="en-US" altLang="en-US" dirty="0">
                <a:ea typeface="ヒラギノ角ゴ Pro W3" charset="-128"/>
                <a:sym typeface="Symbol" panose="05050102010706020507" pitchFamily="18" charset="2"/>
              </a:rPr>
              <a:t>↓ in future, </a:t>
            </a:r>
            <a:r>
              <a:rPr lang="en-US" altLang="en-US" i="1" dirty="0">
                <a:ea typeface="ヒラギノ角ゴ Pro W3" charset="-128"/>
                <a:sym typeface="Symbol" panose="05050102010706020507" pitchFamily="18" charset="2"/>
              </a:rPr>
              <a:t>R</a:t>
            </a:r>
            <a:r>
              <a:rPr lang="en-US" altLang="en-US" i="1" baseline="30000" dirty="0">
                <a:ea typeface="ヒラギノ角ゴ Pro W3" charset="-128"/>
                <a:sym typeface="Symbol" panose="05050102010706020507" pitchFamily="18" charset="2"/>
              </a:rPr>
              <a:t>e</a:t>
            </a:r>
            <a:r>
              <a:rPr lang="en-US" altLang="en-US" dirty="0">
                <a:ea typeface="ヒラギノ角ゴ Pro W3" charset="-128"/>
                <a:sym typeface="Symbol" panose="05050102010706020507" pitchFamily="18" charset="2"/>
              </a:rPr>
              <a:t> for long-term bonds ↑</a:t>
            </a:r>
            <a:endParaRPr lang="en-US" dirty="0"/>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shifts out to right</a:t>
            </a:r>
            <a:endParaRPr lang="en-US" dirty="0"/>
          </a:p>
          <a:p>
            <a:pPr marL="1031875" lvl="1">
              <a:spcBef>
                <a:spcPts val="1200"/>
              </a:spcBef>
              <a:spcAft>
                <a:spcPts val="1200"/>
              </a:spcAft>
              <a:buNone/>
            </a:pPr>
            <a:r>
              <a:rPr lang="en-US" altLang="en-US" dirty="0">
                <a:solidFill>
                  <a:srgbClr val="000000"/>
                </a:solidFill>
                <a:ea typeface="ヒラギノ角ゴ Pro W3" charset="-128"/>
              </a:rPr>
              <a:t>OR</a:t>
            </a:r>
          </a:p>
          <a:p>
            <a:pPr lvl="1"/>
            <a:r>
              <a:rPr lang="en-US" altLang="en-US" dirty="0">
                <a:sym typeface="Symbol"/>
              </a:rPr>
              <a:t></a:t>
            </a:r>
            <a:r>
              <a:rPr lang="en-US" altLang="en-US" i="1" baseline="30000" dirty="0">
                <a:ea typeface="ヒラギノ角ゴ Pro W3" charset="-128"/>
              </a:rPr>
              <a:t>e</a:t>
            </a:r>
            <a:r>
              <a:rPr lang="en-US" altLang="en-US" dirty="0">
                <a:ea typeface="ヒラギノ角ゴ Pro W3" charset="-128"/>
              </a:rPr>
              <a:t> </a:t>
            </a:r>
            <a:r>
              <a:rPr lang="en-US" altLang="en-US" dirty="0">
                <a:ea typeface="ヒラギノ角ゴ Pro W3" charset="-128"/>
                <a:sym typeface="Symbol" panose="05050102010706020507" pitchFamily="18" charset="2"/>
              </a:rPr>
              <a:t>↓, relative </a:t>
            </a:r>
            <a:r>
              <a:rPr lang="en-US" altLang="en-US" i="1" dirty="0">
                <a:ea typeface="ヒラギノ角ゴ Pro W3" charset="-128"/>
                <a:sym typeface="Symbol" panose="05050102010706020507" pitchFamily="18" charset="2"/>
              </a:rPr>
              <a:t>R</a:t>
            </a:r>
            <a:r>
              <a:rPr lang="en-US" altLang="en-US" i="1" baseline="30000" dirty="0">
                <a:ea typeface="ヒラギノ角ゴ Pro W3" charset="-128"/>
                <a:sym typeface="Symbol" panose="05050102010706020507" pitchFamily="18" charset="2"/>
              </a:rPr>
              <a:t>e</a:t>
            </a:r>
            <a:r>
              <a:rPr lang="en-US" altLang="en-US" dirty="0">
                <a:ea typeface="ヒラギノ角ゴ Pro W3" charset="-128"/>
                <a:sym typeface="Symbol" panose="05050102010706020507" pitchFamily="18" charset="2"/>
              </a:rPr>
              <a:t> ↑</a:t>
            </a:r>
            <a:endParaRPr lang="en-US" dirty="0"/>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shifts out to right</a:t>
            </a:r>
            <a:endParaRPr lang="en-US" dirty="0"/>
          </a:p>
        </p:txBody>
      </p:sp>
    </p:spTree>
    <p:extLst>
      <p:ext uri="{BB962C8B-B14F-4D97-AF65-F5344CB8AC3E}">
        <p14:creationId xmlns:p14="http://schemas.microsoft.com/office/powerpoint/2010/main" val="963060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How Factors Shift the Demand Curve</a:t>
            </a:r>
            <a:br>
              <a:rPr lang="en-US" altLang="en-US" dirty="0">
                <a:ea typeface="ヒラギノ角ゴ Pro W3" charset="-128"/>
              </a:rPr>
            </a:br>
            <a:r>
              <a:rPr lang="en-US" altLang="en-US" sz="1800" dirty="0">
                <a:ea typeface="ヒラギノ角ゴ Pro W3" charset="-128"/>
              </a:rPr>
              <a:t>(3 of 5)</a:t>
            </a:r>
            <a:endParaRPr lang="en-US" dirty="0"/>
          </a:p>
        </p:txBody>
      </p:sp>
      <p:sp>
        <p:nvSpPr>
          <p:cNvPr id="3" name="Content Placeholder 2"/>
          <p:cNvSpPr>
            <a:spLocks noGrp="1"/>
          </p:cNvSpPr>
          <p:nvPr>
            <p:ph idx="1"/>
          </p:nvPr>
        </p:nvSpPr>
        <p:spPr/>
        <p:txBody>
          <a:bodyPr/>
          <a:lstStyle/>
          <a:p>
            <a:pPr marL="0" indent="0">
              <a:buNone/>
            </a:pPr>
            <a:r>
              <a:rPr lang="en-US" altLang="en-US" sz="2400" dirty="0">
                <a:ea typeface="ヒラギノ角ゴ Pro W3" charset="-128"/>
              </a:rPr>
              <a:t>…and Expected Returns on other assets</a:t>
            </a:r>
          </a:p>
          <a:p>
            <a:pPr lvl="1"/>
            <a:r>
              <a:rPr lang="en-US" altLang="en-US" i="1" dirty="0">
                <a:ea typeface="ヒラギノ角ゴ Pro W3" charset="-128"/>
              </a:rPr>
              <a:t>ER </a:t>
            </a:r>
            <a:r>
              <a:rPr lang="en-US" altLang="en-US" dirty="0">
                <a:ea typeface="ヒラギノ角ゴ Pro W3" charset="-128"/>
              </a:rPr>
              <a:t>on other asset (stock) </a:t>
            </a:r>
            <a:r>
              <a:rPr lang="en-US" altLang="en-US" dirty="0">
                <a:ea typeface="ヒラギノ角ゴ Pro W3" charset="-128"/>
                <a:sym typeface="Symbol" panose="05050102010706020507" pitchFamily="18" charset="2"/>
              </a:rPr>
              <a:t>↑</a:t>
            </a:r>
            <a:endParaRPr lang="en-US" dirty="0"/>
          </a:p>
          <a:p>
            <a:pPr lvl="1"/>
            <a:r>
              <a:rPr lang="en-US" altLang="en-US" i="1" dirty="0">
                <a:ea typeface="ヒラギノ角ゴ Pro W3" charset="-128"/>
              </a:rPr>
              <a:t>R</a:t>
            </a:r>
            <a:r>
              <a:rPr lang="en-US" altLang="en-US" i="1" baseline="30000" dirty="0">
                <a:ea typeface="ヒラギノ角ゴ Pro W3" charset="-128"/>
              </a:rPr>
              <a:t>e</a:t>
            </a:r>
            <a:r>
              <a:rPr lang="en-US" altLang="en-US" dirty="0">
                <a:ea typeface="ヒラギノ角ゴ Pro W3" charset="-128"/>
              </a:rPr>
              <a:t> for long-term bonds </a:t>
            </a:r>
            <a:r>
              <a:rPr lang="en-US" altLang="en-US" dirty="0">
                <a:ea typeface="ヒラギノ角ゴ Pro W3" charset="-128"/>
                <a:sym typeface="Symbol" panose="05050102010706020507" pitchFamily="18" charset="2"/>
              </a:rPr>
              <a:t>↓</a:t>
            </a:r>
            <a:endParaRPr lang="en-US" dirty="0"/>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shifts out to left</a:t>
            </a:r>
            <a:endParaRPr lang="en-US" dirty="0"/>
          </a:p>
          <a:p>
            <a:pPr marL="0" indent="0">
              <a:buNone/>
            </a:pPr>
            <a:r>
              <a:rPr lang="en-US" altLang="en-US" sz="2400" dirty="0">
                <a:ea typeface="ヒラギノ角ゴ Pro W3" charset="-128"/>
              </a:rPr>
              <a:t>These are closely tied to </a:t>
            </a:r>
            <a:r>
              <a:rPr lang="en-US" altLang="en-US" sz="2400" i="1" dirty="0">
                <a:ea typeface="ヒラギノ角ゴ Pro W3" charset="-128"/>
              </a:rPr>
              <a:t>expected interest rate</a:t>
            </a:r>
            <a:r>
              <a:rPr lang="en-US" altLang="en-US" sz="2400" dirty="0">
                <a:ea typeface="ヒラギノ角ゴ Pro W3" charset="-128"/>
              </a:rPr>
              <a:t> and </a:t>
            </a:r>
            <a:r>
              <a:rPr lang="en-US" altLang="en-US" sz="2400" i="1" dirty="0">
                <a:ea typeface="ヒラギノ角ゴ Pro W3" charset="-128"/>
              </a:rPr>
              <a:t>expected inflation</a:t>
            </a:r>
            <a:r>
              <a:rPr lang="en-US" altLang="en-US" sz="2400" dirty="0">
                <a:ea typeface="ヒラギノ角ゴ Pro W3" charset="-128"/>
              </a:rPr>
              <a:t> from Table 4.2</a:t>
            </a:r>
            <a:endParaRPr lang="en-US" sz="2400" dirty="0"/>
          </a:p>
        </p:txBody>
      </p:sp>
    </p:spTree>
    <p:extLst>
      <p:ext uri="{BB962C8B-B14F-4D97-AF65-F5344CB8AC3E}">
        <p14:creationId xmlns:p14="http://schemas.microsoft.com/office/powerpoint/2010/main" val="3675588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How Factors Shift the Demand Curve</a:t>
            </a:r>
            <a:br>
              <a:rPr lang="en-US" altLang="en-US" dirty="0">
                <a:ea typeface="ヒラギノ角ゴ Pro W3" charset="-128"/>
              </a:rPr>
            </a:br>
            <a:r>
              <a:rPr lang="en-US" altLang="en-US" sz="1800" dirty="0">
                <a:ea typeface="ヒラギノ角ゴ Pro W3" charset="-128"/>
              </a:rPr>
              <a:t>(4 of 5)</a:t>
            </a:r>
            <a:endParaRPr lang="en-US" dirty="0"/>
          </a:p>
        </p:txBody>
      </p:sp>
      <p:sp>
        <p:nvSpPr>
          <p:cNvPr id="3" name="Content Placeholder 2"/>
          <p:cNvSpPr>
            <a:spLocks noGrp="1"/>
          </p:cNvSpPr>
          <p:nvPr>
            <p:ph idx="1"/>
          </p:nvPr>
        </p:nvSpPr>
        <p:spPr/>
        <p:txBody>
          <a:bodyPr/>
          <a:lstStyle/>
          <a:p>
            <a:pPr marL="402336" indent="-402336">
              <a:buFontTx/>
              <a:buAutoNum type="arabicPeriod" startAt="3"/>
            </a:pPr>
            <a:r>
              <a:rPr lang="en-US" altLang="en-US" sz="2400" dirty="0">
                <a:ea typeface="ヒラギノ角ゴ Pro W3" charset="-128"/>
              </a:rPr>
              <a:t>Risk</a:t>
            </a:r>
          </a:p>
          <a:p>
            <a:pPr lvl="1"/>
            <a:r>
              <a:rPr lang="en-US" altLang="en-US" dirty="0">
                <a:ea typeface="ヒラギノ角ゴ Pro W3" charset="-128"/>
              </a:rPr>
              <a:t>Risk of bonds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B</a:t>
            </a:r>
            <a:r>
              <a:rPr lang="en-US" altLang="en-US" i="1" baseline="30000" dirty="0" err="1">
                <a:ea typeface="ヒラギノ角ゴ Pro W3" charset="-128"/>
                <a:sym typeface="Symbol" panose="05050102010706020507" pitchFamily="18" charset="2"/>
              </a:rPr>
              <a:t>d</a:t>
            </a:r>
            <a:r>
              <a:rPr lang="en-US" altLang="en-US" dirty="0">
                <a:ea typeface="ヒラギノ角ゴ Pro W3" charset="-128"/>
                <a:sym typeface="Symbol" panose="05050102010706020507" pitchFamily="18" charset="2"/>
              </a:rPr>
              <a:t> ↑</a:t>
            </a:r>
            <a:endParaRPr lang="en-US" dirty="0"/>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shifts out to right</a:t>
            </a:r>
            <a:endParaRPr lang="en-US" dirty="0"/>
          </a:p>
          <a:p>
            <a:pPr marL="1031875" lvl="1">
              <a:spcBef>
                <a:spcPts val="1200"/>
              </a:spcBef>
              <a:spcAft>
                <a:spcPts val="1200"/>
              </a:spcAft>
              <a:buNone/>
            </a:pPr>
            <a:r>
              <a:rPr lang="en-US" altLang="en-US" dirty="0">
                <a:solidFill>
                  <a:srgbClr val="000000"/>
                </a:solidFill>
                <a:ea typeface="ヒラギノ角ゴ Pro W3" charset="-128"/>
              </a:rPr>
              <a:t>OR</a:t>
            </a:r>
          </a:p>
          <a:p>
            <a:pPr lvl="1"/>
            <a:r>
              <a:rPr lang="en-US" altLang="en-US" dirty="0">
                <a:ea typeface="ヒラギノ角ゴ Pro W3" charset="-128"/>
              </a:rPr>
              <a:t>Risk of other assets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B</a:t>
            </a:r>
            <a:r>
              <a:rPr lang="en-US" altLang="en-US" i="1" baseline="30000" dirty="0" err="1">
                <a:ea typeface="ヒラギノ角ゴ Pro W3" charset="-128"/>
                <a:sym typeface="Symbol" panose="05050102010706020507" pitchFamily="18" charset="2"/>
              </a:rPr>
              <a:t>d</a:t>
            </a:r>
            <a:r>
              <a:rPr lang="en-US" altLang="en-US" dirty="0">
                <a:ea typeface="ヒラギノ角ゴ Pro W3" charset="-128"/>
                <a:sym typeface="Symbol" panose="05050102010706020507" pitchFamily="18" charset="2"/>
              </a:rPr>
              <a:t> ↑</a:t>
            </a:r>
            <a:endParaRPr lang="en-US" dirty="0"/>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shifts out to right</a:t>
            </a:r>
            <a:endParaRPr lang="en-US" dirty="0"/>
          </a:p>
        </p:txBody>
      </p:sp>
    </p:spTree>
    <p:extLst>
      <p:ext uri="{BB962C8B-B14F-4D97-AF65-F5344CB8AC3E}">
        <p14:creationId xmlns:p14="http://schemas.microsoft.com/office/powerpoint/2010/main" val="3563278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How Factors Shift the Demand Curve</a:t>
            </a:r>
            <a:br>
              <a:rPr lang="en-US" altLang="en-US" dirty="0">
                <a:ea typeface="ヒラギノ角ゴ Pro W3" charset="-128"/>
              </a:rPr>
            </a:br>
            <a:r>
              <a:rPr lang="en-US" altLang="en-US" sz="1800" dirty="0">
                <a:ea typeface="ヒラギノ角ゴ Pro W3" charset="-128"/>
              </a:rPr>
              <a:t>(5 of 5)</a:t>
            </a:r>
            <a:endParaRPr lang="en-US" dirty="0"/>
          </a:p>
        </p:txBody>
      </p:sp>
      <p:sp>
        <p:nvSpPr>
          <p:cNvPr id="3" name="Content Placeholder 2"/>
          <p:cNvSpPr>
            <a:spLocks noGrp="1"/>
          </p:cNvSpPr>
          <p:nvPr>
            <p:ph idx="1"/>
          </p:nvPr>
        </p:nvSpPr>
        <p:spPr/>
        <p:txBody>
          <a:bodyPr/>
          <a:lstStyle/>
          <a:p>
            <a:pPr marL="402336" indent="-402336">
              <a:buFontTx/>
              <a:buAutoNum type="arabicPeriod" startAt="4"/>
            </a:pPr>
            <a:r>
              <a:rPr lang="en-US" altLang="en-US" sz="2400" dirty="0">
                <a:ea typeface="ヒラギノ角ゴ Pro W3" charset="-128"/>
              </a:rPr>
              <a:t>Liquidity</a:t>
            </a:r>
          </a:p>
          <a:p>
            <a:pPr lvl="1"/>
            <a:r>
              <a:rPr lang="en-US" altLang="en-US" dirty="0">
                <a:ea typeface="ヒラギノ角ゴ Pro W3" charset="-128"/>
              </a:rPr>
              <a:t>Liquidity of bonds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B</a:t>
            </a:r>
            <a:r>
              <a:rPr lang="en-US" altLang="en-US" i="1" baseline="30000" dirty="0" err="1">
                <a:ea typeface="ヒラギノ角ゴ Pro W3" charset="-128"/>
                <a:sym typeface="Symbol" panose="05050102010706020507" pitchFamily="18" charset="2"/>
              </a:rPr>
              <a:t>d</a:t>
            </a:r>
            <a:r>
              <a:rPr lang="en-US" altLang="en-US" dirty="0">
                <a:ea typeface="ヒラギノ角ゴ Pro W3" charset="-128"/>
                <a:sym typeface="Symbol" panose="05050102010706020507" pitchFamily="18" charset="2"/>
              </a:rPr>
              <a:t> ↑</a:t>
            </a:r>
            <a:endParaRPr lang="en-US" dirty="0"/>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shifts out to right</a:t>
            </a:r>
            <a:endParaRPr lang="en-US" dirty="0"/>
          </a:p>
          <a:p>
            <a:pPr marL="1031875" lvl="1">
              <a:spcBef>
                <a:spcPts val="1200"/>
              </a:spcBef>
              <a:spcAft>
                <a:spcPts val="1200"/>
              </a:spcAft>
              <a:buNone/>
            </a:pPr>
            <a:r>
              <a:rPr lang="en-US" altLang="en-US" dirty="0">
                <a:solidFill>
                  <a:srgbClr val="000000"/>
                </a:solidFill>
                <a:ea typeface="ヒラギノ角ゴ Pro W3" charset="-128"/>
              </a:rPr>
              <a:t>OR</a:t>
            </a:r>
          </a:p>
          <a:p>
            <a:pPr lvl="1"/>
            <a:r>
              <a:rPr lang="en-US" altLang="en-US" dirty="0">
                <a:ea typeface="ヒラギノ角ゴ Pro W3" charset="-128"/>
              </a:rPr>
              <a:t>Liquidity of other assets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B</a:t>
            </a:r>
            <a:r>
              <a:rPr lang="en-US" altLang="en-US" i="1" baseline="30000" dirty="0" err="1">
                <a:ea typeface="ヒラギノ角ゴ Pro W3" charset="-128"/>
                <a:sym typeface="Symbol" panose="05050102010706020507" pitchFamily="18" charset="2"/>
              </a:rPr>
              <a:t>d</a:t>
            </a:r>
            <a:r>
              <a:rPr lang="en-US" altLang="en-US" dirty="0">
                <a:ea typeface="ヒラギノ角ゴ Pro W3" charset="-128"/>
                <a:sym typeface="Symbol" panose="05050102010706020507" pitchFamily="18" charset="2"/>
              </a:rPr>
              <a:t> ↑</a:t>
            </a:r>
            <a:endParaRPr lang="en-US" dirty="0"/>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shifts out to right</a:t>
            </a:r>
            <a:endParaRPr lang="en-US" dirty="0"/>
          </a:p>
        </p:txBody>
      </p:sp>
    </p:spTree>
    <p:extLst>
      <p:ext uri="{BB962C8B-B14F-4D97-AF65-F5344CB8AC3E}">
        <p14:creationId xmlns:p14="http://schemas.microsoft.com/office/powerpoint/2010/main" val="3102558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Summary of Shifts in the Demand for Bonds </a:t>
            </a:r>
            <a:r>
              <a:rPr lang="en-US" altLang="en-US" sz="1800" dirty="0">
                <a:ea typeface="ヒラギノ角ゴ Pro W3" charset="-128"/>
              </a:rPr>
              <a:t>(1 of 2)</a:t>
            </a:r>
            <a:endParaRPr lang="en-US" dirty="0"/>
          </a:p>
        </p:txBody>
      </p:sp>
      <p:sp>
        <p:nvSpPr>
          <p:cNvPr id="3" name="Content Placeholder 2"/>
          <p:cNvSpPr>
            <a:spLocks noGrp="1"/>
          </p:cNvSpPr>
          <p:nvPr>
            <p:ph idx="1"/>
          </p:nvPr>
        </p:nvSpPr>
        <p:spPr/>
        <p:txBody>
          <a:bodyPr/>
          <a:lstStyle/>
          <a:p>
            <a:pPr marL="402336" indent="-402336">
              <a:buFontTx/>
              <a:buAutoNum type="arabicPeriod"/>
            </a:pPr>
            <a:r>
              <a:rPr lang="en-US" altLang="en-US" sz="2400" b="1" dirty="0">
                <a:ea typeface="ヒラギノ角ゴ Pro W3" charset="-128"/>
              </a:rPr>
              <a:t>Wealth:</a:t>
            </a:r>
            <a:r>
              <a:rPr lang="en-US" altLang="en-US" sz="2400" dirty="0">
                <a:ea typeface="ヒラギノ角ゴ Pro W3" charset="-128"/>
              </a:rPr>
              <a:t> in a business cycle expansion with growing wealth, the demand for bonds rises, conversely, in a recession, when income and wealth are falling, the demand for bonds falls</a:t>
            </a:r>
          </a:p>
          <a:p>
            <a:pPr marL="402336" indent="-402336">
              <a:buFontTx/>
              <a:buAutoNum type="arabicPeriod"/>
            </a:pPr>
            <a:r>
              <a:rPr lang="en-US" altLang="en-US" sz="2400" b="1" dirty="0">
                <a:ea typeface="ヒラギノ角ゴ Pro W3" charset="-128"/>
              </a:rPr>
              <a:t>Expected returns:</a:t>
            </a:r>
            <a:r>
              <a:rPr lang="en-US" altLang="en-US" sz="2400" dirty="0">
                <a:ea typeface="ヒラギノ角ゴ Pro W3" charset="-128"/>
              </a:rPr>
              <a:t> higher expected interest rates in the future decrease the demand for long-term bonds, conversely, lower expected interest rates in the future increase the demand for long-term bonds</a:t>
            </a:r>
            <a:endParaRPr lang="en-US" sz="2400" dirty="0"/>
          </a:p>
        </p:txBody>
      </p:sp>
    </p:spTree>
    <p:extLst>
      <p:ext uri="{BB962C8B-B14F-4D97-AF65-F5344CB8AC3E}">
        <p14:creationId xmlns:p14="http://schemas.microsoft.com/office/powerpoint/2010/main" val="3631027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Summary of Shifts in the Demand for Bonds </a:t>
            </a:r>
            <a:r>
              <a:rPr lang="en-US" altLang="en-US" sz="1800" dirty="0">
                <a:ea typeface="ヒラギノ角ゴ Pro W3" charset="-128"/>
              </a:rPr>
              <a:t>(2 of 2)</a:t>
            </a:r>
            <a:endParaRPr lang="en-US" dirty="0"/>
          </a:p>
        </p:txBody>
      </p:sp>
      <p:sp>
        <p:nvSpPr>
          <p:cNvPr id="3" name="Content Placeholder 2"/>
          <p:cNvSpPr>
            <a:spLocks noGrp="1"/>
          </p:cNvSpPr>
          <p:nvPr>
            <p:ph idx="1"/>
          </p:nvPr>
        </p:nvSpPr>
        <p:spPr/>
        <p:txBody>
          <a:bodyPr/>
          <a:lstStyle/>
          <a:p>
            <a:pPr marL="402336" indent="-402336">
              <a:buFontTx/>
              <a:buAutoNum type="arabicPeriod" startAt="3"/>
            </a:pPr>
            <a:r>
              <a:rPr lang="en-US" altLang="en-US" sz="2400" b="1" dirty="0">
                <a:ea typeface="ヒラギノ角ゴ Pro W3" charset="-128"/>
              </a:rPr>
              <a:t>Risk:</a:t>
            </a:r>
            <a:r>
              <a:rPr lang="en-US" altLang="en-US" sz="2400" dirty="0">
                <a:ea typeface="ヒラギノ角ゴ Pro W3" charset="-128"/>
              </a:rPr>
              <a:t> an increase in the riskiness of bonds causes the demand for bonds to fall, conversely, an increase in the riskiness of alternative assets (like stocks) causes the demand for bonds to rise</a:t>
            </a:r>
          </a:p>
          <a:p>
            <a:pPr marL="402336" indent="-402336">
              <a:buFontTx/>
              <a:buAutoNum type="arabicPeriod" startAt="3"/>
            </a:pPr>
            <a:r>
              <a:rPr lang="en-US" altLang="en-US" sz="2400" b="1" dirty="0">
                <a:ea typeface="ヒラギノ角ゴ Pro W3" charset="-128"/>
              </a:rPr>
              <a:t>Liquidity:</a:t>
            </a:r>
            <a:r>
              <a:rPr lang="en-US" altLang="en-US" sz="2400" dirty="0">
                <a:ea typeface="ヒラギノ角ゴ Pro W3" charset="-128"/>
              </a:rPr>
              <a:t> increased liquidity of the bond market results in an increased demand for bonds, conversely, increased liquidity of alternative asset markets (like the stock market) lowers the demand for bonds</a:t>
            </a:r>
            <a:endParaRPr lang="en-US" sz="2400" dirty="0"/>
          </a:p>
        </p:txBody>
      </p:sp>
    </p:spTree>
    <p:extLst>
      <p:ext uri="{BB962C8B-B14F-4D97-AF65-F5344CB8AC3E}">
        <p14:creationId xmlns:p14="http://schemas.microsoft.com/office/powerpoint/2010/main" val="1015424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36526"/>
            <a:ext cx="10515600" cy="449884"/>
          </a:xfrm>
        </p:spPr>
        <p:txBody>
          <a:bodyPr/>
          <a:lstStyle/>
          <a:p>
            <a:r>
              <a:rPr lang="en-US" altLang="en-US" sz="2400" dirty="0"/>
              <a:t>Table 4.2 Summary Factors That Shift the Demand Curve for Bonds </a:t>
            </a:r>
            <a:r>
              <a:rPr lang="en-US" altLang="en-US" sz="1800" dirty="0"/>
              <a:t>(1 of 2)</a:t>
            </a:r>
            <a:endParaRPr lang="en-US" sz="2400" dirty="0"/>
          </a:p>
        </p:txBody>
      </p:sp>
      <p:pic>
        <p:nvPicPr>
          <p:cNvPr id="4" name="Picture 2" descr="A table shows factors that shift the demand curve for bo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963" y="586410"/>
            <a:ext cx="9627842" cy="5544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752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383" y="0"/>
            <a:ext cx="10515600" cy="688423"/>
          </a:xfrm>
        </p:spPr>
        <p:txBody>
          <a:bodyPr/>
          <a:lstStyle/>
          <a:p>
            <a:r>
              <a:rPr lang="en-US" altLang="en-US" sz="2400" dirty="0"/>
              <a:t>Table 4.2 Summary Factors That Shift the Demand Curve for Bonds</a:t>
            </a:r>
            <a:r>
              <a:rPr lang="en-US" altLang="en-US" sz="2400" dirty="0">
                <a:ea typeface="ヒラギノ角ゴ Pro W3" charset="-128"/>
              </a:rPr>
              <a:t> </a:t>
            </a:r>
            <a:r>
              <a:rPr lang="en-US" altLang="en-US" sz="1800" dirty="0">
                <a:ea typeface="ヒラギノ角ゴ Pro W3" charset="-128"/>
              </a:rPr>
              <a:t>(2 of 2)</a:t>
            </a:r>
            <a:endParaRPr lang="en-US" sz="2400" dirty="0"/>
          </a:p>
        </p:txBody>
      </p:sp>
      <p:pic>
        <p:nvPicPr>
          <p:cNvPr id="4" name="Picture 2" descr="A table shows factors that shift the demand curve for bo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9591" y="586165"/>
            <a:ext cx="7943015" cy="6053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0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Determinants of Asset Demand </a:t>
            </a:r>
            <a:r>
              <a:rPr lang="en-US" altLang="en-US" sz="1800" dirty="0">
                <a:ea typeface="ヒラギノ角ゴ Pro W3" charset="-128"/>
              </a:rPr>
              <a:t>(1 of 2)</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sz="2400" dirty="0">
                <a:ea typeface="ヒラギノ角ゴ Pro W3" charset="-128"/>
              </a:rPr>
              <a:t>An </a:t>
            </a:r>
            <a:r>
              <a:rPr lang="en-US" altLang="en-US" sz="2400" b="1" dirty="0">
                <a:ea typeface="ヒラギノ角ゴ Pro W3" charset="-128"/>
              </a:rPr>
              <a:t>asset</a:t>
            </a:r>
            <a:r>
              <a:rPr lang="en-US" altLang="en-US" sz="2400" dirty="0">
                <a:ea typeface="ヒラギノ角ゴ Pro W3" charset="-128"/>
              </a:rPr>
              <a:t> is a piece of property that is a store of value. Facing the question of whether to buy and hold an asset or whether to buy one asset rather than another, an individual must consider the following factors:</a:t>
            </a:r>
          </a:p>
          <a:p>
            <a:pPr marL="740664" lvl="1" indent="-400050">
              <a:spcBef>
                <a:spcPts val="900"/>
              </a:spcBef>
              <a:buFontTx/>
              <a:buAutoNum type="arabicPeriod"/>
            </a:pPr>
            <a:r>
              <a:rPr lang="en-US" altLang="en-US" sz="2000" b="1" dirty="0">
                <a:ea typeface="ヒラギノ角ゴ Pro W3" charset="-128"/>
              </a:rPr>
              <a:t>Wealth</a:t>
            </a:r>
            <a:r>
              <a:rPr lang="en-US" altLang="en-US" sz="2000" dirty="0">
                <a:ea typeface="ヒラギノ角ゴ Pro W3" charset="-128"/>
              </a:rPr>
              <a:t>, the total resources owned by the individual, including all assets</a:t>
            </a:r>
          </a:p>
          <a:p>
            <a:pPr marL="797814" lvl="2" indent="0">
              <a:spcBef>
                <a:spcPts val="900"/>
              </a:spcBef>
              <a:buNone/>
            </a:pPr>
            <a:r>
              <a:rPr lang="en-US" altLang="en-US" sz="1600" dirty="0">
                <a:ea typeface="ヒラギノ角ゴ Pro W3" charset="-128"/>
              </a:rPr>
              <a:t>Wealth increases = more resources = more purchases</a:t>
            </a:r>
          </a:p>
          <a:p>
            <a:pPr marL="740664" lvl="1" indent="-400050">
              <a:spcBef>
                <a:spcPts val="900"/>
              </a:spcBef>
              <a:buFontTx/>
              <a:buAutoNum type="arabicPeriod"/>
            </a:pPr>
            <a:r>
              <a:rPr lang="en-US" altLang="en-US" sz="2000" b="1" dirty="0">
                <a:ea typeface="ヒラギノ角ゴ Pro W3" charset="-128"/>
              </a:rPr>
              <a:t>Expected return</a:t>
            </a:r>
            <a:r>
              <a:rPr lang="en-US" altLang="en-US" sz="2000" dirty="0">
                <a:ea typeface="ヒラギノ角ゴ Pro W3" charset="-128"/>
              </a:rPr>
              <a:t> (the return expected over the next period) on one asset relative to alternative assets</a:t>
            </a:r>
          </a:p>
          <a:p>
            <a:pPr marL="797814" lvl="2" indent="0">
              <a:spcBef>
                <a:spcPts val="900"/>
              </a:spcBef>
              <a:buNone/>
            </a:pPr>
            <a:r>
              <a:rPr lang="en-US" altLang="en-US" sz="1600" dirty="0">
                <a:ea typeface="ヒラギノ角ゴ Pro W3" charset="-128"/>
              </a:rPr>
              <a:t>Gain for holding an asset (base on interest) </a:t>
            </a:r>
          </a:p>
          <a:p>
            <a:pPr marL="740664" lvl="1" indent="-400050">
              <a:spcBef>
                <a:spcPts val="900"/>
              </a:spcBef>
              <a:buFontTx/>
              <a:buAutoNum type="arabicPeriod"/>
            </a:pPr>
            <a:r>
              <a:rPr lang="en-US" altLang="en-US" sz="2000" b="1" dirty="0">
                <a:ea typeface="ヒラギノ角ゴ Pro W3" charset="-128"/>
              </a:rPr>
              <a:t>Risk</a:t>
            </a:r>
            <a:r>
              <a:rPr lang="en-US" altLang="en-US" sz="2000" dirty="0">
                <a:ea typeface="ヒラギノ角ゴ Pro W3" charset="-128"/>
              </a:rPr>
              <a:t> (the degree of uncertainty associated with the return) on one asset relative to alternative assets</a:t>
            </a:r>
          </a:p>
          <a:p>
            <a:pPr marL="797814" lvl="2" indent="0">
              <a:spcBef>
                <a:spcPts val="900"/>
              </a:spcBef>
              <a:buNone/>
            </a:pPr>
            <a:r>
              <a:rPr lang="en-US" altLang="en-US" sz="1600" dirty="0">
                <a:ea typeface="ヒラギノ角ゴ Pro W3" charset="-128"/>
              </a:rPr>
              <a:t>High Standard Deviation = High Risk </a:t>
            </a:r>
          </a:p>
          <a:p>
            <a:pPr marL="740664" lvl="1" indent="-400050">
              <a:spcBef>
                <a:spcPts val="900"/>
              </a:spcBef>
              <a:buFontTx/>
              <a:buAutoNum type="arabicPeriod"/>
            </a:pPr>
            <a:r>
              <a:rPr lang="en-US" altLang="en-US" sz="2000" b="1" dirty="0">
                <a:ea typeface="ヒラギノ角ゴ Pro W3" charset="-128"/>
              </a:rPr>
              <a:t>Liquidity</a:t>
            </a:r>
            <a:r>
              <a:rPr lang="en-US" altLang="en-US" sz="2000" dirty="0">
                <a:ea typeface="ヒラギノ角ゴ Pro W3" charset="-128"/>
              </a:rPr>
              <a:t> (the ease and speed with which an asset can be turned into cash) relative to alternative assets</a:t>
            </a:r>
          </a:p>
          <a:p>
            <a:pPr marL="797814" lvl="2" indent="0">
              <a:spcBef>
                <a:spcPts val="900"/>
              </a:spcBef>
              <a:buNone/>
            </a:pPr>
            <a:r>
              <a:rPr lang="en-US" sz="1600" dirty="0">
                <a:ea typeface="ヒラギノ角ゴ Pro W3" charset="-128"/>
              </a:rPr>
              <a:t>Converting asset to cash </a:t>
            </a:r>
          </a:p>
          <a:p>
            <a:pPr marL="797814" lvl="2" indent="0">
              <a:spcBef>
                <a:spcPts val="900"/>
              </a:spcBef>
              <a:buNone/>
            </a:pPr>
            <a:endParaRPr lang="en-US" dirty="0"/>
          </a:p>
        </p:txBody>
      </p:sp>
    </p:spTree>
    <p:extLst>
      <p:ext uri="{BB962C8B-B14F-4D97-AF65-F5344CB8AC3E}">
        <p14:creationId xmlns:p14="http://schemas.microsoft.com/office/powerpoint/2010/main" val="4014739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139" y="0"/>
            <a:ext cx="10515600" cy="469762"/>
          </a:xfrm>
        </p:spPr>
        <p:txBody>
          <a:bodyPr/>
          <a:lstStyle/>
          <a:p>
            <a:r>
              <a:rPr lang="en-US" altLang="en-US" sz="2400" dirty="0">
                <a:ea typeface="ヒラギノ角ゴ Pro W3" charset="-128"/>
              </a:rPr>
              <a:t>Figure 4.2 Shift in the Demand Curve for Bonds</a:t>
            </a:r>
            <a:endParaRPr lang="en-US" sz="2400" dirty="0"/>
          </a:p>
        </p:txBody>
      </p:sp>
      <p:pic>
        <p:nvPicPr>
          <p:cNvPr id="4" name="Picture 2" descr="The vertical axis has a kink at the origin and is labeled &quot;Price of Bonds, P.&quot; It ranges from 750 to 1,000 in increments of 50. The horizontal axis is labeled &quot;Quantity of Bonds, B&quot; and ranges from 0 to 700 in increments of 100. The demand is shown by an downward sloping line and shows that an increase in the demand for bonds shifts the bond demand curve rightward. The price of bonds, P for the demand curve on the left are shown as follows:&#10;◦ 950 for quantity of bond 100&#10;◦ 900 for quantity of bond 200&#10;◦ 850 for quantity of bond 300&#10;◦ 800 for quantity of bond 400&#10;◦ 750 for quantity of bond 500&#10;The price of bonds, P for the demand curve on the right are shown as follows:&#10;◦ 950 for quantity of bond 300&#10;◦ 900 for quantity of bond 400&#10;◦ 850 for quantity of bond 500&#10;◦ 800 for quantity of bond 600&#10;◦ 750 for quantity of bond 7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1" y="498472"/>
            <a:ext cx="7599904" cy="570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564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Shifts in the Supply Curve</a:t>
            </a:r>
            <a:endParaRPr lang="en-US" dirty="0"/>
          </a:p>
        </p:txBody>
      </p:sp>
      <p:sp>
        <p:nvSpPr>
          <p:cNvPr id="3" name="Content Placeholder 2"/>
          <p:cNvSpPr>
            <a:spLocks noGrp="1"/>
          </p:cNvSpPr>
          <p:nvPr>
            <p:ph idx="1"/>
          </p:nvPr>
        </p:nvSpPr>
        <p:spPr/>
        <p:txBody>
          <a:bodyPr/>
          <a:lstStyle/>
          <a:p>
            <a:pPr marL="402336" indent="-402336">
              <a:buFontTx/>
              <a:buAutoNum type="arabicPeriod"/>
            </a:pPr>
            <a:r>
              <a:rPr lang="en-US" altLang="en-US" sz="2400" dirty="0">
                <a:ea typeface="ヒラギノ角ゴ Pro W3" charset="-128"/>
              </a:rPr>
              <a:t>Profitability of Investment Opportunities</a:t>
            </a:r>
          </a:p>
          <a:p>
            <a:pPr lvl="1"/>
            <a:r>
              <a:rPr lang="en-US" altLang="en-US" dirty="0">
                <a:ea typeface="ヒラギノ角ゴ Pro W3" charset="-128"/>
              </a:rPr>
              <a:t>Business cycle expansion,</a:t>
            </a:r>
            <a:endParaRPr lang="en-US" dirty="0"/>
          </a:p>
          <a:p>
            <a:pPr lvl="1"/>
            <a:r>
              <a:rPr lang="en-US" altLang="en-US" dirty="0">
                <a:ea typeface="ヒラギノ角ゴ Pro W3" charset="-128"/>
              </a:rPr>
              <a:t>investment opportunities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B</a:t>
            </a:r>
            <a:r>
              <a:rPr lang="en-US" altLang="en-US" i="1" baseline="30000" dirty="0" err="1">
                <a:ea typeface="ヒラギノ角ゴ Pro W3" charset="-128"/>
                <a:sym typeface="Symbol" panose="05050102010706020507" pitchFamily="18" charset="2"/>
              </a:rPr>
              <a:t>s</a:t>
            </a:r>
            <a:r>
              <a:rPr lang="en-US" altLang="en-US" dirty="0">
                <a:ea typeface="ヒラギノ角ゴ Pro W3" charset="-128"/>
                <a:sym typeface="Symbol" panose="05050102010706020507" pitchFamily="18" charset="2"/>
              </a:rPr>
              <a:t> ↑,</a:t>
            </a:r>
            <a:endParaRPr lang="en-US" dirty="0"/>
          </a:p>
          <a:p>
            <a:pPr lvl="1"/>
            <a:r>
              <a:rPr lang="en-US" altLang="en-US" i="1" dirty="0" err="1">
                <a:ea typeface="ヒラギノ角ゴ Pro W3" charset="-128"/>
                <a:sym typeface="Symbol" panose="05050102010706020507" pitchFamily="18" charset="2"/>
              </a:rPr>
              <a:t>B</a:t>
            </a:r>
            <a:r>
              <a:rPr lang="en-US" altLang="en-US" i="1" baseline="30000" dirty="0" err="1">
                <a:ea typeface="ヒラギノ角ゴ Pro W3" charset="-128"/>
                <a:sym typeface="Symbol" panose="05050102010706020507" pitchFamily="18" charset="2"/>
              </a:rPr>
              <a:t>s</a:t>
            </a:r>
            <a:r>
              <a:rPr lang="en-US" altLang="en-US" dirty="0">
                <a:ea typeface="ヒラギノ角ゴ Pro W3" charset="-128"/>
              </a:rPr>
              <a:t> shifts out to right</a:t>
            </a:r>
            <a:endParaRPr lang="en-US" dirty="0"/>
          </a:p>
          <a:p>
            <a:pPr marL="402336" indent="-402336">
              <a:buFontTx/>
              <a:buAutoNum type="arabicPeriod"/>
            </a:pPr>
            <a:r>
              <a:rPr lang="en-US" altLang="en-US" sz="2400" dirty="0">
                <a:ea typeface="ヒラギノ角ゴ Pro W3" charset="-128"/>
              </a:rPr>
              <a:t>Expected Inflation</a:t>
            </a:r>
          </a:p>
          <a:p>
            <a:pPr lvl="1"/>
            <a:r>
              <a:rPr lang="en-US" altLang="en-US" i="1" dirty="0">
                <a:sym typeface="Symbol"/>
              </a:rPr>
              <a:t></a:t>
            </a:r>
            <a:r>
              <a:rPr lang="en-US" altLang="en-US" i="1" baseline="30000" dirty="0">
                <a:ea typeface="ヒラギノ角ゴ Pro W3" charset="-128"/>
              </a:rPr>
              <a:t>e</a:t>
            </a:r>
            <a:r>
              <a:rPr lang="en-US" altLang="en-US" dirty="0">
                <a:ea typeface="ヒラギノ角ゴ Pro W3" charset="-128"/>
              </a:rPr>
              <a:t>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B</a:t>
            </a:r>
            <a:r>
              <a:rPr lang="en-US" altLang="en-US" i="1" baseline="30000" dirty="0" err="1">
                <a:ea typeface="ヒラギノ角ゴ Pro W3" charset="-128"/>
                <a:sym typeface="Symbol" panose="05050102010706020507" pitchFamily="18" charset="2"/>
              </a:rPr>
              <a:t>s</a:t>
            </a:r>
            <a:r>
              <a:rPr lang="en-US" altLang="en-US" dirty="0">
                <a:ea typeface="ヒラギノ角ゴ Pro W3" charset="-128"/>
                <a:sym typeface="Symbol" panose="05050102010706020507" pitchFamily="18" charset="2"/>
              </a:rPr>
              <a:t> ↑</a:t>
            </a:r>
            <a:endParaRPr lang="en-US" dirty="0"/>
          </a:p>
          <a:p>
            <a:pPr lvl="1"/>
            <a:r>
              <a:rPr lang="en-US" altLang="en-US" i="1" dirty="0" err="1">
                <a:ea typeface="ヒラギノ角ゴ Pro W3" charset="-128"/>
              </a:rPr>
              <a:t>B</a:t>
            </a:r>
            <a:r>
              <a:rPr lang="en-US" altLang="en-US" i="1" baseline="30000" dirty="0" err="1">
                <a:ea typeface="ヒラギノ角ゴ Pro W3" charset="-128"/>
              </a:rPr>
              <a:t>s</a:t>
            </a:r>
            <a:r>
              <a:rPr lang="en-US" altLang="en-US" dirty="0">
                <a:ea typeface="ヒラギノ角ゴ Pro W3" charset="-128"/>
              </a:rPr>
              <a:t> shifts out to right</a:t>
            </a:r>
            <a:endParaRPr lang="en-US" dirty="0"/>
          </a:p>
          <a:p>
            <a:pPr marL="402336" indent="-402336">
              <a:buFontTx/>
              <a:buAutoNum type="arabicPeriod"/>
            </a:pPr>
            <a:r>
              <a:rPr lang="en-US" altLang="en-US" sz="2400" dirty="0">
                <a:ea typeface="ヒラギノ角ゴ Pro W3" charset="-128"/>
              </a:rPr>
              <a:t>Government Activities</a:t>
            </a:r>
          </a:p>
          <a:p>
            <a:pPr lvl="1"/>
            <a:r>
              <a:rPr lang="en-US" altLang="en-US" dirty="0">
                <a:ea typeface="ヒラギノ角ゴ Pro W3" charset="-128"/>
              </a:rPr>
              <a:t>Deficits </a:t>
            </a:r>
            <a:r>
              <a:rPr lang="en-US" altLang="en-US" dirty="0">
                <a:ea typeface="ヒラギノ角ゴ Pro W3" charset="-128"/>
                <a:sym typeface="Symbol" panose="05050102010706020507" pitchFamily="18" charset="2"/>
              </a:rPr>
              <a:t>↑</a:t>
            </a:r>
            <a:r>
              <a:rPr lang="en-US" altLang="en-US" dirty="0">
                <a:ea typeface="ヒラギノ角ゴ Pro W3" charset="-128"/>
              </a:rPr>
              <a:t>, </a:t>
            </a:r>
            <a:r>
              <a:rPr lang="en-US" altLang="en-US" i="1" dirty="0" err="1">
                <a:ea typeface="ヒラギノ角ゴ Pro W3" charset="-128"/>
              </a:rPr>
              <a:t>B</a:t>
            </a:r>
            <a:r>
              <a:rPr lang="en-US" altLang="en-US" i="1" baseline="30000" dirty="0" err="1">
                <a:ea typeface="ヒラギノ角ゴ Pro W3" charset="-128"/>
              </a:rPr>
              <a:t>s</a:t>
            </a:r>
            <a:r>
              <a:rPr lang="en-US" altLang="en-US" dirty="0">
                <a:ea typeface="ヒラギノ角ゴ Pro W3" charset="-128"/>
              </a:rPr>
              <a:t> </a:t>
            </a:r>
            <a:r>
              <a:rPr lang="en-US" altLang="en-US" dirty="0">
                <a:ea typeface="ヒラギノ角ゴ Pro W3" charset="-128"/>
                <a:sym typeface="Symbol" panose="05050102010706020507" pitchFamily="18" charset="2"/>
              </a:rPr>
              <a:t>↑</a:t>
            </a:r>
            <a:endParaRPr lang="en-US" dirty="0"/>
          </a:p>
          <a:p>
            <a:pPr lvl="1"/>
            <a:r>
              <a:rPr lang="en-US" altLang="en-US" i="1" dirty="0" err="1">
                <a:ea typeface="ヒラギノ角ゴ Pro W3" charset="-128"/>
              </a:rPr>
              <a:t>B</a:t>
            </a:r>
            <a:r>
              <a:rPr lang="en-US" altLang="en-US" i="1" baseline="30000" dirty="0" err="1">
                <a:ea typeface="ヒラギノ角ゴ Pro W3" charset="-128"/>
              </a:rPr>
              <a:t>s</a:t>
            </a:r>
            <a:r>
              <a:rPr lang="en-US" altLang="en-US" dirty="0">
                <a:ea typeface="ヒラギノ角ゴ Pro W3" charset="-128"/>
              </a:rPr>
              <a:t> shifts out to right</a:t>
            </a:r>
            <a:endParaRPr lang="en-US" dirty="0"/>
          </a:p>
        </p:txBody>
      </p:sp>
    </p:spTree>
    <p:extLst>
      <p:ext uri="{BB962C8B-B14F-4D97-AF65-F5344CB8AC3E}">
        <p14:creationId xmlns:p14="http://schemas.microsoft.com/office/powerpoint/2010/main" val="3578417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Summary of Shifts in the Supply of Bonds</a:t>
            </a:r>
            <a:endParaRPr lang="en-US" dirty="0"/>
          </a:p>
        </p:txBody>
      </p:sp>
      <p:sp>
        <p:nvSpPr>
          <p:cNvPr id="3" name="Content Placeholder 2"/>
          <p:cNvSpPr>
            <a:spLocks noGrp="1"/>
          </p:cNvSpPr>
          <p:nvPr>
            <p:ph idx="1"/>
          </p:nvPr>
        </p:nvSpPr>
        <p:spPr/>
        <p:txBody>
          <a:bodyPr/>
          <a:lstStyle/>
          <a:p>
            <a:pPr marL="402336" indent="-402336">
              <a:buFontTx/>
              <a:buAutoNum type="arabicPeriod"/>
            </a:pPr>
            <a:r>
              <a:rPr lang="en-US" altLang="en-US" sz="2400" b="1" dirty="0">
                <a:ea typeface="ヒラギノ角ゴ Pro W3" charset="-128"/>
              </a:rPr>
              <a:t>Expected Profitability of Investment Opportunities: I</a:t>
            </a:r>
            <a:r>
              <a:rPr lang="en-US" altLang="en-US" sz="2400" dirty="0">
                <a:ea typeface="ヒラギノ角ゴ Pro W3" charset="-128"/>
              </a:rPr>
              <a:t>n a business cycle expansion, the supply of bonds increases. Conversely, in a recession, when there are far fewer expected profitable investment opportunities, the supply of bonds falls.</a:t>
            </a:r>
          </a:p>
          <a:p>
            <a:pPr marL="402336" indent="-402336">
              <a:buFontTx/>
              <a:buAutoNum type="arabicPeriod"/>
            </a:pPr>
            <a:r>
              <a:rPr lang="en-US" altLang="en-US" sz="2400" b="1" dirty="0">
                <a:ea typeface="ヒラギノ角ゴ Pro W3" charset="-128"/>
              </a:rPr>
              <a:t>Expected Inflation:</a:t>
            </a:r>
            <a:r>
              <a:rPr lang="en-US" altLang="en-US" sz="2400" dirty="0">
                <a:ea typeface="ヒラギノ角ゴ Pro W3" charset="-128"/>
              </a:rPr>
              <a:t> An increase in expected inflation causes the supply of bonds to increase.</a:t>
            </a:r>
          </a:p>
          <a:p>
            <a:pPr marL="402336" indent="-402336">
              <a:buFontTx/>
              <a:buAutoNum type="arabicPeriod"/>
            </a:pPr>
            <a:r>
              <a:rPr lang="en-US" altLang="en-US" sz="2400" b="1" dirty="0">
                <a:ea typeface="ヒラギノ角ゴ Pro W3" charset="-128"/>
              </a:rPr>
              <a:t>Government Activities: </a:t>
            </a:r>
            <a:r>
              <a:rPr lang="en-US" altLang="en-US" sz="2400" dirty="0">
                <a:ea typeface="ヒラギノ角ゴ Pro W3" charset="-128"/>
              </a:rPr>
              <a:t>Higher government deficits increase the supply of bonds. Conversely, government surpluses decrease the supply of bonds.</a:t>
            </a:r>
            <a:endParaRPr lang="en-US" sz="2400" dirty="0"/>
          </a:p>
        </p:txBody>
      </p:sp>
    </p:spTree>
    <p:extLst>
      <p:ext uri="{BB962C8B-B14F-4D97-AF65-F5344CB8AC3E}">
        <p14:creationId xmlns:p14="http://schemas.microsoft.com/office/powerpoint/2010/main" val="2345966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467139"/>
          </a:xfrm>
        </p:spPr>
        <p:txBody>
          <a:bodyPr/>
          <a:lstStyle/>
          <a:p>
            <a:r>
              <a:rPr lang="en-US" altLang="en-US" sz="2400" dirty="0">
                <a:ea typeface="ヒラギノ角ゴ Pro W3" charset="-128"/>
              </a:rPr>
              <a:t>Table 4.3 Factors That Shift Supply Curve of Bonds</a:t>
            </a:r>
            <a:endParaRPr lang="en-US" sz="2400" dirty="0"/>
          </a:p>
        </p:txBody>
      </p:sp>
      <p:pic>
        <p:nvPicPr>
          <p:cNvPr id="4" name="Picture 3" descr="A table shows factors that shift the supply of bon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5329" y="563981"/>
            <a:ext cx="6806619" cy="6194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8072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116647"/>
            <a:ext cx="10515600" cy="430004"/>
          </a:xfrm>
        </p:spPr>
        <p:txBody>
          <a:bodyPr/>
          <a:lstStyle/>
          <a:p>
            <a:r>
              <a:rPr lang="en-US" altLang="en-US" sz="2400" dirty="0">
                <a:ea typeface="ヒラギノ角ゴ Pro W3" charset="-128"/>
              </a:rPr>
              <a:t>Figure 4.3 Shift in the Supply Curve for Bonds</a:t>
            </a:r>
            <a:endParaRPr lang="en-US" sz="2400" dirty="0"/>
          </a:p>
        </p:txBody>
      </p:sp>
      <p:pic>
        <p:nvPicPr>
          <p:cNvPr id="4" name="Picture 2" descr="The vertical axis has a kink at the origin and is labeled &quot;Price of Bonds, P.&quot; It ranges from 750 to 1,000 in increments of 50. The horizontal axis is labeled &quot;Quantity of Bonds, B&quot; and ranges from 0 to 700 in increments of 100. The supply is shown by an upward sloping line and shows that an increase in the supply of bonds shifts the bond supply curve rightward. The price of bonds, P for the demand curve on the left are shown as follows:&#10;◦ 750 for quantity of bond 100&#10;◦ 800 for quantity of bond 200&#10;◦ 850 for quantity of bond 300&#10;◦ 900 for quantity of bond 400&#10;◦ 950 for quantity of bond 500&#10;The price of bonds, P for the demand curve on the right are shown as follows:&#10;◦ 750 for quantity of bond 300&#10;◦ 800 for quantity of bond 400&#10;◦ 850 for quantity of bond 500&#10;◦ 900 for quantity of bond 600&#10;◦ 950 for quantity of bond 7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755" y="546651"/>
            <a:ext cx="8731016" cy="595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977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Case: Changes in </a:t>
            </a:r>
            <a:r>
              <a:rPr lang="en-US" altLang="en-US" dirty="0">
                <a:sym typeface="Symbol"/>
              </a:rPr>
              <a:t></a:t>
            </a:r>
            <a:r>
              <a:rPr lang="en-US" altLang="en-US" i="1" baseline="30000" dirty="0">
                <a:ea typeface="ヒラギノ角ゴ Pro W3" charset="-128"/>
              </a:rPr>
              <a:t>e</a:t>
            </a:r>
            <a:r>
              <a:rPr lang="en-US" altLang="en-US" dirty="0">
                <a:ea typeface="ヒラギノ角ゴ Pro W3" charset="-128"/>
              </a:rPr>
              <a:t>: The Fisher Effect</a:t>
            </a:r>
            <a:endParaRPr lang="en-US" dirty="0"/>
          </a:p>
        </p:txBody>
      </p:sp>
      <p:sp>
        <p:nvSpPr>
          <p:cNvPr id="3" name="Content Placeholder 2"/>
          <p:cNvSpPr>
            <a:spLocks noGrp="1"/>
          </p:cNvSpPr>
          <p:nvPr>
            <p:ph idx="1"/>
          </p:nvPr>
        </p:nvSpPr>
        <p:spPr/>
        <p:txBody>
          <a:bodyPr/>
          <a:lstStyle/>
          <a:p>
            <a:pPr marL="0" indent="0">
              <a:buNone/>
            </a:pPr>
            <a:r>
              <a:rPr lang="en-US" altLang="en-US" sz="2400" dirty="0">
                <a:solidFill>
                  <a:srgbClr val="FF0000"/>
                </a:solidFill>
                <a:ea typeface="ヒラギノ角ゴ Pro W3" charset="-128"/>
              </a:rPr>
              <a:t>WHEN EXPECTED INFLATION RISES, INTEREST RATES WILL RISE</a:t>
            </a:r>
          </a:p>
          <a:p>
            <a:pPr marL="0" indent="0">
              <a:buNone/>
            </a:pPr>
            <a:endParaRPr lang="en-US" altLang="en-US" sz="2400" dirty="0">
              <a:ea typeface="ヒラギノ角ゴ Pro W3" charset="-128"/>
            </a:endParaRPr>
          </a:p>
          <a:p>
            <a:pPr marL="0" indent="0">
              <a:buNone/>
            </a:pPr>
            <a:r>
              <a:rPr lang="en-US" altLang="en-US" sz="2400" dirty="0">
                <a:ea typeface="ヒラギノ角ゴ Pro W3" charset="-128"/>
              </a:rPr>
              <a:t>What if there is a change in expected inflation?</a:t>
            </a:r>
            <a:endParaRPr lang="en-US" sz="2400" dirty="0"/>
          </a:p>
          <a:p>
            <a:pPr marL="0" indent="0">
              <a:buNone/>
            </a:pPr>
            <a:endParaRPr lang="en-US" altLang="en-US" sz="2400" dirty="0">
              <a:ea typeface="ヒラギノ角ゴ Pro W3" charset="-128"/>
            </a:endParaRPr>
          </a:p>
          <a:p>
            <a:pPr marL="0" indent="0">
              <a:buNone/>
            </a:pPr>
            <a:r>
              <a:rPr lang="en-US" altLang="en-US" sz="2400" dirty="0">
                <a:ea typeface="ヒラギノ角ゴ Pro W3" charset="-128"/>
              </a:rPr>
              <a:t>As seen in the next slide, if </a:t>
            </a:r>
            <a:r>
              <a:rPr lang="en-US" altLang="en-US" sz="2400" dirty="0">
                <a:sym typeface="Symbol"/>
              </a:rPr>
              <a:t></a:t>
            </a:r>
            <a:r>
              <a:rPr lang="en-US" altLang="en-US" sz="2400" i="1" baseline="30000" dirty="0">
                <a:ea typeface="ヒラギノ角ゴ Pro W3" charset="-128"/>
              </a:rPr>
              <a:t>e</a:t>
            </a:r>
            <a:r>
              <a:rPr lang="en-US" altLang="en-US" sz="2400" dirty="0">
                <a:ea typeface="ヒラギノ角ゴ Pro W3" charset="-128"/>
              </a:rPr>
              <a:t> </a:t>
            </a:r>
            <a:r>
              <a:rPr lang="en-US" altLang="en-US" sz="2400" dirty="0">
                <a:ea typeface="ヒラギノ角ゴ Pro W3" charset="-128"/>
                <a:sym typeface="Symbol" panose="05050102010706020507" pitchFamily="18" charset="2"/>
              </a:rPr>
              <a:t>↑</a:t>
            </a:r>
          </a:p>
          <a:p>
            <a:pPr marL="402336" indent="-402336" defTabSz="512763">
              <a:buNone/>
            </a:pPr>
            <a:r>
              <a:rPr lang="en-US" altLang="en-US" sz="2400" dirty="0">
                <a:solidFill>
                  <a:srgbClr val="007FA3"/>
                </a:solidFill>
              </a:rPr>
              <a:t>1.</a:t>
            </a:r>
            <a:r>
              <a:rPr lang="en-US" altLang="en-US" sz="2400" dirty="0">
                <a:ea typeface="ヒラギノ角ゴ Pro W3" charset="-128"/>
              </a:rPr>
              <a:t>	Relative </a:t>
            </a:r>
            <a:r>
              <a:rPr lang="en-US" altLang="en-US" sz="2400" i="1" dirty="0">
                <a:ea typeface="ヒラギノ角ゴ Pro W3" charset="-128"/>
              </a:rPr>
              <a:t>R</a:t>
            </a:r>
            <a:r>
              <a:rPr lang="en-US" altLang="en-US" sz="2400" i="1" baseline="30000" dirty="0">
                <a:ea typeface="ヒラギノ角ゴ Pro W3" charset="-128"/>
              </a:rPr>
              <a:t>e</a:t>
            </a:r>
            <a:r>
              <a:rPr lang="en-US" altLang="en-US" sz="2400" dirty="0">
                <a:ea typeface="ヒラギノ角ゴ Pro W3" charset="-128"/>
              </a:rPr>
              <a:t> </a:t>
            </a:r>
            <a:r>
              <a:rPr lang="en-US" altLang="en-US" sz="2400" dirty="0">
                <a:ea typeface="ヒラギノ角ゴ Pro W3" charset="-128"/>
                <a:sym typeface="Symbol" panose="05050102010706020507" pitchFamily="18" charset="2"/>
              </a:rPr>
              <a:t>↓, </a:t>
            </a:r>
            <a:r>
              <a:rPr lang="en-US" altLang="en-US" sz="2400" i="1" dirty="0" err="1">
                <a:ea typeface="ヒラギノ角ゴ Pro W3" charset="-128"/>
                <a:sym typeface="Symbol" panose="05050102010706020507" pitchFamily="18" charset="2"/>
              </a:rPr>
              <a:t>B</a:t>
            </a:r>
            <a:r>
              <a:rPr lang="en-US" altLang="en-US" sz="2400" i="1" baseline="30000" dirty="0" err="1">
                <a:ea typeface="ヒラギノ角ゴ Pro W3" charset="-128"/>
                <a:sym typeface="Symbol" panose="05050102010706020507" pitchFamily="18" charset="2"/>
              </a:rPr>
              <a:t>d</a:t>
            </a:r>
            <a:r>
              <a:rPr lang="en-US" altLang="en-US" sz="2400" dirty="0">
                <a:ea typeface="ヒラギノ角ゴ Pro W3" charset="-128"/>
                <a:sym typeface="Symbol" panose="05050102010706020507" pitchFamily="18" charset="2"/>
              </a:rPr>
              <a:t> shifts in to left</a:t>
            </a:r>
          </a:p>
          <a:p>
            <a:pPr marL="402336" indent="-402336">
              <a:buNone/>
              <a:tabLst>
                <a:tab pos="512763" algn="l"/>
              </a:tabLst>
            </a:pPr>
            <a:r>
              <a:rPr lang="en-US" altLang="en-US" sz="2400" dirty="0">
                <a:solidFill>
                  <a:srgbClr val="007FA3"/>
                </a:solidFill>
              </a:rPr>
              <a:t>2.</a:t>
            </a:r>
            <a:r>
              <a:rPr lang="en-US" altLang="en-US" sz="2400" dirty="0">
                <a:ea typeface="ヒラギノ角ゴ Pro W3" charset="-128"/>
              </a:rPr>
              <a:t>	</a:t>
            </a:r>
            <a:r>
              <a:rPr lang="en-US" altLang="en-US" sz="2400" i="1" dirty="0" err="1">
                <a:ea typeface="ヒラギノ角ゴ Pro W3" charset="-128"/>
              </a:rPr>
              <a:t>B</a:t>
            </a:r>
            <a:r>
              <a:rPr lang="en-US" altLang="en-US" sz="2400" i="1" baseline="30000" dirty="0" err="1">
                <a:ea typeface="ヒラギノ角ゴ Pro W3" charset="-128"/>
              </a:rPr>
              <a:t>s</a:t>
            </a:r>
            <a:r>
              <a:rPr lang="en-US" altLang="en-US" sz="2400" dirty="0">
                <a:ea typeface="ヒラギノ角ゴ Pro W3" charset="-128"/>
              </a:rPr>
              <a:t> </a:t>
            </a:r>
            <a:r>
              <a:rPr lang="en-US" altLang="en-US" sz="2400" dirty="0">
                <a:ea typeface="ヒラギノ角ゴ Pro W3" charset="-128"/>
                <a:sym typeface="Symbol" panose="05050102010706020507" pitchFamily="18" charset="2"/>
              </a:rPr>
              <a:t>↑, </a:t>
            </a:r>
            <a:r>
              <a:rPr lang="en-US" altLang="en-US" sz="2400" i="1" dirty="0" err="1">
                <a:ea typeface="ヒラギノ角ゴ Pro W3" charset="-128"/>
                <a:sym typeface="Symbol" panose="05050102010706020507" pitchFamily="18" charset="2"/>
              </a:rPr>
              <a:t>B</a:t>
            </a:r>
            <a:r>
              <a:rPr lang="en-US" altLang="en-US" sz="2400" i="1" baseline="30000" dirty="0" err="1">
                <a:ea typeface="ヒラギノ角ゴ Pro W3" charset="-128"/>
                <a:sym typeface="Symbol" panose="05050102010706020507" pitchFamily="18" charset="2"/>
              </a:rPr>
              <a:t>s</a:t>
            </a:r>
            <a:r>
              <a:rPr lang="en-US" altLang="en-US" sz="2400" dirty="0">
                <a:ea typeface="ヒラギノ角ゴ Pro W3" charset="-128"/>
                <a:sym typeface="Symbol" panose="05050102010706020507" pitchFamily="18" charset="2"/>
              </a:rPr>
              <a:t> shifts out to right</a:t>
            </a:r>
          </a:p>
          <a:p>
            <a:pPr marL="402336" indent="-402336" defTabSz="512763">
              <a:buNone/>
            </a:pPr>
            <a:r>
              <a:rPr lang="en-US" altLang="en-US" sz="2400" dirty="0">
                <a:solidFill>
                  <a:srgbClr val="007FA3"/>
                </a:solidFill>
              </a:rPr>
              <a:t>3.</a:t>
            </a:r>
            <a:r>
              <a:rPr lang="en-US" altLang="en-US" sz="2400" dirty="0">
                <a:ea typeface="ヒラギノ角ゴ Pro W3" charset="-128"/>
              </a:rPr>
              <a:t>	</a:t>
            </a:r>
            <a:r>
              <a:rPr lang="en-US" altLang="en-US" sz="2400" i="1" dirty="0">
                <a:ea typeface="ヒラギノ角ゴ Pro W3" charset="-128"/>
              </a:rPr>
              <a:t>P</a:t>
            </a:r>
            <a:r>
              <a:rPr lang="en-US" altLang="en-US" sz="2400" dirty="0">
                <a:ea typeface="ヒラギノ角ゴ Pro W3" charset="-128"/>
              </a:rPr>
              <a:t> </a:t>
            </a:r>
            <a:r>
              <a:rPr lang="en-US" altLang="en-US" sz="2400" dirty="0">
                <a:ea typeface="ヒラギノ角ゴ Pro W3" charset="-128"/>
                <a:sym typeface="Symbol" panose="05050102010706020507" pitchFamily="18" charset="2"/>
              </a:rPr>
              <a:t>↓, </a:t>
            </a:r>
            <a:r>
              <a:rPr lang="en-US" altLang="en-US" sz="2400" i="1" dirty="0" err="1">
                <a:ea typeface="ヒラギノ角ゴ Pro W3" charset="-128"/>
                <a:sym typeface="Symbol" panose="05050102010706020507" pitchFamily="18" charset="2"/>
              </a:rPr>
              <a:t>i</a:t>
            </a:r>
            <a:r>
              <a:rPr lang="en-US" altLang="en-US" sz="2400" dirty="0">
                <a:ea typeface="ヒラギノ角ゴ Pro W3" charset="-128"/>
                <a:sym typeface="Symbol" panose="05050102010706020507" pitchFamily="18" charset="2"/>
              </a:rPr>
              <a:t> ↑</a:t>
            </a:r>
            <a:endParaRPr lang="en-US" sz="2400" dirty="0"/>
          </a:p>
        </p:txBody>
      </p:sp>
    </p:spTree>
    <p:extLst>
      <p:ext uri="{BB962C8B-B14F-4D97-AF65-F5344CB8AC3E}">
        <p14:creationId xmlns:p14="http://schemas.microsoft.com/office/powerpoint/2010/main" val="1251601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116647"/>
            <a:ext cx="10515600" cy="668545"/>
          </a:xfrm>
        </p:spPr>
        <p:txBody>
          <a:bodyPr/>
          <a:lstStyle/>
          <a:p>
            <a:r>
              <a:rPr lang="en-US" altLang="en-US" sz="2400" dirty="0"/>
              <a:t>Figure 4.4 Response to a Change in Expected Inflation</a:t>
            </a:r>
            <a:endParaRPr lang="en-US" sz="2400" dirty="0"/>
          </a:p>
        </p:txBody>
      </p:sp>
      <p:pic>
        <p:nvPicPr>
          <p:cNvPr id="4" name="Picture 2" descr="The vertical axis is labeled &quot;Price of bond, P&quot; and horizontal axis is labeled &quot;Quantity of bond, B.&quot; For situation 1 the supply is shown by an upward sloping line and demand curve is shown by an downward sloping line which intersect each other at price of bond P1. In situation 2 the supply is shown by an upward sloping line on the right and demand curve is shown by an downward sloping line on the left which intersect each other at price of bond P2. The graph shows that:&#10;Step 1. A rise in expected inflation shifts the bond demand curve leftward . . .&#10;Step 2. and shifts the bond supply curve rightward . . .&#10;Step 3. causing the price of bonds to fall and the equilibrium interest rate to ri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887" y="1053548"/>
            <a:ext cx="10507703" cy="538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5409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t>Figure 4.5 Expected Inflation and Interest Rates (Three-Month Treasury Bills), 1953–2016</a:t>
            </a:r>
            <a:endParaRPr lang="en-US" sz="2400" dirty="0"/>
          </a:p>
        </p:txBody>
      </p:sp>
      <p:pic>
        <p:nvPicPr>
          <p:cNvPr id="4" name="Picture 2" descr="The vertical axis is labeled &quot;Annual rate (percent)&quot; and ranges from 0 to 20 in increments of 4. The horizontal axis lists dates from 1955 to 2015 in 5-year increments. The line for expected inflation shows annual rate as 0.75 percent for the year 1955 which with a fluctuating trend reaches to 3.5 percent by 1960. With a net growing trend over the years the annual rate increases to 18 percent by the year 1980 but with a sudden decline falls down to zero percent by the year 1982. With a fluctuating trend over the year it increases to 4 percent by the year 2000 but falls down to 0 percent by the year 2015. The line for interest rate shows annual rate as 2.5 percent for the year 1955 which with a fluctuating trend reaches to 4 percent by 1960. With a net growing trend over the years the annual rate increases to 15 percent by the year 1980 but with a sudden decline falls down to 8 percent by the year 1982. With a fluctuating trend over the year it decreases to 2 percent by the year 2000 and 0 percent by the year 2015.&#10;The values used in the description are approxim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756" y="1573198"/>
            <a:ext cx="11038308" cy="471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292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Summary of the Fisher Effect</a:t>
            </a:r>
            <a:endParaRPr lang="en-US" dirty="0"/>
          </a:p>
        </p:txBody>
      </p:sp>
      <p:sp>
        <p:nvSpPr>
          <p:cNvPr id="3" name="Content Placeholder 2"/>
          <p:cNvSpPr>
            <a:spLocks noGrp="1"/>
          </p:cNvSpPr>
          <p:nvPr>
            <p:ph idx="1"/>
          </p:nvPr>
        </p:nvSpPr>
        <p:spPr/>
        <p:txBody>
          <a:bodyPr/>
          <a:lstStyle/>
          <a:p>
            <a:pPr marL="402336" indent="-402336">
              <a:buFontTx/>
              <a:buAutoNum type="arabicPeriod"/>
            </a:pPr>
            <a:r>
              <a:rPr lang="en-US" altLang="en-US" sz="2400" dirty="0">
                <a:ea typeface="ヒラギノ角ゴ Pro W3" charset="-128"/>
              </a:rPr>
              <a:t>If expected inflation rises from 5% to 10%, the expected return on bonds relative to real assets falls and, as a result, the demand for bonds falls.</a:t>
            </a:r>
          </a:p>
          <a:p>
            <a:pPr marL="402336" indent="-402336">
              <a:buFontTx/>
              <a:buAutoNum type="arabicPeriod"/>
            </a:pPr>
            <a:r>
              <a:rPr lang="en-US" altLang="en-US" sz="2400" dirty="0">
                <a:ea typeface="ヒラギノ角ゴ Pro W3" charset="-128"/>
              </a:rPr>
              <a:t>The rise in expected inflation also means that the real cost of borrowing has declined, causing the quantity of bonds supplied to increase.</a:t>
            </a:r>
          </a:p>
          <a:p>
            <a:pPr marL="402336" indent="-402336">
              <a:buFontTx/>
              <a:buAutoNum type="arabicPeriod"/>
            </a:pPr>
            <a:r>
              <a:rPr lang="en-US" altLang="en-US" sz="2400" dirty="0">
                <a:ea typeface="ヒラギノ角ゴ Pro W3" charset="-128"/>
              </a:rPr>
              <a:t>When the demand for bonds falls and the quantity of bonds supplied increases, the equilibrium bond </a:t>
            </a:r>
            <a:br>
              <a:rPr lang="en-US" altLang="en-US" sz="2400" dirty="0">
                <a:ea typeface="ヒラギノ角ゴ Pro W3" charset="-128"/>
              </a:rPr>
            </a:br>
            <a:r>
              <a:rPr lang="en-US" altLang="en-US" sz="2400" dirty="0">
                <a:ea typeface="ヒラギノ角ゴ Pro W3" charset="-128"/>
              </a:rPr>
              <a:t>price falls.</a:t>
            </a:r>
          </a:p>
          <a:p>
            <a:pPr marL="402336" indent="-402336">
              <a:buFontTx/>
              <a:buAutoNum type="arabicPeriod"/>
            </a:pPr>
            <a:r>
              <a:rPr lang="en-US" altLang="en-US" sz="2400" dirty="0">
                <a:ea typeface="ヒラギノ角ゴ Pro W3" charset="-128"/>
              </a:rPr>
              <a:t>Since the bond price is negatively related to the interest rate, this means that the interest rate will rise.</a:t>
            </a:r>
            <a:endParaRPr lang="en-US" sz="2400" dirty="0"/>
          </a:p>
        </p:txBody>
      </p:sp>
    </p:spTree>
    <p:extLst>
      <p:ext uri="{BB962C8B-B14F-4D97-AF65-F5344CB8AC3E}">
        <p14:creationId xmlns:p14="http://schemas.microsoft.com/office/powerpoint/2010/main" val="2007966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Case: Business Cycle Expansion</a:t>
            </a:r>
            <a:endParaRPr lang="en-US" dirty="0"/>
          </a:p>
        </p:txBody>
      </p:sp>
      <p:sp>
        <p:nvSpPr>
          <p:cNvPr id="3" name="Content Placeholder 2"/>
          <p:cNvSpPr>
            <a:spLocks noGrp="1"/>
          </p:cNvSpPr>
          <p:nvPr>
            <p:ph idx="1"/>
          </p:nvPr>
        </p:nvSpPr>
        <p:spPr/>
        <p:txBody>
          <a:bodyPr/>
          <a:lstStyle/>
          <a:p>
            <a:pPr marL="0" indent="0">
              <a:buNone/>
            </a:pPr>
            <a:r>
              <a:rPr lang="en-US" altLang="en-US" sz="2400" dirty="0">
                <a:ea typeface="ヒラギノ角ゴ Pro W3" charset="-128"/>
              </a:rPr>
              <a:t>As the next slide shows, in a Business Cycle Expansion,</a:t>
            </a:r>
          </a:p>
          <a:p>
            <a:pPr marL="402336" indent="-402336">
              <a:buFontTx/>
              <a:buAutoNum type="arabicPeriod"/>
            </a:pPr>
            <a:r>
              <a:rPr lang="en-US" altLang="en-US" sz="2400" dirty="0">
                <a:ea typeface="ヒラギノ角ゴ Pro W3" charset="-128"/>
              </a:rPr>
              <a:t>Wealth </a:t>
            </a:r>
            <a:r>
              <a:rPr lang="en-US" altLang="en-US" sz="2400" dirty="0">
                <a:ea typeface="ヒラギノ角ゴ Pro W3" charset="-128"/>
                <a:sym typeface="Symbol" panose="05050102010706020507" pitchFamily="18" charset="2"/>
              </a:rPr>
              <a:t>↑, </a:t>
            </a:r>
            <a:r>
              <a:rPr lang="en-US" altLang="en-US" sz="2400" i="1" dirty="0" err="1">
                <a:ea typeface="ヒラギノ角ゴ Pro W3" charset="-128"/>
                <a:sym typeface="Symbol" panose="05050102010706020507" pitchFamily="18" charset="2"/>
              </a:rPr>
              <a:t>B</a:t>
            </a:r>
            <a:r>
              <a:rPr lang="en-US" altLang="en-US" sz="2400" i="1" baseline="30000" dirty="0" err="1">
                <a:ea typeface="ヒラギノ角ゴ Pro W3" charset="-128"/>
                <a:sym typeface="Symbol" panose="05050102010706020507" pitchFamily="18" charset="2"/>
              </a:rPr>
              <a:t>d</a:t>
            </a:r>
            <a:r>
              <a:rPr lang="en-US" altLang="en-US" sz="2400" i="1" dirty="0">
                <a:ea typeface="ヒラギノ角ゴ Pro W3" charset="-128"/>
                <a:sym typeface="Symbol" panose="05050102010706020507" pitchFamily="18" charset="2"/>
              </a:rPr>
              <a:t> </a:t>
            </a:r>
            <a:r>
              <a:rPr lang="en-US" altLang="en-US" sz="2400" dirty="0">
                <a:ea typeface="ヒラギノ角ゴ Pro W3" charset="-128"/>
                <a:sym typeface="Symbol" panose="05050102010706020507" pitchFamily="18" charset="2"/>
              </a:rPr>
              <a:t>↑, </a:t>
            </a:r>
            <a:r>
              <a:rPr lang="en-US" altLang="en-US" sz="2400" i="1" dirty="0" err="1">
                <a:ea typeface="ヒラギノ角ゴ Pro W3" charset="-128"/>
                <a:sym typeface="Symbol" panose="05050102010706020507" pitchFamily="18" charset="2"/>
              </a:rPr>
              <a:t>B</a:t>
            </a:r>
            <a:r>
              <a:rPr lang="en-US" altLang="en-US" sz="2400" i="1" baseline="30000" dirty="0" err="1">
                <a:ea typeface="ヒラギノ角ゴ Pro W3" charset="-128"/>
                <a:sym typeface="Symbol" panose="05050102010706020507" pitchFamily="18" charset="2"/>
              </a:rPr>
              <a:t>d</a:t>
            </a:r>
            <a:r>
              <a:rPr lang="en-US" altLang="en-US" sz="2400" dirty="0">
                <a:ea typeface="ヒラギノ角ゴ Pro W3" charset="-128"/>
                <a:sym typeface="Symbol" panose="05050102010706020507" pitchFamily="18" charset="2"/>
              </a:rPr>
              <a:t> shifts out to right</a:t>
            </a:r>
          </a:p>
          <a:p>
            <a:pPr marL="402336" indent="-402336">
              <a:buFontTx/>
              <a:buAutoNum type="arabicPeriod"/>
            </a:pPr>
            <a:r>
              <a:rPr lang="en-US" altLang="en-US" sz="2400" dirty="0">
                <a:ea typeface="ヒラギノ角ゴ Pro W3" charset="-128"/>
              </a:rPr>
              <a:t>Investment </a:t>
            </a:r>
            <a:r>
              <a:rPr lang="en-US" altLang="en-US" sz="2400" dirty="0">
                <a:ea typeface="ヒラギノ角ゴ Pro W3" charset="-128"/>
                <a:sym typeface="Symbol" panose="05050102010706020507" pitchFamily="18" charset="2"/>
              </a:rPr>
              <a:t>↑, </a:t>
            </a:r>
            <a:r>
              <a:rPr lang="en-US" altLang="en-US" sz="2400" i="1" dirty="0" err="1">
                <a:ea typeface="ヒラギノ角ゴ Pro W3" charset="-128"/>
                <a:sym typeface="Symbol" panose="05050102010706020507" pitchFamily="18" charset="2"/>
              </a:rPr>
              <a:t>B</a:t>
            </a:r>
            <a:r>
              <a:rPr lang="en-US" altLang="en-US" sz="2400" i="1" baseline="30000" dirty="0" err="1">
                <a:ea typeface="ヒラギノ角ゴ Pro W3" charset="-128"/>
                <a:sym typeface="Symbol" panose="05050102010706020507" pitchFamily="18" charset="2"/>
              </a:rPr>
              <a:t>s</a:t>
            </a:r>
            <a:r>
              <a:rPr lang="en-US" altLang="en-US" sz="2400" dirty="0">
                <a:ea typeface="ヒラギノ角ゴ Pro W3" charset="-128"/>
                <a:sym typeface="Symbol" panose="05050102010706020507" pitchFamily="18" charset="2"/>
              </a:rPr>
              <a:t> ↑, </a:t>
            </a:r>
            <a:r>
              <a:rPr lang="en-US" altLang="en-US" sz="2400" i="1" dirty="0" err="1">
                <a:ea typeface="ヒラギノ角ゴ Pro W3" charset="-128"/>
                <a:sym typeface="Symbol" panose="05050102010706020507" pitchFamily="18" charset="2"/>
              </a:rPr>
              <a:t>B</a:t>
            </a:r>
            <a:r>
              <a:rPr lang="en-US" altLang="en-US" sz="2400" i="1" baseline="30000" dirty="0" err="1">
                <a:ea typeface="ヒラギノ角ゴ Pro W3" charset="-128"/>
                <a:sym typeface="Symbol" panose="05050102010706020507" pitchFamily="18" charset="2"/>
              </a:rPr>
              <a:t>s</a:t>
            </a:r>
            <a:r>
              <a:rPr lang="en-US" altLang="en-US" sz="2400" dirty="0">
                <a:ea typeface="ヒラギノ角ゴ Pro W3" charset="-128"/>
                <a:sym typeface="Symbol" panose="05050102010706020507" pitchFamily="18" charset="2"/>
              </a:rPr>
              <a:t> shifts right</a:t>
            </a:r>
          </a:p>
          <a:p>
            <a:pPr marL="402336" indent="-402336">
              <a:buFontTx/>
              <a:buAutoNum type="arabicPeriod"/>
            </a:pPr>
            <a:r>
              <a:rPr lang="en-US" altLang="en-US" sz="2400" dirty="0">
                <a:ea typeface="ヒラギノ角ゴ Pro W3" charset="-128"/>
              </a:rPr>
              <a:t>If </a:t>
            </a:r>
            <a:r>
              <a:rPr lang="en-US" altLang="en-US" sz="2400" i="1" dirty="0" err="1">
                <a:ea typeface="ヒラギノ角ゴ Pro W3" charset="-128"/>
              </a:rPr>
              <a:t>B</a:t>
            </a:r>
            <a:r>
              <a:rPr lang="en-US" altLang="en-US" sz="2400" i="1" baseline="30000" dirty="0" err="1">
                <a:ea typeface="ヒラギノ角ゴ Pro W3" charset="-128"/>
              </a:rPr>
              <a:t>s</a:t>
            </a:r>
            <a:r>
              <a:rPr lang="en-US" altLang="en-US" sz="2400" dirty="0">
                <a:ea typeface="ヒラギノ角ゴ Pro W3" charset="-128"/>
              </a:rPr>
              <a:t> shifts more than </a:t>
            </a:r>
            <a:r>
              <a:rPr lang="en-US" altLang="en-US" sz="2400" i="1" dirty="0" err="1">
                <a:ea typeface="ヒラギノ角ゴ Pro W3" charset="-128"/>
              </a:rPr>
              <a:t>B</a:t>
            </a:r>
            <a:r>
              <a:rPr lang="en-US" altLang="en-US" sz="2400" i="1" baseline="30000" dirty="0" err="1">
                <a:ea typeface="ヒラギノ角ゴ Pro W3" charset="-128"/>
              </a:rPr>
              <a:t>d</a:t>
            </a:r>
            <a:r>
              <a:rPr lang="en-US" altLang="en-US" sz="2400" dirty="0">
                <a:ea typeface="ヒラギノ角ゴ Pro W3" charset="-128"/>
              </a:rPr>
              <a:t> then </a:t>
            </a:r>
            <a:r>
              <a:rPr lang="en-US" altLang="en-US" sz="2400" i="1" dirty="0">
                <a:ea typeface="ヒラギノ角ゴ Pro W3" charset="-128"/>
              </a:rPr>
              <a:t>P</a:t>
            </a:r>
            <a:r>
              <a:rPr lang="en-US" altLang="en-US" sz="2400" dirty="0">
                <a:ea typeface="ヒラギノ角ゴ Pro W3" charset="-128"/>
              </a:rPr>
              <a:t> </a:t>
            </a:r>
            <a:r>
              <a:rPr lang="en-US" altLang="en-US" sz="2400" dirty="0">
                <a:ea typeface="ヒラギノ角ゴ Pro W3" charset="-128"/>
                <a:sym typeface="Symbol" panose="05050102010706020507" pitchFamily="18" charset="2"/>
              </a:rPr>
              <a:t>↓, </a:t>
            </a:r>
            <a:r>
              <a:rPr lang="en-US" altLang="en-US" sz="2400" i="1" dirty="0" err="1">
                <a:ea typeface="ヒラギノ角ゴ Pro W3" charset="-128"/>
                <a:sym typeface="Symbol" panose="05050102010706020507" pitchFamily="18" charset="2"/>
              </a:rPr>
              <a:t>i</a:t>
            </a:r>
            <a:r>
              <a:rPr lang="en-US" altLang="en-US" sz="2400" dirty="0">
                <a:ea typeface="ヒラギノ角ゴ Pro W3" charset="-128"/>
                <a:sym typeface="Symbol" panose="05050102010706020507" pitchFamily="18" charset="2"/>
              </a:rPr>
              <a:t> ↑</a:t>
            </a:r>
            <a:endParaRPr lang="en-US" sz="2400" dirty="0"/>
          </a:p>
        </p:txBody>
      </p:sp>
    </p:spTree>
    <p:extLst>
      <p:ext uri="{BB962C8B-B14F-4D97-AF65-F5344CB8AC3E}">
        <p14:creationId xmlns:p14="http://schemas.microsoft.com/office/powerpoint/2010/main" val="142687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Expected Return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endParaRPr lang="en-US" sz="2400" i="1" dirty="0"/>
              </a:p>
              <a:p>
                <a:pPr marL="0" indent="0">
                  <a:buNone/>
                </a:pPr>
                <a14:m>
                  <m:oMath xmlns:m="http://schemas.openxmlformats.org/officeDocument/2006/math">
                    <m:r>
                      <m:rPr>
                        <m:nor/>
                      </m:rPr>
                      <a:rPr lang="en-US" sz="2400" i="1" smtClean="0"/>
                      <m:t>R</m:t>
                    </m:r>
                    <m:r>
                      <m:rPr>
                        <m:nor/>
                      </m:rPr>
                      <a:rPr lang="en-US" sz="2400" i="1" baseline="30000" smtClean="0"/>
                      <m:t>e</m:t>
                    </m:r>
                    <m:r>
                      <m:rPr>
                        <m:nor/>
                      </m:rPr>
                      <a:rPr lang="en-US" sz="2400" smtClean="0"/>
                      <m:t> = </m:t>
                    </m:r>
                    <m:r>
                      <m:rPr>
                        <m:nor/>
                      </m:rPr>
                      <a:rPr lang="en-US" sz="2400" i="1" smtClean="0"/>
                      <m:t>p</m:t>
                    </m:r>
                    <m:r>
                      <m:rPr>
                        <m:nor/>
                      </m:rPr>
                      <a:rPr lang="en-US" sz="2400" baseline="-25000" smtClean="0"/>
                      <m:t>1</m:t>
                    </m:r>
                    <m:r>
                      <m:rPr>
                        <m:nor/>
                      </m:rPr>
                      <a:rPr lang="en-US" sz="2400" i="1" smtClean="0"/>
                      <m:t>R</m:t>
                    </m:r>
                    <m:r>
                      <m:rPr>
                        <m:nor/>
                      </m:rPr>
                      <a:rPr lang="en-US" sz="2400" baseline="-25000" smtClean="0"/>
                      <m:t>1</m:t>
                    </m:r>
                    <m:r>
                      <m:rPr>
                        <m:nor/>
                      </m:rPr>
                      <a:rPr lang="en-US" sz="2400" smtClean="0"/>
                      <m:t>+</m:t>
                    </m:r>
                    <m:r>
                      <m:rPr>
                        <m:nor/>
                      </m:rPr>
                      <a:rPr lang="en-US" sz="2400" i="1" smtClean="0"/>
                      <m:t>p</m:t>
                    </m:r>
                    <m:r>
                      <m:rPr>
                        <m:nor/>
                      </m:rPr>
                      <a:rPr lang="en-US" sz="2400" baseline="-25000" smtClean="0"/>
                      <m:t>2</m:t>
                    </m:r>
                    <m:r>
                      <m:rPr>
                        <m:nor/>
                      </m:rPr>
                      <a:rPr lang="en-US" sz="2400" i="1" smtClean="0"/>
                      <m:t>R</m:t>
                    </m:r>
                    <m:r>
                      <m:rPr>
                        <m:nor/>
                      </m:rPr>
                      <a:rPr lang="en-US" sz="2400" baseline="-25000" smtClean="0"/>
                      <m:t>2</m:t>
                    </m:r>
                    <m:r>
                      <m:rPr>
                        <m:nor/>
                      </m:rPr>
                      <a:rPr lang="en-US" sz="2400" b="0" i="0" smtClean="0"/>
                      <m:t>+</m:t>
                    </m:r>
                    <m:r>
                      <a:rPr lang="en-US" sz="2400" b="0" i="1" smtClean="0">
                        <a:latin typeface="Cambria Math" panose="02040503050406030204" pitchFamily="18" charset="0"/>
                      </a:rPr>
                      <m:t>…+</m:t>
                    </m:r>
                    <m:r>
                      <m:rPr>
                        <m:nor/>
                      </m:rPr>
                      <a:rPr lang="en-US" sz="2400" i="1"/>
                      <m:t>p</m:t>
                    </m:r>
                    <m:r>
                      <m:rPr>
                        <m:nor/>
                      </m:rPr>
                      <a:rPr lang="en-US" sz="2400" b="0" i="0" baseline="-25000" smtClean="0"/>
                      <m:t>n</m:t>
                    </m:r>
                    <m:r>
                      <m:rPr>
                        <m:nor/>
                      </m:rPr>
                      <a:rPr lang="en-US" sz="2400" i="1"/>
                      <m:t>R</m:t>
                    </m:r>
                    <m:r>
                      <m:rPr>
                        <m:sty m:val="p"/>
                      </m:rPr>
                      <a:rPr lang="en-US" sz="2400" b="0" i="0" baseline="-25000" smtClean="0">
                        <a:latin typeface="Cambria Math" panose="02040503050406030204" pitchFamily="18" charset="0"/>
                      </a:rPr>
                      <m:t>n</m:t>
                    </m:r>
                  </m:oMath>
                </a14:m>
                <a:r>
                  <a:rPr lang="en-US" sz="2400" dirty="0"/>
                  <a:t>              (1)</a:t>
                </a:r>
              </a:p>
              <a:p>
                <a:pPr marL="0" indent="0">
                  <a:buNone/>
                </a:pPr>
                <a:endParaRPr lang="en-US" sz="2400" dirty="0"/>
              </a:p>
              <a:p>
                <a:pPr marL="0" indent="0">
                  <a:buNone/>
                </a:pPr>
                <a:endParaRPr lang="en-US" sz="2400" dirty="0"/>
              </a:p>
              <a:p>
                <a:pPr marL="0" indent="0">
                  <a:buNone/>
                </a:pPr>
                <a:r>
                  <a:rPr lang="en-US" sz="2400" dirty="0"/>
                  <a:t>Example 4.1 : What is the expected return to Exxon-Mobil if the return is 12% two-thirds of the time, and 8% one-third of the time?</a:t>
                </a:r>
              </a:p>
              <a:p>
                <a:pPr marL="0" indent="0">
                  <a:buNone/>
                </a:pPr>
                <a:r>
                  <a:rPr lang="en-US" sz="2400" i="1" dirty="0"/>
                  <a:t>R</a:t>
                </a:r>
                <a:r>
                  <a:rPr lang="en-US" sz="2400" i="1" baseline="30000" dirty="0"/>
                  <a:t>e</a:t>
                </a:r>
                <a:r>
                  <a:rPr lang="en-US" sz="2400" i="1" dirty="0"/>
                  <a:t> =</a:t>
                </a:r>
                <a:r>
                  <a:rPr lang="en-US" sz="2400" dirty="0"/>
                  <a:t> ?</a:t>
                </a:r>
              </a:p>
              <a:p>
                <a:pPr marL="0" indent="0">
                  <a:buNone/>
                </a:pPr>
                <a:endParaRPr lang="en-US" sz="2400" dirty="0"/>
              </a:p>
              <a:p>
                <a:pPr marL="0" indent="0">
                  <a:buNone/>
                </a:pPr>
                <a:r>
                  <a:rPr lang="en-US" sz="2400" dirty="0">
                    <a:solidFill>
                      <a:srgbClr val="FF0000"/>
                    </a:solidFill>
                  </a:rPr>
                  <a:t>R = (2/3) 12% + (1/3) 8% = 8 + 2.67 =10.67%</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a:stretch>
              </a:blipFill>
            </p:spPr>
            <p:txBody>
              <a:bodyPr/>
              <a:lstStyle/>
              <a:p>
                <a:r>
                  <a:rPr lang="en-US">
                    <a:noFill/>
                  </a:rPr>
                  <a:t> </a:t>
                </a:r>
              </a:p>
            </p:txBody>
          </p:sp>
        </mc:Fallback>
      </mc:AlternateContent>
    </p:spTree>
    <p:extLst>
      <p:ext uri="{BB962C8B-B14F-4D97-AF65-F5344CB8AC3E}">
        <p14:creationId xmlns:p14="http://schemas.microsoft.com/office/powerpoint/2010/main" val="2270912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86221"/>
            <a:ext cx="10515600" cy="688423"/>
          </a:xfrm>
        </p:spPr>
        <p:txBody>
          <a:bodyPr/>
          <a:lstStyle/>
          <a:p>
            <a:r>
              <a:rPr lang="en-US" altLang="en-US" sz="2400" dirty="0">
                <a:ea typeface="ヒラギノ角ゴ Pro W3" charset="-128"/>
              </a:rPr>
              <a:t>Figure 4.6 Response to a Business Cycle Expansion</a:t>
            </a:r>
            <a:endParaRPr lang="en-US" sz="2400" dirty="0"/>
          </a:p>
        </p:txBody>
      </p:sp>
      <p:pic>
        <p:nvPicPr>
          <p:cNvPr id="4" name="Picture 2" descr="The vertical axis is labeled &quot;Price of bond, P&quot; and horizontal axis is labeled &quot;Quantity of bond, B.&quot; For situation 1 the supply is shown by an upward sloping line and demand curve is shown by an downward sloping line which intersect each other at price of bond P1. In situation 2 the supply is shown by an upward sloping line on the right and demand curve is shown by an downward sloping line on the right which intersect each other at price of bond P2. The graph shows that:&#10;Step 1. A business cycle expansion shifts the bond supply curve rightward . . .&#10;Step 2. and shifts the bond demand curve rightward, but by a lesser amount . . .&#10;Step 3. so the price of bonds falls and the equilibrium interest rate ri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831" y="705677"/>
            <a:ext cx="9061330" cy="584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099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8605"/>
          </a:xfrm>
        </p:spPr>
        <p:txBody>
          <a:bodyPr>
            <a:normAutofit fontScale="90000"/>
          </a:bodyPr>
          <a:lstStyle/>
          <a:p>
            <a:r>
              <a:rPr lang="en-US" altLang="en-US" sz="2400" dirty="0"/>
              <a:t>Figure 4.7 Business Cycle and Interest Rates (Three-Month Treasury Bills), 1951–2016</a:t>
            </a:r>
            <a:endParaRPr lang="en-US" sz="2400" dirty="0"/>
          </a:p>
        </p:txBody>
      </p:sp>
      <p:pic>
        <p:nvPicPr>
          <p:cNvPr id="4" name="Picture 2" descr="The vertical axis is labeled &quot;Interest rate (percent)&quot; and ranges from 0 to 18 in increments of 2. The horizontal axis lists dates from 1950 to 2015 in 5-year increments. The interest rate for the year 1950 is shown as 1.5 percent for the year 1950 which increases to 4 percent by the year 1960. With a fluctuating trend the interest rate shows a net growth and reaches to a peak value of 16 percent by the year 1982 and falls down thereafter to a value of 3 percent by 1993, to 0.5 percent 2005, and eventually to 0 percent by the year 2010 and remains unchanged till 20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6674" y="924339"/>
            <a:ext cx="9457159" cy="5466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04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Case: Low Japanese Interest Rates </a:t>
            </a:r>
            <a:r>
              <a:rPr lang="en-US" altLang="en-US" sz="1800" dirty="0">
                <a:ea typeface="ヒラギノ角ゴ Pro W3" charset="-128"/>
              </a:rPr>
              <a:t>(1 of 2)</a:t>
            </a:r>
            <a:endParaRPr lang="en-US" dirty="0"/>
          </a:p>
        </p:txBody>
      </p:sp>
      <p:sp>
        <p:nvSpPr>
          <p:cNvPr id="3" name="Content Placeholder 2"/>
          <p:cNvSpPr>
            <a:spLocks noGrp="1"/>
          </p:cNvSpPr>
          <p:nvPr>
            <p:ph idx="1"/>
          </p:nvPr>
        </p:nvSpPr>
        <p:spPr/>
        <p:txBody>
          <a:bodyPr/>
          <a:lstStyle/>
          <a:p>
            <a:pPr marL="402336" indent="-402336">
              <a:buFontTx/>
              <a:buAutoNum type="arabicPeriod"/>
            </a:pPr>
            <a:r>
              <a:rPr lang="en-US" altLang="en-US" sz="2400" dirty="0">
                <a:ea typeface="ヒラギノ角ゴ Pro W3" charset="-128"/>
              </a:rPr>
              <a:t>Negative inflation lead to </a:t>
            </a:r>
            <a:r>
              <a:rPr lang="en-US" altLang="en-US" sz="2400" i="1" dirty="0" err="1">
                <a:ea typeface="ヒラギノ角ゴ Pro W3" charset="-128"/>
              </a:rPr>
              <a:t>B</a:t>
            </a:r>
            <a:r>
              <a:rPr lang="en-US" altLang="en-US" sz="2400" i="1" baseline="30000" dirty="0" err="1">
                <a:ea typeface="ヒラギノ角ゴ Pro W3" charset="-128"/>
              </a:rPr>
              <a:t>d</a:t>
            </a:r>
            <a:r>
              <a:rPr lang="en-US" altLang="en-US" sz="2400" i="1" dirty="0">
                <a:ea typeface="ヒラギノ角ゴ Pro W3" charset="-128"/>
              </a:rPr>
              <a:t> </a:t>
            </a:r>
            <a:r>
              <a:rPr lang="en-US" altLang="en-US" sz="2400" dirty="0">
                <a:ea typeface="ヒラギノ角ゴ Pro W3" charset="-128"/>
                <a:sym typeface="Symbol" panose="05050102010706020507" pitchFamily="18" charset="2"/>
              </a:rPr>
              <a:t>↑</a:t>
            </a:r>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shifts out to right</a:t>
            </a:r>
            <a:endParaRPr lang="en-US" dirty="0"/>
          </a:p>
          <a:p>
            <a:pPr marL="402336" indent="-402336">
              <a:buFontTx/>
              <a:buAutoNum type="arabicPeriod"/>
            </a:pPr>
            <a:r>
              <a:rPr lang="en-US" altLang="en-US" sz="2400" dirty="0">
                <a:ea typeface="ヒラギノ角ゴ Pro W3" charset="-128"/>
              </a:rPr>
              <a:t>Negative inflation lead </a:t>
            </a:r>
            <a:r>
              <a:rPr lang="en-US" altLang="en-US" sz="2400">
                <a:ea typeface="ヒラギノ角ゴ Pro W3" charset="-128"/>
              </a:rPr>
              <a:t>to </a:t>
            </a:r>
            <a:r>
              <a:rPr lang="en-US" altLang="en-US" sz="2400">
                <a:ea typeface="ヒラギノ角ゴ Pro W3" charset="-128"/>
                <a:sym typeface="Symbol" panose="05050102010706020507" pitchFamily="18" charset="2"/>
              </a:rPr>
              <a:t>↑ </a:t>
            </a:r>
            <a:r>
              <a:rPr lang="en-US" altLang="en-US" sz="2400" dirty="0">
                <a:ea typeface="ヒラギノ角ゴ Pro W3" charset="-128"/>
                <a:sym typeface="Symbol" panose="05050102010706020507" pitchFamily="18" charset="2"/>
              </a:rPr>
              <a:t>in real rates</a:t>
            </a:r>
          </a:p>
          <a:p>
            <a:pPr lvl="1"/>
            <a:r>
              <a:rPr lang="en-US" altLang="en-US" i="1" dirty="0" err="1">
                <a:ea typeface="ヒラギノ角ゴ Pro W3" charset="-128"/>
              </a:rPr>
              <a:t>B</a:t>
            </a:r>
            <a:r>
              <a:rPr lang="en-US" altLang="en-US" i="1" baseline="30000" dirty="0" err="1">
                <a:ea typeface="ヒラギノ角ゴ Pro W3" charset="-128"/>
              </a:rPr>
              <a:t>s</a:t>
            </a:r>
            <a:r>
              <a:rPr lang="en-US" altLang="en-US" dirty="0">
                <a:ea typeface="ヒラギノ角ゴ Pro W3" charset="-128"/>
              </a:rPr>
              <a:t> shifts out to left</a:t>
            </a:r>
            <a:endParaRPr lang="en-US" dirty="0"/>
          </a:p>
          <a:p>
            <a:pPr marL="514350" indent="-514350">
              <a:buNone/>
            </a:pPr>
            <a:r>
              <a:rPr lang="en-US" altLang="en-US" sz="2400" dirty="0">
                <a:ea typeface="ヒラギノ角ゴ Pro W3" charset="-128"/>
              </a:rPr>
              <a:t>Net effect was an increase in bond prices (falling interest rates).</a:t>
            </a:r>
            <a:endParaRPr lang="en-US" sz="2400" dirty="0"/>
          </a:p>
        </p:txBody>
      </p:sp>
    </p:spTree>
    <p:extLst>
      <p:ext uri="{BB962C8B-B14F-4D97-AF65-F5344CB8AC3E}">
        <p14:creationId xmlns:p14="http://schemas.microsoft.com/office/powerpoint/2010/main" val="761166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Case: Low Japanese Interest Rates </a:t>
            </a:r>
            <a:r>
              <a:rPr lang="en-US" altLang="en-US" sz="1800" dirty="0">
                <a:ea typeface="ヒラギノ角ゴ Pro W3" charset="-128"/>
              </a:rPr>
              <a:t>(2 of 2)</a:t>
            </a:r>
            <a:endParaRPr lang="en-US" dirty="0"/>
          </a:p>
        </p:txBody>
      </p:sp>
      <p:sp>
        <p:nvSpPr>
          <p:cNvPr id="3" name="Content Placeholder 2"/>
          <p:cNvSpPr>
            <a:spLocks noGrp="1"/>
          </p:cNvSpPr>
          <p:nvPr>
            <p:ph idx="1"/>
          </p:nvPr>
        </p:nvSpPr>
        <p:spPr/>
        <p:txBody>
          <a:bodyPr/>
          <a:lstStyle/>
          <a:p>
            <a:pPr marL="402336" indent="-402336">
              <a:buFontTx/>
              <a:buAutoNum type="arabicPeriod" startAt="3"/>
            </a:pPr>
            <a:r>
              <a:rPr lang="en-US" altLang="en-US" sz="2400" dirty="0">
                <a:ea typeface="ヒラギノ角ゴ Pro W3" charset="-128"/>
              </a:rPr>
              <a:t>Business cycle </a:t>
            </a:r>
            <a:r>
              <a:rPr lang="en-US" altLang="en-US" sz="2400" i="1" dirty="0">
                <a:ea typeface="ヒラギノ角ゴ Pro W3" charset="-128"/>
              </a:rPr>
              <a:t>contraction </a:t>
            </a:r>
            <a:r>
              <a:rPr lang="en-US" altLang="en-US" sz="2400" dirty="0">
                <a:ea typeface="ヒラギノ角ゴ Pro W3" charset="-128"/>
              </a:rPr>
              <a:t>lead to </a:t>
            </a:r>
            <a:r>
              <a:rPr lang="en-US" altLang="en-US" sz="2400" dirty="0">
                <a:ea typeface="ヒラギノ角ゴ Pro W3" charset="-128"/>
                <a:sym typeface="Symbol" panose="05050102010706020507" pitchFamily="18" charset="2"/>
              </a:rPr>
              <a:t>↓ in interest rates</a:t>
            </a:r>
          </a:p>
          <a:p>
            <a:pPr lvl="1"/>
            <a:r>
              <a:rPr lang="en-US" altLang="en-US" i="1" dirty="0" err="1">
                <a:ea typeface="ヒラギノ角ゴ Pro W3" charset="-128"/>
              </a:rPr>
              <a:t>B</a:t>
            </a:r>
            <a:r>
              <a:rPr lang="en-US" altLang="en-US" i="1" baseline="30000" dirty="0" err="1">
                <a:ea typeface="ヒラギノ角ゴ Pro W3" charset="-128"/>
              </a:rPr>
              <a:t>s</a:t>
            </a:r>
            <a:r>
              <a:rPr lang="en-US" altLang="en-US" dirty="0">
                <a:ea typeface="ヒラギノ角ゴ Pro W3" charset="-128"/>
              </a:rPr>
              <a:t> shifts out to left</a:t>
            </a:r>
            <a:endParaRPr lang="en-US" dirty="0"/>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shifts out to left</a:t>
            </a:r>
            <a:endParaRPr lang="en-US" dirty="0"/>
          </a:p>
          <a:p>
            <a:pPr marL="514350" indent="-514350">
              <a:buNone/>
            </a:pPr>
            <a:r>
              <a:rPr lang="en-US" altLang="en-US" sz="2400" dirty="0">
                <a:ea typeface="ヒラギノ角ゴ Pro W3" charset="-128"/>
              </a:rPr>
              <a:t>But the shift in </a:t>
            </a:r>
            <a:r>
              <a:rPr lang="en-US" altLang="en-US" sz="2400" i="1" dirty="0" err="1">
                <a:ea typeface="ヒラギノ角ゴ Pro W3" charset="-128"/>
              </a:rPr>
              <a:t>B</a:t>
            </a:r>
            <a:r>
              <a:rPr lang="en-US" altLang="en-US" sz="2400" i="1" baseline="30000" dirty="0" err="1">
                <a:ea typeface="ヒラギノ角ゴ Pro W3" charset="-128"/>
              </a:rPr>
              <a:t>d</a:t>
            </a:r>
            <a:r>
              <a:rPr lang="en-US" altLang="en-US" sz="2400" dirty="0">
                <a:ea typeface="ヒラギノ角ゴ Pro W3" charset="-128"/>
              </a:rPr>
              <a:t> is less significant than the shift in </a:t>
            </a:r>
            <a:r>
              <a:rPr lang="en-US" altLang="en-US" sz="2400" dirty="0" err="1">
                <a:ea typeface="ヒラギノ角ゴ Pro W3" charset="-128"/>
              </a:rPr>
              <a:t>B</a:t>
            </a:r>
            <a:r>
              <a:rPr lang="en-US" altLang="en-US" sz="2400" i="1" baseline="30000" dirty="0" err="1">
                <a:ea typeface="ヒラギノ角ゴ Pro W3" charset="-128"/>
              </a:rPr>
              <a:t>s</a:t>
            </a:r>
            <a:r>
              <a:rPr lang="en-US" altLang="en-US" sz="2400" i="1" dirty="0">
                <a:ea typeface="ヒラギノ角ゴ Pro W3" charset="-128"/>
              </a:rPr>
              <a:t>, </a:t>
            </a:r>
            <a:r>
              <a:rPr lang="en-US" altLang="en-US" sz="2400" dirty="0">
                <a:ea typeface="ヒラギノ角ゴ Pro W3" charset="-128"/>
              </a:rPr>
              <a:t>so the net effect was also an increase in bond prices.</a:t>
            </a:r>
            <a:endParaRPr lang="en-US" sz="2400" dirty="0"/>
          </a:p>
        </p:txBody>
      </p:sp>
    </p:spTree>
    <p:extLst>
      <p:ext uri="{BB962C8B-B14F-4D97-AF65-F5344CB8AC3E}">
        <p14:creationId xmlns:p14="http://schemas.microsoft.com/office/powerpoint/2010/main" val="1734915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lstStyle/>
          <a:p>
            <a:r>
              <a:rPr lang="en-US" altLang="en-US" dirty="0">
                <a:ea typeface="ヒラギノ角ゴ Pro W3" charset="-128"/>
              </a:rPr>
              <a:t>Profiting from Interest-Rate Forecasts</a:t>
            </a:r>
            <a:endParaRPr lang="en-US" dirty="0"/>
          </a:p>
        </p:txBody>
      </p:sp>
      <p:sp>
        <p:nvSpPr>
          <p:cNvPr id="3" name="Content Placeholder 2"/>
          <p:cNvSpPr>
            <a:spLocks noGrp="1"/>
          </p:cNvSpPr>
          <p:nvPr>
            <p:ph idx="1"/>
          </p:nvPr>
        </p:nvSpPr>
        <p:spPr>
          <a:xfrm>
            <a:off x="838200" y="1143000"/>
            <a:ext cx="10515600" cy="5033963"/>
          </a:xfrm>
        </p:spPr>
        <p:txBody>
          <a:bodyPr/>
          <a:lstStyle/>
          <a:p>
            <a:pPr marL="0" indent="0">
              <a:buNone/>
            </a:pPr>
            <a:r>
              <a:rPr lang="en-US" altLang="en-US" sz="2400" dirty="0">
                <a:ea typeface="ヒラギノ角ゴ Pro W3" charset="-128"/>
              </a:rPr>
              <a:t>Financial economists are hired (sometimes for high salaries) to forecast interest rates.</a:t>
            </a:r>
          </a:p>
          <a:p>
            <a:r>
              <a:rPr lang="en-US" altLang="en-US" sz="2400" dirty="0">
                <a:ea typeface="ヒラギノ角ゴ Pro W3" charset="-128"/>
              </a:rPr>
              <a:t>Methods for forecasting</a:t>
            </a:r>
          </a:p>
          <a:p>
            <a:pPr marL="740664" lvl="1" indent="-402336">
              <a:buFontTx/>
              <a:buAutoNum type="arabicPeriod"/>
            </a:pPr>
            <a:r>
              <a:rPr lang="en-US" altLang="en-US" dirty="0">
                <a:ea typeface="ヒラギノ角ゴ Pro W3" charset="-128"/>
              </a:rPr>
              <a:t>Supply and demand for bonds: use Flow of Funds Accounts and judgment</a:t>
            </a:r>
          </a:p>
          <a:p>
            <a:pPr marL="740664" lvl="1" indent="-402336">
              <a:buFontTx/>
              <a:buAutoNum type="arabicPeriod"/>
            </a:pPr>
            <a:r>
              <a:rPr lang="en-US" altLang="en-US" dirty="0">
                <a:ea typeface="ヒラギノ角ゴ Pro W3" charset="-128"/>
              </a:rPr>
              <a:t>Econometric Models: large in scale, use interlocking equations that assume past financial relationships will hold in the future</a:t>
            </a:r>
          </a:p>
          <a:p>
            <a:r>
              <a:rPr lang="en-US" altLang="en-US" sz="2400" dirty="0">
                <a:ea typeface="ヒラギノ角ゴ Pro W3" charset="-128"/>
              </a:rPr>
              <a:t>Make decisions about assets to hold</a:t>
            </a:r>
          </a:p>
          <a:p>
            <a:pPr marL="740664" lvl="1" indent="-402336">
              <a:buFontTx/>
              <a:buAutoNum type="arabicPeriod"/>
            </a:pPr>
            <a:r>
              <a:rPr lang="en-US" altLang="en-US" dirty="0">
                <a:ea typeface="ヒラギノ角ゴ Pro W3" charset="-128"/>
              </a:rPr>
              <a:t>Forecast </a:t>
            </a:r>
            <a:r>
              <a:rPr lang="en-US" altLang="en-US" i="1" dirty="0">
                <a:ea typeface="ヒラギノ角ゴ Pro W3" charset="-128"/>
              </a:rPr>
              <a:t>i</a:t>
            </a:r>
            <a:r>
              <a:rPr lang="en-US" altLang="en-US" dirty="0">
                <a:ea typeface="ヒラギノ角ゴ Pro W3" charset="-128"/>
              </a:rPr>
              <a:t> </a:t>
            </a:r>
            <a:r>
              <a:rPr lang="en-US" altLang="en-US" dirty="0">
                <a:latin typeface="Times New Roman"/>
                <a:ea typeface="ヒラギノ角ゴ Pro W3" charset="-128"/>
                <a:cs typeface="Times New Roman"/>
                <a:sym typeface="Symbol" panose="05050102010706020507" pitchFamily="18" charset="2"/>
              </a:rPr>
              <a:t>↓</a:t>
            </a:r>
            <a:r>
              <a:rPr lang="en-US" altLang="en-US" dirty="0">
                <a:ea typeface="ヒラギノ角ゴ Pro W3" charset="-128"/>
                <a:sym typeface="Symbol" panose="05050102010706020507" pitchFamily="18" charset="2"/>
              </a:rPr>
              <a:t>, buy long bonds</a:t>
            </a:r>
          </a:p>
          <a:p>
            <a:pPr marL="740664" lvl="1" indent="-402336">
              <a:buFontTx/>
              <a:buAutoNum type="arabicPeriod"/>
            </a:pPr>
            <a:r>
              <a:rPr lang="en-US" altLang="en-US" dirty="0">
                <a:ea typeface="ヒラギノ角ゴ Pro W3" charset="-128"/>
              </a:rPr>
              <a:t>Forecast </a:t>
            </a:r>
            <a:r>
              <a:rPr lang="en-US" altLang="en-US" i="1" dirty="0">
                <a:ea typeface="ヒラギノ角ゴ Pro W3" charset="-128"/>
              </a:rPr>
              <a:t>i</a:t>
            </a:r>
            <a:r>
              <a:rPr lang="en-US" altLang="en-US" dirty="0">
                <a:ea typeface="ヒラギノ角ゴ Pro W3" charset="-128"/>
              </a:rPr>
              <a:t> </a:t>
            </a:r>
            <a:r>
              <a:rPr lang="en-US" altLang="en-US" dirty="0">
                <a:ea typeface="ヒラギノ角ゴ Pro W3" charset="-128"/>
                <a:sym typeface="Symbol" panose="05050102010706020507" pitchFamily="18" charset="2"/>
              </a:rPr>
              <a:t>↑, buy short bonds</a:t>
            </a:r>
            <a:endParaRPr lang="en-US" altLang="en-US" dirty="0">
              <a:ea typeface="ヒラギノ角ゴ Pro W3" charset="-128"/>
            </a:endParaRPr>
          </a:p>
          <a:p>
            <a:r>
              <a:rPr lang="en-US" altLang="en-US" sz="2400" dirty="0">
                <a:ea typeface="ヒラギノ角ゴ Pro W3" charset="-128"/>
              </a:rPr>
              <a:t>Make decisions about how to borrow</a:t>
            </a:r>
          </a:p>
          <a:p>
            <a:pPr marL="740664" lvl="1" indent="-402336">
              <a:buFontTx/>
              <a:buAutoNum type="arabicPeriod"/>
            </a:pPr>
            <a:r>
              <a:rPr lang="en-US" altLang="en-US" dirty="0">
                <a:ea typeface="ヒラギノ角ゴ Pro W3" charset="-128"/>
              </a:rPr>
              <a:t>Forecast </a:t>
            </a:r>
            <a:r>
              <a:rPr lang="en-US" altLang="en-US" i="1" dirty="0">
                <a:ea typeface="ヒラギノ角ゴ Pro W3" charset="-128"/>
              </a:rPr>
              <a:t>i</a:t>
            </a:r>
            <a:r>
              <a:rPr lang="en-US" altLang="en-US" dirty="0">
                <a:ea typeface="ヒラギノ角ゴ Pro W3" charset="-128"/>
              </a:rPr>
              <a:t> </a:t>
            </a:r>
            <a:r>
              <a:rPr lang="en-US" altLang="en-US" dirty="0">
                <a:ea typeface="ヒラギノ角ゴ Pro W3" charset="-128"/>
                <a:sym typeface="Symbol" panose="05050102010706020507" pitchFamily="18" charset="2"/>
              </a:rPr>
              <a:t>↓, borrow short</a:t>
            </a:r>
          </a:p>
          <a:p>
            <a:pPr marL="740664" lvl="1" indent="-402336">
              <a:buFontTx/>
              <a:buAutoNum type="arabicPeriod"/>
            </a:pPr>
            <a:r>
              <a:rPr lang="en-US" altLang="en-US" dirty="0">
                <a:ea typeface="ヒラギノ角ゴ Pro W3" charset="-128"/>
              </a:rPr>
              <a:t>Forecast </a:t>
            </a:r>
            <a:r>
              <a:rPr lang="en-US" altLang="en-US" i="1" dirty="0">
                <a:ea typeface="ヒラギノ角ゴ Pro W3" charset="-128"/>
              </a:rPr>
              <a:t>i</a:t>
            </a:r>
            <a:r>
              <a:rPr lang="en-US" altLang="en-US" dirty="0">
                <a:ea typeface="ヒラギノ角ゴ Pro W3" charset="-128"/>
              </a:rPr>
              <a:t> </a:t>
            </a:r>
            <a:r>
              <a:rPr lang="en-US" altLang="en-US" dirty="0">
                <a:ea typeface="ヒラギノ角ゴ Pro W3" charset="-128"/>
                <a:sym typeface="Symbol" panose="05050102010706020507" pitchFamily="18" charset="2"/>
              </a:rPr>
              <a:t>↑, borrow long</a:t>
            </a:r>
            <a:endParaRPr lang="en-US" dirty="0"/>
          </a:p>
          <a:p>
            <a:pPr marL="740664" lvl="1" indent="-402336">
              <a:buFontTx/>
              <a:buAutoNum type="arabicPeriod"/>
            </a:pPr>
            <a:endParaRPr lang="en-US" altLang="en-US" dirty="0">
              <a:ea typeface="ヒラギノ角ゴ Pro W3" charset="-128"/>
            </a:endParaRPr>
          </a:p>
          <a:p>
            <a:pPr marL="338328" indent="-457200"/>
            <a:endParaRPr lang="en-US" dirty="0"/>
          </a:p>
        </p:txBody>
      </p:sp>
    </p:spTree>
    <p:extLst>
      <p:ext uri="{BB962C8B-B14F-4D97-AF65-F5344CB8AC3E}">
        <p14:creationId xmlns:p14="http://schemas.microsoft.com/office/powerpoint/2010/main" val="41595687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Chapter Summary </a:t>
            </a:r>
            <a:endParaRPr lang="en-US" dirty="0"/>
          </a:p>
        </p:txBody>
      </p:sp>
      <p:sp>
        <p:nvSpPr>
          <p:cNvPr id="3" name="Content Placeholder 2"/>
          <p:cNvSpPr>
            <a:spLocks noGrp="1"/>
          </p:cNvSpPr>
          <p:nvPr>
            <p:ph idx="1"/>
          </p:nvPr>
        </p:nvSpPr>
        <p:spPr/>
        <p:txBody>
          <a:bodyPr>
            <a:normAutofit/>
          </a:bodyPr>
          <a:lstStyle/>
          <a:p>
            <a:r>
              <a:rPr lang="en-US" altLang="en-US" dirty="0">
                <a:ea typeface="ヒラギノ角ゴ Pro W3" charset="-128"/>
              </a:rPr>
              <a:t>Determining Asset Demand: We examined the forces that affect the demand and supply of assets.</a:t>
            </a:r>
          </a:p>
          <a:p>
            <a:r>
              <a:rPr lang="en-US" altLang="en-US" dirty="0">
                <a:ea typeface="ヒラギノ角ゴ Pro W3" charset="-128"/>
              </a:rPr>
              <a:t>Supply and Demand in the Bond Market: We examine those forces in the context of bonds, and examined the impact on interest rates.</a:t>
            </a:r>
          </a:p>
          <a:p>
            <a:r>
              <a:rPr lang="en-US" altLang="en-US" dirty="0">
                <a:ea typeface="ヒラギノ角ゴ Pro W3" charset="-128"/>
              </a:rPr>
              <a:t>Changes in Equilibrium Interest Rates: We further examined the dynamics of changes in supply and demand in the bond market, and the corresponding effect on bond prices and interest rates.</a:t>
            </a:r>
            <a:endParaRPr lang="en-US" dirty="0"/>
          </a:p>
          <a:p>
            <a:endParaRPr lang="en-US" dirty="0"/>
          </a:p>
        </p:txBody>
      </p:sp>
    </p:spTree>
    <p:extLst>
      <p:ext uri="{BB962C8B-B14F-4D97-AF65-F5344CB8AC3E}">
        <p14:creationId xmlns:p14="http://schemas.microsoft.com/office/powerpoint/2010/main" val="1531446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5247"/>
            <a:ext cx="10515600" cy="708301"/>
          </a:xfrm>
        </p:spPr>
        <p:txBody>
          <a:bodyPr/>
          <a:lstStyle/>
          <a:p>
            <a:r>
              <a:rPr lang="en-US" altLang="en-US" dirty="0">
                <a:ea typeface="ヒラギノ角ゴ Pro W3" charset="-128"/>
              </a:rPr>
              <a:t>Risk: Standard Deviation </a:t>
            </a:r>
            <a:r>
              <a:rPr lang="en-US" altLang="en-US" sz="1800" dirty="0">
                <a:ea typeface="ヒラギノ角ゴ Pro W3" charset="-128"/>
              </a:rPr>
              <a:t>(1 of 4 )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199" y="1053548"/>
                <a:ext cx="10810461" cy="5367130"/>
              </a:xfrm>
            </p:spPr>
            <p:txBody>
              <a:bodyPr>
                <a:normAutofit fontScale="77500" lnSpcReduction="20000"/>
              </a:bodyPr>
              <a:lstStyle/>
              <a:p>
                <a:pPr marL="0" indent="0">
                  <a:buNone/>
                </a:pPr>
                <a:endParaRPr lang="en-US" altLang="en-US" sz="2400" dirty="0">
                  <a:ea typeface="ヒラギノ角ゴ Pro W3" charset="-128"/>
                </a:endParaRPr>
              </a:p>
              <a:p>
                <a:pPr marL="0" indent="0">
                  <a:buNone/>
                </a:pPr>
                <a14:m>
                  <m:oMath xmlns:m="http://schemas.openxmlformats.org/officeDocument/2006/math">
                    <m:r>
                      <m:rPr>
                        <m:sty m:val="p"/>
                      </m:rPr>
                      <a:rPr lang="en-US" sz="3600">
                        <a:latin typeface="Cambria Math"/>
                        <a:ea typeface="Cambria Math"/>
                      </a:rPr>
                      <m:t>σ</m:t>
                    </m:r>
                    <m:r>
                      <a:rPr lang="en-US" sz="3600">
                        <a:latin typeface="Cambria Math"/>
                      </a:rPr>
                      <m:t>=</m:t>
                    </m:r>
                    <m:rad>
                      <m:radPr>
                        <m:degHide m:val="on"/>
                        <m:ctrlPr>
                          <a:rPr lang="en-US" sz="3600" b="1" i="1">
                            <a:latin typeface="Cambria Math" panose="02040503050406030204" pitchFamily="18" charset="0"/>
                          </a:rPr>
                        </m:ctrlPr>
                      </m:radPr>
                      <m:deg/>
                      <m:e>
                        <m:r>
                          <m:rPr>
                            <m:nor/>
                          </m:rPr>
                          <a:rPr lang="en-US" sz="3600" i="1"/>
                          <m:t>p</m:t>
                        </m:r>
                        <m:r>
                          <m:rPr>
                            <m:nor/>
                          </m:rPr>
                          <a:rPr lang="en-US" sz="3600" baseline="-25000"/>
                          <m:t>1</m:t>
                        </m:r>
                        <m:r>
                          <m:rPr>
                            <m:nor/>
                          </m:rPr>
                          <a:rPr lang="en-US" sz="3600"/>
                          <m:t>(</m:t>
                        </m:r>
                        <m:r>
                          <m:rPr>
                            <m:nor/>
                          </m:rPr>
                          <a:rPr lang="en-US" sz="3600" i="1"/>
                          <m:t>R</m:t>
                        </m:r>
                        <m:r>
                          <m:rPr>
                            <m:nor/>
                          </m:rPr>
                          <a:rPr lang="en-US" sz="3600" baseline="-25000"/>
                          <m:t>1</m:t>
                        </m:r>
                        <m:r>
                          <m:rPr>
                            <m:nor/>
                          </m:rPr>
                          <a:rPr lang="en-US" sz="3600"/>
                          <m:t>−</m:t>
                        </m:r>
                        <m:r>
                          <m:rPr>
                            <m:nor/>
                          </m:rPr>
                          <a:rPr lang="en-US" sz="3600" i="1"/>
                          <m:t>R</m:t>
                        </m:r>
                        <m:r>
                          <m:rPr>
                            <m:nor/>
                          </m:rPr>
                          <a:rPr lang="en-US" sz="3600" i="1" baseline="30000"/>
                          <m:t>e</m:t>
                        </m:r>
                        <m:r>
                          <m:rPr>
                            <m:nor/>
                          </m:rPr>
                          <a:rPr lang="en-US" sz="3600"/>
                          <m:t>)</m:t>
                        </m:r>
                        <m:r>
                          <m:rPr>
                            <m:nor/>
                          </m:rPr>
                          <a:rPr lang="en-US" sz="3600" baseline="30000"/>
                          <m:t>2</m:t>
                        </m:r>
                        <m:r>
                          <m:rPr>
                            <m:nor/>
                          </m:rPr>
                          <a:rPr lang="en-US" sz="3600"/>
                          <m:t>+</m:t>
                        </m:r>
                        <m:r>
                          <m:rPr>
                            <m:nor/>
                          </m:rPr>
                          <a:rPr lang="en-US" sz="3600" i="1"/>
                          <m:t>p</m:t>
                        </m:r>
                        <m:r>
                          <m:rPr>
                            <m:nor/>
                          </m:rPr>
                          <a:rPr lang="en-US" sz="3600" baseline="-25000"/>
                          <m:t>2</m:t>
                        </m:r>
                        <m:r>
                          <m:rPr>
                            <m:nor/>
                          </m:rPr>
                          <a:rPr lang="en-US" sz="3600"/>
                          <m:t>(</m:t>
                        </m:r>
                        <m:r>
                          <m:rPr>
                            <m:nor/>
                          </m:rPr>
                          <a:rPr lang="en-US" sz="3600" i="1"/>
                          <m:t>R</m:t>
                        </m:r>
                        <m:r>
                          <m:rPr>
                            <m:nor/>
                          </m:rPr>
                          <a:rPr lang="en-US" sz="3600" baseline="-25000"/>
                          <m:t>2</m:t>
                        </m:r>
                        <m:r>
                          <m:rPr>
                            <m:nor/>
                          </m:rPr>
                          <a:rPr lang="en-US" sz="3600"/>
                          <m:t>−</m:t>
                        </m:r>
                        <m:r>
                          <m:rPr>
                            <m:nor/>
                          </m:rPr>
                          <a:rPr lang="en-US" sz="3600" i="1"/>
                          <m:t>R</m:t>
                        </m:r>
                        <m:r>
                          <m:rPr>
                            <m:nor/>
                          </m:rPr>
                          <a:rPr lang="en-US" sz="3600" i="1" baseline="30000"/>
                          <m:t>e</m:t>
                        </m:r>
                        <m:r>
                          <m:rPr>
                            <m:nor/>
                          </m:rPr>
                          <a:rPr lang="en-US" sz="3600"/>
                          <m:t>)</m:t>
                        </m:r>
                        <m:r>
                          <m:rPr>
                            <m:nor/>
                          </m:rPr>
                          <a:rPr lang="en-US" sz="3600" baseline="30000"/>
                          <m:t>2</m:t>
                        </m:r>
                        <m:r>
                          <m:rPr>
                            <m:nor/>
                          </m:rPr>
                          <a:rPr lang="en-US" sz="3600" b="0" i="0" smtClean="0"/>
                          <m:t>+</m:t>
                        </m:r>
                        <m:r>
                          <a:rPr lang="en-US" sz="3600" b="0" i="1" smtClean="0">
                            <a:latin typeface="Cambria Math" panose="02040503050406030204" pitchFamily="18" charset="0"/>
                          </a:rPr>
                          <m:t>…+</m:t>
                        </m:r>
                        <m:r>
                          <m:rPr>
                            <m:nor/>
                          </m:rPr>
                          <a:rPr lang="en-US" sz="3600" i="1"/>
                          <m:t>p</m:t>
                        </m:r>
                        <m:r>
                          <m:rPr>
                            <m:nor/>
                          </m:rPr>
                          <a:rPr lang="en-US" sz="3600" b="0" i="0" baseline="-25000" smtClean="0"/>
                          <m:t>n</m:t>
                        </m:r>
                        <m:r>
                          <m:rPr>
                            <m:nor/>
                          </m:rPr>
                          <a:rPr lang="en-US" sz="3600"/>
                          <m:t>(</m:t>
                        </m:r>
                        <m:r>
                          <m:rPr>
                            <m:nor/>
                          </m:rPr>
                          <a:rPr lang="en-US" sz="3600" i="1"/>
                          <m:t>R</m:t>
                        </m:r>
                        <m:r>
                          <m:rPr>
                            <m:nor/>
                          </m:rPr>
                          <a:rPr lang="en-US" sz="3600" b="0" i="0" baseline="-25000" smtClean="0"/>
                          <m:t>n</m:t>
                        </m:r>
                        <m:r>
                          <m:rPr>
                            <m:nor/>
                          </m:rPr>
                          <a:rPr lang="en-US" sz="3600"/>
                          <m:t>−</m:t>
                        </m:r>
                        <m:r>
                          <m:rPr>
                            <m:nor/>
                          </m:rPr>
                          <a:rPr lang="en-US" sz="3600" i="1"/>
                          <m:t>R</m:t>
                        </m:r>
                        <m:r>
                          <m:rPr>
                            <m:nor/>
                          </m:rPr>
                          <a:rPr lang="en-US" sz="3600" i="1" baseline="30000"/>
                          <m:t>e</m:t>
                        </m:r>
                        <m:r>
                          <m:rPr>
                            <m:nor/>
                          </m:rPr>
                          <a:rPr lang="en-US" sz="3600"/>
                          <m:t>)</m:t>
                        </m:r>
                        <m:r>
                          <m:rPr>
                            <m:nor/>
                          </m:rPr>
                          <a:rPr lang="en-US" sz="3600" baseline="30000"/>
                          <m:t>2</m:t>
                        </m:r>
                        <m:r>
                          <m:rPr>
                            <m:nor/>
                          </m:rPr>
                          <a:rPr lang="en-US" sz="3600" b="1" dirty="0"/>
                          <m:t> </m:t>
                        </m:r>
                      </m:e>
                    </m:rad>
                  </m:oMath>
                </a14:m>
                <a:r>
                  <a:rPr lang="en-US" altLang="en-US" sz="3600" dirty="0">
                    <a:ea typeface="ヒラギノ角ゴ Pro W3" charset="-128"/>
                  </a:rPr>
                  <a:t>                     (2)</a:t>
                </a:r>
              </a:p>
              <a:p>
                <a:pPr marL="0" indent="0">
                  <a:buNone/>
                </a:pPr>
                <a:endParaRPr lang="en-US" altLang="en-US" sz="2400" dirty="0">
                  <a:ea typeface="ヒラギノ角ゴ Pro W3" charset="-128"/>
                </a:endParaRPr>
              </a:p>
              <a:p>
                <a:pPr marL="0" indent="0">
                  <a:buNone/>
                </a:pPr>
                <a:r>
                  <a:rPr lang="en-US" altLang="en-US" sz="3100" dirty="0">
                    <a:ea typeface="ヒラギノ角ゴ Pro W3" charset="-128"/>
                  </a:rPr>
                  <a:t>Example 4. 2:  Consider the following two companies and their forecasted returns for the upcoming year:</a:t>
                </a:r>
              </a:p>
              <a:p>
                <a:pPr marL="0" indent="0">
                  <a:buNone/>
                </a:pPr>
                <a:endParaRPr lang="en-US" dirty="0">
                  <a:ea typeface="ヒラギノ角ゴ Pro W3" charset="-128"/>
                </a:endParaRPr>
              </a:p>
              <a:p>
                <a:pPr marL="0" indent="0">
                  <a:buNone/>
                </a:pPr>
                <a:endParaRPr lang="en-US" dirty="0">
                  <a:ea typeface="ヒラギノ角ゴ Pro W3" charset="-128"/>
                </a:endParaRPr>
              </a:p>
              <a:p>
                <a:pPr marL="0" indent="0">
                  <a:buNone/>
                </a:pPr>
                <a:endParaRPr lang="en-US" dirty="0">
                  <a:ea typeface="ヒラギノ角ゴ Pro W3" charset="-128"/>
                </a:endParaRPr>
              </a:p>
              <a:p>
                <a:pPr marL="0" indent="0">
                  <a:buNone/>
                </a:pPr>
                <a:endParaRPr lang="en-US" dirty="0">
                  <a:ea typeface="ヒラギノ角ゴ Pro W3" charset="-128"/>
                </a:endParaRPr>
              </a:p>
              <a:p>
                <a:pPr marL="0" indent="0">
                  <a:buNone/>
                </a:pPr>
                <a:endParaRPr lang="en-US" dirty="0">
                  <a:ea typeface="ヒラギノ角ゴ Pro W3" charset="-128"/>
                </a:endParaRPr>
              </a:p>
              <a:p>
                <a:pPr marL="0" indent="0">
                  <a:buNone/>
                </a:pPr>
                <a:endParaRPr lang="en-US" altLang="en-US" dirty="0">
                  <a:ea typeface="ヒラギノ角ゴ Pro W3" charset="-128"/>
                </a:endParaRPr>
              </a:p>
              <a:p>
                <a:pPr marL="0" indent="0">
                  <a:buNone/>
                </a:pPr>
                <a:endParaRPr lang="en-US" altLang="en-US" dirty="0">
                  <a:ea typeface="ヒラギノ角ゴ Pro W3" charset="-128"/>
                </a:endParaRPr>
              </a:p>
              <a:p>
                <a:pPr marL="0" indent="0">
                  <a:buNone/>
                </a:pPr>
                <a:endParaRPr lang="en-US" altLang="en-US" dirty="0">
                  <a:ea typeface="ヒラギノ角ゴ Pro W3" charset="-128"/>
                </a:endParaRPr>
              </a:p>
              <a:p>
                <a:pPr marL="0" indent="0">
                  <a:buNone/>
                </a:pPr>
                <a:r>
                  <a:rPr lang="en-US" altLang="en-US" sz="3100" dirty="0">
                    <a:ea typeface="ヒラギノ角ゴ Pro W3" charset="-128"/>
                  </a:rPr>
                  <a:t>What is the standard deviation of the returns on the Fly-by-Night Airlines and Feet-on-the-Ground Bus Company? Of these two stocks, which is riskier?</a:t>
                </a:r>
              </a:p>
              <a:p>
                <a:pPr marL="0" indent="0">
                  <a:buNone/>
                </a:pPr>
                <a:endParaRPr lang="en-US" sz="3100" dirty="0"/>
              </a:p>
              <a:p>
                <a:pPr marL="0" indent="0">
                  <a:buNone/>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199" y="1053548"/>
                <a:ext cx="10810461" cy="5367130"/>
              </a:xfrm>
              <a:blipFill>
                <a:blip r:embed="rId2"/>
                <a:stretch>
                  <a:fillRect l="-846" b="-1364"/>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4009185901"/>
              </p:ext>
            </p:extLst>
          </p:nvPr>
        </p:nvGraphicFramePr>
        <p:xfrm>
          <a:off x="2276060" y="2979520"/>
          <a:ext cx="7007089" cy="2651760"/>
        </p:xfrm>
        <a:graphic>
          <a:graphicData uri="http://schemas.openxmlformats.org/drawingml/2006/table">
            <a:tbl>
              <a:tblPr firstRow="1" bandRow="1">
                <a:tableStyleId>{2D5ABB26-0587-4C30-8999-92F81FD0307C}</a:tableStyleId>
              </a:tblPr>
              <a:tblGrid>
                <a:gridCol w="1615979">
                  <a:extLst>
                    <a:ext uri="{9D8B030D-6E8A-4147-A177-3AD203B41FA5}">
                      <a16:colId xmlns:a16="http://schemas.microsoft.com/office/drawing/2014/main" val="20000"/>
                    </a:ext>
                  </a:extLst>
                </a:gridCol>
                <a:gridCol w="1555793">
                  <a:extLst>
                    <a:ext uri="{9D8B030D-6E8A-4147-A177-3AD203B41FA5}">
                      <a16:colId xmlns:a16="http://schemas.microsoft.com/office/drawing/2014/main" val="20001"/>
                    </a:ext>
                  </a:extLst>
                </a:gridCol>
                <a:gridCol w="1499621">
                  <a:extLst>
                    <a:ext uri="{9D8B030D-6E8A-4147-A177-3AD203B41FA5}">
                      <a16:colId xmlns:a16="http://schemas.microsoft.com/office/drawing/2014/main" val="20002"/>
                    </a:ext>
                  </a:extLst>
                </a:gridCol>
                <a:gridCol w="2335696">
                  <a:extLst>
                    <a:ext uri="{9D8B030D-6E8A-4147-A177-3AD203B41FA5}">
                      <a16:colId xmlns:a16="http://schemas.microsoft.com/office/drawing/2014/main" val="20003"/>
                    </a:ext>
                  </a:extLst>
                </a:gridCol>
              </a:tblGrid>
              <a:tr h="762951">
                <a:tc>
                  <a:txBody>
                    <a:bodyPr/>
                    <a:lstStyle/>
                    <a:p>
                      <a:r>
                        <a:rPr lang="en-US" sz="24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bg1"/>
                          </a:solidFill>
                        </a:rPr>
                        <a:t>Blank</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Fly-by-Night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Feet-on-the-Ground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59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Outcome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59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Blank</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Return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459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Outcome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459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Blank</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Return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5492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ltLang="en-US" dirty="0" err="1">
                <a:ea typeface="ヒラギノ角ゴ Pro W3" charset="-128"/>
              </a:rPr>
              <a:t>Risk</a:t>
            </a:r>
            <a:r>
              <a:rPr lang="fr-FR" altLang="en-US" dirty="0">
                <a:ea typeface="ヒラギノ角ゴ Pro W3" charset="-128"/>
              </a:rPr>
              <a:t>: Standard </a:t>
            </a:r>
            <a:r>
              <a:rPr lang="fr-FR" altLang="en-US" dirty="0" err="1">
                <a:ea typeface="ヒラギノ角ゴ Pro W3" charset="-128"/>
              </a:rPr>
              <a:t>Deviation</a:t>
            </a:r>
            <a:r>
              <a:rPr lang="fr-FR" altLang="en-US" dirty="0">
                <a:ea typeface="ヒラギノ角ゴ Pro W3" charset="-128"/>
              </a:rPr>
              <a:t> </a:t>
            </a:r>
            <a:r>
              <a:rPr lang="fr-FR" altLang="en-US" sz="1800" dirty="0">
                <a:ea typeface="ヒラギノ角ゴ Pro W3" charset="-128"/>
              </a:rPr>
              <a:t>(3 of 4)</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351722"/>
                <a:ext cx="10515600" cy="4825241"/>
              </a:xfrm>
            </p:spPr>
            <p:txBody>
              <a:bodyPr>
                <a:normAutofit lnSpcReduction="10000"/>
              </a:bodyPr>
              <a:lstStyle/>
              <a:p>
                <a:pPr marL="0" indent="0">
                  <a:buNone/>
                </a:pPr>
                <a:r>
                  <a:rPr lang="en-US" sz="2400" dirty="0"/>
                  <a:t>Feet-on-the-Ground Bus Company: </a:t>
                </a:r>
                <a:endParaRPr lang="en-US" sz="2400" i="1" dirty="0">
                  <a:latin typeface="Cambria Math" panose="02040503050406030204" pitchFamily="18" charset="0"/>
                  <a:ea typeface="Cambria Math"/>
                </a:endParaRPr>
              </a:p>
              <a:p>
                <a:pPr marL="0" indent="0" algn="ctr">
                  <a:buNone/>
                </a:pPr>
                <a:endParaRPr lang="en-US" sz="2400" i="1" dirty="0"/>
              </a:p>
              <a:p>
                <a:pPr marL="0" indent="0" algn="ctr">
                  <a:buNone/>
                </a:pPr>
                <a14:m>
                  <m:oMathPara xmlns:m="http://schemas.openxmlformats.org/officeDocument/2006/math">
                    <m:oMathParaPr>
                      <m:jc m:val="centerGroup"/>
                    </m:oMathParaPr>
                    <m:oMath xmlns:m="http://schemas.openxmlformats.org/officeDocument/2006/math">
                      <m:r>
                        <m:rPr>
                          <m:nor/>
                        </m:rPr>
                        <a:rPr lang="en-US" sz="2400" i="1"/>
                        <m:t>R</m:t>
                      </m:r>
                      <m:r>
                        <m:rPr>
                          <m:nor/>
                        </m:rPr>
                        <a:rPr lang="en-US" sz="2400" i="1" baseline="30000"/>
                        <m:t>e</m:t>
                      </m:r>
                      <m:r>
                        <m:rPr>
                          <m:nor/>
                        </m:rPr>
                        <a:rPr lang="en-US" sz="2400"/>
                        <m:t>=</m:t>
                      </m:r>
                      <m:r>
                        <m:rPr>
                          <m:nor/>
                        </m:rPr>
                        <a:rPr lang="en-US" sz="2400" i="1"/>
                        <m:t>p</m:t>
                      </m:r>
                      <m:r>
                        <m:rPr>
                          <m:nor/>
                        </m:rPr>
                        <a:rPr lang="en-US" sz="2400" baseline="-25000"/>
                        <m:t>1</m:t>
                      </m:r>
                      <m:r>
                        <m:rPr>
                          <m:nor/>
                        </m:rPr>
                        <a:rPr lang="en-US" sz="2400" i="1"/>
                        <m:t>R</m:t>
                      </m:r>
                      <m:r>
                        <m:rPr>
                          <m:nor/>
                        </m:rPr>
                        <a:rPr lang="en-US" sz="2400" baseline="-25000"/>
                        <m:t>1</m:t>
                      </m:r>
                    </m:oMath>
                  </m:oMathPara>
                </a14:m>
                <a:endParaRPr lang="en-US" sz="2400" baseline="-25000" dirty="0"/>
              </a:p>
              <a:p>
                <a:pPr marL="0" indent="0">
                  <a:buNone/>
                </a:pPr>
                <a:r>
                  <a:rPr lang="en-US" sz="2400" dirty="0"/>
                  <a:t>where</a:t>
                </a:r>
              </a:p>
              <a:p>
                <a:pPr marL="0" indent="0">
                  <a:buNone/>
                </a:pPr>
                <a:r>
                  <a:rPr lang="en-US" sz="2400" i="1" dirty="0"/>
                  <a:t>p</a:t>
                </a:r>
                <a:r>
                  <a:rPr lang="en-US" sz="2400" baseline="-25000" dirty="0"/>
                  <a:t>1</a:t>
                </a:r>
                <a:r>
                  <a:rPr lang="en-US" sz="2400" dirty="0"/>
                  <a:t> = probability of occurrence of return 1 = 1.0</a:t>
                </a:r>
              </a:p>
              <a:p>
                <a:pPr marL="0" indent="0">
                  <a:buNone/>
                </a:pPr>
                <a:r>
                  <a:rPr lang="en-US" sz="2400" i="1" dirty="0"/>
                  <a:t>R</a:t>
                </a:r>
                <a:r>
                  <a:rPr lang="en-US" sz="2400" baseline="-25000" dirty="0"/>
                  <a:t>1</a:t>
                </a:r>
                <a:r>
                  <a:rPr lang="en-US" sz="2400" dirty="0"/>
                  <a:t> = return in state 1 = 10% = 0.10</a:t>
                </a:r>
              </a:p>
              <a:p>
                <a:pPr marL="0" indent="0" algn="ctr">
                  <a:buNone/>
                </a:pPr>
                <a:endParaRPr lang="en-US" sz="2400" i="1" dirty="0"/>
              </a:p>
              <a:p>
                <a:pPr marL="0" indent="0" algn="ctr">
                  <a:buNone/>
                </a:pPr>
                <a:r>
                  <a:rPr lang="en-US" sz="2400" i="1" dirty="0"/>
                  <a:t>R</a:t>
                </a:r>
                <a:r>
                  <a:rPr lang="en-US" sz="2400" i="1" baseline="-25000" dirty="0"/>
                  <a:t>e</a:t>
                </a:r>
                <a:r>
                  <a:rPr lang="en-US" sz="2400" i="1" dirty="0"/>
                  <a:t> </a:t>
                </a:r>
                <a:r>
                  <a:rPr lang="en-US" sz="2400" dirty="0"/>
                  <a:t>= expected return = </a:t>
                </a:r>
                <a:r>
                  <a:rPr lang="en-US" sz="2400" dirty="0">
                    <a:solidFill>
                      <a:srgbClr val="FF0000"/>
                    </a:solidFill>
                  </a:rPr>
                  <a:t>(1.0)(0.10) = 0.10</a:t>
                </a:r>
              </a:p>
              <a:p>
                <a:pPr marL="0" indent="0" algn="ctr">
                  <a:spcAft>
                    <a:spcPts val="1200"/>
                  </a:spcAft>
                  <a:buNone/>
                </a:pPr>
                <a:endParaRPr lang="en-US" sz="2400" i="1" dirty="0">
                  <a:latin typeface="Cambria Math"/>
                  <a:ea typeface="Cambria Math"/>
                </a:endParaRPr>
              </a:p>
              <a:p>
                <a:pPr marL="0" indent="0" algn="ctr">
                  <a:spcAft>
                    <a:spcPts val="1200"/>
                  </a:spcAft>
                  <a:buNone/>
                </a:pPr>
                <a14:m>
                  <m:oMathPara xmlns:m="http://schemas.openxmlformats.org/officeDocument/2006/math">
                    <m:oMathParaPr>
                      <m:jc m:val="centerGroup"/>
                    </m:oMathParaPr>
                    <m:oMath xmlns:m="http://schemas.openxmlformats.org/officeDocument/2006/math">
                      <m:r>
                        <m:rPr>
                          <m:sty m:val="p"/>
                        </m:rPr>
                        <a:rPr lang="el-GR" sz="2400" i="1">
                          <a:latin typeface="Cambria Math"/>
                          <a:ea typeface="Cambria Math"/>
                        </a:rPr>
                        <m:t>σ</m:t>
                      </m:r>
                      <m:r>
                        <m:rPr>
                          <m:nor/>
                        </m:rPr>
                        <a:rPr lang="en-US" sz="2400"/>
                        <m:t>=</m:t>
                      </m:r>
                      <m:rad>
                        <m:radPr>
                          <m:degHide m:val="on"/>
                          <m:ctrlPr>
                            <a:rPr lang="en-US" sz="2400" i="1" dirty="0">
                              <a:latin typeface="Cambria Math" panose="02040503050406030204" pitchFamily="18" charset="0"/>
                            </a:rPr>
                          </m:ctrlPr>
                        </m:radPr>
                        <m:deg/>
                        <m:e>
                          <m:r>
                            <m:rPr>
                              <m:nor/>
                            </m:rPr>
                            <a:rPr lang="en-US" sz="2400" i="1"/>
                            <m:t>p</m:t>
                          </m:r>
                          <m:r>
                            <m:rPr>
                              <m:nor/>
                            </m:rPr>
                            <a:rPr lang="en-US" sz="2400" baseline="-25000"/>
                            <m:t>1</m:t>
                          </m:r>
                          <m:r>
                            <m:rPr>
                              <m:nor/>
                            </m:rPr>
                            <a:rPr lang="en-US" sz="2400"/>
                            <m:t>(</m:t>
                          </m:r>
                          <m:r>
                            <m:rPr>
                              <m:nor/>
                            </m:rPr>
                            <a:rPr lang="en-US" sz="2400" i="1"/>
                            <m:t>R</m:t>
                          </m:r>
                          <m:r>
                            <m:rPr>
                              <m:nor/>
                            </m:rPr>
                            <a:rPr lang="en-US" sz="2400" baseline="-25000"/>
                            <m:t>1</m:t>
                          </m:r>
                          <m:r>
                            <a:rPr lang="en-US" sz="2400" i="1">
                              <a:latin typeface="Cambria Math"/>
                            </a:rPr>
                            <m:t>−</m:t>
                          </m:r>
                          <m:r>
                            <m:rPr>
                              <m:nor/>
                            </m:rPr>
                            <a:rPr lang="en-US" sz="2400" i="1"/>
                            <m:t>R</m:t>
                          </m:r>
                          <m:r>
                            <m:rPr>
                              <m:nor/>
                            </m:rPr>
                            <a:rPr lang="en-US" sz="2400" i="1" baseline="30000"/>
                            <m:t>e</m:t>
                          </m:r>
                          <m:r>
                            <m:rPr>
                              <m:nor/>
                            </m:rPr>
                            <a:rPr lang="en-US" sz="2400"/>
                            <m:t>)</m:t>
                          </m:r>
                          <m:r>
                            <m:rPr>
                              <m:nor/>
                            </m:rPr>
                            <a:rPr lang="en-US" sz="2400" baseline="30000"/>
                            <m:t>2</m:t>
                          </m:r>
                        </m:e>
                      </m:rad>
                      <m:r>
                        <m:rPr>
                          <m:nor/>
                        </m:rPr>
                        <a:rPr lang="en-US" sz="2400"/>
                        <m:t>=</m:t>
                      </m:r>
                      <m:rad>
                        <m:radPr>
                          <m:degHide m:val="on"/>
                          <m:ctrlPr>
                            <a:rPr lang="en-US" sz="2400" i="1" dirty="0" smtClean="0">
                              <a:solidFill>
                                <a:srgbClr val="FF0000"/>
                              </a:solidFill>
                              <a:latin typeface="Cambria Math" panose="02040503050406030204" pitchFamily="18" charset="0"/>
                            </a:rPr>
                          </m:ctrlPr>
                        </m:radPr>
                        <m:deg/>
                        <m:e>
                          <m:r>
                            <m:rPr>
                              <m:nor/>
                            </m:rPr>
                            <a:rPr lang="en-US" sz="2400">
                              <a:solidFill>
                                <a:srgbClr val="FF0000"/>
                              </a:solidFill>
                            </a:rPr>
                            <m:t>(1.0)(0.10</m:t>
                          </m:r>
                          <m:r>
                            <a:rPr lang="en-US" sz="2400" i="1">
                              <a:solidFill>
                                <a:srgbClr val="FF0000"/>
                              </a:solidFill>
                              <a:latin typeface="Cambria Math"/>
                            </a:rPr>
                            <m:t>−</m:t>
                          </m:r>
                          <m:r>
                            <m:rPr>
                              <m:nor/>
                            </m:rPr>
                            <a:rPr lang="en-US" sz="2400">
                              <a:solidFill>
                                <a:srgbClr val="FF0000"/>
                              </a:solidFill>
                            </a:rPr>
                            <m:t>0.10)</m:t>
                          </m:r>
                          <m:r>
                            <m:rPr>
                              <m:nor/>
                            </m:rPr>
                            <a:rPr lang="en-US" sz="2400" baseline="30000">
                              <a:solidFill>
                                <a:srgbClr val="FF0000"/>
                              </a:solidFill>
                            </a:rPr>
                            <m:t>2</m:t>
                          </m:r>
                        </m:e>
                      </m:rad>
                    </m:oMath>
                  </m:oMathPara>
                </a14:m>
                <a:endParaRPr lang="en-US" sz="2400" dirty="0">
                  <a:solidFill>
                    <a:srgbClr val="FF0000"/>
                  </a:solidFill>
                </a:endParaRPr>
              </a:p>
              <a:p>
                <a:pPr marL="2743200" indent="-7938">
                  <a:buNone/>
                  <a:tabLst>
                    <a:tab pos="2743200" algn="l"/>
                  </a:tabLst>
                </a:pPr>
                <a14:m>
                  <m:oMathPara xmlns:m="http://schemas.openxmlformats.org/officeDocument/2006/math">
                    <m:oMathParaPr>
                      <m:jc m:val="centerGroup"/>
                    </m:oMathParaPr>
                    <m:oMath xmlns:m="http://schemas.openxmlformats.org/officeDocument/2006/math">
                      <m:r>
                        <m:rPr>
                          <m:nor/>
                        </m:rPr>
                        <a:rPr lang="en-US" sz="2400">
                          <a:solidFill>
                            <a:srgbClr val="FF0000"/>
                          </a:solidFill>
                        </a:rPr>
                        <m:t>=</m:t>
                      </m:r>
                      <m:rad>
                        <m:radPr>
                          <m:degHide m:val="on"/>
                          <m:ctrlPr>
                            <a:rPr lang="en-US" sz="2400" i="1">
                              <a:solidFill>
                                <a:srgbClr val="FF0000"/>
                              </a:solidFill>
                              <a:latin typeface="Cambria Math" panose="02040503050406030204" pitchFamily="18" charset="0"/>
                            </a:rPr>
                          </m:ctrlPr>
                        </m:radPr>
                        <m:deg/>
                        <m:e>
                          <m:r>
                            <a:rPr lang="en-US" sz="2400" i="1">
                              <a:solidFill>
                                <a:srgbClr val="FF0000"/>
                              </a:solidFill>
                              <a:latin typeface="Cambria Math"/>
                            </a:rPr>
                            <m:t>0</m:t>
                          </m:r>
                        </m:e>
                      </m:rad>
                      <m:r>
                        <m:rPr>
                          <m:nor/>
                        </m:rPr>
                        <a:rPr lang="en-US" sz="2400">
                          <a:solidFill>
                            <a:srgbClr val="FF0000"/>
                          </a:solidFill>
                        </a:rPr>
                        <m:t>=0= 0%</m:t>
                      </m:r>
                    </m:oMath>
                  </m:oMathPara>
                </a14:m>
                <a:endParaRPr lang="en-US" sz="2400" baseline="-25000" dirty="0">
                  <a:solidFill>
                    <a:srgbClr val="FF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351722"/>
                <a:ext cx="10515600" cy="4825241"/>
              </a:xfrm>
              <a:blipFill>
                <a:blip r:embed="rId2"/>
                <a:stretch>
                  <a:fillRect l="-928" t="-2402"/>
                </a:stretch>
              </a:blipFill>
            </p:spPr>
            <p:txBody>
              <a:bodyPr/>
              <a:lstStyle/>
              <a:p>
                <a:r>
                  <a:rPr lang="en-US">
                    <a:noFill/>
                  </a:rPr>
                  <a:t> </a:t>
                </a:r>
              </a:p>
            </p:txBody>
          </p:sp>
        </mc:Fallback>
      </mc:AlternateContent>
    </p:spTree>
    <p:extLst>
      <p:ext uri="{BB962C8B-B14F-4D97-AF65-F5344CB8AC3E}">
        <p14:creationId xmlns:p14="http://schemas.microsoft.com/office/powerpoint/2010/main" val="473913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8484"/>
          </a:xfrm>
        </p:spPr>
        <p:txBody>
          <a:bodyPr>
            <a:normAutofit fontScale="90000"/>
          </a:bodyPr>
          <a:lstStyle/>
          <a:p>
            <a:r>
              <a:rPr lang="en-US" altLang="en-US" dirty="0">
                <a:ea typeface="ヒラギノ角ゴ Pro W3" charset="-128"/>
              </a:rPr>
              <a:t>Risk: Standard Deviation </a:t>
            </a:r>
            <a:r>
              <a:rPr lang="en-US" altLang="en-US" sz="1800" dirty="0">
                <a:ea typeface="ヒラギノ角ゴ Pro W3" charset="-128"/>
              </a:rPr>
              <a:t>(2 of 4)</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87555" y="1043610"/>
                <a:ext cx="10774017" cy="5133353"/>
              </a:xfrm>
            </p:spPr>
            <p:txBody>
              <a:bodyPr>
                <a:normAutofit fontScale="92500" lnSpcReduction="20000"/>
              </a:bodyPr>
              <a:lstStyle/>
              <a:p>
                <a:pPr marL="0" indent="0">
                  <a:buNone/>
                </a:pPr>
                <a:r>
                  <a:rPr lang="en-US" sz="2400" dirty="0"/>
                  <a:t>Fly-by-Night Airlines: </a:t>
                </a:r>
                <a:endParaRPr lang="en-US" sz="2400" i="1" dirty="0"/>
              </a:p>
              <a:p>
                <a:pPr marL="0" indent="0">
                  <a:buNone/>
                </a:pPr>
                <a14:m>
                  <m:oMathPara xmlns:m="http://schemas.openxmlformats.org/officeDocument/2006/math">
                    <m:oMathParaPr>
                      <m:jc m:val="centerGroup"/>
                    </m:oMathParaPr>
                    <m:oMath xmlns:m="http://schemas.openxmlformats.org/officeDocument/2006/math">
                      <m:r>
                        <m:rPr>
                          <m:nor/>
                        </m:rPr>
                        <a:rPr lang="en-US" sz="2400" i="1"/>
                        <m:t>R</m:t>
                      </m:r>
                      <m:r>
                        <m:rPr>
                          <m:nor/>
                        </m:rPr>
                        <a:rPr lang="en-US" sz="2400" i="1" baseline="30000"/>
                        <m:t>e</m:t>
                      </m:r>
                      <m:r>
                        <m:rPr>
                          <m:nor/>
                        </m:rPr>
                        <a:rPr lang="en-US" sz="2400"/>
                        <m:t> = </m:t>
                      </m:r>
                      <m:r>
                        <m:rPr>
                          <m:nor/>
                        </m:rPr>
                        <a:rPr lang="en-US" sz="2400" i="1"/>
                        <m:t>p</m:t>
                      </m:r>
                      <m:r>
                        <m:rPr>
                          <m:nor/>
                        </m:rPr>
                        <a:rPr lang="en-US" sz="2400" baseline="-25000"/>
                        <m:t>1</m:t>
                      </m:r>
                      <m:r>
                        <m:rPr>
                          <m:nor/>
                        </m:rPr>
                        <a:rPr lang="en-US" sz="2400" i="1"/>
                        <m:t>R</m:t>
                      </m:r>
                      <m:r>
                        <m:rPr>
                          <m:nor/>
                        </m:rPr>
                        <a:rPr lang="en-US" sz="2400" baseline="-25000"/>
                        <m:t>1</m:t>
                      </m:r>
                      <m:r>
                        <m:rPr>
                          <m:nor/>
                        </m:rPr>
                        <a:rPr lang="en-US" sz="2400"/>
                        <m:t>+</m:t>
                      </m:r>
                      <m:r>
                        <m:rPr>
                          <m:nor/>
                        </m:rPr>
                        <a:rPr lang="en-US" sz="2400" i="1"/>
                        <m:t>p</m:t>
                      </m:r>
                      <m:r>
                        <m:rPr>
                          <m:nor/>
                        </m:rPr>
                        <a:rPr lang="en-US" sz="2400" baseline="-25000"/>
                        <m:t>2</m:t>
                      </m:r>
                      <m:r>
                        <m:rPr>
                          <m:nor/>
                        </m:rPr>
                        <a:rPr lang="en-US" sz="2400" i="1"/>
                        <m:t>R</m:t>
                      </m:r>
                      <m:r>
                        <m:rPr>
                          <m:nor/>
                        </m:rPr>
                        <a:rPr lang="en-US" sz="2400" baseline="-25000"/>
                        <m:t>2</m:t>
                      </m:r>
                    </m:oMath>
                  </m:oMathPara>
                </a14:m>
                <a:endParaRPr lang="en-US" sz="2400" baseline="-25000" dirty="0"/>
              </a:p>
              <a:p>
                <a:pPr marL="0" indent="0">
                  <a:buNone/>
                </a:pPr>
                <a:r>
                  <a:rPr lang="en-US" sz="2400" dirty="0"/>
                  <a:t>where</a:t>
                </a:r>
              </a:p>
              <a:p>
                <a:pPr marL="5432425" indent="-5432425">
                  <a:buNone/>
                  <a:tabLst>
                    <a:tab pos="5432425" algn="l"/>
                  </a:tabLst>
                </a:pPr>
                <a:r>
                  <a:rPr lang="en-US" sz="2400" i="1" dirty="0"/>
                  <a:t>p</a:t>
                </a:r>
                <a:r>
                  <a:rPr lang="en-US" sz="2400" baseline="-25000" dirty="0"/>
                  <a:t>1</a:t>
                </a:r>
                <a:r>
                  <a:rPr lang="en-US" sz="2400" dirty="0"/>
                  <a:t> = probability of occurrence of return 1 = </a:t>
                </a:r>
                <a14:m>
                  <m:oMath xmlns:m="http://schemas.openxmlformats.org/officeDocument/2006/math">
                    <m:f>
                      <m:fPr>
                        <m:ctrlPr>
                          <a:rPr lang="en-US" sz="2400" i="1">
                            <a:latin typeface="Cambria Math" panose="02040503050406030204" pitchFamily="18" charset="0"/>
                          </a:rPr>
                        </m:ctrlPr>
                      </m:fPr>
                      <m:num>
                        <m:r>
                          <a:rPr lang="en-US" sz="2400">
                            <a:latin typeface="Cambria Math"/>
                          </a:rPr>
                          <m:t>1</m:t>
                        </m:r>
                      </m:num>
                      <m:den>
                        <m:r>
                          <a:rPr lang="en-US" sz="2400">
                            <a:latin typeface="Cambria Math"/>
                          </a:rPr>
                          <m:t>2</m:t>
                        </m:r>
                      </m:den>
                    </m:f>
                  </m:oMath>
                </a14:m>
                <a:r>
                  <a:rPr lang="en-US" sz="2400" dirty="0"/>
                  <a:t> = 0.50</a:t>
                </a:r>
              </a:p>
              <a:p>
                <a:pPr marL="0" indent="0">
                  <a:buNone/>
                </a:pPr>
                <a:r>
                  <a:rPr lang="en-US" sz="2400" i="1" dirty="0"/>
                  <a:t>R</a:t>
                </a:r>
                <a:r>
                  <a:rPr lang="en-US" sz="2400" baseline="-25000" dirty="0"/>
                  <a:t>1</a:t>
                </a:r>
                <a:r>
                  <a:rPr lang="en-US" sz="2400" dirty="0"/>
                  <a:t> = return in state 1 = 15% = 0.15</a:t>
                </a:r>
              </a:p>
              <a:p>
                <a:pPr marL="0" indent="0">
                  <a:buNone/>
                  <a:tabLst>
                    <a:tab pos="5432425" algn="l"/>
                  </a:tabLst>
                </a:pPr>
                <a:r>
                  <a:rPr lang="en-US" sz="2400" i="1" dirty="0"/>
                  <a:t>p</a:t>
                </a:r>
                <a:r>
                  <a:rPr lang="en-US" sz="2400" baseline="-25000" dirty="0"/>
                  <a:t>2</a:t>
                </a:r>
                <a:r>
                  <a:rPr lang="en-US" sz="2400" dirty="0"/>
                  <a:t> = probability of occurrence of return 2 = </a:t>
                </a:r>
                <a14:m>
                  <m:oMath xmlns:m="http://schemas.openxmlformats.org/officeDocument/2006/math">
                    <m:f>
                      <m:fPr>
                        <m:ctrlPr>
                          <a:rPr lang="en-US" sz="2400" i="1">
                            <a:latin typeface="Cambria Math" panose="02040503050406030204" pitchFamily="18" charset="0"/>
                          </a:rPr>
                        </m:ctrlPr>
                      </m:fPr>
                      <m:num>
                        <m:r>
                          <a:rPr lang="en-US" sz="2400">
                            <a:latin typeface="Cambria Math"/>
                          </a:rPr>
                          <m:t>1</m:t>
                        </m:r>
                      </m:num>
                      <m:den>
                        <m:r>
                          <a:rPr lang="en-US" sz="2400">
                            <a:latin typeface="Cambria Math"/>
                          </a:rPr>
                          <m:t>2</m:t>
                        </m:r>
                      </m:den>
                    </m:f>
                  </m:oMath>
                </a14:m>
                <a:r>
                  <a:rPr lang="en-US" sz="2400" dirty="0"/>
                  <a:t> = 0.50</a:t>
                </a:r>
              </a:p>
              <a:p>
                <a:pPr marL="0" indent="0">
                  <a:buNone/>
                  <a:tabLst>
                    <a:tab pos="5432425" algn="l"/>
                  </a:tabLst>
                </a:pPr>
                <a:r>
                  <a:rPr lang="en-US" sz="2400" i="1" dirty="0"/>
                  <a:t>R</a:t>
                </a:r>
                <a:r>
                  <a:rPr lang="en-US" sz="2400" baseline="-25000" dirty="0"/>
                  <a:t>2</a:t>
                </a:r>
                <a:r>
                  <a:rPr lang="en-US" sz="2400" dirty="0"/>
                  <a:t> = return in state 2 = 5% = 0.05</a:t>
                </a:r>
              </a:p>
              <a:p>
                <a:pPr marL="0" indent="0" algn="ctr">
                  <a:buNone/>
                  <a:tabLst>
                    <a:tab pos="5432425" algn="l"/>
                  </a:tabLst>
                </a:pPr>
                <a:r>
                  <a:rPr lang="en-US" sz="2400" i="1" dirty="0"/>
                  <a:t>R</a:t>
                </a:r>
                <a:r>
                  <a:rPr lang="en-US" sz="2400" i="1" baseline="30000" dirty="0"/>
                  <a:t>e</a:t>
                </a:r>
                <a:r>
                  <a:rPr lang="en-US" sz="2400" i="1" dirty="0"/>
                  <a:t> </a:t>
                </a:r>
                <a:r>
                  <a:rPr lang="en-US" sz="2400" dirty="0"/>
                  <a:t>= expected return = ?      </a:t>
                </a:r>
                <a:r>
                  <a:rPr lang="en-US" sz="2400" dirty="0">
                    <a:solidFill>
                      <a:srgbClr val="FF0000"/>
                    </a:solidFill>
                  </a:rPr>
                  <a:t>= (.50)(15%) + (0.50)(5.0%) = 10%</a:t>
                </a:r>
              </a:p>
              <a:p>
                <a:pPr marL="0" indent="0">
                  <a:buNone/>
                </a:pPr>
                <a:r>
                  <a:rPr lang="en-US" sz="2400" dirty="0"/>
                  <a:t>Thus,</a:t>
                </a:r>
              </a:p>
              <a:p>
                <a:pPr marL="0" indent="0">
                  <a:spcAft>
                    <a:spcPts val="1200"/>
                  </a:spcAft>
                  <a:buNone/>
                </a:pPr>
                <a14:m>
                  <m:oMath xmlns:m="http://schemas.openxmlformats.org/officeDocument/2006/math">
                    <m:r>
                      <m:rPr>
                        <m:sty m:val="p"/>
                      </m:rPr>
                      <a:rPr lang="el-GR" sz="2400">
                        <a:latin typeface="Cambria Math"/>
                        <a:ea typeface="Cambria Math"/>
                      </a:rPr>
                      <m:t>σ</m:t>
                    </m:r>
                    <m:r>
                      <m:rPr>
                        <m:nor/>
                      </m:rPr>
                      <a:rPr lang="en-US" sz="2400">
                        <a:latin typeface="Cambria Math"/>
                        <a:ea typeface="Cambria Math"/>
                      </a:rPr>
                      <m:t> </m:t>
                    </m:r>
                    <m:r>
                      <m:rPr>
                        <m:nor/>
                      </m:rPr>
                      <a:rPr lang="en-US" sz="2400"/>
                      <m:t>=</m:t>
                    </m:r>
                    <m:rad>
                      <m:radPr>
                        <m:degHide m:val="on"/>
                        <m:ctrlPr>
                          <a:rPr lang="en-US" sz="2400" b="1" i="1">
                            <a:latin typeface="Cambria Math" panose="02040503050406030204" pitchFamily="18" charset="0"/>
                          </a:rPr>
                        </m:ctrlPr>
                      </m:radPr>
                      <m:deg/>
                      <m:e>
                        <m:r>
                          <m:rPr>
                            <m:nor/>
                          </m:rPr>
                          <a:rPr lang="en-US" sz="2400" i="1"/>
                          <m:t>p</m:t>
                        </m:r>
                        <m:r>
                          <m:rPr>
                            <m:nor/>
                          </m:rPr>
                          <a:rPr lang="en-US" sz="2400" baseline="-25000"/>
                          <m:t>1</m:t>
                        </m:r>
                        <m:r>
                          <m:rPr>
                            <m:nor/>
                          </m:rPr>
                          <a:rPr lang="en-US" sz="2400"/>
                          <m:t>(</m:t>
                        </m:r>
                        <m:r>
                          <m:rPr>
                            <m:nor/>
                          </m:rPr>
                          <a:rPr lang="en-US" sz="2400" i="1"/>
                          <m:t>R</m:t>
                        </m:r>
                        <m:r>
                          <m:rPr>
                            <m:nor/>
                          </m:rPr>
                          <a:rPr lang="en-US" sz="2400" baseline="-25000"/>
                          <m:t>1</m:t>
                        </m:r>
                        <m:r>
                          <m:rPr>
                            <m:nor/>
                          </m:rPr>
                          <a:rPr lang="en-US" sz="2400"/>
                          <m:t>−</m:t>
                        </m:r>
                        <m:r>
                          <m:rPr>
                            <m:nor/>
                          </m:rPr>
                          <a:rPr lang="en-US" sz="2400" i="1"/>
                          <m:t>R</m:t>
                        </m:r>
                        <m:r>
                          <m:rPr>
                            <m:nor/>
                          </m:rPr>
                          <a:rPr lang="en-US" sz="2400" i="1" baseline="30000"/>
                          <m:t>e</m:t>
                        </m:r>
                        <m:r>
                          <m:rPr>
                            <m:nor/>
                          </m:rPr>
                          <a:rPr lang="en-US" sz="2400"/>
                          <m:t>)</m:t>
                        </m:r>
                        <m:r>
                          <m:rPr>
                            <m:nor/>
                          </m:rPr>
                          <a:rPr lang="en-US" sz="2400" baseline="30000"/>
                          <m:t>2</m:t>
                        </m:r>
                        <m:r>
                          <m:rPr>
                            <m:nor/>
                          </m:rPr>
                          <a:rPr lang="en-US" sz="2400"/>
                          <m:t>+</m:t>
                        </m:r>
                        <m:r>
                          <m:rPr>
                            <m:nor/>
                          </m:rPr>
                          <a:rPr lang="en-US" sz="2400" i="1"/>
                          <m:t>p</m:t>
                        </m:r>
                        <m:r>
                          <m:rPr>
                            <m:nor/>
                          </m:rPr>
                          <a:rPr lang="en-US" sz="2400" baseline="-25000"/>
                          <m:t>2</m:t>
                        </m:r>
                        <m:r>
                          <m:rPr>
                            <m:nor/>
                          </m:rPr>
                          <a:rPr lang="en-US" sz="2400"/>
                          <m:t>(</m:t>
                        </m:r>
                        <m:r>
                          <m:rPr>
                            <m:nor/>
                          </m:rPr>
                          <a:rPr lang="en-US" sz="2400" i="1"/>
                          <m:t>R</m:t>
                        </m:r>
                        <m:r>
                          <m:rPr>
                            <m:nor/>
                          </m:rPr>
                          <a:rPr lang="en-US" sz="2400" baseline="-25000"/>
                          <m:t>2</m:t>
                        </m:r>
                        <m:r>
                          <m:rPr>
                            <m:nor/>
                          </m:rPr>
                          <a:rPr lang="en-US" sz="2400"/>
                          <m:t>−</m:t>
                        </m:r>
                        <m:r>
                          <m:rPr>
                            <m:nor/>
                          </m:rPr>
                          <a:rPr lang="en-US" sz="2400" i="1"/>
                          <m:t>R</m:t>
                        </m:r>
                        <m:r>
                          <m:rPr>
                            <m:nor/>
                          </m:rPr>
                          <a:rPr lang="en-US" sz="2400" i="1" baseline="30000"/>
                          <m:t>e</m:t>
                        </m:r>
                        <m:r>
                          <m:rPr>
                            <m:nor/>
                          </m:rPr>
                          <a:rPr lang="en-US" sz="2400"/>
                          <m:t>)</m:t>
                        </m:r>
                        <m:r>
                          <m:rPr>
                            <m:nor/>
                          </m:rPr>
                          <a:rPr lang="en-US" sz="2400" baseline="30000"/>
                          <m:t>2</m:t>
                        </m:r>
                        <m:r>
                          <m:rPr>
                            <m:nor/>
                          </m:rPr>
                          <a:rPr lang="en-US" sz="2400" b="1" dirty="0"/>
                          <m:t> </m:t>
                        </m:r>
                      </m:e>
                    </m:rad>
                    <m:r>
                      <a:rPr lang="en-US" sz="2400" b="0" i="1" dirty="0" smtClean="0">
                        <a:latin typeface="Cambria Math" panose="02040503050406030204" pitchFamily="18" charset="0"/>
                      </a:rPr>
                      <m:t>=</m:t>
                    </m:r>
                  </m:oMath>
                </a14:m>
                <a:r>
                  <a:rPr lang="en-US" sz="2400" dirty="0"/>
                  <a:t>?</a:t>
                </a:r>
              </a:p>
              <a:p>
                <a:pPr marL="0" indent="0">
                  <a:spcAft>
                    <a:spcPts val="1200"/>
                  </a:spcAft>
                  <a:buNone/>
                </a:pPr>
                <a:endParaRPr lang="en-US" sz="2400" dirty="0"/>
              </a:p>
              <a:p>
                <a:pPr marL="0" indent="0">
                  <a:spcAft>
                    <a:spcPts val="1200"/>
                  </a:spcAft>
                  <a:buNone/>
                </a:pPr>
                <a:r>
                  <a:rPr lang="el-GR" sz="2400" dirty="0">
                    <a:solidFill>
                      <a:srgbClr val="FF0000"/>
                    </a:solidFill>
                  </a:rPr>
                  <a:t>σ=</a:t>
                </a:r>
                <a:r>
                  <a:rPr lang="en-US" sz="2400" dirty="0">
                    <a:solidFill>
                      <a:srgbClr val="FF0000"/>
                    </a:solidFill>
                  </a:rPr>
                  <a:t> √((0.5)(0.15-.10)</a:t>
                </a:r>
                <a:r>
                  <a:rPr lang="en-US" sz="2400" baseline="30000" dirty="0">
                    <a:solidFill>
                      <a:srgbClr val="FF0000"/>
                    </a:solidFill>
                  </a:rPr>
                  <a:t> </a:t>
                </a:r>
                <a14:m>
                  <m:oMath xmlns:m="http://schemas.openxmlformats.org/officeDocument/2006/math">
                    <m:r>
                      <m:rPr>
                        <m:nor/>
                      </m:rPr>
                      <a:rPr lang="en-US" sz="2400" baseline="30000">
                        <a:solidFill>
                          <a:srgbClr val="FF0000"/>
                        </a:solidFill>
                      </a:rPr>
                      <m:t>2</m:t>
                    </m:r>
                  </m:oMath>
                </a14:m>
                <a:r>
                  <a:rPr lang="en-US" sz="2400" dirty="0">
                    <a:solidFill>
                      <a:srgbClr val="FF0000"/>
                    </a:solidFill>
                  </a:rPr>
                  <a:t> + (0.5) (0.05-.10)</a:t>
                </a:r>
                <a:r>
                  <a:rPr lang="en-US" sz="2400" baseline="30000" dirty="0">
                    <a:solidFill>
                      <a:srgbClr val="FF0000"/>
                    </a:solidFill>
                  </a:rPr>
                  <a:t> </a:t>
                </a:r>
                <a14:m>
                  <m:oMath xmlns:m="http://schemas.openxmlformats.org/officeDocument/2006/math">
                    <m:r>
                      <m:rPr>
                        <m:nor/>
                      </m:rPr>
                      <a:rPr lang="en-US" sz="2400" baseline="30000">
                        <a:solidFill>
                          <a:srgbClr val="FF0000"/>
                        </a:solidFill>
                      </a:rPr>
                      <m:t>2</m:t>
                    </m:r>
                  </m:oMath>
                </a14:m>
                <a:r>
                  <a:rPr lang="en-US" sz="2400" dirty="0">
                    <a:solidFill>
                      <a:srgbClr val="FF0000"/>
                    </a:solidFill>
                  </a:rPr>
                  <a:t>  = 5%</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87555" y="1043610"/>
                <a:ext cx="10774017" cy="5133353"/>
              </a:xfrm>
              <a:blipFill>
                <a:blip r:embed="rId2"/>
                <a:stretch>
                  <a:fillRect l="-735" t="-2494"/>
                </a:stretch>
              </a:blipFill>
            </p:spPr>
            <p:txBody>
              <a:bodyPr/>
              <a:lstStyle/>
              <a:p>
                <a:r>
                  <a:rPr lang="en-US">
                    <a:noFill/>
                  </a:rPr>
                  <a:t> </a:t>
                </a:r>
              </a:p>
            </p:txBody>
          </p:sp>
        </mc:Fallback>
      </mc:AlternateContent>
    </p:spTree>
    <p:extLst>
      <p:ext uri="{BB962C8B-B14F-4D97-AF65-F5344CB8AC3E}">
        <p14:creationId xmlns:p14="http://schemas.microsoft.com/office/powerpoint/2010/main" val="64853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ltLang="en-US" dirty="0" err="1">
                <a:ea typeface="ヒラギノ角ゴ Pro W3" charset="-128"/>
              </a:rPr>
              <a:t>Risk</a:t>
            </a:r>
            <a:r>
              <a:rPr lang="fr-FR" altLang="en-US" dirty="0">
                <a:ea typeface="ヒラギノ角ゴ Pro W3" charset="-128"/>
              </a:rPr>
              <a:t>: Standard </a:t>
            </a:r>
            <a:r>
              <a:rPr lang="fr-FR" altLang="en-US" dirty="0" err="1">
                <a:ea typeface="ヒラギノ角ゴ Pro W3" charset="-128"/>
              </a:rPr>
              <a:t>Deviation</a:t>
            </a:r>
            <a:r>
              <a:rPr lang="fr-FR" altLang="en-US" dirty="0">
                <a:ea typeface="ヒラギノ角ゴ Pro W3" charset="-128"/>
              </a:rPr>
              <a:t> </a:t>
            </a:r>
            <a:r>
              <a:rPr lang="fr-FR" altLang="en-US" sz="1800" dirty="0">
                <a:ea typeface="ヒラギノ角ゴ Pro W3" charset="-128"/>
              </a:rPr>
              <a:t>(4 of 4)</a:t>
            </a:r>
            <a:endParaRPr lang="en-US" dirty="0"/>
          </a:p>
        </p:txBody>
      </p:sp>
      <p:sp>
        <p:nvSpPr>
          <p:cNvPr id="3" name="Content Placeholder 2"/>
          <p:cNvSpPr>
            <a:spLocks noGrp="1"/>
          </p:cNvSpPr>
          <p:nvPr>
            <p:ph idx="1"/>
          </p:nvPr>
        </p:nvSpPr>
        <p:spPr/>
        <p:txBody>
          <a:bodyPr>
            <a:normAutofit/>
          </a:bodyPr>
          <a:lstStyle/>
          <a:p>
            <a:r>
              <a:rPr lang="en-US" altLang="en-US" sz="2400" dirty="0">
                <a:ea typeface="ヒラギノ角ゴ Pro W3" charset="-128"/>
              </a:rPr>
              <a:t>Fly-by-Night Airlines has a standard deviation of returns of 5%; Feet-on-the-Ground Bus Company has a standard deviation of returns of 0%.</a:t>
            </a:r>
          </a:p>
          <a:p>
            <a:r>
              <a:rPr lang="en-US" altLang="en-US" sz="2400" dirty="0">
                <a:ea typeface="ヒラギノ角ゴ Pro W3" charset="-128"/>
              </a:rPr>
              <a:t>Clearly, Fly-by-Night Airlines is a riskier stock because its standard deviation of returns of 5% is higher than the zero standard deviation of returns for Feet-on-the-Ground Bus Company, which has a certain return.</a:t>
            </a:r>
          </a:p>
          <a:p>
            <a:r>
              <a:rPr lang="en-US" altLang="en-US" sz="2400" dirty="0">
                <a:ea typeface="ヒラギノ角ゴ Pro W3" charset="-128"/>
              </a:rPr>
              <a:t>A </a:t>
            </a:r>
            <a:r>
              <a:rPr lang="en-US" altLang="en-US" sz="2400" i="1" dirty="0">
                <a:ea typeface="ヒラギノ角ゴ Pro W3" charset="-128"/>
              </a:rPr>
              <a:t>risk-averse</a:t>
            </a:r>
            <a:r>
              <a:rPr lang="en-US" altLang="en-US" sz="2400" dirty="0">
                <a:ea typeface="ヒラギノ角ゴ Pro W3" charset="-128"/>
              </a:rPr>
              <a:t> person prefers stock in the Feet-on-the-Ground (the sure thing) to Fly-by-Night stock (the riskier asset), even though the stocks have the same expected return, 10%. By contrast, a person who prefers risk is a </a:t>
            </a:r>
            <a:r>
              <a:rPr lang="en-US" altLang="en-US" sz="2400" i="1" dirty="0">
                <a:ea typeface="ヒラギノ角ゴ Pro W3" charset="-128"/>
              </a:rPr>
              <a:t>risk </a:t>
            </a:r>
            <a:r>
              <a:rPr lang="en-US" altLang="en-US" sz="2400" i="1" dirty="0" err="1">
                <a:ea typeface="ヒラギノ角ゴ Pro W3" charset="-128"/>
              </a:rPr>
              <a:t>preferrer</a:t>
            </a:r>
            <a:r>
              <a:rPr lang="en-US" altLang="en-US" sz="2400" dirty="0">
                <a:ea typeface="ヒラギノ角ゴ Pro W3" charset="-128"/>
              </a:rPr>
              <a:t> or </a:t>
            </a:r>
            <a:r>
              <a:rPr lang="en-US" altLang="en-US" sz="2400" i="1" dirty="0">
                <a:ea typeface="ヒラギノ角ゴ Pro W3" charset="-128"/>
              </a:rPr>
              <a:t>risk lover</a:t>
            </a:r>
            <a:r>
              <a:rPr lang="en-US" altLang="en-US" sz="2400" dirty="0">
                <a:ea typeface="ヒラギノ角ゴ Pro W3" charset="-128"/>
              </a:rPr>
              <a:t>. We assume people are risk-averse, especially in their financial decisions.</a:t>
            </a:r>
            <a:endParaRPr lang="en-US" sz="2400" dirty="0"/>
          </a:p>
        </p:txBody>
      </p:sp>
    </p:spTree>
    <p:extLst>
      <p:ext uri="{BB962C8B-B14F-4D97-AF65-F5344CB8AC3E}">
        <p14:creationId xmlns:p14="http://schemas.microsoft.com/office/powerpoint/2010/main" val="57131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0E92-EDA3-4287-BC08-FEF0A2859E2A}"/>
              </a:ext>
            </a:extLst>
          </p:cNvPr>
          <p:cNvSpPr>
            <a:spLocks noGrp="1"/>
          </p:cNvSpPr>
          <p:nvPr>
            <p:ph type="title"/>
          </p:nvPr>
        </p:nvSpPr>
        <p:spPr>
          <a:xfrm>
            <a:off x="533400" y="1143000"/>
            <a:ext cx="3048000" cy="1600200"/>
          </a:xfrm>
        </p:spPr>
        <p:txBody>
          <a:bodyPr anchor="b">
            <a:normAutofit/>
          </a:bodyPr>
          <a:lstStyle/>
          <a:p>
            <a:r>
              <a:rPr lang="en-US" b="1" dirty="0"/>
              <a:t>Measuring Return and Quantifying Risk</a:t>
            </a:r>
            <a:endParaRPr lang="en-US" dirty="0"/>
          </a:p>
        </p:txBody>
      </p:sp>
      <p:sp>
        <p:nvSpPr>
          <p:cNvPr id="3" name="Text Placeholder 2">
            <a:extLst>
              <a:ext uri="{FF2B5EF4-FFF2-40B4-BE49-F238E27FC236}">
                <a16:creationId xmlns:a16="http://schemas.microsoft.com/office/drawing/2014/main" id="{DB50B706-24CE-480A-B521-BDDBE9319809}"/>
              </a:ext>
            </a:extLst>
          </p:cNvPr>
          <p:cNvSpPr>
            <a:spLocks noGrp="1"/>
          </p:cNvSpPr>
          <p:nvPr>
            <p:ph type="body" sz="half" idx="2"/>
          </p:nvPr>
        </p:nvSpPr>
        <p:spPr>
          <a:xfrm>
            <a:off x="4694460" y="304800"/>
            <a:ext cx="3581399" cy="533400"/>
          </a:xfrm>
        </p:spPr>
        <p:txBody>
          <a:bodyPr>
            <a:normAutofit/>
          </a:bodyPr>
          <a:lstStyle/>
          <a:p>
            <a:r>
              <a:rPr lang="en-US" b="1" dirty="0"/>
              <a:t>Scenario Analysis Method</a:t>
            </a:r>
          </a:p>
          <a:p>
            <a:endParaRPr lang="en-US" dirty="0"/>
          </a:p>
        </p:txBody>
      </p:sp>
      <p:pic>
        <p:nvPicPr>
          <p:cNvPr id="6" name="Content Placeholder 5">
            <a:extLst>
              <a:ext uri="{FF2B5EF4-FFF2-40B4-BE49-F238E27FC236}">
                <a16:creationId xmlns:a16="http://schemas.microsoft.com/office/drawing/2014/main" id="{56BDD249-70CF-4D2C-9BF3-63F49F1CA09B}"/>
              </a:ext>
            </a:extLst>
          </p:cNvPr>
          <p:cNvPicPr>
            <a:picLocks noGrp="1" noChangeAspect="1"/>
          </p:cNvPicPr>
          <p:nvPr>
            <p:ph idx="1"/>
          </p:nvPr>
        </p:nvPicPr>
        <p:blipFill>
          <a:blip r:embed="rId2"/>
          <a:stretch>
            <a:fillRect/>
          </a:stretch>
        </p:blipFill>
        <p:spPr>
          <a:xfrm>
            <a:off x="4800601" y="868326"/>
            <a:ext cx="6858000" cy="2726267"/>
          </a:xfrm>
          <a:prstGeom prst="rect">
            <a:avLst/>
          </a:prstGeom>
          <a:solidFill>
            <a:schemeClr val="accent1">
              <a:tint val="20000"/>
            </a:schemeClr>
          </a:solidFill>
        </p:spPr>
      </p:pic>
      <p:pic>
        <p:nvPicPr>
          <p:cNvPr id="7" name="Picture 6">
            <a:extLst>
              <a:ext uri="{FF2B5EF4-FFF2-40B4-BE49-F238E27FC236}">
                <a16:creationId xmlns:a16="http://schemas.microsoft.com/office/drawing/2014/main" id="{540FEF6C-C0C8-40BE-B4D7-89D685981789}"/>
              </a:ext>
            </a:extLst>
          </p:cNvPr>
          <p:cNvPicPr>
            <a:picLocks noChangeAspect="1"/>
          </p:cNvPicPr>
          <p:nvPr/>
        </p:nvPicPr>
        <p:blipFill>
          <a:blip r:embed="rId3"/>
          <a:stretch>
            <a:fillRect/>
          </a:stretch>
        </p:blipFill>
        <p:spPr>
          <a:xfrm>
            <a:off x="4846858" y="3827722"/>
            <a:ext cx="6858000" cy="2726267"/>
          </a:xfrm>
          <a:prstGeom prst="rect">
            <a:avLst/>
          </a:prstGeom>
          <a:solidFill>
            <a:schemeClr val="accent1">
              <a:tint val="20000"/>
            </a:schemeClr>
          </a:solidFill>
        </p:spPr>
      </p:pic>
      <p:sp>
        <p:nvSpPr>
          <p:cNvPr id="8" name="TextBox 7">
            <a:extLst>
              <a:ext uri="{FF2B5EF4-FFF2-40B4-BE49-F238E27FC236}">
                <a16:creationId xmlns:a16="http://schemas.microsoft.com/office/drawing/2014/main" id="{DAE3E087-C3D0-4D92-9646-1949A8A0BD1D}"/>
              </a:ext>
            </a:extLst>
          </p:cNvPr>
          <p:cNvSpPr txBox="1"/>
          <p:nvPr/>
        </p:nvSpPr>
        <p:spPr>
          <a:xfrm>
            <a:off x="4313459" y="1524000"/>
            <a:ext cx="381000" cy="1754326"/>
          </a:xfrm>
          <a:prstGeom prst="rect">
            <a:avLst/>
          </a:prstGeom>
          <a:noFill/>
        </p:spPr>
        <p:txBody>
          <a:bodyPr wrap="square" rtlCol="0">
            <a:spAutoFit/>
          </a:bodyPr>
          <a:lstStyle/>
          <a:p>
            <a:r>
              <a:rPr lang="en-US" b="1" dirty="0"/>
              <a:t>STOCKS</a:t>
            </a:r>
          </a:p>
        </p:txBody>
      </p:sp>
      <p:sp>
        <p:nvSpPr>
          <p:cNvPr id="9" name="TextBox 8">
            <a:extLst>
              <a:ext uri="{FF2B5EF4-FFF2-40B4-BE49-F238E27FC236}">
                <a16:creationId xmlns:a16="http://schemas.microsoft.com/office/drawing/2014/main" id="{7C453825-460A-40FC-9AEE-207DDAC170DD}"/>
              </a:ext>
            </a:extLst>
          </p:cNvPr>
          <p:cNvSpPr txBox="1"/>
          <p:nvPr/>
        </p:nvSpPr>
        <p:spPr>
          <a:xfrm>
            <a:off x="4313459" y="4343400"/>
            <a:ext cx="381000" cy="1477328"/>
          </a:xfrm>
          <a:prstGeom prst="rect">
            <a:avLst/>
          </a:prstGeom>
          <a:noFill/>
        </p:spPr>
        <p:txBody>
          <a:bodyPr wrap="square" rtlCol="0">
            <a:spAutoFit/>
          </a:bodyPr>
          <a:lstStyle/>
          <a:p>
            <a:r>
              <a:rPr lang="en-US" b="1" dirty="0"/>
              <a:t>BONDS</a:t>
            </a:r>
          </a:p>
        </p:txBody>
      </p:sp>
    </p:spTree>
    <p:extLst>
      <p:ext uri="{BB962C8B-B14F-4D97-AF65-F5344CB8AC3E}">
        <p14:creationId xmlns:p14="http://schemas.microsoft.com/office/powerpoint/2010/main" val="376299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2892</Words>
  <Application>Microsoft Office PowerPoint</Application>
  <PresentationFormat>Widescreen</PresentationFormat>
  <Paragraphs>307</Paragraphs>
  <Slides>45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Cambria Math</vt:lpstr>
      <vt:lpstr>Symbol</vt:lpstr>
      <vt:lpstr>Times New Roman</vt:lpstr>
      <vt:lpstr>Office Theme</vt:lpstr>
      <vt:lpstr>Topic 4: Determinants of Interest Rate </vt:lpstr>
      <vt:lpstr>Chapter Preview </vt:lpstr>
      <vt:lpstr>Determinants of Asset Demand (1 of 2)</vt:lpstr>
      <vt:lpstr>Expected Return</vt:lpstr>
      <vt:lpstr>Risk: Standard Deviation (1 of 4 )</vt:lpstr>
      <vt:lpstr>Risk: Standard Deviation (3 of 4)</vt:lpstr>
      <vt:lpstr>Risk: Standard Deviation (2 of 4)</vt:lpstr>
      <vt:lpstr>Risk: Standard Deviation (4 of 4)</vt:lpstr>
      <vt:lpstr>Measuring Return and Quantifying Risk</vt:lpstr>
      <vt:lpstr>Return, Return Expectation, Risk and Allocation </vt:lpstr>
      <vt:lpstr>Determinants of Asset Demand (2 of 2)</vt:lpstr>
      <vt:lpstr>Table 4.1 Summary Response of the Quantity of an Asset Demanded to Changes in Wealth, Expected Returns, Risk, and Liquidity</vt:lpstr>
      <vt:lpstr>Table 4.1 Summary Response of the Quantity of an Asset Demanded to Changes in Wealth, Expected Returns, Risk, and Liquidity</vt:lpstr>
      <vt:lpstr>Supply &amp; Demand in the Bond Market: Derivation of Demand Curve (1 of 3)</vt:lpstr>
      <vt:lpstr>Derivation of Demand Curve (2 of 3)</vt:lpstr>
      <vt:lpstr>Derivation of Demand Curve (3 of 3)</vt:lpstr>
      <vt:lpstr>Figure 4.1 Supply and Demand for Bonds</vt:lpstr>
      <vt:lpstr>Derivation of Supply Curve </vt:lpstr>
      <vt:lpstr>Market Equilibrium</vt:lpstr>
      <vt:lpstr>Market Conditions</vt:lpstr>
      <vt:lpstr>Changes in Equilibrium Interest Rates: How Factors Shift the Demand Curve (1 of 5)</vt:lpstr>
      <vt:lpstr>How Factors Shift the Demand Curve (2 of 5)</vt:lpstr>
      <vt:lpstr>How Factors Shift the Demand Curve (3 of 5)</vt:lpstr>
      <vt:lpstr>How Factors Shift the Demand Curve (4 of 5)</vt:lpstr>
      <vt:lpstr>How Factors Shift the Demand Curve (5 of 5)</vt:lpstr>
      <vt:lpstr>Summary of Shifts in the Demand for Bonds (1 of 2)</vt:lpstr>
      <vt:lpstr>Summary of Shifts in the Demand for Bonds (2 of 2)</vt:lpstr>
      <vt:lpstr>Table 4.2 Summary Factors That Shift the Demand Curve for Bonds (1 of 2)</vt:lpstr>
      <vt:lpstr>Table 4.2 Summary Factors That Shift the Demand Curve for Bonds (2 of 2)</vt:lpstr>
      <vt:lpstr>Figure 4.2 Shift in the Demand Curve for Bonds</vt:lpstr>
      <vt:lpstr>Shifts in the Supply Curve</vt:lpstr>
      <vt:lpstr>Summary of Shifts in the Supply of Bonds</vt:lpstr>
      <vt:lpstr>Table 4.3 Factors That Shift Supply Curve of Bonds</vt:lpstr>
      <vt:lpstr>Figure 4.3 Shift in the Supply Curve for Bonds</vt:lpstr>
      <vt:lpstr>Case: Changes in e: The Fisher Effect</vt:lpstr>
      <vt:lpstr>Figure 4.4 Response to a Change in Expected Inflation</vt:lpstr>
      <vt:lpstr>Figure 4.5 Expected Inflation and Interest Rates (Three-Month Treasury Bills), 1953–2016</vt:lpstr>
      <vt:lpstr>Summary of the Fisher Effect</vt:lpstr>
      <vt:lpstr>Case: Business Cycle Expansion</vt:lpstr>
      <vt:lpstr>Figure 4.6 Response to a Business Cycle Expansion</vt:lpstr>
      <vt:lpstr>Figure 4.7 Business Cycle and Interest Rates (Three-Month Treasury Bills), 1951–2016</vt:lpstr>
      <vt:lpstr>Case: Low Japanese Interest Rates (1 of 2)</vt:lpstr>
      <vt:lpstr>Case: Low Japanese Interest Rates (2 of 2)</vt:lpstr>
      <vt:lpstr>Profiting from Interest-Rate Forecasts</vt:lpstr>
      <vt:lpstr>Chapter Summary </vt:lpstr>
    </vt:vector>
  </TitlesOfParts>
  <Company>Seton Hall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3: Understanding Interest Rate</dc:title>
  <dc:creator>Kangzhen Xie</dc:creator>
  <cp:lastModifiedBy>Chris Droussiotis</cp:lastModifiedBy>
  <cp:revision>102</cp:revision>
  <cp:lastPrinted>2017-09-05T20:46:18Z</cp:lastPrinted>
  <dcterms:created xsi:type="dcterms:W3CDTF">2017-08-31T18:42:58Z</dcterms:created>
  <dcterms:modified xsi:type="dcterms:W3CDTF">2023-09-21T14:44:42Z</dcterms:modified>
</cp:coreProperties>
</file>