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325" r:id="rId4"/>
    <p:sldId id="354" r:id="rId5"/>
    <p:sldId id="260" r:id="rId6"/>
    <p:sldId id="261" r:id="rId7"/>
    <p:sldId id="299" r:id="rId8"/>
    <p:sldId id="263" r:id="rId9"/>
    <p:sldId id="264" r:id="rId10"/>
    <p:sldId id="265" r:id="rId11"/>
    <p:sldId id="298" r:id="rId12"/>
    <p:sldId id="267" r:id="rId13"/>
    <p:sldId id="266" r:id="rId14"/>
    <p:sldId id="268" r:id="rId15"/>
    <p:sldId id="270" r:id="rId16"/>
    <p:sldId id="300" r:id="rId17"/>
    <p:sldId id="271" r:id="rId18"/>
    <p:sldId id="304" r:id="rId19"/>
    <p:sldId id="303" r:id="rId20"/>
    <p:sldId id="301" r:id="rId21"/>
    <p:sldId id="302" r:id="rId22"/>
    <p:sldId id="272" r:id="rId23"/>
    <p:sldId id="279" r:id="rId24"/>
    <p:sldId id="281" r:id="rId25"/>
    <p:sldId id="277" r:id="rId26"/>
    <p:sldId id="282" r:id="rId27"/>
    <p:sldId id="283" r:id="rId28"/>
    <p:sldId id="284" r:id="rId29"/>
    <p:sldId id="285" r:id="rId30"/>
    <p:sldId id="286" r:id="rId31"/>
    <p:sldId id="287" r:id="rId32"/>
    <p:sldId id="288" r:id="rId33"/>
    <p:sldId id="291" r:id="rId34"/>
    <p:sldId id="289" r:id="rId35"/>
    <p:sldId id="290" r:id="rId36"/>
    <p:sldId id="293" r:id="rId37"/>
    <p:sldId id="294" r:id="rId38"/>
    <p:sldId id="296" r:id="rId39"/>
    <p:sldId id="275" r:id="rId40"/>
    <p:sldId id="276" r:id="rId41"/>
    <p:sldId id="355" r:id="rId42"/>
    <p:sldId id="280" r:id="rId43"/>
    <p:sldId id="356"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247C6A-A6BD-4FE0-B296-416348898E37}" v="3" dt="2023-09-11T22:54:11.3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64" autoAdjust="0"/>
    <p:restoredTop sz="94660"/>
  </p:normalViewPr>
  <p:slideViewPr>
    <p:cSldViewPr snapToGrid="0">
      <p:cViewPr varScale="1">
        <p:scale>
          <a:sx n="64" d="100"/>
          <a:sy n="64" d="100"/>
        </p:scale>
        <p:origin x="14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Droussiotis" userId="66921b89f68d3868" providerId="LiveId" clId="{25247C6A-A6BD-4FE0-B296-416348898E37}"/>
    <pc:docChg chg="custSel modSld">
      <pc:chgData name="Chris Droussiotis" userId="66921b89f68d3868" providerId="LiveId" clId="{25247C6A-A6BD-4FE0-B296-416348898E37}" dt="2023-09-11T22:54:39.866" v="151" actId="14100"/>
      <pc:docMkLst>
        <pc:docMk/>
      </pc:docMkLst>
      <pc:sldChg chg="modSp mod">
        <pc:chgData name="Chris Droussiotis" userId="66921b89f68d3868" providerId="LiveId" clId="{25247C6A-A6BD-4FE0-B296-416348898E37}" dt="2023-09-11T14:46:15.911" v="12" actId="20577"/>
        <pc:sldMkLst>
          <pc:docMk/>
          <pc:sldMk cId="2575496914" sldId="261"/>
        </pc:sldMkLst>
        <pc:spChg chg="mod">
          <ac:chgData name="Chris Droussiotis" userId="66921b89f68d3868" providerId="LiveId" clId="{25247C6A-A6BD-4FE0-B296-416348898E37}" dt="2023-09-11T14:46:15.911" v="12" actId="20577"/>
          <ac:spMkLst>
            <pc:docMk/>
            <pc:sldMk cId="2575496914" sldId="261"/>
            <ac:spMk id="3" creationId="{00000000-0000-0000-0000-000000000000}"/>
          </ac:spMkLst>
        </pc:spChg>
      </pc:sldChg>
      <pc:sldChg chg="addSp delSp modSp mod setBg">
        <pc:chgData name="Chris Droussiotis" userId="66921b89f68d3868" providerId="LiveId" clId="{25247C6A-A6BD-4FE0-B296-416348898E37}" dt="2023-09-11T22:54:39.866" v="151" actId="14100"/>
        <pc:sldMkLst>
          <pc:docMk/>
          <pc:sldMk cId="2912234944" sldId="304"/>
        </pc:sldMkLst>
        <pc:spChg chg="mod">
          <ac:chgData name="Chris Droussiotis" userId="66921b89f68d3868" providerId="LiveId" clId="{25247C6A-A6BD-4FE0-B296-416348898E37}" dt="2023-09-11T22:54:39.866" v="151" actId="14100"/>
          <ac:spMkLst>
            <pc:docMk/>
            <pc:sldMk cId="2912234944" sldId="304"/>
            <ac:spMk id="2" creationId="{00000000-0000-0000-0000-000000000000}"/>
          </ac:spMkLst>
        </pc:spChg>
        <pc:spChg chg="mod">
          <ac:chgData name="Chris Droussiotis" userId="66921b89f68d3868" providerId="LiveId" clId="{25247C6A-A6BD-4FE0-B296-416348898E37}" dt="2023-09-11T22:54:21.011" v="146" actId="27636"/>
          <ac:spMkLst>
            <pc:docMk/>
            <pc:sldMk cId="2912234944" sldId="304"/>
            <ac:spMk id="3" creationId="{00000000-0000-0000-0000-000000000000}"/>
          </ac:spMkLst>
        </pc:spChg>
        <pc:spChg chg="add">
          <ac:chgData name="Chris Droussiotis" userId="66921b89f68d3868" providerId="LiveId" clId="{25247C6A-A6BD-4FE0-B296-416348898E37}" dt="2023-09-11T22:44:17.200" v="133" actId="26606"/>
          <ac:spMkLst>
            <pc:docMk/>
            <pc:sldMk cId="2912234944" sldId="304"/>
            <ac:spMk id="9" creationId="{058A14AF-9FB5-4CC7-BA35-E8E85D3EDF0E}"/>
          </ac:spMkLst>
        </pc:spChg>
        <pc:spChg chg="add">
          <ac:chgData name="Chris Droussiotis" userId="66921b89f68d3868" providerId="LiveId" clId="{25247C6A-A6BD-4FE0-B296-416348898E37}" dt="2023-09-11T22:44:17.200" v="133" actId="26606"/>
          <ac:spMkLst>
            <pc:docMk/>
            <pc:sldMk cId="2912234944" sldId="304"/>
            <ac:spMk id="11" creationId="{3A9A4357-BD1D-4622-A4FE-766E6AB8DE84}"/>
          </ac:spMkLst>
        </pc:spChg>
        <pc:spChg chg="add">
          <ac:chgData name="Chris Droussiotis" userId="66921b89f68d3868" providerId="LiveId" clId="{25247C6A-A6BD-4FE0-B296-416348898E37}" dt="2023-09-11T22:44:17.200" v="133" actId="26606"/>
          <ac:spMkLst>
            <pc:docMk/>
            <pc:sldMk cId="2912234944" sldId="304"/>
            <ac:spMk id="13" creationId="{E659831F-0D9A-4C63-9EBB-8435B85A440F}"/>
          </ac:spMkLst>
        </pc:spChg>
        <pc:spChg chg="add">
          <ac:chgData name="Chris Droussiotis" userId="66921b89f68d3868" providerId="LiveId" clId="{25247C6A-A6BD-4FE0-B296-416348898E37}" dt="2023-09-11T22:44:17.200" v="133" actId="26606"/>
          <ac:spMkLst>
            <pc:docMk/>
            <pc:sldMk cId="2912234944" sldId="304"/>
            <ac:spMk id="15" creationId="{E6995CE5-F890-4ABA-82A2-26507CE8D2A3}"/>
          </ac:spMkLst>
        </pc:spChg>
        <pc:picChg chg="add del mod">
          <ac:chgData name="Chris Droussiotis" userId="66921b89f68d3868" providerId="LiveId" clId="{25247C6A-A6BD-4FE0-B296-416348898E37}" dt="2023-09-11T22:54:09.058" v="141" actId="478"/>
          <ac:picMkLst>
            <pc:docMk/>
            <pc:sldMk cId="2912234944" sldId="304"/>
            <ac:picMk id="4" creationId="{5B117EAC-E43B-F352-081E-5C3F70875A28}"/>
          </ac:picMkLst>
        </pc:picChg>
        <pc:picChg chg="add mod">
          <ac:chgData name="Chris Droussiotis" userId="66921b89f68d3868" providerId="LiveId" clId="{25247C6A-A6BD-4FE0-B296-416348898E37}" dt="2023-09-11T22:54:28.419" v="148" actId="14100"/>
          <ac:picMkLst>
            <pc:docMk/>
            <pc:sldMk cId="2912234944" sldId="304"/>
            <ac:picMk id="5" creationId="{2301AA3A-9C9C-8140-F762-A03C3A53DA8F}"/>
          </ac:picMkLst>
        </pc:picChg>
      </pc:sldChg>
      <pc:sldChg chg="modSp mod">
        <pc:chgData name="Chris Droussiotis" userId="66921b89f68d3868" providerId="LiveId" clId="{25247C6A-A6BD-4FE0-B296-416348898E37}" dt="2023-09-11T22:39:19.900" v="129" actId="20577"/>
        <pc:sldMkLst>
          <pc:docMk/>
          <pc:sldMk cId="1787241585" sldId="325"/>
        </pc:sldMkLst>
        <pc:spChg chg="mod">
          <ac:chgData name="Chris Droussiotis" userId="66921b89f68d3868" providerId="LiveId" clId="{25247C6A-A6BD-4FE0-B296-416348898E37}" dt="2023-09-11T22:38:31.241" v="58" actId="20577"/>
          <ac:spMkLst>
            <pc:docMk/>
            <pc:sldMk cId="1787241585" sldId="325"/>
            <ac:spMk id="13" creationId="{00000000-0000-0000-0000-000000000000}"/>
          </ac:spMkLst>
        </pc:spChg>
        <pc:spChg chg="mod">
          <ac:chgData name="Chris Droussiotis" userId="66921b89f68d3868" providerId="LiveId" clId="{25247C6A-A6BD-4FE0-B296-416348898E37}" dt="2023-09-11T22:39:19.900" v="129" actId="20577"/>
          <ac:spMkLst>
            <pc:docMk/>
            <pc:sldMk cId="1787241585" sldId="325"/>
            <ac:spMk id="14" creationId="{00000000-0000-0000-0000-000000000000}"/>
          </ac:spMkLst>
        </pc:spChg>
      </pc:sldChg>
      <pc:sldChg chg="modSp mod">
        <pc:chgData name="Chris Droussiotis" userId="66921b89f68d3868" providerId="LiveId" clId="{25247C6A-A6BD-4FE0-B296-416348898E37}" dt="2023-09-11T22:39:35.675" v="130" actId="207"/>
        <pc:sldMkLst>
          <pc:docMk/>
          <pc:sldMk cId="3609276319" sldId="354"/>
        </pc:sldMkLst>
        <pc:spChg chg="mod">
          <ac:chgData name="Chris Droussiotis" userId="66921b89f68d3868" providerId="LiveId" clId="{25247C6A-A6BD-4FE0-B296-416348898E37}" dt="2023-09-11T14:57:19.697" v="40" actId="20577"/>
          <ac:spMkLst>
            <pc:docMk/>
            <pc:sldMk cId="3609276319" sldId="354"/>
            <ac:spMk id="2" creationId="{AD21F667-E0EF-4E82-9E2A-1DD8115CCEE2}"/>
          </ac:spMkLst>
        </pc:spChg>
        <pc:spChg chg="mod">
          <ac:chgData name="Chris Droussiotis" userId="66921b89f68d3868" providerId="LiveId" clId="{25247C6A-A6BD-4FE0-B296-416348898E37}" dt="2023-09-11T22:39:35.675" v="130" actId="207"/>
          <ac:spMkLst>
            <pc:docMk/>
            <pc:sldMk cId="3609276319" sldId="354"/>
            <ac:spMk id="3" creationId="{07AB3D8B-A865-4DB2-B596-098A527B99E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E67D4B8-2C38-45CF-A7C7-A19DBDE3D920}" type="datetimeFigureOut">
              <a:rPr lang="en-US" smtClean="0"/>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B3078B-468E-486D-B22C-9A1F1C32CFCF}" type="slidenum">
              <a:rPr lang="en-US" smtClean="0"/>
              <a:t>‹#›</a:t>
            </a:fld>
            <a:endParaRPr lang="en-US"/>
          </a:p>
        </p:txBody>
      </p:sp>
    </p:spTree>
    <p:extLst>
      <p:ext uri="{BB962C8B-B14F-4D97-AF65-F5344CB8AC3E}">
        <p14:creationId xmlns:p14="http://schemas.microsoft.com/office/powerpoint/2010/main" val="37043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67D4B8-2C38-45CF-A7C7-A19DBDE3D920}" type="datetimeFigureOut">
              <a:rPr lang="en-US" smtClean="0"/>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B3078B-468E-486D-B22C-9A1F1C32CFCF}" type="slidenum">
              <a:rPr lang="en-US" smtClean="0"/>
              <a:t>‹#›</a:t>
            </a:fld>
            <a:endParaRPr lang="en-US"/>
          </a:p>
        </p:txBody>
      </p:sp>
    </p:spTree>
    <p:extLst>
      <p:ext uri="{BB962C8B-B14F-4D97-AF65-F5344CB8AC3E}">
        <p14:creationId xmlns:p14="http://schemas.microsoft.com/office/powerpoint/2010/main" val="2946705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67D4B8-2C38-45CF-A7C7-A19DBDE3D920}" type="datetimeFigureOut">
              <a:rPr lang="en-US" smtClean="0"/>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B3078B-468E-486D-B22C-9A1F1C32CFCF}" type="slidenum">
              <a:rPr lang="en-US" smtClean="0"/>
              <a:t>‹#›</a:t>
            </a:fld>
            <a:endParaRPr lang="en-US"/>
          </a:p>
        </p:txBody>
      </p:sp>
    </p:spTree>
    <p:extLst>
      <p:ext uri="{BB962C8B-B14F-4D97-AF65-F5344CB8AC3E}">
        <p14:creationId xmlns:p14="http://schemas.microsoft.com/office/powerpoint/2010/main" val="18514811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lvl1pPr>
              <a:defRPr sz="3200">
                <a:latin typeface="+mj-lt"/>
              </a:defRPr>
            </a:lvl1pPr>
          </a:lstStyle>
          <a:p>
            <a:r>
              <a:rPr lang="en-US" dirty="0"/>
              <a:t>Click to edit Master title style</a:t>
            </a:r>
          </a:p>
        </p:txBody>
      </p:sp>
      <p:sp>
        <p:nvSpPr>
          <p:cNvPr id="3" name="Content Placeholder 2"/>
          <p:cNvSpPr>
            <a:spLocks noGrp="1"/>
          </p:cNvSpPr>
          <p:nvPr>
            <p:ph idx="1"/>
          </p:nvPr>
        </p:nvSpPr>
        <p:spPr>
          <a:xfrm>
            <a:off x="609600" y="1600201"/>
            <a:ext cx="109728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609600" y="3962401"/>
            <a:ext cx="109728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125292" y="6172201"/>
            <a:ext cx="11460480" cy="235463"/>
          </a:xfrm>
        </p:spPr>
        <p:txBody>
          <a:bodyPr/>
          <a:lstStyle/>
          <a:p>
            <a:endParaRPr lang="en-US" dirty="0"/>
          </a:p>
        </p:txBody>
      </p:sp>
      <p:sp>
        <p:nvSpPr>
          <p:cNvPr id="4" name="Date Placeholder 3"/>
          <p:cNvSpPr>
            <a:spLocks noGrp="1"/>
          </p:cNvSpPr>
          <p:nvPr>
            <p:ph type="dt" sz="half" idx="10"/>
          </p:nvPr>
        </p:nvSpPr>
        <p:spPr>
          <a:xfrm>
            <a:off x="8447617" y="113072"/>
            <a:ext cx="2844800" cy="182880"/>
          </a:xfrm>
          <a:prstGeom prst="rect">
            <a:avLst/>
          </a:prstGeom>
        </p:spPr>
        <p:txBody>
          <a:bodyPr/>
          <a:lstStyle/>
          <a:p>
            <a:fld id="{A9DF6EFB-3F44-496C-A842-1E0B3D3B975A}" type="datetimeFigureOut">
              <a:rPr lang="en-US" smtClean="0"/>
              <a:pPr/>
              <a:t>9/11/2023</a:t>
            </a:fld>
            <a:endParaRPr lang="en-US" dirty="0"/>
          </a:p>
        </p:txBody>
      </p:sp>
    </p:spTree>
    <p:extLst>
      <p:ext uri="{BB962C8B-B14F-4D97-AF65-F5344CB8AC3E}">
        <p14:creationId xmlns:p14="http://schemas.microsoft.com/office/powerpoint/2010/main" val="1904335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67D4B8-2C38-45CF-A7C7-A19DBDE3D920}" type="datetimeFigureOut">
              <a:rPr lang="en-US" smtClean="0"/>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B3078B-468E-486D-B22C-9A1F1C32CFCF}" type="slidenum">
              <a:rPr lang="en-US" smtClean="0"/>
              <a:t>‹#›</a:t>
            </a:fld>
            <a:endParaRPr lang="en-US"/>
          </a:p>
        </p:txBody>
      </p:sp>
    </p:spTree>
    <p:extLst>
      <p:ext uri="{BB962C8B-B14F-4D97-AF65-F5344CB8AC3E}">
        <p14:creationId xmlns:p14="http://schemas.microsoft.com/office/powerpoint/2010/main" val="1762968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E67D4B8-2C38-45CF-A7C7-A19DBDE3D920}" type="datetimeFigureOut">
              <a:rPr lang="en-US" smtClean="0"/>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B3078B-468E-486D-B22C-9A1F1C32CFCF}" type="slidenum">
              <a:rPr lang="en-US" smtClean="0"/>
              <a:t>‹#›</a:t>
            </a:fld>
            <a:endParaRPr lang="en-US"/>
          </a:p>
        </p:txBody>
      </p:sp>
    </p:spTree>
    <p:extLst>
      <p:ext uri="{BB962C8B-B14F-4D97-AF65-F5344CB8AC3E}">
        <p14:creationId xmlns:p14="http://schemas.microsoft.com/office/powerpoint/2010/main" val="4207300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E67D4B8-2C38-45CF-A7C7-A19DBDE3D920}" type="datetimeFigureOut">
              <a:rPr lang="en-US" smtClean="0"/>
              <a:t>9/11/2023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B3078B-468E-486D-B22C-9A1F1C32CFCF}" type="slidenum">
              <a:rPr lang="en-US" smtClean="0"/>
              <a:t>‹#›</a:t>
            </a:fld>
            <a:endParaRPr lang="en-US"/>
          </a:p>
        </p:txBody>
      </p:sp>
    </p:spTree>
    <p:extLst>
      <p:ext uri="{BB962C8B-B14F-4D97-AF65-F5344CB8AC3E}">
        <p14:creationId xmlns:p14="http://schemas.microsoft.com/office/powerpoint/2010/main" val="466601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E67D4B8-2C38-45CF-A7C7-A19DBDE3D920}" type="datetimeFigureOut">
              <a:rPr lang="en-US" smtClean="0"/>
              <a:t>9/11/2023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B3078B-468E-486D-B22C-9A1F1C32CFCF}" type="slidenum">
              <a:rPr lang="en-US" smtClean="0"/>
              <a:t>‹#›</a:t>
            </a:fld>
            <a:endParaRPr lang="en-US"/>
          </a:p>
        </p:txBody>
      </p:sp>
    </p:spTree>
    <p:extLst>
      <p:ext uri="{BB962C8B-B14F-4D97-AF65-F5344CB8AC3E}">
        <p14:creationId xmlns:p14="http://schemas.microsoft.com/office/powerpoint/2010/main" val="308816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E67D4B8-2C38-45CF-A7C7-A19DBDE3D920}" type="datetimeFigureOut">
              <a:rPr lang="en-US" smtClean="0"/>
              <a:t>9/11/2023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B3078B-468E-486D-B22C-9A1F1C32CFCF}" type="slidenum">
              <a:rPr lang="en-US" smtClean="0"/>
              <a:t>‹#›</a:t>
            </a:fld>
            <a:endParaRPr lang="en-US"/>
          </a:p>
        </p:txBody>
      </p:sp>
    </p:spTree>
    <p:extLst>
      <p:ext uri="{BB962C8B-B14F-4D97-AF65-F5344CB8AC3E}">
        <p14:creationId xmlns:p14="http://schemas.microsoft.com/office/powerpoint/2010/main" val="1219434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67D4B8-2C38-45CF-A7C7-A19DBDE3D920}" type="datetimeFigureOut">
              <a:rPr lang="en-US" smtClean="0"/>
              <a:t>9/11/2023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B3078B-468E-486D-B22C-9A1F1C32CFCF}" type="slidenum">
              <a:rPr lang="en-US" smtClean="0"/>
              <a:t>‹#›</a:t>
            </a:fld>
            <a:endParaRPr lang="en-US"/>
          </a:p>
        </p:txBody>
      </p:sp>
    </p:spTree>
    <p:extLst>
      <p:ext uri="{BB962C8B-B14F-4D97-AF65-F5344CB8AC3E}">
        <p14:creationId xmlns:p14="http://schemas.microsoft.com/office/powerpoint/2010/main" val="1457668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E67D4B8-2C38-45CF-A7C7-A19DBDE3D920}" type="datetimeFigureOut">
              <a:rPr lang="en-US" smtClean="0"/>
              <a:t>9/11/2023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B3078B-468E-486D-B22C-9A1F1C32CFCF}" type="slidenum">
              <a:rPr lang="en-US" smtClean="0"/>
              <a:t>‹#›</a:t>
            </a:fld>
            <a:endParaRPr lang="en-US"/>
          </a:p>
        </p:txBody>
      </p:sp>
    </p:spTree>
    <p:extLst>
      <p:ext uri="{BB962C8B-B14F-4D97-AF65-F5344CB8AC3E}">
        <p14:creationId xmlns:p14="http://schemas.microsoft.com/office/powerpoint/2010/main" val="3502446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E67D4B8-2C38-45CF-A7C7-A19DBDE3D920}" type="datetimeFigureOut">
              <a:rPr lang="en-US" smtClean="0"/>
              <a:t>9/11/2023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B3078B-468E-486D-B22C-9A1F1C32CFCF}" type="slidenum">
              <a:rPr lang="en-US" smtClean="0"/>
              <a:t>‹#›</a:t>
            </a:fld>
            <a:endParaRPr lang="en-US"/>
          </a:p>
        </p:txBody>
      </p:sp>
    </p:spTree>
    <p:extLst>
      <p:ext uri="{BB962C8B-B14F-4D97-AF65-F5344CB8AC3E}">
        <p14:creationId xmlns:p14="http://schemas.microsoft.com/office/powerpoint/2010/main" val="166091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67D4B8-2C38-45CF-A7C7-A19DBDE3D920}" type="datetimeFigureOut">
              <a:rPr lang="en-US" smtClean="0"/>
              <a:t>9/11/2023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B3078B-468E-486D-B22C-9A1F1C32CFCF}" type="slidenum">
              <a:rPr lang="en-US" smtClean="0"/>
              <a:t>‹#›</a:t>
            </a:fld>
            <a:endParaRPr lang="en-US"/>
          </a:p>
        </p:txBody>
      </p:sp>
    </p:spTree>
    <p:extLst>
      <p:ext uri="{BB962C8B-B14F-4D97-AF65-F5344CB8AC3E}">
        <p14:creationId xmlns:p14="http://schemas.microsoft.com/office/powerpoint/2010/main" val="2620078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fred.stlouisfed.org/series/TB3MS" TargetMode="External"/><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hyperlink" Target="https://fred.stlouisfed.org/series/CPIAUCSL"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bloomberg.com/markets/iyc.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14984"/>
          </a:xfrm>
        </p:spPr>
        <p:txBody>
          <a:bodyPr>
            <a:normAutofit/>
          </a:bodyPr>
          <a:lstStyle/>
          <a:p>
            <a:r>
              <a:rPr lang="en-US" altLang="en-US" sz="3000" b="1" dirty="0"/>
              <a:t>Topic 3: Understanding Interest Rate</a:t>
            </a:r>
            <a:br>
              <a:rPr lang="en-US" altLang="en-US" sz="3000" b="1" dirty="0"/>
            </a:br>
            <a:endParaRPr lang="en-US" sz="3000" b="1" dirty="0"/>
          </a:p>
        </p:txBody>
      </p:sp>
      <p:sp>
        <p:nvSpPr>
          <p:cNvPr id="3" name="Subtitle 2"/>
          <p:cNvSpPr>
            <a:spLocks noGrp="1"/>
          </p:cNvSpPr>
          <p:nvPr>
            <p:ph type="subTitle" idx="1"/>
          </p:nvPr>
        </p:nvSpPr>
        <p:spPr>
          <a:xfrm>
            <a:off x="1524000" y="4547936"/>
            <a:ext cx="9144000" cy="709863"/>
          </a:xfrm>
        </p:spPr>
        <p:txBody>
          <a:bodyPr/>
          <a:lstStyle/>
          <a:p>
            <a:pPr algn="l"/>
            <a:r>
              <a:rPr lang="en-US" dirty="0"/>
              <a:t>Main Reading (Sources): Chap 3  </a:t>
            </a:r>
            <a:r>
              <a:rPr lang="en-US" dirty="0" err="1"/>
              <a:t>Mishkin</a:t>
            </a:r>
            <a:r>
              <a:rPr lang="en-US" dirty="0"/>
              <a:t> &amp; Eakins, 8</a:t>
            </a:r>
            <a:r>
              <a:rPr lang="en-US" baseline="30000" dirty="0"/>
              <a:t>th</a:t>
            </a:r>
            <a:endParaRPr lang="en-US" dirty="0"/>
          </a:p>
          <a:p>
            <a:endParaRPr lang="en-US" dirty="0"/>
          </a:p>
        </p:txBody>
      </p:sp>
    </p:spTree>
    <p:extLst>
      <p:ext uri="{BB962C8B-B14F-4D97-AF65-F5344CB8AC3E}">
        <p14:creationId xmlns:p14="http://schemas.microsoft.com/office/powerpoint/2010/main" val="1736696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Present Value Concept: Simple Loan </a:t>
            </a:r>
            <a:r>
              <a:rPr lang="en-US" altLang="en-US" sz="1800" dirty="0">
                <a:ea typeface="ヒラギノ角ゴ Pro W3" pitchFamily="-84" charset="-128"/>
              </a:rPr>
              <a:t>(2 of 2)</a:t>
            </a:r>
            <a:endParaRPr lang="en-US" dirty="0"/>
          </a:p>
        </p:txBody>
      </p:sp>
      <p:sp>
        <p:nvSpPr>
          <p:cNvPr id="3" name="Content Placeholder 2"/>
          <p:cNvSpPr>
            <a:spLocks noGrp="1"/>
          </p:cNvSpPr>
          <p:nvPr>
            <p:ph idx="1"/>
          </p:nvPr>
        </p:nvSpPr>
        <p:spPr/>
        <p:txBody>
          <a:bodyPr/>
          <a:lstStyle/>
          <a:p>
            <a:r>
              <a:rPr lang="en-US" altLang="en-US" sz="2400" dirty="0"/>
              <a:t>The previous example reinforces the concept that $100 today is preferable to $100 a year from now since today</a:t>
            </a:r>
            <a:r>
              <a:rPr lang="ja-JP" altLang="en-US" sz="2400" dirty="0"/>
              <a:t>’</a:t>
            </a:r>
            <a:r>
              <a:rPr lang="en-US" altLang="ja-JP" sz="2400" dirty="0"/>
              <a:t>s $100 could be lent (or deposited) at 10% interest to be worth $110 one year from now, or $121 in two years or $133 in three years.</a:t>
            </a:r>
          </a:p>
          <a:p>
            <a:r>
              <a:rPr lang="en-US" sz="2400" dirty="0"/>
              <a:t>You are just as happy having $100 today as having $110 a year from now, or as having $121 two years from now, or as having $133 three years from now. </a:t>
            </a:r>
          </a:p>
          <a:p>
            <a:pPr marL="0" indent="0">
              <a:buNone/>
            </a:pPr>
            <a:endParaRPr lang="en-US" sz="2400" dirty="0"/>
          </a:p>
        </p:txBody>
      </p:sp>
    </p:spTree>
    <p:extLst>
      <p:ext uri="{BB962C8B-B14F-4D97-AF65-F5344CB8AC3E}">
        <p14:creationId xmlns:p14="http://schemas.microsoft.com/office/powerpoint/2010/main" val="1282668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Present Value Formula</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825625"/>
                <a:ext cx="10515600" cy="3331912"/>
              </a:xfrm>
            </p:spPr>
            <p:txBody>
              <a:bodyPr/>
              <a:lstStyle/>
              <a:p>
                <a:pPr marL="0" indent="0">
                  <a:buNone/>
                </a:pPr>
                <a14:m>
                  <m:oMath xmlns:m="http://schemas.openxmlformats.org/officeDocument/2006/math">
                    <m:r>
                      <a:rPr lang="en-US" sz="2400" b="1" i="1" smtClean="0">
                        <a:latin typeface="Cambria Math"/>
                      </a:rPr>
                      <m:t>𝑷𝑽</m:t>
                    </m:r>
                    <m:r>
                      <a:rPr lang="en-US" sz="2400" b="1" i="1" smtClean="0">
                        <a:latin typeface="Cambria Math"/>
                      </a:rPr>
                      <m:t> =</m:t>
                    </m:r>
                    <m:f>
                      <m:fPr>
                        <m:ctrlPr>
                          <a:rPr lang="en-US" sz="2400" b="1" i="1">
                            <a:latin typeface="Cambria Math" panose="02040503050406030204" pitchFamily="18" charset="0"/>
                          </a:rPr>
                        </m:ctrlPr>
                      </m:fPr>
                      <m:num>
                        <m:r>
                          <a:rPr lang="en-US" sz="2400" b="1" i="1" smtClean="0">
                            <a:latin typeface="Cambria Math" panose="02040503050406030204" pitchFamily="18" charset="0"/>
                          </a:rPr>
                          <m:t>𝑪𝑭</m:t>
                        </m:r>
                      </m:num>
                      <m:den>
                        <m:d>
                          <m:dPr>
                            <m:ctrlPr>
                              <a:rPr lang="en-US" sz="2400" b="1" i="1">
                                <a:latin typeface="Cambria Math" panose="02040503050406030204" pitchFamily="18" charset="0"/>
                              </a:rPr>
                            </m:ctrlPr>
                          </m:dPr>
                          <m:e>
                            <m:r>
                              <a:rPr lang="en-US" sz="2400" b="1" i="1">
                                <a:latin typeface="Cambria Math"/>
                              </a:rPr>
                              <m:t>𝟏</m:t>
                            </m:r>
                            <m:r>
                              <a:rPr lang="en-US" sz="2400" b="1" i="1">
                                <a:latin typeface="Cambria Math"/>
                              </a:rPr>
                              <m:t>+</m:t>
                            </m:r>
                            <m:r>
                              <a:rPr lang="en-US" sz="2400" b="1" i="1">
                                <a:latin typeface="Cambria Math"/>
                              </a:rPr>
                              <m:t>𝒊</m:t>
                            </m:r>
                          </m:e>
                        </m:d>
                        <m:r>
                          <a:rPr lang="en-US" sz="2400" b="1" i="1" baseline="30000">
                            <a:latin typeface="Cambria Math"/>
                          </a:rPr>
                          <m:t>𝒏</m:t>
                        </m:r>
                      </m:den>
                    </m:f>
                  </m:oMath>
                </a14:m>
                <a:r>
                  <a:rPr lang="en-US" sz="2400" b="1" i="1" dirty="0">
                    <a:latin typeface="Cambria Math"/>
                  </a:rPr>
                  <a:t>       (1)</a:t>
                </a:r>
              </a:p>
              <a:p>
                <a:pPr marL="0" indent="0">
                  <a:buNone/>
                </a:pPr>
                <a14:m>
                  <m:oMathPara xmlns:m="http://schemas.openxmlformats.org/officeDocument/2006/math">
                    <m:oMathParaPr>
                      <m:jc m:val="left"/>
                    </m:oMathParaPr>
                    <m:oMath xmlns:m="http://schemas.openxmlformats.org/officeDocument/2006/math">
                      <m:r>
                        <a:rPr lang="en-US" sz="2400" i="1">
                          <a:latin typeface="Cambria Math"/>
                        </a:rPr>
                        <m:t>𝑃𝑉</m:t>
                      </m:r>
                      <m:r>
                        <a:rPr lang="en-US" sz="2400" i="1">
                          <a:latin typeface="Cambria Math"/>
                        </a:rPr>
                        <m:t> </m:t>
                      </m:r>
                      <m:r>
                        <a:rPr lang="en-US" sz="2400" i="1">
                          <a:latin typeface="Cambria Math"/>
                        </a:rPr>
                        <m:t>𝑜𝑓</m:t>
                      </m:r>
                      <m:r>
                        <a:rPr lang="en-US" sz="2400" i="1">
                          <a:latin typeface="Cambria Math"/>
                        </a:rPr>
                        <m:t> </m:t>
                      </m:r>
                      <m:r>
                        <a:rPr lang="en-US" sz="2400" i="1">
                          <a:latin typeface="Cambria Math"/>
                        </a:rPr>
                        <m:t>𝐹𝑢𝑡𝑢𝑟𝑒</m:t>
                      </m:r>
                      <m:r>
                        <a:rPr lang="en-US" sz="2400" i="1">
                          <a:latin typeface="Cambria Math" panose="02040503050406030204" pitchFamily="18" charset="0"/>
                        </a:rPr>
                        <m:t> </m:t>
                      </m:r>
                      <m:r>
                        <a:rPr lang="en-US" sz="2400" i="1">
                          <a:latin typeface="Cambria Math" panose="02040503050406030204" pitchFamily="18" charset="0"/>
                        </a:rPr>
                        <m:t>𝑜𝑛𝑒</m:t>
                      </m:r>
                      <m:r>
                        <a:rPr lang="en-US" sz="2400" i="1">
                          <a:latin typeface="Cambria Math" panose="02040503050406030204" pitchFamily="18" charset="0"/>
                        </a:rPr>
                        <m:t> </m:t>
                      </m:r>
                      <m:r>
                        <a:rPr lang="en-US" sz="2400" i="1">
                          <a:latin typeface="Cambria Math" panose="02040503050406030204" pitchFamily="18" charset="0"/>
                        </a:rPr>
                        <m:t>𝑑𝑜𝑙𝑙𝑎𝑟</m:t>
                      </m:r>
                      <m:r>
                        <a:rPr lang="en-US" sz="2400" i="1">
                          <a:latin typeface="Cambria Math"/>
                        </a:rPr>
                        <m:t> =</m:t>
                      </m:r>
                      <m:f>
                        <m:fPr>
                          <m:ctrlPr>
                            <a:rPr lang="en-US" sz="2400" i="1">
                              <a:latin typeface="Cambria Math" panose="02040503050406030204" pitchFamily="18" charset="0"/>
                            </a:rPr>
                          </m:ctrlPr>
                        </m:fPr>
                        <m:num>
                          <m:r>
                            <a:rPr lang="en-US" sz="2400" i="1">
                              <a:latin typeface="Cambria Math"/>
                            </a:rPr>
                            <m:t>$1</m:t>
                          </m:r>
                        </m:num>
                        <m:den>
                          <m:d>
                            <m:dPr>
                              <m:ctrlPr>
                                <a:rPr lang="en-US" sz="2400" i="1">
                                  <a:latin typeface="Cambria Math" panose="02040503050406030204" pitchFamily="18" charset="0"/>
                                </a:rPr>
                              </m:ctrlPr>
                            </m:dPr>
                            <m:e>
                              <m:r>
                                <a:rPr lang="en-US" sz="2400" i="1">
                                  <a:latin typeface="Cambria Math"/>
                                </a:rPr>
                                <m:t>1+</m:t>
                              </m:r>
                              <m:r>
                                <a:rPr lang="en-US" sz="2400" i="1">
                                  <a:latin typeface="Cambria Math"/>
                                </a:rPr>
                                <m:t>𝑖</m:t>
                              </m:r>
                            </m:e>
                          </m:d>
                          <m:r>
                            <a:rPr lang="en-US" sz="2400" i="1" baseline="30000">
                              <a:latin typeface="Cambria Math"/>
                            </a:rPr>
                            <m:t>𝑛</m:t>
                          </m:r>
                        </m:den>
                      </m:f>
                    </m:oMath>
                  </m:oMathPara>
                </a14:m>
                <a:endParaRPr lang="en-US" sz="2400" dirty="0"/>
              </a:p>
              <a:p>
                <a:pPr marL="0" indent="0">
                  <a:buNone/>
                </a:pPr>
                <a14:m>
                  <m:oMath xmlns:m="http://schemas.openxmlformats.org/officeDocument/2006/math">
                    <m:r>
                      <a:rPr lang="en-US" sz="2400" i="1">
                        <a:latin typeface="Cambria Math"/>
                      </a:rPr>
                      <m:t>𝑃𝑉</m:t>
                    </m:r>
                    <m:r>
                      <a:rPr lang="en-US" sz="2400" i="1">
                        <a:latin typeface="Cambria Math"/>
                      </a:rPr>
                      <m:t> </m:t>
                    </m:r>
                    <m:r>
                      <a:rPr lang="en-US" sz="2400" i="1">
                        <a:latin typeface="Cambria Math"/>
                      </a:rPr>
                      <m:t>𝑜𝑓</m:t>
                    </m:r>
                    <m:r>
                      <a:rPr lang="en-US" sz="2400" i="1">
                        <a:latin typeface="Cambria Math"/>
                      </a:rPr>
                      <m:t> $110 </m:t>
                    </m:r>
                    <m:r>
                      <a:rPr lang="en-US" sz="2400" b="0" i="1" smtClean="0">
                        <a:latin typeface="Cambria Math" panose="02040503050406030204" pitchFamily="18" charset="0"/>
                      </a:rPr>
                      <m:t>𝑜𝑛𝑒</m:t>
                    </m:r>
                    <m:r>
                      <a:rPr lang="en-US" sz="2400" b="0" i="1" smtClean="0">
                        <a:latin typeface="Cambria Math" panose="02040503050406030204" pitchFamily="18" charset="0"/>
                      </a:rPr>
                      <m:t> </m:t>
                    </m:r>
                    <m:r>
                      <a:rPr lang="en-US" sz="2400" b="0" i="1" smtClean="0">
                        <a:latin typeface="Cambria Math" panose="02040503050406030204" pitchFamily="18" charset="0"/>
                      </a:rPr>
                      <m:t>𝑦𝑒𝑎𝑟</m:t>
                    </m:r>
                    <m:r>
                      <a:rPr lang="en-US" sz="2400" b="0" i="1" smtClean="0">
                        <a:latin typeface="Cambria Math" panose="02040503050406030204" pitchFamily="18" charset="0"/>
                      </a:rPr>
                      <m:t> </m:t>
                    </m:r>
                    <m:r>
                      <a:rPr lang="en-US" sz="2400" b="0" i="1" smtClean="0">
                        <a:latin typeface="Cambria Math" panose="02040503050406030204" pitchFamily="18" charset="0"/>
                      </a:rPr>
                      <m:t>𝑓𝑟𝑜𝑚</m:t>
                    </m:r>
                    <m:r>
                      <a:rPr lang="en-US" sz="2400" b="0" i="1" smtClean="0">
                        <a:latin typeface="Cambria Math" panose="02040503050406030204" pitchFamily="18" charset="0"/>
                      </a:rPr>
                      <m:t> </m:t>
                    </m:r>
                    <m:r>
                      <a:rPr lang="en-US" sz="2400" b="0" i="1" smtClean="0">
                        <a:latin typeface="Cambria Math" panose="02040503050406030204" pitchFamily="18" charset="0"/>
                      </a:rPr>
                      <m:t>𝑛𝑜𝑤</m:t>
                    </m:r>
                    <m:r>
                      <a:rPr lang="en-US" sz="2400" i="1">
                        <a:latin typeface="Cambria Math"/>
                      </a:rPr>
                      <m:t>=</m:t>
                    </m:r>
                    <m:f>
                      <m:fPr>
                        <m:ctrlPr>
                          <a:rPr lang="en-US" sz="2400" i="1">
                            <a:latin typeface="Cambria Math" panose="02040503050406030204" pitchFamily="18" charset="0"/>
                          </a:rPr>
                        </m:ctrlPr>
                      </m:fPr>
                      <m:num>
                        <m:r>
                          <a:rPr lang="en-US" sz="2400" i="1">
                            <a:latin typeface="Cambria Math"/>
                          </a:rPr>
                          <m:t>$1</m:t>
                        </m:r>
                        <m:r>
                          <a:rPr lang="en-US" sz="2400" b="0" i="1" smtClean="0">
                            <a:latin typeface="Cambria Math" panose="02040503050406030204" pitchFamily="18" charset="0"/>
                          </a:rPr>
                          <m:t>10</m:t>
                        </m:r>
                      </m:num>
                      <m:den>
                        <m:d>
                          <m:dPr>
                            <m:ctrlPr>
                              <a:rPr lang="en-US" sz="2400" i="1">
                                <a:latin typeface="Cambria Math" panose="02040503050406030204" pitchFamily="18" charset="0"/>
                              </a:rPr>
                            </m:ctrlPr>
                          </m:dPr>
                          <m:e>
                            <m:r>
                              <a:rPr lang="en-US" sz="2400" i="1">
                                <a:latin typeface="Cambria Math"/>
                              </a:rPr>
                              <m:t>1+</m:t>
                            </m:r>
                            <m:r>
                              <a:rPr lang="en-US" sz="2400" b="0" i="1" smtClean="0">
                                <a:latin typeface="Cambria Math" panose="02040503050406030204" pitchFamily="18" charset="0"/>
                              </a:rPr>
                              <m:t>0.1</m:t>
                            </m:r>
                          </m:e>
                        </m:d>
                        <m:r>
                          <a:rPr lang="en-US" sz="2400" b="0" i="1" baseline="30000" smtClean="0">
                            <a:latin typeface="Cambria Math" panose="02040503050406030204" pitchFamily="18" charset="0"/>
                          </a:rPr>
                          <m:t>1</m:t>
                        </m:r>
                      </m:den>
                    </m:f>
                  </m:oMath>
                </a14:m>
                <a:r>
                  <a:rPr lang="en-US" sz="2400" dirty="0"/>
                  <a:t>=$100</a:t>
                </a:r>
              </a:p>
              <a:p>
                <a:pPr marL="0" indent="0">
                  <a:buNone/>
                </a:pPr>
                <a14:m>
                  <m:oMath xmlns:m="http://schemas.openxmlformats.org/officeDocument/2006/math">
                    <m:r>
                      <a:rPr lang="en-US" sz="2400" i="1">
                        <a:latin typeface="Cambria Math"/>
                      </a:rPr>
                      <m:t>𝑃𝑉</m:t>
                    </m:r>
                    <m:r>
                      <a:rPr lang="en-US" sz="2400" i="1">
                        <a:latin typeface="Cambria Math"/>
                      </a:rPr>
                      <m:t> </m:t>
                    </m:r>
                    <m:r>
                      <a:rPr lang="en-US" sz="2400" i="1">
                        <a:latin typeface="Cambria Math"/>
                      </a:rPr>
                      <m:t>𝑜𝑓</m:t>
                    </m:r>
                    <m:r>
                      <a:rPr lang="en-US" sz="2400" i="1">
                        <a:latin typeface="Cambria Math"/>
                      </a:rPr>
                      <m:t> $121 </m:t>
                    </m:r>
                    <m:r>
                      <a:rPr lang="en-US" sz="2400" b="0" i="1" smtClean="0">
                        <a:latin typeface="Cambria Math" panose="02040503050406030204" pitchFamily="18" charset="0"/>
                      </a:rPr>
                      <m:t>𝑡𝑤𝑜</m:t>
                    </m:r>
                    <m:r>
                      <a:rPr lang="en-US" sz="2400" i="1">
                        <a:latin typeface="Cambria Math" panose="02040503050406030204" pitchFamily="18" charset="0"/>
                      </a:rPr>
                      <m:t> </m:t>
                    </m:r>
                    <m:r>
                      <a:rPr lang="en-US" sz="2400" i="1">
                        <a:latin typeface="Cambria Math" panose="02040503050406030204" pitchFamily="18" charset="0"/>
                      </a:rPr>
                      <m:t>𝑦𝑒𝑎𝑟</m:t>
                    </m:r>
                    <m:r>
                      <a:rPr lang="en-US" sz="2400" i="1">
                        <a:latin typeface="Cambria Math" panose="02040503050406030204" pitchFamily="18" charset="0"/>
                      </a:rPr>
                      <m:t> </m:t>
                    </m:r>
                    <m:r>
                      <a:rPr lang="en-US" sz="2400" i="1">
                        <a:latin typeface="Cambria Math" panose="02040503050406030204" pitchFamily="18" charset="0"/>
                      </a:rPr>
                      <m:t>𝑓𝑟𝑜𝑚</m:t>
                    </m:r>
                    <m:r>
                      <a:rPr lang="en-US" sz="2400" i="1">
                        <a:latin typeface="Cambria Math" panose="02040503050406030204" pitchFamily="18" charset="0"/>
                      </a:rPr>
                      <m:t> </m:t>
                    </m:r>
                    <m:r>
                      <a:rPr lang="en-US" sz="2400" i="1">
                        <a:latin typeface="Cambria Math" panose="02040503050406030204" pitchFamily="18" charset="0"/>
                      </a:rPr>
                      <m:t>𝑛𝑜𝑤</m:t>
                    </m:r>
                    <m:r>
                      <a:rPr lang="en-US" sz="2400" i="1">
                        <a:latin typeface="Cambria Math"/>
                      </a:rPr>
                      <m:t>=</m:t>
                    </m:r>
                    <m:f>
                      <m:fPr>
                        <m:ctrlPr>
                          <a:rPr lang="en-US" sz="2400" i="1">
                            <a:latin typeface="Cambria Math" panose="02040503050406030204" pitchFamily="18" charset="0"/>
                          </a:rPr>
                        </m:ctrlPr>
                      </m:fPr>
                      <m:num>
                        <m:r>
                          <a:rPr lang="en-US" sz="2400" i="1">
                            <a:latin typeface="Cambria Math"/>
                          </a:rPr>
                          <m:t>$1</m:t>
                        </m:r>
                        <m:r>
                          <a:rPr lang="en-US" sz="2400" b="0" i="1" smtClean="0">
                            <a:latin typeface="Cambria Math" panose="02040503050406030204" pitchFamily="18" charset="0"/>
                          </a:rPr>
                          <m:t>21</m:t>
                        </m:r>
                      </m:num>
                      <m:den>
                        <m:d>
                          <m:dPr>
                            <m:ctrlPr>
                              <a:rPr lang="en-US" sz="2400" i="1">
                                <a:latin typeface="Cambria Math" panose="02040503050406030204" pitchFamily="18" charset="0"/>
                              </a:rPr>
                            </m:ctrlPr>
                          </m:dPr>
                          <m:e>
                            <m:r>
                              <a:rPr lang="en-US" sz="2400" i="1">
                                <a:latin typeface="Cambria Math"/>
                              </a:rPr>
                              <m:t>1+</m:t>
                            </m:r>
                            <m:r>
                              <a:rPr lang="en-US" sz="2400" i="1">
                                <a:latin typeface="Cambria Math" panose="02040503050406030204" pitchFamily="18" charset="0"/>
                              </a:rPr>
                              <m:t>0.1</m:t>
                            </m:r>
                          </m:e>
                        </m:d>
                        <m:r>
                          <a:rPr lang="en-US" sz="2400" b="0" i="1" baseline="30000" smtClean="0">
                            <a:latin typeface="Cambria Math" panose="02040503050406030204" pitchFamily="18" charset="0"/>
                          </a:rPr>
                          <m:t>2</m:t>
                        </m:r>
                      </m:den>
                    </m:f>
                  </m:oMath>
                </a14:m>
                <a:r>
                  <a:rPr lang="en-US" sz="2400" dirty="0"/>
                  <a:t>=$100</a:t>
                </a:r>
              </a:p>
              <a:p>
                <a:pPr marL="0" indent="0">
                  <a:buNone/>
                </a:pPr>
                <a14:m>
                  <m:oMath xmlns:m="http://schemas.openxmlformats.org/officeDocument/2006/math">
                    <m:r>
                      <a:rPr lang="en-US" sz="2400" i="1">
                        <a:latin typeface="Cambria Math"/>
                      </a:rPr>
                      <m:t>𝑃𝑉</m:t>
                    </m:r>
                    <m:r>
                      <a:rPr lang="en-US" sz="2400" i="1">
                        <a:latin typeface="Cambria Math"/>
                      </a:rPr>
                      <m:t> </m:t>
                    </m:r>
                    <m:r>
                      <a:rPr lang="en-US" sz="2400" i="1">
                        <a:latin typeface="Cambria Math"/>
                      </a:rPr>
                      <m:t>𝑜𝑓</m:t>
                    </m:r>
                    <m:r>
                      <a:rPr lang="en-US" sz="2400" i="1">
                        <a:latin typeface="Cambria Math"/>
                      </a:rPr>
                      <m:t> $133 </m:t>
                    </m:r>
                    <m:r>
                      <a:rPr lang="en-US" sz="2400" b="0" i="1" smtClean="0">
                        <a:latin typeface="Cambria Math" panose="02040503050406030204" pitchFamily="18" charset="0"/>
                      </a:rPr>
                      <m:t>𝑡h𝑟𝑒𝑒</m:t>
                    </m:r>
                    <m:r>
                      <a:rPr lang="en-US" sz="2400" i="1">
                        <a:latin typeface="Cambria Math" panose="02040503050406030204" pitchFamily="18" charset="0"/>
                      </a:rPr>
                      <m:t> </m:t>
                    </m:r>
                    <m:r>
                      <a:rPr lang="en-US" sz="2400" i="1">
                        <a:latin typeface="Cambria Math" panose="02040503050406030204" pitchFamily="18" charset="0"/>
                      </a:rPr>
                      <m:t>𝑦𝑒𝑎𝑟</m:t>
                    </m:r>
                    <m:r>
                      <a:rPr lang="en-US" sz="2400" i="1">
                        <a:latin typeface="Cambria Math" panose="02040503050406030204" pitchFamily="18" charset="0"/>
                      </a:rPr>
                      <m:t> </m:t>
                    </m:r>
                    <m:r>
                      <a:rPr lang="en-US" sz="2400" i="1">
                        <a:latin typeface="Cambria Math" panose="02040503050406030204" pitchFamily="18" charset="0"/>
                      </a:rPr>
                      <m:t>𝑓𝑟𝑜𝑚</m:t>
                    </m:r>
                    <m:r>
                      <a:rPr lang="en-US" sz="2400" i="1">
                        <a:latin typeface="Cambria Math" panose="02040503050406030204" pitchFamily="18" charset="0"/>
                      </a:rPr>
                      <m:t> </m:t>
                    </m:r>
                    <m:r>
                      <a:rPr lang="en-US" sz="2400" i="1">
                        <a:latin typeface="Cambria Math" panose="02040503050406030204" pitchFamily="18" charset="0"/>
                      </a:rPr>
                      <m:t>𝑛𝑜𝑤</m:t>
                    </m:r>
                    <m:r>
                      <a:rPr lang="en-US" sz="2400" i="1">
                        <a:latin typeface="Cambria Math"/>
                      </a:rPr>
                      <m:t>=</m:t>
                    </m:r>
                    <m:f>
                      <m:fPr>
                        <m:ctrlPr>
                          <a:rPr lang="en-US" sz="2400" i="1">
                            <a:latin typeface="Cambria Math" panose="02040503050406030204" pitchFamily="18" charset="0"/>
                          </a:rPr>
                        </m:ctrlPr>
                      </m:fPr>
                      <m:num>
                        <m:r>
                          <a:rPr lang="en-US" sz="2400" i="1">
                            <a:latin typeface="Cambria Math"/>
                          </a:rPr>
                          <m:t>$1</m:t>
                        </m:r>
                        <m:r>
                          <a:rPr lang="en-US" sz="2400" b="0" i="1" smtClean="0">
                            <a:latin typeface="Cambria Math" panose="02040503050406030204" pitchFamily="18" charset="0"/>
                          </a:rPr>
                          <m:t>33</m:t>
                        </m:r>
                      </m:num>
                      <m:den>
                        <m:d>
                          <m:dPr>
                            <m:ctrlPr>
                              <a:rPr lang="en-US" sz="2400" i="1">
                                <a:latin typeface="Cambria Math" panose="02040503050406030204" pitchFamily="18" charset="0"/>
                              </a:rPr>
                            </m:ctrlPr>
                          </m:dPr>
                          <m:e>
                            <m:r>
                              <a:rPr lang="en-US" sz="2400" i="1">
                                <a:latin typeface="Cambria Math"/>
                              </a:rPr>
                              <m:t>1+</m:t>
                            </m:r>
                            <m:r>
                              <a:rPr lang="en-US" sz="2400" i="1">
                                <a:latin typeface="Cambria Math" panose="02040503050406030204" pitchFamily="18" charset="0"/>
                              </a:rPr>
                              <m:t>0.1</m:t>
                            </m:r>
                          </m:e>
                        </m:d>
                        <m:r>
                          <a:rPr lang="en-US" sz="2400" b="0" i="1" baseline="30000" smtClean="0">
                            <a:latin typeface="Cambria Math" panose="02040503050406030204" pitchFamily="18" charset="0"/>
                          </a:rPr>
                          <m:t>3</m:t>
                        </m:r>
                      </m:den>
                    </m:f>
                  </m:oMath>
                </a14:m>
                <a:r>
                  <a:rPr lang="en-US" sz="2400" dirty="0"/>
                  <a:t>=$100</a:t>
                </a:r>
              </a:p>
              <a:p>
                <a:pPr marL="0" indent="0">
                  <a:buNone/>
                </a:pPr>
                <a:endParaRPr lang="en-US"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825625"/>
                <a:ext cx="10515600" cy="3331912"/>
              </a:xfrm>
              <a:blipFill>
                <a:blip r:embed="rId2"/>
                <a:stretch>
                  <a:fillRect t="-548"/>
                </a:stretch>
              </a:blipFill>
            </p:spPr>
            <p:txBody>
              <a:bodyPr/>
              <a:lstStyle/>
              <a:p>
                <a:r>
                  <a:rPr lang="en-US">
                    <a:noFill/>
                  </a:rPr>
                  <a:t> </a:t>
                </a:r>
              </a:p>
            </p:txBody>
          </p:sp>
        </mc:Fallback>
      </mc:AlternateContent>
    </p:spTree>
    <p:extLst>
      <p:ext uri="{BB962C8B-B14F-4D97-AF65-F5344CB8AC3E}">
        <p14:creationId xmlns:p14="http://schemas.microsoft.com/office/powerpoint/2010/main" val="1655266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Present Value:</a:t>
            </a:r>
            <a:br>
              <a:rPr lang="en-US" altLang="en-US" dirty="0">
                <a:ea typeface="ヒラギノ角ゴ Pro W3" pitchFamily="-84" charset="-128"/>
              </a:rPr>
            </a:br>
            <a:r>
              <a:rPr lang="en-US" altLang="en-US" dirty="0">
                <a:ea typeface="ヒラギノ角ゴ Pro W3" pitchFamily="-84" charset="-128"/>
              </a:rPr>
              <a:t>Example 3.1 Simple Present Value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pPr marL="0" indent="0">
                  <a:spcAft>
                    <a:spcPts val="3000"/>
                  </a:spcAft>
                  <a:buNone/>
                </a:pPr>
                <a:r>
                  <a:rPr lang="en-US" sz="2400" dirty="0"/>
                  <a:t>What is the present value of $250 to be paid in two years if the interest rate is 15%?</a:t>
                </a:r>
              </a:p>
              <a:p>
                <a:pPr marL="0" indent="0">
                  <a:spcAft>
                    <a:spcPts val="3000"/>
                  </a:spcAft>
                  <a:buNone/>
                </a:pPr>
                <a:r>
                  <a:rPr lang="en-US" sz="2400" dirty="0"/>
                  <a:t>CF=Cash flow in two years=$250</a:t>
                </a:r>
              </a:p>
              <a:p>
                <a:pPr marL="0" indent="0">
                  <a:spcAft>
                    <a:spcPts val="3000"/>
                  </a:spcAft>
                  <a:buNone/>
                </a:pPr>
                <a:r>
                  <a:rPr lang="en-US" sz="2400" dirty="0"/>
                  <a:t>i=annual interest rate=0.15</a:t>
                </a:r>
              </a:p>
              <a:p>
                <a:pPr marL="0" indent="0">
                  <a:spcAft>
                    <a:spcPts val="3000"/>
                  </a:spcAft>
                  <a:buNone/>
                </a:pPr>
                <a:r>
                  <a:rPr lang="en-US" sz="2400" dirty="0"/>
                  <a:t>n=number of years=2</a:t>
                </a:r>
              </a:p>
              <a:p>
                <a:pPr marL="0" indent="0">
                  <a:buNone/>
                </a:pPr>
                <a14:m>
                  <m:oMathPara xmlns:m="http://schemas.openxmlformats.org/officeDocument/2006/math">
                    <m:oMathParaPr>
                      <m:jc m:val="left"/>
                    </m:oMathParaPr>
                    <m:oMath xmlns:m="http://schemas.openxmlformats.org/officeDocument/2006/math">
                      <m:r>
                        <a:rPr lang="en-US" sz="2400" i="1">
                          <a:latin typeface="Cambria Math"/>
                        </a:rPr>
                        <m:t>𝑃𝑉</m:t>
                      </m:r>
                      <m:r>
                        <a:rPr lang="en-US" sz="2400" i="1">
                          <a:latin typeface="Cambria Math"/>
                        </a:rPr>
                        <m:t> =?</m:t>
                      </m:r>
                    </m:oMath>
                  </m:oMathPara>
                </a14:m>
                <a:endParaRPr lang="en-US"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928" t="-1961"/>
                </a:stretch>
              </a:blipFill>
            </p:spPr>
            <p:txBody>
              <a:bodyPr/>
              <a:lstStyle/>
              <a:p>
                <a:r>
                  <a:rPr lang="en-US">
                    <a:noFill/>
                  </a:rPr>
                  <a:t> </a:t>
                </a:r>
              </a:p>
            </p:txBody>
          </p:sp>
        </mc:Fallback>
      </mc:AlternateContent>
    </p:spTree>
    <p:extLst>
      <p:ext uri="{BB962C8B-B14F-4D97-AF65-F5344CB8AC3E}">
        <p14:creationId xmlns:p14="http://schemas.microsoft.com/office/powerpoint/2010/main" val="3952813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Yield to Maturity: Loans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pPr marL="0" indent="0">
                  <a:spcBef>
                    <a:spcPts val="1200"/>
                  </a:spcBef>
                  <a:buNone/>
                </a:pPr>
                <a:r>
                  <a:rPr lang="en-US" altLang="en-US" sz="2400" dirty="0">
                    <a:solidFill>
                      <a:srgbClr val="FF0000"/>
                    </a:solidFill>
                  </a:rPr>
                  <a:t>Yield to maturity = interest rate that equates today</a:t>
                </a:r>
                <a:r>
                  <a:rPr lang="ja-JP" altLang="en-US" sz="2400" dirty="0">
                    <a:solidFill>
                      <a:srgbClr val="FF0000"/>
                    </a:solidFill>
                  </a:rPr>
                  <a:t>’</a:t>
                </a:r>
                <a:r>
                  <a:rPr lang="en-US" altLang="ja-JP" sz="2400" dirty="0">
                    <a:solidFill>
                      <a:srgbClr val="FF0000"/>
                    </a:solidFill>
                  </a:rPr>
                  <a:t>s value with present value of all future payments</a:t>
                </a:r>
              </a:p>
              <a:p>
                <a:pPr marL="0" lvl="1" indent="0">
                  <a:spcBef>
                    <a:spcPts val="1200"/>
                  </a:spcBef>
                  <a:buNone/>
                </a:pPr>
                <a:r>
                  <a:rPr lang="en-US" altLang="en-US" dirty="0">
                    <a:solidFill>
                      <a:schemeClr val="accent1"/>
                    </a:solidFill>
                  </a:rPr>
                  <a:t>Example</a:t>
                </a:r>
                <a:r>
                  <a:rPr lang="en-US" altLang="en-US" dirty="0"/>
                  <a:t>: If Pete borrows $100 from his sister and next year she wants to $110 back from him, What is the yield to maturity on this loan?</a:t>
                </a:r>
              </a:p>
              <a:p>
                <a:pPr marL="0" lvl="1" indent="0">
                  <a:spcBef>
                    <a:spcPts val="1200"/>
                  </a:spcBef>
                  <a:buNone/>
                </a:pPr>
                <a:r>
                  <a:rPr lang="en-US" altLang="en-US" dirty="0"/>
                  <a:t> 	</a:t>
                </a:r>
              </a:p>
              <a:p>
                <a:pPr marL="0" lvl="1" indent="0">
                  <a:spcBef>
                    <a:spcPts val="1200"/>
                  </a:spcBef>
                  <a:buNone/>
                </a:pPr>
                <a14:m>
                  <m:oMathPara xmlns:m="http://schemas.openxmlformats.org/officeDocument/2006/math">
                    <m:oMathParaPr>
                      <m:jc m:val="left"/>
                    </m:oMathParaPr>
                    <m:oMath xmlns:m="http://schemas.openxmlformats.org/officeDocument/2006/math">
                      <m:r>
                        <a:rPr lang="en-US" b="0" i="1" smtClean="0">
                          <a:latin typeface="Cambria Math" panose="02040503050406030204" pitchFamily="18" charset="0"/>
                        </a:rPr>
                        <m:t>𝑈𝑠𝑒</m:t>
                      </m:r>
                      <m:r>
                        <a:rPr lang="en-US" b="0" i="1" smtClean="0">
                          <a:latin typeface="Cambria Math" panose="02040503050406030204" pitchFamily="18" charset="0"/>
                        </a:rPr>
                        <m:t> </m:t>
                      </m:r>
                      <m:r>
                        <a:rPr lang="en-US" b="0" i="1" smtClean="0">
                          <a:latin typeface="Cambria Math" panose="02040503050406030204" pitchFamily="18" charset="0"/>
                        </a:rPr>
                        <m:t>𝑡h𝑒</m:t>
                      </m:r>
                      <m:r>
                        <a:rPr lang="en-US" b="0" i="1" smtClean="0">
                          <a:latin typeface="Cambria Math" panose="02040503050406030204" pitchFamily="18" charset="0"/>
                        </a:rPr>
                        <m:t> </m:t>
                      </m:r>
                      <m:r>
                        <a:rPr lang="en-US" b="0" i="1" smtClean="0">
                          <a:latin typeface="Cambria Math" panose="02040503050406030204" pitchFamily="18" charset="0"/>
                        </a:rPr>
                        <m:t>𝑓𝑜𝑟𝑚𝑢𝑙𝑎</m:t>
                      </m:r>
                      <m:r>
                        <a:rPr lang="en-US" b="0" i="1" smtClean="0">
                          <a:latin typeface="Cambria Math" panose="02040503050406030204" pitchFamily="18" charset="0"/>
                        </a:rPr>
                        <m:t>   </m:t>
                      </m:r>
                      <m:r>
                        <a:rPr lang="en-US" b="0" i="1" smtClean="0">
                          <a:latin typeface="Cambria Math" panose="02040503050406030204" pitchFamily="18" charset="0"/>
                        </a:rPr>
                        <m:t>𝑃𝑉</m:t>
                      </m:r>
                      <m:r>
                        <a:rPr lang="en-US" b="0" i="1" smtClean="0">
                          <a:latin typeface="Cambria Math" panose="02040503050406030204" pitchFamily="18" charset="0"/>
                        </a:rPr>
                        <m:t>=</m:t>
                      </m:r>
                      <m:f>
                        <m:fPr>
                          <m:ctrlPr>
                            <a:rPr lang="en-US" i="1">
                              <a:latin typeface="Cambria Math" panose="02040503050406030204" pitchFamily="18" charset="0"/>
                            </a:rPr>
                          </m:ctrlPr>
                        </m:fPr>
                        <m:num>
                          <m:r>
                            <a:rPr lang="en-US" b="0" i="1" smtClean="0">
                              <a:latin typeface="Cambria Math" panose="02040503050406030204" pitchFamily="18" charset="0"/>
                            </a:rPr>
                            <m:t>𝐶𝐹</m:t>
                          </m:r>
                        </m:num>
                        <m:den>
                          <m:d>
                            <m:dPr>
                              <m:ctrlPr>
                                <a:rPr lang="en-US" i="1">
                                  <a:latin typeface="Cambria Math" panose="02040503050406030204" pitchFamily="18" charset="0"/>
                                </a:rPr>
                              </m:ctrlPr>
                            </m:dPr>
                            <m:e>
                              <m:r>
                                <a:rPr lang="en-US" i="1">
                                  <a:latin typeface="Cambria Math"/>
                                </a:rPr>
                                <m:t>1+</m:t>
                              </m:r>
                              <m:r>
                                <a:rPr lang="en-US" b="0" i="1" smtClean="0">
                                  <a:latin typeface="Cambria Math" panose="02040503050406030204" pitchFamily="18" charset="0"/>
                                </a:rPr>
                                <m:t>𝑖</m:t>
                              </m:r>
                            </m:e>
                          </m:d>
                          <m:r>
                            <a:rPr lang="en-US" b="0" i="1" baseline="30000" smtClean="0">
                              <a:latin typeface="Cambria Math" panose="02040503050406030204" pitchFamily="18" charset="0"/>
                            </a:rPr>
                            <m:t>𝑛</m:t>
                          </m:r>
                        </m:den>
                      </m:f>
                    </m:oMath>
                  </m:oMathPara>
                </a14:m>
                <a:endParaRPr lang="en-US" dirty="0"/>
              </a:p>
              <a:p>
                <a:pPr marL="0" lvl="1" indent="0">
                  <a:spcBef>
                    <a:spcPts val="1200"/>
                  </a:spcBef>
                  <a:buNone/>
                </a:pPr>
                <a14:m>
                  <m:oMathPara xmlns:m="http://schemas.openxmlformats.org/officeDocument/2006/math">
                    <m:oMathParaPr>
                      <m:jc m:val="left"/>
                    </m:oMathParaPr>
                    <m:oMath xmlns:m="http://schemas.openxmlformats.org/officeDocument/2006/math">
                      <m:r>
                        <a:rPr lang="en-US" i="1">
                          <a:latin typeface="Cambria Math" panose="02040503050406030204" pitchFamily="18" charset="0"/>
                        </a:rPr>
                        <m:t>100</m:t>
                      </m:r>
                      <m:r>
                        <a:rPr lang="en-US" i="1">
                          <a:latin typeface="Cambria Math"/>
                        </a:rPr>
                        <m:t>=</m:t>
                      </m:r>
                      <m:f>
                        <m:fPr>
                          <m:ctrlPr>
                            <a:rPr lang="en-US" i="1">
                              <a:latin typeface="Cambria Math" panose="02040503050406030204" pitchFamily="18" charset="0"/>
                            </a:rPr>
                          </m:ctrlPr>
                        </m:fPr>
                        <m:num>
                          <m:r>
                            <a:rPr lang="en-US" i="1">
                              <a:latin typeface="Cambria Math"/>
                            </a:rPr>
                            <m:t>$1</m:t>
                          </m:r>
                          <m:r>
                            <a:rPr lang="en-US" i="1">
                              <a:latin typeface="Cambria Math" panose="02040503050406030204" pitchFamily="18" charset="0"/>
                            </a:rPr>
                            <m:t>10</m:t>
                          </m:r>
                        </m:num>
                        <m:den>
                          <m:d>
                            <m:dPr>
                              <m:ctrlPr>
                                <a:rPr lang="en-US" i="1">
                                  <a:latin typeface="Cambria Math" panose="02040503050406030204" pitchFamily="18" charset="0"/>
                                </a:rPr>
                              </m:ctrlPr>
                            </m:dPr>
                            <m:e>
                              <m:r>
                                <a:rPr lang="en-US" i="1">
                                  <a:latin typeface="Cambria Math"/>
                                </a:rPr>
                                <m:t>1+</m:t>
                              </m:r>
                              <m:r>
                                <a:rPr lang="en-US" i="1">
                                  <a:latin typeface="Cambria Math"/>
                                </a:rPr>
                                <m:t>𝑖</m:t>
                              </m:r>
                            </m:e>
                          </m:d>
                          <m:r>
                            <a:rPr lang="en-US" b="0" i="1" baseline="30000" smtClean="0">
                              <a:latin typeface="Cambria Math" panose="02040503050406030204" pitchFamily="18" charset="0"/>
                            </a:rPr>
                            <m:t>1</m:t>
                          </m:r>
                        </m:den>
                      </m:f>
                    </m:oMath>
                  </m:oMathPara>
                </a14:m>
                <a:endParaRPr lang="en-US" dirty="0"/>
              </a:p>
              <a:p>
                <a:pPr marL="0" lvl="1" indent="0">
                  <a:spcBef>
                    <a:spcPts val="1200"/>
                  </a:spcBef>
                  <a:buNone/>
                </a:pPr>
                <a:endParaRPr lang="en-US" sz="2600" dirty="0"/>
              </a:p>
              <a:p>
                <a:pPr marL="0" lvl="1" indent="0">
                  <a:spcBef>
                    <a:spcPts val="1200"/>
                  </a:spcBef>
                  <a:buNone/>
                </a:pPr>
                <a14:m>
                  <m:oMathPara xmlns:m="http://schemas.openxmlformats.org/officeDocument/2006/math">
                    <m:oMathParaPr>
                      <m:jc m:val="left"/>
                    </m:oMathParaPr>
                    <m:oMath xmlns:m="http://schemas.openxmlformats.org/officeDocument/2006/math">
                      <m:r>
                        <a:rPr lang="en-US" sz="2600" b="0" i="1" smtClean="0">
                          <a:latin typeface="Cambria Math" panose="02040503050406030204" pitchFamily="18" charset="0"/>
                        </a:rPr>
                        <m:t>𝑖</m:t>
                      </m:r>
                      <m:r>
                        <a:rPr lang="en-US" sz="2600" i="1" smtClean="0">
                          <a:latin typeface="Cambria Math"/>
                        </a:rPr>
                        <m:t>=</m:t>
                      </m:r>
                      <m:r>
                        <a:rPr lang="en-US" sz="2600" i="1" smtClean="0">
                          <a:latin typeface="Cambria Math" panose="02040503050406030204" pitchFamily="18" charset="0"/>
                        </a:rPr>
                        <m:t>?</m:t>
                      </m:r>
                    </m:oMath>
                  </m:oMathPara>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928" t="-1961" r="-1101"/>
                </a:stretch>
              </a:blipFill>
            </p:spPr>
            <p:txBody>
              <a:bodyPr/>
              <a:lstStyle/>
              <a:p>
                <a:r>
                  <a:rPr lang="en-US">
                    <a:noFill/>
                  </a:rPr>
                  <a:t> </a:t>
                </a:r>
              </a:p>
            </p:txBody>
          </p:sp>
        </mc:Fallback>
      </mc:AlternateContent>
    </p:spTree>
    <p:extLst>
      <p:ext uri="{BB962C8B-B14F-4D97-AF65-F5344CB8AC3E}">
        <p14:creationId xmlns:p14="http://schemas.microsoft.com/office/powerpoint/2010/main" val="24388675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4000" dirty="0">
                <a:ea typeface="ヒラギノ角ゴ Pro W3" pitchFamily="-84" charset="-128"/>
              </a:rPr>
              <a:t>Present Value Concept: Fixed-Payment Loan Terms </a:t>
            </a:r>
            <a:endParaRPr lang="en-US" sz="4000" dirty="0"/>
          </a:p>
        </p:txBody>
      </p:sp>
      <p:sp>
        <p:nvSpPr>
          <p:cNvPr id="3" name="Content Placeholder 2"/>
          <p:cNvSpPr>
            <a:spLocks noGrp="1"/>
          </p:cNvSpPr>
          <p:nvPr>
            <p:ph idx="1"/>
          </p:nvPr>
        </p:nvSpPr>
        <p:spPr/>
        <p:txBody>
          <a:bodyPr/>
          <a:lstStyle/>
          <a:p>
            <a:r>
              <a:rPr lang="en-US" altLang="en-US" sz="2400" i="1" dirty="0">
                <a:ea typeface="ヒラギノ角ゴ Pro W3" pitchFamily="-84" charset="-128"/>
              </a:rPr>
              <a:t>Simple Loans</a:t>
            </a:r>
            <a:r>
              <a:rPr lang="en-US" altLang="en-US" sz="2400" dirty="0">
                <a:ea typeface="ヒラギノ角ゴ Pro W3" pitchFamily="-84" charset="-128"/>
              </a:rPr>
              <a:t> require payment of one amount which equals the loan principal plus the interest.</a:t>
            </a:r>
          </a:p>
          <a:p>
            <a:r>
              <a:rPr lang="en-US" altLang="en-US" sz="2400" i="1" dirty="0">
                <a:ea typeface="ヒラギノ角ゴ Pro W3" pitchFamily="-84" charset="-128"/>
              </a:rPr>
              <a:t>Fixed-Payment</a:t>
            </a:r>
            <a:r>
              <a:rPr lang="en-US" altLang="en-US" sz="2400" dirty="0">
                <a:ea typeface="ヒラギノ角ゴ Pro W3" pitchFamily="-84" charset="-128"/>
              </a:rPr>
              <a:t> </a:t>
            </a:r>
            <a:r>
              <a:rPr lang="en-US" altLang="en-US" sz="2400" i="1" dirty="0">
                <a:ea typeface="ヒラギノ角ゴ Pro W3" pitchFamily="-84" charset="-128"/>
              </a:rPr>
              <a:t>Loans</a:t>
            </a:r>
            <a:r>
              <a:rPr lang="en-US" altLang="en-US" sz="2400" dirty="0">
                <a:ea typeface="ヒラギノ角ゴ Pro W3" pitchFamily="-84" charset="-128"/>
              </a:rPr>
              <a:t> are loans where the loan principal and interest are repaid in several payments, often monthly, in equal dollar amounts over the loan term.</a:t>
            </a:r>
          </a:p>
          <a:p>
            <a:r>
              <a:rPr lang="en-US" altLang="en-US" sz="2400" i="1" dirty="0">
                <a:ea typeface="ヒラギノ角ゴ Pro W3" pitchFamily="-84" charset="-128"/>
              </a:rPr>
              <a:t>Installment Loans,</a:t>
            </a:r>
            <a:r>
              <a:rPr lang="en-US" altLang="en-US" sz="2400" dirty="0">
                <a:ea typeface="ヒラギノ角ゴ Pro W3" pitchFamily="-84" charset="-128"/>
              </a:rPr>
              <a:t> such as auto loans and home mortgages are frequently of the fixed-payment type.</a:t>
            </a:r>
            <a:endParaRPr lang="en-US" sz="2400" dirty="0"/>
          </a:p>
          <a:p>
            <a:endParaRPr lang="en-US" sz="2400" dirty="0"/>
          </a:p>
        </p:txBody>
      </p:sp>
    </p:spTree>
    <p:extLst>
      <p:ext uri="{BB962C8B-B14F-4D97-AF65-F5344CB8AC3E}">
        <p14:creationId xmlns:p14="http://schemas.microsoft.com/office/powerpoint/2010/main" val="37519574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4000" dirty="0">
                <a:ea typeface="ヒラギノ角ゴ Pro W3" pitchFamily="-84" charset="-128"/>
              </a:rPr>
              <a:t>Present Value Concept: Fixed-Payment Loan Terms </a:t>
            </a:r>
            <a:endParaRPr lang="en-US" sz="40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402336" indent="-402336">
                  <a:buFont typeface="+mj-lt"/>
                  <a:buAutoNum type="arabicPeriod" startAt="2"/>
                </a:pPr>
                <a:r>
                  <a:rPr lang="en-US" altLang="en-US" sz="2400" dirty="0"/>
                  <a:t>Fixed Payment Loan </a:t>
                </a:r>
              </a:p>
              <a:p>
                <a:pPr marL="0" indent="0">
                  <a:buNone/>
                </a:pPr>
                <a:r>
                  <a:rPr lang="en-US" sz="2400" dirty="0"/>
                  <a:t>Suppose the loan is $1000 and the yearly cash flow payment is $85.81 for the next 25 years.</a:t>
                </a:r>
              </a:p>
              <a:p>
                <a:pPr marL="0" indent="0">
                  <a:buNone/>
                </a:pPr>
                <a:endParaRPr lang="en-US" sz="2400" dirty="0"/>
              </a:p>
              <a:p>
                <a:pPr marL="0" indent="0">
                  <a:buNone/>
                </a:pPr>
                <a14:m>
                  <m:oMathPara xmlns:m="http://schemas.openxmlformats.org/officeDocument/2006/math">
                    <m:oMathParaPr>
                      <m:jc m:val="centerGroup"/>
                    </m:oMathParaPr>
                    <m:oMath xmlns:m="http://schemas.openxmlformats.org/officeDocument/2006/math">
                      <m:r>
                        <a:rPr lang="en-US" sz="2000" i="1">
                          <a:latin typeface="Cambria Math"/>
                        </a:rPr>
                        <m:t>$1000=</m:t>
                      </m:r>
                      <m:f>
                        <m:fPr>
                          <m:ctrlPr>
                            <a:rPr lang="en-US" sz="2000" i="1">
                              <a:latin typeface="Cambria Math" panose="02040503050406030204" pitchFamily="18" charset="0"/>
                            </a:rPr>
                          </m:ctrlPr>
                        </m:fPr>
                        <m:num>
                          <m:r>
                            <a:rPr lang="en-US" sz="2000" i="1">
                              <a:latin typeface="Cambria Math"/>
                            </a:rPr>
                            <m:t>$</m:t>
                          </m:r>
                          <m:r>
                            <a:rPr lang="en-US" sz="2000" i="1" smtClean="0">
                              <a:latin typeface="Cambria Math"/>
                            </a:rPr>
                            <m:t>85.81</m:t>
                          </m:r>
                        </m:num>
                        <m:den>
                          <m:r>
                            <a:rPr lang="en-US" sz="2000" i="1">
                              <a:latin typeface="Cambria Math"/>
                            </a:rPr>
                            <m:t>(1+</m:t>
                          </m:r>
                          <m:r>
                            <a:rPr lang="en-US" sz="2000" i="1">
                              <a:latin typeface="Cambria Math"/>
                            </a:rPr>
                            <m:t>𝑖</m:t>
                          </m:r>
                          <m:r>
                            <a:rPr lang="en-US" sz="2000" i="1">
                              <a:latin typeface="Cambria Math"/>
                            </a:rPr>
                            <m:t>)</m:t>
                          </m:r>
                        </m:den>
                      </m:f>
                      <m:r>
                        <a:rPr lang="en-US" sz="2000" i="1">
                          <a:latin typeface="Cambria Math"/>
                        </a:rPr>
                        <m:t>+</m:t>
                      </m:r>
                      <m:f>
                        <m:fPr>
                          <m:ctrlPr>
                            <a:rPr lang="en-US" sz="2000" i="1">
                              <a:latin typeface="Cambria Math" panose="02040503050406030204" pitchFamily="18" charset="0"/>
                            </a:rPr>
                          </m:ctrlPr>
                        </m:fPr>
                        <m:num>
                          <m:r>
                            <a:rPr lang="en-US" sz="2000" i="1">
                              <a:latin typeface="Cambria Math"/>
                            </a:rPr>
                            <m:t>$</m:t>
                          </m:r>
                          <m:r>
                            <a:rPr lang="en-US" sz="2000" i="1" smtClean="0">
                              <a:latin typeface="Cambria Math"/>
                            </a:rPr>
                            <m:t>85.81</m:t>
                          </m:r>
                        </m:num>
                        <m:den>
                          <m:d>
                            <m:dPr>
                              <m:ctrlPr>
                                <a:rPr lang="en-US" sz="2000" i="1">
                                  <a:latin typeface="Cambria Math" panose="02040503050406030204" pitchFamily="18" charset="0"/>
                                </a:rPr>
                              </m:ctrlPr>
                            </m:dPr>
                            <m:e>
                              <m:r>
                                <a:rPr lang="en-US" sz="2000" i="1">
                                  <a:latin typeface="Cambria Math"/>
                                </a:rPr>
                                <m:t>1+</m:t>
                              </m:r>
                              <m:r>
                                <a:rPr lang="en-US" sz="2000" i="1">
                                  <a:latin typeface="Cambria Math"/>
                                </a:rPr>
                                <m:t>𝑖</m:t>
                              </m:r>
                            </m:e>
                          </m:d>
                          <m:r>
                            <a:rPr lang="en-US" sz="2000" i="1" baseline="30000">
                              <a:latin typeface="Cambria Math"/>
                            </a:rPr>
                            <m:t>2</m:t>
                          </m:r>
                        </m:den>
                      </m:f>
                      <m:r>
                        <a:rPr lang="en-US" sz="2000" i="1">
                          <a:latin typeface="Cambria Math"/>
                        </a:rPr>
                        <m:t>+</m:t>
                      </m:r>
                      <m:f>
                        <m:fPr>
                          <m:ctrlPr>
                            <a:rPr lang="en-US" sz="2000" i="1">
                              <a:latin typeface="Cambria Math" panose="02040503050406030204" pitchFamily="18" charset="0"/>
                            </a:rPr>
                          </m:ctrlPr>
                        </m:fPr>
                        <m:num>
                          <m:r>
                            <a:rPr lang="en-US" sz="2000" i="1">
                              <a:latin typeface="Cambria Math"/>
                            </a:rPr>
                            <m:t>$</m:t>
                          </m:r>
                          <m:r>
                            <a:rPr lang="en-US" sz="2000" i="1" smtClean="0">
                              <a:latin typeface="Cambria Math"/>
                            </a:rPr>
                            <m:t>85.81</m:t>
                          </m:r>
                        </m:num>
                        <m:den>
                          <m:d>
                            <m:dPr>
                              <m:ctrlPr>
                                <a:rPr lang="en-US" sz="2000" i="1">
                                  <a:latin typeface="Cambria Math" panose="02040503050406030204" pitchFamily="18" charset="0"/>
                                </a:rPr>
                              </m:ctrlPr>
                            </m:dPr>
                            <m:e>
                              <m:r>
                                <a:rPr lang="en-US" sz="2000" i="1">
                                  <a:latin typeface="Cambria Math"/>
                                </a:rPr>
                                <m:t>1+</m:t>
                              </m:r>
                              <m:r>
                                <a:rPr lang="en-US" sz="2000" i="1">
                                  <a:latin typeface="Cambria Math"/>
                                </a:rPr>
                                <m:t>𝑖</m:t>
                              </m:r>
                            </m:e>
                          </m:d>
                          <m:r>
                            <a:rPr lang="en-US" sz="2000" i="1" baseline="30000">
                              <a:latin typeface="Cambria Math"/>
                            </a:rPr>
                            <m:t>3</m:t>
                          </m:r>
                        </m:den>
                      </m:f>
                      <m:r>
                        <a:rPr lang="en-US" sz="2000" i="1">
                          <a:latin typeface="Cambria Math"/>
                        </a:rPr>
                        <m:t>+… +</m:t>
                      </m:r>
                      <m:f>
                        <m:fPr>
                          <m:ctrlPr>
                            <a:rPr lang="en-US" sz="2000" i="1">
                              <a:latin typeface="Cambria Math" panose="02040503050406030204" pitchFamily="18" charset="0"/>
                            </a:rPr>
                          </m:ctrlPr>
                        </m:fPr>
                        <m:num>
                          <m:r>
                            <a:rPr lang="en-US" sz="2000" i="1">
                              <a:latin typeface="Cambria Math"/>
                            </a:rPr>
                            <m:t>$</m:t>
                          </m:r>
                          <m:r>
                            <a:rPr lang="en-US" sz="2000" i="1" smtClean="0">
                              <a:latin typeface="Cambria Math"/>
                            </a:rPr>
                            <m:t>85.81</m:t>
                          </m:r>
                        </m:num>
                        <m:den>
                          <m:d>
                            <m:dPr>
                              <m:ctrlPr>
                                <a:rPr lang="en-US" sz="2000" i="1">
                                  <a:latin typeface="Cambria Math" panose="02040503050406030204" pitchFamily="18" charset="0"/>
                                </a:rPr>
                              </m:ctrlPr>
                            </m:dPr>
                            <m:e>
                              <m:r>
                                <a:rPr lang="en-US" sz="2000" i="1">
                                  <a:latin typeface="Cambria Math"/>
                                </a:rPr>
                                <m:t>1+</m:t>
                              </m:r>
                              <m:r>
                                <a:rPr lang="en-US" sz="2000" i="1">
                                  <a:latin typeface="Cambria Math"/>
                                </a:rPr>
                                <m:t>𝑖</m:t>
                              </m:r>
                            </m:e>
                          </m:d>
                          <m:r>
                            <a:rPr lang="en-US" sz="2000" i="1" baseline="30000">
                              <a:latin typeface="Cambria Math"/>
                            </a:rPr>
                            <m:t>25</m:t>
                          </m:r>
                        </m:den>
                      </m:f>
                    </m:oMath>
                  </m:oMathPara>
                </a14:m>
                <a:endParaRPr lang="en-US" sz="2000" dirty="0"/>
              </a:p>
              <a:p>
                <a:pPr marL="0" indent="0">
                  <a:spcBef>
                    <a:spcPts val="600"/>
                  </a:spcBef>
                  <a:buNone/>
                </a:pPr>
                <a:endParaRPr lang="en-US" sz="2000" dirty="0"/>
              </a:p>
              <a:p>
                <a:pPr marL="0" indent="0">
                  <a:buNone/>
                </a:pPr>
                <a14:m>
                  <m:oMath xmlns:m="http://schemas.openxmlformats.org/officeDocument/2006/math">
                    <m:r>
                      <a:rPr lang="en-US" sz="2000" i="1">
                        <a:latin typeface="Cambria Math"/>
                      </a:rPr>
                      <m:t>𝐿𝑉</m:t>
                    </m:r>
                    <m:r>
                      <a:rPr lang="en-US" sz="2000" i="1">
                        <a:latin typeface="Cambria Math"/>
                      </a:rPr>
                      <m:t>=</m:t>
                    </m:r>
                    <m:f>
                      <m:fPr>
                        <m:ctrlPr>
                          <a:rPr lang="en-US" sz="2000" i="1">
                            <a:latin typeface="Cambria Math" panose="02040503050406030204" pitchFamily="18" charset="0"/>
                          </a:rPr>
                        </m:ctrlPr>
                      </m:fPr>
                      <m:num>
                        <m:r>
                          <a:rPr lang="en-US" sz="2000" i="1">
                            <a:latin typeface="Cambria Math"/>
                          </a:rPr>
                          <m:t>𝐹𝑃</m:t>
                        </m:r>
                      </m:num>
                      <m:den>
                        <m:r>
                          <a:rPr lang="en-US" sz="2000" i="1">
                            <a:latin typeface="Cambria Math"/>
                          </a:rPr>
                          <m:t>(1+</m:t>
                        </m:r>
                        <m:r>
                          <a:rPr lang="en-US" sz="2000" i="1">
                            <a:latin typeface="Cambria Math"/>
                          </a:rPr>
                          <m:t>𝑖</m:t>
                        </m:r>
                        <m:r>
                          <a:rPr lang="en-US" sz="2000" i="1">
                            <a:latin typeface="Cambria Math"/>
                          </a:rPr>
                          <m:t>)</m:t>
                        </m:r>
                      </m:den>
                    </m:f>
                    <m:r>
                      <a:rPr lang="en-US" sz="2000" i="1">
                        <a:latin typeface="Cambria Math"/>
                      </a:rPr>
                      <m:t>+</m:t>
                    </m:r>
                    <m:f>
                      <m:fPr>
                        <m:ctrlPr>
                          <a:rPr lang="en-US" sz="2000" i="1">
                            <a:latin typeface="Cambria Math" panose="02040503050406030204" pitchFamily="18" charset="0"/>
                          </a:rPr>
                        </m:ctrlPr>
                      </m:fPr>
                      <m:num>
                        <m:r>
                          <a:rPr lang="en-US" sz="2000" i="1">
                            <a:latin typeface="Cambria Math"/>
                          </a:rPr>
                          <m:t>𝐹𝑃</m:t>
                        </m:r>
                      </m:num>
                      <m:den>
                        <m:d>
                          <m:dPr>
                            <m:ctrlPr>
                              <a:rPr lang="en-US" sz="2000" i="1">
                                <a:latin typeface="Cambria Math" panose="02040503050406030204" pitchFamily="18" charset="0"/>
                              </a:rPr>
                            </m:ctrlPr>
                          </m:dPr>
                          <m:e>
                            <m:r>
                              <a:rPr lang="en-US" sz="2000" i="1">
                                <a:latin typeface="Cambria Math"/>
                              </a:rPr>
                              <m:t>1+</m:t>
                            </m:r>
                            <m:r>
                              <a:rPr lang="en-US" sz="2000" i="1">
                                <a:latin typeface="Cambria Math"/>
                              </a:rPr>
                              <m:t>𝑖</m:t>
                            </m:r>
                          </m:e>
                        </m:d>
                        <m:r>
                          <a:rPr lang="en-US" sz="2000" i="1" baseline="30000">
                            <a:latin typeface="Cambria Math"/>
                          </a:rPr>
                          <m:t>2</m:t>
                        </m:r>
                      </m:den>
                    </m:f>
                    <m:r>
                      <a:rPr lang="en-US" sz="2000" i="1">
                        <a:latin typeface="Cambria Math"/>
                      </a:rPr>
                      <m:t>+</m:t>
                    </m:r>
                    <m:f>
                      <m:fPr>
                        <m:ctrlPr>
                          <a:rPr lang="en-US" sz="2000" i="1">
                            <a:latin typeface="Cambria Math" panose="02040503050406030204" pitchFamily="18" charset="0"/>
                          </a:rPr>
                        </m:ctrlPr>
                      </m:fPr>
                      <m:num>
                        <m:r>
                          <a:rPr lang="en-US" sz="2000" i="1">
                            <a:latin typeface="Cambria Math"/>
                          </a:rPr>
                          <m:t>𝐹𝑃</m:t>
                        </m:r>
                      </m:num>
                      <m:den>
                        <m:d>
                          <m:dPr>
                            <m:ctrlPr>
                              <a:rPr lang="en-US" sz="2000" i="1">
                                <a:latin typeface="Cambria Math" panose="02040503050406030204" pitchFamily="18" charset="0"/>
                              </a:rPr>
                            </m:ctrlPr>
                          </m:dPr>
                          <m:e>
                            <m:r>
                              <a:rPr lang="en-US" sz="2000" i="1">
                                <a:latin typeface="Cambria Math"/>
                              </a:rPr>
                              <m:t>1+</m:t>
                            </m:r>
                            <m:r>
                              <a:rPr lang="en-US" sz="2000" i="1">
                                <a:latin typeface="Cambria Math"/>
                              </a:rPr>
                              <m:t>𝑖</m:t>
                            </m:r>
                          </m:e>
                        </m:d>
                        <m:r>
                          <a:rPr lang="en-US" sz="2000" i="1" baseline="30000">
                            <a:latin typeface="Cambria Math"/>
                          </a:rPr>
                          <m:t>3</m:t>
                        </m:r>
                      </m:den>
                    </m:f>
                    <m:r>
                      <a:rPr lang="en-US" sz="2000" i="1">
                        <a:latin typeface="Cambria Math"/>
                      </a:rPr>
                      <m:t>+… +</m:t>
                    </m:r>
                    <m:f>
                      <m:fPr>
                        <m:ctrlPr>
                          <a:rPr lang="en-US" sz="2000" i="1">
                            <a:latin typeface="Cambria Math" panose="02040503050406030204" pitchFamily="18" charset="0"/>
                          </a:rPr>
                        </m:ctrlPr>
                      </m:fPr>
                      <m:num>
                        <m:r>
                          <a:rPr lang="en-US" sz="2000" i="1">
                            <a:latin typeface="Cambria Math"/>
                          </a:rPr>
                          <m:t>𝐹𝑃</m:t>
                        </m:r>
                      </m:num>
                      <m:den>
                        <m:d>
                          <m:dPr>
                            <m:ctrlPr>
                              <a:rPr lang="en-US" sz="2000" i="1">
                                <a:latin typeface="Cambria Math" panose="02040503050406030204" pitchFamily="18" charset="0"/>
                              </a:rPr>
                            </m:ctrlPr>
                          </m:dPr>
                          <m:e>
                            <m:r>
                              <a:rPr lang="en-US" sz="2000" i="1">
                                <a:latin typeface="Cambria Math"/>
                              </a:rPr>
                              <m:t>1+</m:t>
                            </m:r>
                            <m:r>
                              <a:rPr lang="en-US" sz="2000" i="1">
                                <a:latin typeface="Cambria Math"/>
                              </a:rPr>
                              <m:t>𝑖</m:t>
                            </m:r>
                          </m:e>
                        </m:d>
                        <m:r>
                          <a:rPr lang="en-US" sz="2000" i="1" baseline="30000">
                            <a:latin typeface="Cambria Math"/>
                          </a:rPr>
                          <m:t>𝑛</m:t>
                        </m:r>
                      </m:den>
                    </m:f>
                  </m:oMath>
                </a14:m>
                <a:r>
                  <a:rPr lang="en-US" sz="2000" dirty="0"/>
                  <a:t>=FP*</a:t>
                </a:r>
                <a14:m>
                  <m:oMath xmlns:m="http://schemas.openxmlformats.org/officeDocument/2006/math">
                    <m:f>
                      <m:fPr>
                        <m:ctrlPr>
                          <a:rPr lang="en-US" sz="2000" i="1">
                            <a:latin typeface="Cambria Math" panose="02040503050406030204" pitchFamily="18" charset="0"/>
                          </a:rPr>
                        </m:ctrlPr>
                      </m:fPr>
                      <m:num>
                        <m:r>
                          <a:rPr lang="en-US" sz="2000" i="1">
                            <a:latin typeface="Cambria Math" panose="02040503050406030204" pitchFamily="18" charset="0"/>
                          </a:rPr>
                          <m:t>1−</m:t>
                        </m:r>
                        <m:d>
                          <m:dPr>
                            <m:ctrlPr>
                              <a:rPr lang="en-US" sz="2000" i="1">
                                <a:latin typeface="Cambria Math" panose="02040503050406030204" pitchFamily="18" charset="0"/>
                              </a:rPr>
                            </m:ctrlPr>
                          </m:dPr>
                          <m:e>
                            <m:r>
                              <a:rPr lang="en-US" sz="2000" i="1">
                                <a:latin typeface="Cambria Math"/>
                              </a:rPr>
                              <m:t>1+</m:t>
                            </m:r>
                            <m:r>
                              <a:rPr lang="en-US" sz="2000" i="1">
                                <a:latin typeface="Cambria Math"/>
                              </a:rPr>
                              <m:t>𝑖</m:t>
                            </m:r>
                          </m:e>
                        </m:d>
                        <m:r>
                          <a:rPr lang="en-US" sz="2000" b="0" i="1" baseline="30000" smtClean="0">
                            <a:latin typeface="Cambria Math" panose="02040503050406030204" pitchFamily="18" charset="0"/>
                          </a:rPr>
                          <m:t>−</m:t>
                        </m:r>
                        <m:r>
                          <m:rPr>
                            <m:sty m:val="p"/>
                          </m:rPr>
                          <a:rPr lang="en-US" sz="2000" b="0" i="1" baseline="30000" smtClean="0">
                            <a:latin typeface="Cambria Math" panose="02040503050406030204" pitchFamily="18" charset="0"/>
                          </a:rPr>
                          <m:t>n</m:t>
                        </m:r>
                      </m:num>
                      <m:den>
                        <m:r>
                          <a:rPr lang="en-US" sz="2000" i="1">
                            <a:latin typeface="Cambria Math" panose="02040503050406030204" pitchFamily="18" charset="0"/>
                          </a:rPr>
                          <m:t>𝑖</m:t>
                        </m:r>
                      </m:den>
                    </m:f>
                  </m:oMath>
                </a14:m>
                <a:r>
                  <a:rPr lang="en-US" sz="2000" dirty="0"/>
                  <a:t>     (2)</a:t>
                </a:r>
              </a:p>
              <a:p>
                <a:pPr marL="0" indent="0">
                  <a:buNone/>
                </a:pPr>
                <a:endParaRPr lang="en-US" sz="2000" dirty="0"/>
              </a:p>
              <a:p>
                <a:pPr marL="0" indent="0">
                  <a:buNone/>
                </a:pPr>
                <a14:m>
                  <m:oMathPara xmlns:m="http://schemas.openxmlformats.org/officeDocument/2006/math">
                    <m:oMathParaPr>
                      <m:jc m:val="left"/>
                    </m:oMathParaPr>
                    <m:oMath xmlns:m="http://schemas.openxmlformats.org/officeDocument/2006/math">
                      <m:r>
                        <a:rPr lang="en-US" sz="2000" b="0" i="1" smtClean="0">
                          <a:latin typeface="Cambria Math" panose="02040503050406030204" pitchFamily="18" charset="0"/>
                        </a:rPr>
                        <m:t>𝐿𝑉</m:t>
                      </m:r>
                      <m:r>
                        <a:rPr lang="en-US" sz="2000" b="0" i="1" smtClean="0">
                          <a:latin typeface="Cambria Math" panose="02040503050406030204" pitchFamily="18" charset="0"/>
                        </a:rPr>
                        <m:t>=</m:t>
                      </m:r>
                      <m:r>
                        <a:rPr lang="en-US" sz="2000" b="0" i="1" smtClean="0">
                          <a:latin typeface="Cambria Math" panose="02040503050406030204" pitchFamily="18" charset="0"/>
                        </a:rPr>
                        <m:t>𝑠𝑢𝑚</m:t>
                      </m:r>
                      <m:r>
                        <a:rPr lang="en-US" sz="2000" b="0" i="1" smtClean="0">
                          <a:latin typeface="Cambria Math" panose="02040503050406030204" pitchFamily="18" charset="0"/>
                        </a:rPr>
                        <m:t> </m:t>
                      </m:r>
                      <m:r>
                        <a:rPr lang="en-US" sz="2000" b="0" i="1" smtClean="0">
                          <a:latin typeface="Cambria Math" panose="02040503050406030204" pitchFamily="18" charset="0"/>
                        </a:rPr>
                        <m:t>𝑜𝑓</m:t>
                      </m:r>
                      <m:r>
                        <a:rPr lang="en-US" sz="2000" b="0" i="1" smtClean="0">
                          <a:latin typeface="Cambria Math" panose="02040503050406030204" pitchFamily="18" charset="0"/>
                        </a:rPr>
                        <m:t> </m:t>
                      </m:r>
                      <m:r>
                        <a:rPr lang="en-US" sz="2000" b="0" i="1" smtClean="0">
                          <a:latin typeface="Cambria Math" panose="02040503050406030204" pitchFamily="18" charset="0"/>
                        </a:rPr>
                        <m:t>𝑃𝑉</m:t>
                      </m:r>
                      <m:r>
                        <a:rPr lang="en-US" sz="2000" b="0" i="1" smtClean="0">
                          <a:latin typeface="Cambria Math" panose="02040503050406030204" pitchFamily="18" charset="0"/>
                        </a:rPr>
                        <m:t> </m:t>
                      </m:r>
                      <m:r>
                        <a:rPr lang="en-US" sz="2000" b="0" i="1" smtClean="0">
                          <a:latin typeface="Cambria Math" panose="02040503050406030204" pitchFamily="18" charset="0"/>
                        </a:rPr>
                        <m:t>𝑜𝑓</m:t>
                      </m:r>
                      <m:r>
                        <a:rPr lang="en-US" sz="2000" b="0" i="1" smtClean="0">
                          <a:latin typeface="Cambria Math" panose="02040503050406030204" pitchFamily="18" charset="0"/>
                        </a:rPr>
                        <m:t> </m:t>
                      </m:r>
                      <m:r>
                        <a:rPr lang="en-US" sz="2000" b="0" i="1" smtClean="0">
                          <a:latin typeface="Cambria Math" panose="02040503050406030204" pitchFamily="18" charset="0"/>
                        </a:rPr>
                        <m:t>𝑒𝑎𝑐h</m:t>
                      </m:r>
                      <m:r>
                        <a:rPr lang="en-US" sz="2000" b="0" i="1" smtClean="0">
                          <a:latin typeface="Cambria Math" panose="02040503050406030204" pitchFamily="18" charset="0"/>
                        </a:rPr>
                        <m:t> </m:t>
                      </m:r>
                      <m:r>
                        <a:rPr lang="en-US" sz="2000" b="0" i="1" smtClean="0">
                          <a:latin typeface="Cambria Math" panose="02040503050406030204" pitchFamily="18" charset="0"/>
                        </a:rPr>
                        <m:t>𝑓𝑢𝑡𝑢𝑟𝑒</m:t>
                      </m:r>
                      <m:r>
                        <a:rPr lang="en-US" sz="2000" b="0" i="1" smtClean="0">
                          <a:latin typeface="Cambria Math" panose="02040503050406030204" pitchFamily="18" charset="0"/>
                        </a:rPr>
                        <m:t> </m:t>
                      </m:r>
                      <m:r>
                        <a:rPr lang="en-US" sz="2000" b="0" i="1" smtClean="0">
                          <a:latin typeface="Cambria Math" panose="02040503050406030204" pitchFamily="18" charset="0"/>
                        </a:rPr>
                        <m:t>𝑝𝑎𝑦𝑚𝑒𝑛𝑡</m:t>
                      </m:r>
                    </m:oMath>
                  </m:oMathPara>
                </a14:m>
                <a:endParaRPr lang="en-US" sz="2000" dirty="0"/>
              </a:p>
              <a:p>
                <a:pPr marL="0" indent="0">
                  <a:buNone/>
                </a:pPr>
                <a:r>
                  <a:rPr lang="en-US" sz="2000" dirty="0"/>
                  <a:t>Solving the equation, give us the yield to maturity of 7%.</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928" t="-2101"/>
                </a:stretch>
              </a:blipFill>
            </p:spPr>
            <p:txBody>
              <a:bodyPr/>
              <a:lstStyle/>
              <a:p>
                <a:r>
                  <a:rPr lang="en-US">
                    <a:noFill/>
                  </a:rPr>
                  <a:t> </a:t>
                </a:r>
              </a:p>
            </p:txBody>
          </p:sp>
        </mc:Fallback>
      </mc:AlternateContent>
    </p:spTree>
    <p:extLst>
      <p:ext uri="{BB962C8B-B14F-4D97-AF65-F5344CB8AC3E}">
        <p14:creationId xmlns:p14="http://schemas.microsoft.com/office/powerpoint/2010/main" val="3218588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4000" dirty="0">
                <a:ea typeface="ヒラギノ角ゴ Pro W3" pitchFamily="-84" charset="-128"/>
              </a:rPr>
              <a:t>Present Value Concept: Fixed-Payment Loan Terms</a:t>
            </a:r>
            <a:endParaRPr lang="en-US" sz="40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lnSpcReduction="20000"/>
              </a:bodyPr>
              <a:lstStyle/>
              <a:p>
                <a:pPr marL="402336" indent="-402336">
                  <a:buFont typeface="+mj-lt"/>
                  <a:buAutoNum type="arabicPeriod" startAt="2"/>
                </a:pPr>
                <a:r>
                  <a:rPr lang="en-US" altLang="en-US" sz="2400" dirty="0"/>
                  <a:t>Fixed Payment Loan</a:t>
                </a:r>
              </a:p>
              <a:p>
                <a:pPr marL="0" indent="0">
                  <a:buNone/>
                </a:pPr>
                <a:r>
                  <a:rPr lang="en-US" sz="2400" dirty="0"/>
                  <a:t>       You will buy a new house and need a $100,000 mortgage. You take out a loan from the bank that has an interest rate of 7%. What is the yearly payment to the bank to pay off the loan in 20 years?</a:t>
                </a:r>
              </a:p>
              <a:p>
                <a:pPr marL="0" indent="0">
                  <a:buNone/>
                </a:pPr>
                <a14:m>
                  <m:oMathPara xmlns:m="http://schemas.openxmlformats.org/officeDocument/2006/math">
                    <m:oMathParaPr>
                      <m:jc m:val="centerGroup"/>
                    </m:oMathParaPr>
                    <m:oMath xmlns:m="http://schemas.openxmlformats.org/officeDocument/2006/math">
                      <m:r>
                        <a:rPr lang="en-US" sz="2400" i="1">
                          <a:latin typeface="Cambria Math"/>
                        </a:rPr>
                        <m:t>𝐿𝑉</m:t>
                      </m:r>
                      <m:r>
                        <a:rPr lang="en-US" sz="2400" i="1">
                          <a:latin typeface="Cambria Math"/>
                        </a:rPr>
                        <m:t>=</m:t>
                      </m:r>
                      <m:f>
                        <m:fPr>
                          <m:ctrlPr>
                            <a:rPr lang="en-US" sz="2400" i="1">
                              <a:latin typeface="Cambria Math" panose="02040503050406030204" pitchFamily="18" charset="0"/>
                            </a:rPr>
                          </m:ctrlPr>
                        </m:fPr>
                        <m:num>
                          <m:r>
                            <a:rPr lang="en-US" sz="2400" i="1">
                              <a:latin typeface="Cambria Math"/>
                            </a:rPr>
                            <m:t>𝐹𝑃</m:t>
                          </m:r>
                        </m:num>
                        <m:den>
                          <m:r>
                            <a:rPr lang="en-US" sz="2400" i="1">
                              <a:latin typeface="Cambria Math"/>
                            </a:rPr>
                            <m:t>(1+</m:t>
                          </m:r>
                          <m:r>
                            <a:rPr lang="en-US" sz="2400" i="1">
                              <a:latin typeface="Cambria Math"/>
                            </a:rPr>
                            <m:t>𝑖</m:t>
                          </m:r>
                          <m:r>
                            <a:rPr lang="en-US" sz="2400" i="1">
                              <a:latin typeface="Cambria Math"/>
                            </a:rPr>
                            <m:t>)</m:t>
                          </m:r>
                        </m:den>
                      </m:f>
                      <m:r>
                        <a:rPr lang="en-US" sz="2400" i="1">
                          <a:latin typeface="Cambria Math"/>
                        </a:rPr>
                        <m:t>+</m:t>
                      </m:r>
                      <m:f>
                        <m:fPr>
                          <m:ctrlPr>
                            <a:rPr lang="en-US" sz="2400" i="1">
                              <a:latin typeface="Cambria Math" panose="02040503050406030204" pitchFamily="18" charset="0"/>
                            </a:rPr>
                          </m:ctrlPr>
                        </m:fPr>
                        <m:num>
                          <m:r>
                            <a:rPr lang="en-US" sz="2400" i="1">
                              <a:latin typeface="Cambria Math"/>
                            </a:rPr>
                            <m:t>𝐹𝑃</m:t>
                          </m:r>
                        </m:num>
                        <m:den>
                          <m:d>
                            <m:dPr>
                              <m:ctrlPr>
                                <a:rPr lang="en-US" sz="2400" i="1">
                                  <a:latin typeface="Cambria Math" panose="02040503050406030204" pitchFamily="18" charset="0"/>
                                </a:rPr>
                              </m:ctrlPr>
                            </m:dPr>
                            <m:e>
                              <m:r>
                                <a:rPr lang="en-US" sz="2400" i="1">
                                  <a:latin typeface="Cambria Math"/>
                                </a:rPr>
                                <m:t>1+</m:t>
                              </m:r>
                              <m:r>
                                <a:rPr lang="en-US" sz="2400" i="1">
                                  <a:latin typeface="Cambria Math"/>
                                </a:rPr>
                                <m:t>𝑖</m:t>
                              </m:r>
                            </m:e>
                          </m:d>
                          <m:r>
                            <a:rPr lang="en-US" sz="2400" i="1" baseline="30000">
                              <a:latin typeface="Cambria Math"/>
                            </a:rPr>
                            <m:t>2</m:t>
                          </m:r>
                        </m:den>
                      </m:f>
                      <m:r>
                        <a:rPr lang="en-US" sz="2400" i="1">
                          <a:latin typeface="Cambria Math"/>
                        </a:rPr>
                        <m:t>+</m:t>
                      </m:r>
                      <m:f>
                        <m:fPr>
                          <m:ctrlPr>
                            <a:rPr lang="en-US" sz="2400" i="1">
                              <a:latin typeface="Cambria Math" panose="02040503050406030204" pitchFamily="18" charset="0"/>
                            </a:rPr>
                          </m:ctrlPr>
                        </m:fPr>
                        <m:num>
                          <m:r>
                            <a:rPr lang="en-US" sz="2400" i="1">
                              <a:latin typeface="Cambria Math"/>
                            </a:rPr>
                            <m:t>𝐹𝑃</m:t>
                          </m:r>
                        </m:num>
                        <m:den>
                          <m:d>
                            <m:dPr>
                              <m:ctrlPr>
                                <a:rPr lang="en-US" sz="2400" i="1">
                                  <a:latin typeface="Cambria Math" panose="02040503050406030204" pitchFamily="18" charset="0"/>
                                </a:rPr>
                              </m:ctrlPr>
                            </m:dPr>
                            <m:e>
                              <m:r>
                                <a:rPr lang="en-US" sz="2400" i="1">
                                  <a:latin typeface="Cambria Math"/>
                                </a:rPr>
                                <m:t>1+</m:t>
                              </m:r>
                              <m:r>
                                <a:rPr lang="en-US" sz="2400" i="1">
                                  <a:latin typeface="Cambria Math"/>
                                </a:rPr>
                                <m:t>𝑖</m:t>
                              </m:r>
                            </m:e>
                          </m:d>
                          <m:r>
                            <a:rPr lang="en-US" sz="2400" i="1" baseline="30000">
                              <a:latin typeface="Cambria Math"/>
                            </a:rPr>
                            <m:t>3</m:t>
                          </m:r>
                        </m:den>
                      </m:f>
                      <m:r>
                        <a:rPr lang="en-US" sz="2400" i="1">
                          <a:latin typeface="Cambria Math"/>
                        </a:rPr>
                        <m:t>+… +</m:t>
                      </m:r>
                      <m:f>
                        <m:fPr>
                          <m:ctrlPr>
                            <a:rPr lang="en-US" sz="2400" i="1">
                              <a:latin typeface="Cambria Math" panose="02040503050406030204" pitchFamily="18" charset="0"/>
                            </a:rPr>
                          </m:ctrlPr>
                        </m:fPr>
                        <m:num>
                          <m:r>
                            <a:rPr lang="en-US" sz="2400" i="1">
                              <a:latin typeface="Cambria Math"/>
                            </a:rPr>
                            <m:t>𝐹𝑃</m:t>
                          </m:r>
                        </m:num>
                        <m:den>
                          <m:d>
                            <m:dPr>
                              <m:ctrlPr>
                                <a:rPr lang="en-US" sz="2400" i="1">
                                  <a:latin typeface="Cambria Math" panose="02040503050406030204" pitchFamily="18" charset="0"/>
                                </a:rPr>
                              </m:ctrlPr>
                            </m:dPr>
                            <m:e>
                              <m:r>
                                <a:rPr lang="en-US" sz="2400" i="1">
                                  <a:latin typeface="Cambria Math"/>
                                </a:rPr>
                                <m:t>1+</m:t>
                              </m:r>
                              <m:r>
                                <a:rPr lang="en-US" sz="2400" i="1">
                                  <a:latin typeface="Cambria Math"/>
                                </a:rPr>
                                <m:t>𝑖</m:t>
                              </m:r>
                            </m:e>
                          </m:d>
                          <m:r>
                            <a:rPr lang="en-US" sz="2400" i="1" baseline="30000">
                              <a:latin typeface="Cambria Math"/>
                            </a:rPr>
                            <m:t>𝑛</m:t>
                          </m:r>
                        </m:den>
                      </m:f>
                    </m:oMath>
                  </m:oMathPara>
                </a14:m>
                <a:endParaRPr lang="en-US" sz="2400" dirty="0"/>
              </a:p>
              <a:p>
                <a:pPr marL="0" indent="0">
                  <a:buNone/>
                </a:pPr>
                <a:endParaRPr lang="en-US" sz="2400" dirty="0"/>
              </a:p>
              <a:p>
                <a:pPr marL="0" indent="0">
                  <a:buNone/>
                </a:pPr>
                <a14:m>
                  <m:oMathPara xmlns:m="http://schemas.openxmlformats.org/officeDocument/2006/math">
                    <m:oMathParaPr>
                      <m:jc m:val="centerGroup"/>
                    </m:oMathParaPr>
                    <m:oMath xmlns:m="http://schemas.openxmlformats.org/officeDocument/2006/math">
                      <m:r>
                        <a:rPr lang="en-US" sz="2000" i="1">
                          <a:latin typeface="Cambria Math"/>
                        </a:rPr>
                        <m:t>$10</m:t>
                      </m:r>
                      <m:r>
                        <a:rPr lang="en-US" sz="2000" b="0" i="1" smtClean="0">
                          <a:latin typeface="Cambria Math" panose="02040503050406030204" pitchFamily="18" charset="0"/>
                        </a:rPr>
                        <m:t>0,</m:t>
                      </m:r>
                      <m:r>
                        <a:rPr lang="en-US" sz="2000" i="1">
                          <a:latin typeface="Cambria Math"/>
                        </a:rPr>
                        <m:t>0</m:t>
                      </m:r>
                      <m:r>
                        <a:rPr lang="en-US" sz="2000" b="0" i="1" smtClean="0">
                          <a:latin typeface="Cambria Math" panose="02040503050406030204" pitchFamily="18" charset="0"/>
                        </a:rPr>
                        <m:t>00</m:t>
                      </m:r>
                      <m:r>
                        <a:rPr lang="en-US" sz="2000" i="1">
                          <a:latin typeface="Cambria Math"/>
                        </a:rPr>
                        <m:t>=</m:t>
                      </m:r>
                      <m:f>
                        <m:fPr>
                          <m:ctrlPr>
                            <a:rPr lang="en-US" sz="2000" i="1">
                              <a:latin typeface="Cambria Math" panose="02040503050406030204" pitchFamily="18" charset="0"/>
                            </a:rPr>
                          </m:ctrlPr>
                        </m:fPr>
                        <m:num>
                          <m:r>
                            <a:rPr lang="en-US" sz="2000" b="0" i="1" smtClean="0">
                              <a:latin typeface="Cambria Math" panose="02040503050406030204" pitchFamily="18" charset="0"/>
                            </a:rPr>
                            <m:t>𝐹𝑃</m:t>
                          </m:r>
                        </m:num>
                        <m:den>
                          <m:r>
                            <a:rPr lang="en-US" sz="2000" i="1">
                              <a:latin typeface="Cambria Math"/>
                            </a:rPr>
                            <m:t>(1+</m:t>
                          </m:r>
                          <m:r>
                            <a:rPr lang="en-US" sz="2000" b="0" i="1" smtClean="0">
                              <a:latin typeface="Cambria Math" panose="02040503050406030204" pitchFamily="18" charset="0"/>
                            </a:rPr>
                            <m:t>0.07</m:t>
                          </m:r>
                          <m:r>
                            <a:rPr lang="en-US" sz="2000" i="1">
                              <a:latin typeface="Cambria Math"/>
                            </a:rPr>
                            <m:t>)</m:t>
                          </m:r>
                        </m:den>
                      </m:f>
                      <m:r>
                        <a:rPr lang="en-US" sz="2000" i="1">
                          <a:latin typeface="Cambria Math"/>
                        </a:rPr>
                        <m:t>+</m:t>
                      </m:r>
                      <m:f>
                        <m:fPr>
                          <m:ctrlPr>
                            <a:rPr lang="en-US" sz="2000" i="1">
                              <a:latin typeface="Cambria Math" panose="02040503050406030204" pitchFamily="18" charset="0"/>
                            </a:rPr>
                          </m:ctrlPr>
                        </m:fPr>
                        <m:num>
                          <m:r>
                            <a:rPr lang="en-US" sz="2000" b="0" i="1" smtClean="0">
                              <a:latin typeface="Cambria Math" panose="02040503050406030204" pitchFamily="18" charset="0"/>
                            </a:rPr>
                            <m:t>𝐹𝑃</m:t>
                          </m:r>
                        </m:num>
                        <m:den>
                          <m:d>
                            <m:dPr>
                              <m:ctrlPr>
                                <a:rPr lang="en-US" sz="2000" i="1">
                                  <a:latin typeface="Cambria Math" panose="02040503050406030204" pitchFamily="18" charset="0"/>
                                </a:rPr>
                              </m:ctrlPr>
                            </m:dPr>
                            <m:e>
                              <m:r>
                                <a:rPr lang="en-US" sz="2000" i="1">
                                  <a:latin typeface="Cambria Math"/>
                                </a:rPr>
                                <m:t>1+</m:t>
                              </m:r>
                              <m:r>
                                <a:rPr lang="en-US" sz="2000" b="0" i="1" smtClean="0">
                                  <a:latin typeface="Cambria Math" panose="02040503050406030204" pitchFamily="18" charset="0"/>
                                </a:rPr>
                                <m:t>0.07</m:t>
                              </m:r>
                            </m:e>
                          </m:d>
                          <m:r>
                            <a:rPr lang="en-US" sz="2000" i="1" baseline="30000">
                              <a:latin typeface="Cambria Math"/>
                            </a:rPr>
                            <m:t>2</m:t>
                          </m:r>
                        </m:den>
                      </m:f>
                      <m:r>
                        <a:rPr lang="en-US" sz="2000" i="1">
                          <a:latin typeface="Cambria Math"/>
                        </a:rPr>
                        <m:t>+</m:t>
                      </m:r>
                      <m:f>
                        <m:fPr>
                          <m:ctrlPr>
                            <a:rPr lang="en-US" sz="2000" i="1">
                              <a:latin typeface="Cambria Math" panose="02040503050406030204" pitchFamily="18" charset="0"/>
                            </a:rPr>
                          </m:ctrlPr>
                        </m:fPr>
                        <m:num>
                          <m:r>
                            <a:rPr lang="en-US" sz="2000" b="0" i="1" smtClean="0">
                              <a:latin typeface="Cambria Math" panose="02040503050406030204" pitchFamily="18" charset="0"/>
                            </a:rPr>
                            <m:t>𝐹𝑃</m:t>
                          </m:r>
                        </m:num>
                        <m:den>
                          <m:d>
                            <m:dPr>
                              <m:ctrlPr>
                                <a:rPr lang="en-US" sz="2000" i="1">
                                  <a:latin typeface="Cambria Math" panose="02040503050406030204" pitchFamily="18" charset="0"/>
                                </a:rPr>
                              </m:ctrlPr>
                            </m:dPr>
                            <m:e>
                              <m:r>
                                <a:rPr lang="en-US" sz="2000" i="1">
                                  <a:latin typeface="Cambria Math"/>
                                </a:rPr>
                                <m:t>1+</m:t>
                              </m:r>
                              <m:r>
                                <a:rPr lang="en-US" sz="2000" b="0" i="1" smtClean="0">
                                  <a:latin typeface="Cambria Math" panose="02040503050406030204" pitchFamily="18" charset="0"/>
                                </a:rPr>
                                <m:t>0.07</m:t>
                              </m:r>
                            </m:e>
                          </m:d>
                          <m:r>
                            <a:rPr lang="en-US" sz="2000" i="1" baseline="30000">
                              <a:latin typeface="Cambria Math"/>
                            </a:rPr>
                            <m:t>3</m:t>
                          </m:r>
                        </m:den>
                      </m:f>
                      <m:r>
                        <a:rPr lang="en-US" sz="2000" i="1">
                          <a:latin typeface="Cambria Math"/>
                        </a:rPr>
                        <m:t>+… +</m:t>
                      </m:r>
                      <m:f>
                        <m:fPr>
                          <m:ctrlPr>
                            <a:rPr lang="en-US" sz="2000" i="1">
                              <a:latin typeface="Cambria Math" panose="02040503050406030204" pitchFamily="18" charset="0"/>
                            </a:rPr>
                          </m:ctrlPr>
                        </m:fPr>
                        <m:num>
                          <m:r>
                            <a:rPr lang="en-US" sz="2000" b="0" i="1" smtClean="0">
                              <a:latin typeface="Cambria Math" panose="02040503050406030204" pitchFamily="18" charset="0"/>
                            </a:rPr>
                            <m:t>𝐹𝑃</m:t>
                          </m:r>
                        </m:num>
                        <m:den>
                          <m:d>
                            <m:dPr>
                              <m:ctrlPr>
                                <a:rPr lang="en-US" sz="2000" i="1">
                                  <a:latin typeface="Cambria Math" panose="02040503050406030204" pitchFamily="18" charset="0"/>
                                </a:rPr>
                              </m:ctrlPr>
                            </m:dPr>
                            <m:e>
                              <m:r>
                                <a:rPr lang="en-US" sz="2000" i="1">
                                  <a:latin typeface="Cambria Math"/>
                                </a:rPr>
                                <m:t>1+</m:t>
                              </m:r>
                              <m:r>
                                <a:rPr lang="en-US" sz="2000" b="0" i="1" smtClean="0">
                                  <a:latin typeface="Cambria Math" panose="02040503050406030204" pitchFamily="18" charset="0"/>
                                </a:rPr>
                                <m:t>0.07</m:t>
                              </m:r>
                            </m:e>
                          </m:d>
                          <m:r>
                            <a:rPr lang="en-US" sz="2000" i="1" baseline="30000">
                              <a:latin typeface="Cambria Math"/>
                            </a:rPr>
                            <m:t>2</m:t>
                          </m:r>
                          <m:r>
                            <a:rPr lang="en-US" sz="2000" b="0" i="1" baseline="30000" smtClean="0">
                              <a:latin typeface="Cambria Math" panose="02040503050406030204" pitchFamily="18" charset="0"/>
                            </a:rPr>
                            <m:t>0</m:t>
                          </m:r>
                        </m:den>
                      </m:f>
                    </m:oMath>
                  </m:oMathPara>
                </a14:m>
                <a:endParaRPr lang="en-US" sz="2000" dirty="0"/>
              </a:p>
              <a:p>
                <a:pPr marL="0" indent="0">
                  <a:spcBef>
                    <a:spcPts val="600"/>
                  </a:spcBef>
                  <a:buNone/>
                </a:pPr>
                <a:endParaRPr lang="en-US" sz="2000" dirty="0"/>
              </a:p>
              <a:p>
                <a:pPr marL="0" indent="0">
                  <a:buNone/>
                </a:pPr>
                <a14:m>
                  <m:oMath xmlns:m="http://schemas.openxmlformats.org/officeDocument/2006/math">
                    <m:r>
                      <a:rPr lang="en-US" sz="2000" i="1">
                        <a:latin typeface="Cambria Math"/>
                      </a:rPr>
                      <m:t>𝐿𝑉</m:t>
                    </m:r>
                    <m:r>
                      <a:rPr lang="en-US" sz="2000" i="1">
                        <a:latin typeface="Cambria Math"/>
                      </a:rPr>
                      <m:t>=</m:t>
                    </m:r>
                  </m:oMath>
                </a14:m>
                <a:r>
                  <a:rPr lang="en-US" sz="2000" dirty="0"/>
                  <a:t>FP*</a:t>
                </a:r>
                <a14:m>
                  <m:oMath xmlns:m="http://schemas.openxmlformats.org/officeDocument/2006/math">
                    <m:f>
                      <m:fPr>
                        <m:ctrlPr>
                          <a:rPr lang="en-US" sz="2000" i="1">
                            <a:latin typeface="Cambria Math" panose="02040503050406030204" pitchFamily="18" charset="0"/>
                          </a:rPr>
                        </m:ctrlPr>
                      </m:fPr>
                      <m:num>
                        <m:r>
                          <a:rPr lang="en-US" sz="2000" b="0" i="1" smtClean="0">
                            <a:latin typeface="Cambria Math" panose="02040503050406030204" pitchFamily="18" charset="0"/>
                          </a:rPr>
                          <m:t>1−</m:t>
                        </m:r>
                        <m:d>
                          <m:dPr>
                            <m:ctrlPr>
                              <a:rPr lang="en-US" sz="2000" i="1">
                                <a:latin typeface="Cambria Math" panose="02040503050406030204" pitchFamily="18" charset="0"/>
                              </a:rPr>
                            </m:ctrlPr>
                          </m:dPr>
                          <m:e>
                            <m:r>
                              <a:rPr lang="en-US" sz="2000" i="1">
                                <a:latin typeface="Cambria Math"/>
                              </a:rPr>
                              <m:t>1+</m:t>
                            </m:r>
                            <m:r>
                              <a:rPr lang="en-US" sz="2000" i="1">
                                <a:latin typeface="Cambria Math"/>
                              </a:rPr>
                              <m:t>𝑖</m:t>
                            </m:r>
                          </m:e>
                        </m:d>
                        <m:r>
                          <a:rPr lang="en-US" sz="2000" b="0" i="1" baseline="30000" smtClean="0">
                            <a:latin typeface="Cambria Math" panose="02040503050406030204" pitchFamily="18" charset="0"/>
                          </a:rPr>
                          <m:t>−</m:t>
                        </m:r>
                        <m:r>
                          <m:rPr>
                            <m:sty m:val="p"/>
                          </m:rPr>
                          <a:rPr lang="en-US" sz="2000" b="0" i="1" baseline="30000" smtClean="0">
                            <a:latin typeface="Cambria Math" panose="02040503050406030204" pitchFamily="18" charset="0"/>
                          </a:rPr>
                          <m:t>n</m:t>
                        </m:r>
                      </m:num>
                      <m:den>
                        <m:r>
                          <a:rPr lang="en-US" sz="2000" i="1">
                            <a:latin typeface="Cambria Math" panose="02040503050406030204" pitchFamily="18" charset="0"/>
                          </a:rPr>
                          <m:t>𝑖</m:t>
                        </m:r>
                      </m:den>
                    </m:f>
                  </m:oMath>
                </a14:m>
                <a:r>
                  <a:rPr lang="en-US" sz="2000" dirty="0"/>
                  <a:t>    Reverse it, we get </a:t>
                </a:r>
                <a14:m>
                  <m:oMath xmlns:m="http://schemas.openxmlformats.org/officeDocument/2006/math">
                    <m:r>
                      <a:rPr lang="en-US" sz="2000" b="0" i="1" smtClean="0">
                        <a:latin typeface="Cambria Math" panose="02040503050406030204" pitchFamily="18" charset="0"/>
                      </a:rPr>
                      <m:t>𝐹𝑃</m:t>
                    </m:r>
                    <m:r>
                      <a:rPr lang="en-US" sz="2000" i="1">
                        <a:latin typeface="Cambria Math"/>
                      </a:rPr>
                      <m:t>=</m:t>
                    </m:r>
                  </m:oMath>
                </a14:m>
                <a:r>
                  <a:rPr lang="en-US" sz="2000" dirty="0"/>
                  <a:t>LV*</a:t>
                </a:r>
                <a14:m>
                  <m:oMath xmlns:m="http://schemas.openxmlformats.org/officeDocument/2006/math">
                    <m:f>
                      <m:fPr>
                        <m:ctrlPr>
                          <a:rPr lang="en-US" sz="2000" i="1">
                            <a:latin typeface="Cambria Math" panose="02040503050406030204" pitchFamily="18" charset="0"/>
                          </a:rPr>
                        </m:ctrlPr>
                      </m:fPr>
                      <m:num>
                        <m:r>
                          <a:rPr lang="en-US" sz="2000" b="0" i="1" smtClean="0">
                            <a:latin typeface="Cambria Math" panose="02040503050406030204" pitchFamily="18" charset="0"/>
                          </a:rPr>
                          <m:t>𝑖</m:t>
                        </m:r>
                      </m:num>
                      <m:den>
                        <m:r>
                          <a:rPr lang="en-US" sz="2000" i="1">
                            <a:latin typeface="Cambria Math" panose="02040503050406030204" pitchFamily="18" charset="0"/>
                          </a:rPr>
                          <m:t>1−</m:t>
                        </m:r>
                        <m:d>
                          <m:dPr>
                            <m:ctrlPr>
                              <a:rPr lang="en-US" sz="2000" i="1">
                                <a:latin typeface="Cambria Math" panose="02040503050406030204" pitchFamily="18" charset="0"/>
                              </a:rPr>
                            </m:ctrlPr>
                          </m:dPr>
                          <m:e>
                            <m:r>
                              <a:rPr lang="en-US" sz="2000" i="1">
                                <a:latin typeface="Cambria Math"/>
                              </a:rPr>
                              <m:t>1+</m:t>
                            </m:r>
                            <m:r>
                              <a:rPr lang="en-US" sz="2000" i="1">
                                <a:latin typeface="Cambria Math"/>
                              </a:rPr>
                              <m:t>𝑖</m:t>
                            </m:r>
                          </m:e>
                        </m:d>
                        <m:r>
                          <a:rPr lang="en-US" sz="2000" b="0" i="1" baseline="30000" smtClean="0">
                            <a:latin typeface="Cambria Math" panose="02040503050406030204" pitchFamily="18" charset="0"/>
                          </a:rPr>
                          <m:t>−</m:t>
                        </m:r>
                        <m:r>
                          <m:rPr>
                            <m:sty m:val="p"/>
                          </m:rPr>
                          <a:rPr lang="en-US" sz="2000" b="0" i="1" baseline="30000" smtClean="0">
                            <a:latin typeface="Cambria Math" panose="02040503050406030204" pitchFamily="18" charset="0"/>
                          </a:rPr>
                          <m:t>n</m:t>
                        </m:r>
                      </m:den>
                    </m:f>
                  </m:oMath>
                </a14:m>
                <a:endParaRPr lang="en-US" sz="2000" dirty="0"/>
              </a:p>
              <a:p>
                <a:pPr marL="0" indent="0">
                  <a:buNone/>
                </a:pPr>
                <a:endParaRPr lang="en-US" sz="2000" dirty="0"/>
              </a:p>
              <a:p>
                <a:pPr marL="0" indent="0">
                  <a:buNone/>
                </a:pPr>
                <a:r>
                  <a:rPr lang="en-US" sz="2000" dirty="0"/>
                  <a:t>Solving the equation, give us the yearly payment of $9439.29</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812" t="-3081" r="-348"/>
                </a:stretch>
              </a:blipFill>
            </p:spPr>
            <p:txBody>
              <a:bodyPr/>
              <a:lstStyle/>
              <a:p>
                <a:r>
                  <a:rPr lang="en-US">
                    <a:noFill/>
                  </a:rPr>
                  <a:t> </a:t>
                </a:r>
              </a:p>
            </p:txBody>
          </p:sp>
        </mc:Fallback>
      </mc:AlternateContent>
    </p:spTree>
    <p:extLst>
      <p:ext uri="{BB962C8B-B14F-4D97-AF65-F5344CB8AC3E}">
        <p14:creationId xmlns:p14="http://schemas.microsoft.com/office/powerpoint/2010/main" val="8585101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5317"/>
          </a:xfrm>
        </p:spPr>
        <p:txBody>
          <a:bodyPr/>
          <a:lstStyle/>
          <a:p>
            <a:r>
              <a:rPr lang="en-US" altLang="en-US" dirty="0">
                <a:ea typeface="ヒラギノ角ゴ Pro W3" pitchFamily="-84" charset="-128"/>
              </a:rPr>
              <a:t>Present Value Concept: Coupon Bond</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981200" y="930442"/>
                <a:ext cx="8229600" cy="3489158"/>
              </a:xfrm>
            </p:spPr>
            <p:txBody>
              <a:bodyPr/>
              <a:lstStyle/>
              <a:p>
                <a:pPr marL="402336" indent="-402336">
                  <a:buFont typeface="+mj-lt"/>
                  <a:buAutoNum type="arabicPeriod" startAt="3"/>
                </a:pPr>
                <a:r>
                  <a:rPr lang="en-US" altLang="en-US" sz="2400" dirty="0"/>
                  <a:t>Coupon Bond (Coupon rate = 10% = </a:t>
                </a:r>
                <a:r>
                  <a:rPr lang="en-US" altLang="en-US" sz="2400" i="1" dirty="0"/>
                  <a:t>C</a:t>
                </a:r>
                <a:r>
                  <a:rPr lang="en-US" altLang="en-US" sz="2400" dirty="0"/>
                  <a:t>/</a:t>
                </a:r>
                <a:r>
                  <a:rPr lang="en-US" altLang="en-US" sz="2400" i="1" dirty="0"/>
                  <a:t>F</a:t>
                </a:r>
                <a:r>
                  <a:rPr lang="en-US" altLang="en-US" sz="2400" dirty="0"/>
                  <a:t>)</a:t>
                </a:r>
              </a:p>
              <a:p>
                <a:pPr>
                  <a:spcBef>
                    <a:spcPts val="0"/>
                  </a:spcBef>
                </a:pPr>
                <a:endParaRPr lang="en-US" altLang="en-US" sz="2400" dirty="0"/>
              </a:p>
              <a:p>
                <a:pPr marL="0" indent="0">
                  <a:buNone/>
                </a:pPr>
                <a14:m>
                  <m:oMathPara xmlns:m="http://schemas.openxmlformats.org/officeDocument/2006/math">
                    <m:oMathParaPr>
                      <m:jc m:val="centerGroup"/>
                    </m:oMathParaPr>
                    <m:oMath xmlns:m="http://schemas.openxmlformats.org/officeDocument/2006/math">
                      <m:r>
                        <a:rPr lang="en-US" sz="2000" i="1">
                          <a:latin typeface="Cambria Math"/>
                        </a:rPr>
                        <m:t>𝑃</m:t>
                      </m:r>
                      <m:r>
                        <a:rPr lang="en-US" sz="2000" i="1">
                          <a:latin typeface="Cambria Math"/>
                        </a:rPr>
                        <m:t>=</m:t>
                      </m:r>
                      <m:f>
                        <m:fPr>
                          <m:ctrlPr>
                            <a:rPr lang="en-US" sz="2000" i="1">
                              <a:latin typeface="Cambria Math" panose="02040503050406030204" pitchFamily="18" charset="0"/>
                            </a:rPr>
                          </m:ctrlPr>
                        </m:fPr>
                        <m:num>
                          <m:r>
                            <a:rPr lang="en-US" sz="2000" i="1">
                              <a:latin typeface="Cambria Math"/>
                            </a:rPr>
                            <m:t>$100</m:t>
                          </m:r>
                        </m:num>
                        <m:den>
                          <m:r>
                            <a:rPr lang="en-US" sz="2000" i="1">
                              <a:latin typeface="Cambria Math"/>
                            </a:rPr>
                            <m:t>(1+</m:t>
                          </m:r>
                          <m:r>
                            <a:rPr lang="en-US" sz="2000" i="1">
                              <a:latin typeface="Cambria Math"/>
                            </a:rPr>
                            <m:t>𝑖</m:t>
                          </m:r>
                          <m:r>
                            <a:rPr lang="en-US" sz="2000" i="1">
                              <a:latin typeface="Cambria Math"/>
                            </a:rPr>
                            <m:t>)</m:t>
                          </m:r>
                        </m:den>
                      </m:f>
                      <m:r>
                        <a:rPr lang="en-US" sz="2000" i="1">
                          <a:latin typeface="Cambria Math"/>
                        </a:rPr>
                        <m:t>+</m:t>
                      </m:r>
                      <m:f>
                        <m:fPr>
                          <m:ctrlPr>
                            <a:rPr lang="en-US" sz="2000" i="1">
                              <a:latin typeface="Cambria Math" panose="02040503050406030204" pitchFamily="18" charset="0"/>
                            </a:rPr>
                          </m:ctrlPr>
                        </m:fPr>
                        <m:num>
                          <m:r>
                            <a:rPr lang="en-US" sz="2000" i="1">
                              <a:latin typeface="Cambria Math"/>
                            </a:rPr>
                            <m:t>$100</m:t>
                          </m:r>
                        </m:num>
                        <m:den>
                          <m:d>
                            <m:dPr>
                              <m:ctrlPr>
                                <a:rPr lang="en-US" sz="2000" i="1">
                                  <a:latin typeface="Cambria Math" panose="02040503050406030204" pitchFamily="18" charset="0"/>
                                </a:rPr>
                              </m:ctrlPr>
                            </m:dPr>
                            <m:e>
                              <m:r>
                                <a:rPr lang="en-US" sz="2000" i="1">
                                  <a:latin typeface="Cambria Math"/>
                                </a:rPr>
                                <m:t>1+</m:t>
                              </m:r>
                              <m:r>
                                <a:rPr lang="en-US" sz="2000" i="1">
                                  <a:latin typeface="Cambria Math"/>
                                </a:rPr>
                                <m:t>𝑖</m:t>
                              </m:r>
                            </m:e>
                          </m:d>
                          <m:r>
                            <a:rPr lang="en-US" sz="2000" i="1" baseline="30000">
                              <a:latin typeface="Cambria Math"/>
                            </a:rPr>
                            <m:t>2</m:t>
                          </m:r>
                        </m:den>
                      </m:f>
                      <m:r>
                        <a:rPr lang="en-US" sz="2000" i="1">
                          <a:latin typeface="Cambria Math"/>
                        </a:rPr>
                        <m:t>+</m:t>
                      </m:r>
                      <m:f>
                        <m:fPr>
                          <m:ctrlPr>
                            <a:rPr lang="en-US" sz="2000" i="1">
                              <a:latin typeface="Cambria Math" panose="02040503050406030204" pitchFamily="18" charset="0"/>
                            </a:rPr>
                          </m:ctrlPr>
                        </m:fPr>
                        <m:num>
                          <m:r>
                            <a:rPr lang="en-US" sz="2000" i="1">
                              <a:latin typeface="Cambria Math"/>
                            </a:rPr>
                            <m:t>$100</m:t>
                          </m:r>
                        </m:num>
                        <m:den>
                          <m:d>
                            <m:dPr>
                              <m:ctrlPr>
                                <a:rPr lang="en-US" sz="2000" i="1">
                                  <a:latin typeface="Cambria Math" panose="02040503050406030204" pitchFamily="18" charset="0"/>
                                </a:rPr>
                              </m:ctrlPr>
                            </m:dPr>
                            <m:e>
                              <m:r>
                                <a:rPr lang="en-US" sz="2000" i="1">
                                  <a:latin typeface="Cambria Math"/>
                                </a:rPr>
                                <m:t>1+</m:t>
                              </m:r>
                              <m:r>
                                <a:rPr lang="en-US" sz="2000" i="1">
                                  <a:latin typeface="Cambria Math"/>
                                </a:rPr>
                                <m:t>𝑖</m:t>
                              </m:r>
                            </m:e>
                          </m:d>
                          <m:r>
                            <a:rPr lang="en-US" sz="2000" i="1" baseline="30000">
                              <a:latin typeface="Cambria Math"/>
                            </a:rPr>
                            <m:t>3</m:t>
                          </m:r>
                        </m:den>
                      </m:f>
                      <m:r>
                        <a:rPr lang="en-US" sz="2000" i="1">
                          <a:latin typeface="Cambria Math"/>
                        </a:rPr>
                        <m:t>+…+</m:t>
                      </m:r>
                      <m:f>
                        <m:fPr>
                          <m:ctrlPr>
                            <a:rPr lang="en-US" sz="2000" i="1">
                              <a:latin typeface="Cambria Math" panose="02040503050406030204" pitchFamily="18" charset="0"/>
                            </a:rPr>
                          </m:ctrlPr>
                        </m:fPr>
                        <m:num>
                          <m:r>
                            <a:rPr lang="en-US" sz="2000" i="1">
                              <a:latin typeface="Cambria Math"/>
                            </a:rPr>
                            <m:t>$100</m:t>
                          </m:r>
                        </m:num>
                        <m:den>
                          <m:d>
                            <m:dPr>
                              <m:ctrlPr>
                                <a:rPr lang="en-US" sz="2000" i="1">
                                  <a:latin typeface="Cambria Math" panose="02040503050406030204" pitchFamily="18" charset="0"/>
                                </a:rPr>
                              </m:ctrlPr>
                            </m:dPr>
                            <m:e>
                              <m:r>
                                <a:rPr lang="en-US" sz="2000" i="1">
                                  <a:latin typeface="Cambria Math"/>
                                </a:rPr>
                                <m:t>1+</m:t>
                              </m:r>
                              <m:r>
                                <a:rPr lang="en-US" sz="2000" i="1">
                                  <a:latin typeface="Cambria Math"/>
                                </a:rPr>
                                <m:t>𝑖</m:t>
                              </m:r>
                            </m:e>
                          </m:d>
                          <m:r>
                            <a:rPr lang="en-US" sz="2000" i="1" baseline="30000">
                              <a:latin typeface="Cambria Math"/>
                            </a:rPr>
                            <m:t>10</m:t>
                          </m:r>
                        </m:den>
                      </m:f>
                      <m:r>
                        <a:rPr lang="en-US" sz="2000" i="1">
                          <a:latin typeface="Cambria Math"/>
                        </a:rPr>
                        <m:t>+</m:t>
                      </m:r>
                      <m:f>
                        <m:fPr>
                          <m:ctrlPr>
                            <a:rPr lang="en-US" sz="2000" i="1">
                              <a:latin typeface="Cambria Math" panose="02040503050406030204" pitchFamily="18" charset="0"/>
                            </a:rPr>
                          </m:ctrlPr>
                        </m:fPr>
                        <m:num>
                          <m:r>
                            <a:rPr lang="en-US" sz="2000" i="1">
                              <a:latin typeface="Cambria Math"/>
                            </a:rPr>
                            <m:t>$1000</m:t>
                          </m:r>
                        </m:num>
                        <m:den>
                          <m:d>
                            <m:dPr>
                              <m:ctrlPr>
                                <a:rPr lang="en-US" sz="2000" i="1">
                                  <a:latin typeface="Cambria Math" panose="02040503050406030204" pitchFamily="18" charset="0"/>
                                </a:rPr>
                              </m:ctrlPr>
                            </m:dPr>
                            <m:e>
                              <m:r>
                                <a:rPr lang="en-US" sz="2000" i="1">
                                  <a:latin typeface="Cambria Math"/>
                                </a:rPr>
                                <m:t>1+</m:t>
                              </m:r>
                              <m:r>
                                <a:rPr lang="en-US" sz="2000" i="1">
                                  <a:latin typeface="Cambria Math"/>
                                </a:rPr>
                                <m:t>𝑖</m:t>
                              </m:r>
                            </m:e>
                          </m:d>
                          <m:r>
                            <a:rPr lang="en-US" sz="2000" i="1" baseline="30000">
                              <a:latin typeface="Cambria Math"/>
                            </a:rPr>
                            <m:t>10</m:t>
                          </m:r>
                        </m:den>
                      </m:f>
                    </m:oMath>
                  </m:oMathPara>
                </a14:m>
                <a:endParaRPr lang="en-US" sz="2000" dirty="0"/>
              </a:p>
              <a:p>
                <a:pPr marL="0" indent="0">
                  <a:spcBef>
                    <a:spcPts val="0"/>
                  </a:spcBef>
                  <a:buNone/>
                </a:pPr>
                <a:endParaRPr lang="en-US" sz="2000" dirty="0"/>
              </a:p>
              <a:p>
                <a:pPr marL="0" indent="0" algn="ctr">
                  <a:spcBef>
                    <a:spcPts val="0"/>
                  </a:spcBef>
                  <a:buNone/>
                </a:pPr>
                <a14:m>
                  <m:oMath xmlns:m="http://schemas.openxmlformats.org/officeDocument/2006/math">
                    <m:r>
                      <a:rPr lang="en-US" sz="2000" i="1">
                        <a:latin typeface="Cambria Math"/>
                      </a:rPr>
                      <m:t>𝑃</m:t>
                    </m:r>
                    <m:r>
                      <a:rPr lang="en-US" sz="2000" i="1">
                        <a:latin typeface="Cambria Math"/>
                      </a:rPr>
                      <m:t>=</m:t>
                    </m:r>
                    <m:f>
                      <m:fPr>
                        <m:ctrlPr>
                          <a:rPr lang="en-US" sz="2000" i="1">
                            <a:latin typeface="Cambria Math" panose="02040503050406030204" pitchFamily="18" charset="0"/>
                          </a:rPr>
                        </m:ctrlPr>
                      </m:fPr>
                      <m:num>
                        <m:r>
                          <a:rPr lang="en-US" sz="2000" i="1">
                            <a:latin typeface="Cambria Math"/>
                          </a:rPr>
                          <m:t>𝐶</m:t>
                        </m:r>
                      </m:num>
                      <m:den>
                        <m:r>
                          <a:rPr lang="en-US" sz="2000" i="1">
                            <a:latin typeface="Cambria Math"/>
                          </a:rPr>
                          <m:t>(1+</m:t>
                        </m:r>
                        <m:r>
                          <a:rPr lang="en-US" sz="2000" i="1">
                            <a:latin typeface="Cambria Math"/>
                          </a:rPr>
                          <m:t>𝑖</m:t>
                        </m:r>
                        <m:r>
                          <a:rPr lang="en-US" sz="2000" i="1">
                            <a:latin typeface="Cambria Math"/>
                          </a:rPr>
                          <m:t>)</m:t>
                        </m:r>
                      </m:den>
                    </m:f>
                    <m:r>
                      <a:rPr lang="en-US" sz="2000" i="1">
                        <a:latin typeface="Cambria Math"/>
                      </a:rPr>
                      <m:t>+</m:t>
                    </m:r>
                    <m:f>
                      <m:fPr>
                        <m:ctrlPr>
                          <a:rPr lang="en-US" sz="2000" i="1">
                            <a:latin typeface="Cambria Math" panose="02040503050406030204" pitchFamily="18" charset="0"/>
                          </a:rPr>
                        </m:ctrlPr>
                      </m:fPr>
                      <m:num>
                        <m:r>
                          <a:rPr lang="en-US" sz="2000" i="1">
                            <a:latin typeface="Cambria Math"/>
                          </a:rPr>
                          <m:t>𝐶</m:t>
                        </m:r>
                      </m:num>
                      <m:den>
                        <m:d>
                          <m:dPr>
                            <m:ctrlPr>
                              <a:rPr lang="en-US" sz="2000" i="1">
                                <a:latin typeface="Cambria Math" panose="02040503050406030204" pitchFamily="18" charset="0"/>
                              </a:rPr>
                            </m:ctrlPr>
                          </m:dPr>
                          <m:e>
                            <m:r>
                              <a:rPr lang="en-US" sz="2000" i="1">
                                <a:latin typeface="Cambria Math"/>
                              </a:rPr>
                              <m:t>1+</m:t>
                            </m:r>
                            <m:r>
                              <a:rPr lang="en-US" sz="2000" i="1">
                                <a:latin typeface="Cambria Math"/>
                              </a:rPr>
                              <m:t>𝑖</m:t>
                            </m:r>
                          </m:e>
                        </m:d>
                        <m:r>
                          <a:rPr lang="en-US" sz="2000" i="1" baseline="30000">
                            <a:latin typeface="Cambria Math"/>
                          </a:rPr>
                          <m:t>2</m:t>
                        </m:r>
                      </m:den>
                    </m:f>
                    <m:r>
                      <a:rPr lang="en-US" sz="2000" i="1">
                        <a:latin typeface="Cambria Math"/>
                      </a:rPr>
                      <m:t>+</m:t>
                    </m:r>
                    <m:f>
                      <m:fPr>
                        <m:ctrlPr>
                          <a:rPr lang="en-US" sz="2000" i="1">
                            <a:latin typeface="Cambria Math" panose="02040503050406030204" pitchFamily="18" charset="0"/>
                          </a:rPr>
                        </m:ctrlPr>
                      </m:fPr>
                      <m:num>
                        <m:r>
                          <a:rPr lang="en-US" sz="2000" i="1">
                            <a:latin typeface="Cambria Math"/>
                          </a:rPr>
                          <m:t>𝐶</m:t>
                        </m:r>
                      </m:num>
                      <m:den>
                        <m:d>
                          <m:dPr>
                            <m:ctrlPr>
                              <a:rPr lang="en-US" sz="2000" i="1">
                                <a:latin typeface="Cambria Math" panose="02040503050406030204" pitchFamily="18" charset="0"/>
                              </a:rPr>
                            </m:ctrlPr>
                          </m:dPr>
                          <m:e>
                            <m:r>
                              <a:rPr lang="en-US" sz="2000" i="1">
                                <a:latin typeface="Cambria Math"/>
                              </a:rPr>
                              <m:t>1+</m:t>
                            </m:r>
                            <m:r>
                              <a:rPr lang="en-US" sz="2000" i="1">
                                <a:latin typeface="Cambria Math"/>
                              </a:rPr>
                              <m:t>𝑖</m:t>
                            </m:r>
                          </m:e>
                        </m:d>
                        <m:r>
                          <a:rPr lang="en-US" sz="2000" i="1" baseline="30000">
                            <a:latin typeface="Cambria Math"/>
                          </a:rPr>
                          <m:t>3</m:t>
                        </m:r>
                      </m:den>
                    </m:f>
                    <m:r>
                      <a:rPr lang="en-US" sz="2000" i="1">
                        <a:latin typeface="Cambria Math"/>
                      </a:rPr>
                      <m:t>+…+</m:t>
                    </m:r>
                    <m:f>
                      <m:fPr>
                        <m:ctrlPr>
                          <a:rPr lang="en-US" sz="2000" i="1">
                            <a:latin typeface="Cambria Math" panose="02040503050406030204" pitchFamily="18" charset="0"/>
                          </a:rPr>
                        </m:ctrlPr>
                      </m:fPr>
                      <m:num>
                        <m:r>
                          <a:rPr lang="en-US" sz="2000" i="1">
                            <a:latin typeface="Cambria Math"/>
                          </a:rPr>
                          <m:t>𝐶</m:t>
                        </m:r>
                      </m:num>
                      <m:den>
                        <m:d>
                          <m:dPr>
                            <m:ctrlPr>
                              <a:rPr lang="en-US" sz="2000" i="1">
                                <a:latin typeface="Cambria Math" panose="02040503050406030204" pitchFamily="18" charset="0"/>
                              </a:rPr>
                            </m:ctrlPr>
                          </m:dPr>
                          <m:e>
                            <m:r>
                              <a:rPr lang="en-US" sz="2000" i="1">
                                <a:latin typeface="Cambria Math"/>
                              </a:rPr>
                              <m:t>1+</m:t>
                            </m:r>
                            <m:r>
                              <a:rPr lang="en-US" sz="2000" i="1">
                                <a:latin typeface="Cambria Math"/>
                              </a:rPr>
                              <m:t>𝑖</m:t>
                            </m:r>
                          </m:e>
                        </m:d>
                        <m:r>
                          <a:rPr lang="en-US" sz="2000" i="1" baseline="30000">
                            <a:latin typeface="Cambria Math"/>
                          </a:rPr>
                          <m:t>𝑛</m:t>
                        </m:r>
                      </m:den>
                    </m:f>
                    <m:r>
                      <a:rPr lang="en-US" sz="2000" i="1">
                        <a:latin typeface="Cambria Math"/>
                      </a:rPr>
                      <m:t>+</m:t>
                    </m:r>
                    <m:f>
                      <m:fPr>
                        <m:ctrlPr>
                          <a:rPr lang="en-US" sz="2000" i="1">
                            <a:latin typeface="Cambria Math" panose="02040503050406030204" pitchFamily="18" charset="0"/>
                          </a:rPr>
                        </m:ctrlPr>
                      </m:fPr>
                      <m:num>
                        <m:r>
                          <a:rPr lang="en-US" sz="2000" i="1">
                            <a:latin typeface="Cambria Math"/>
                          </a:rPr>
                          <m:t>𝐹</m:t>
                        </m:r>
                      </m:num>
                      <m:den>
                        <m:d>
                          <m:dPr>
                            <m:ctrlPr>
                              <a:rPr lang="en-US" sz="2000" i="1">
                                <a:latin typeface="Cambria Math" panose="02040503050406030204" pitchFamily="18" charset="0"/>
                              </a:rPr>
                            </m:ctrlPr>
                          </m:dPr>
                          <m:e>
                            <m:r>
                              <a:rPr lang="en-US" sz="2000" i="1">
                                <a:latin typeface="Cambria Math"/>
                              </a:rPr>
                              <m:t>1+</m:t>
                            </m:r>
                            <m:r>
                              <a:rPr lang="en-US" sz="2000" i="1">
                                <a:latin typeface="Cambria Math"/>
                              </a:rPr>
                              <m:t>𝑖</m:t>
                            </m:r>
                          </m:e>
                        </m:d>
                        <m:r>
                          <a:rPr lang="en-US" sz="2000" i="1" baseline="30000">
                            <a:latin typeface="Cambria Math"/>
                          </a:rPr>
                          <m:t>𝑛</m:t>
                        </m:r>
                      </m:den>
                    </m:f>
                  </m:oMath>
                </a14:m>
                <a:r>
                  <a:rPr lang="en-US" sz="2000" dirty="0"/>
                  <a:t>    (3)</a:t>
                </a:r>
              </a:p>
              <a:p>
                <a:pPr marL="0" indent="0">
                  <a:spcBef>
                    <a:spcPts val="0"/>
                  </a:spcBef>
                  <a:buNone/>
                </a:pPr>
                <a:endParaRPr lang="en-US" sz="2000" dirty="0"/>
              </a:p>
              <a:p>
                <a:pPr marL="0" indent="0" algn="ctr">
                  <a:spcBef>
                    <a:spcPts val="0"/>
                  </a:spcBef>
                  <a:buNone/>
                </a:pPr>
                <a14:m>
                  <m:oMath xmlns:m="http://schemas.openxmlformats.org/officeDocument/2006/math">
                    <m:r>
                      <a:rPr lang="en-US" sz="2000" b="0" i="1" smtClean="0">
                        <a:latin typeface="Cambria Math" panose="02040503050406030204" pitchFamily="18" charset="0"/>
                      </a:rPr>
                      <m:t>𝑃</m:t>
                    </m:r>
                    <m:r>
                      <a:rPr lang="en-US" sz="2000" b="0" i="1" smtClean="0">
                        <a:latin typeface="Cambria Math" panose="02040503050406030204" pitchFamily="18" charset="0"/>
                      </a:rPr>
                      <m:t>=</m:t>
                    </m:r>
                    <m:r>
                      <m:rPr>
                        <m:nor/>
                      </m:rPr>
                      <a:rPr lang="en-US" sz="2000" b="0" i="0" dirty="0" smtClean="0"/>
                      <m:t>C</m:t>
                    </m:r>
                    <m:r>
                      <m:rPr>
                        <m:nor/>
                      </m:rPr>
                      <a:rPr lang="en-US" sz="2000" dirty="0"/>
                      <m:t>∗</m:t>
                    </m:r>
                    <m:f>
                      <m:fPr>
                        <m:ctrlPr>
                          <a:rPr lang="en-US" sz="2000" i="1">
                            <a:latin typeface="Cambria Math" panose="02040503050406030204" pitchFamily="18" charset="0"/>
                          </a:rPr>
                        </m:ctrlPr>
                      </m:fPr>
                      <m:num>
                        <m:r>
                          <a:rPr lang="en-US" sz="2000" i="1">
                            <a:latin typeface="Cambria Math" panose="02040503050406030204" pitchFamily="18" charset="0"/>
                          </a:rPr>
                          <m:t>1−</m:t>
                        </m:r>
                        <m:d>
                          <m:dPr>
                            <m:ctrlPr>
                              <a:rPr lang="en-US" sz="2000" i="1">
                                <a:latin typeface="Cambria Math" panose="02040503050406030204" pitchFamily="18" charset="0"/>
                              </a:rPr>
                            </m:ctrlPr>
                          </m:dPr>
                          <m:e>
                            <m:r>
                              <a:rPr lang="en-US" sz="2000" i="1">
                                <a:latin typeface="Cambria Math"/>
                              </a:rPr>
                              <m:t>1+</m:t>
                            </m:r>
                            <m:r>
                              <a:rPr lang="en-US" sz="2000" i="1">
                                <a:latin typeface="Cambria Math"/>
                              </a:rPr>
                              <m:t>𝑖</m:t>
                            </m:r>
                          </m:e>
                        </m:d>
                        <m:r>
                          <a:rPr lang="en-US" sz="2000" i="1" baseline="30000" smtClean="0">
                            <a:latin typeface="Cambria Math" panose="02040503050406030204" pitchFamily="18" charset="0"/>
                          </a:rPr>
                          <m:t>−</m:t>
                        </m:r>
                        <m:r>
                          <a:rPr lang="en-US" sz="2000" b="0" i="1" baseline="30000" smtClean="0">
                            <a:latin typeface="Cambria Math" panose="02040503050406030204" pitchFamily="18" charset="0"/>
                          </a:rPr>
                          <m:t>𝑛</m:t>
                        </m:r>
                      </m:num>
                      <m:den>
                        <m:r>
                          <a:rPr lang="en-US" sz="2000" i="1">
                            <a:latin typeface="Cambria Math" panose="02040503050406030204" pitchFamily="18" charset="0"/>
                          </a:rPr>
                          <m:t>𝑖</m:t>
                        </m:r>
                      </m:den>
                    </m:f>
                    <m:r>
                      <a:rPr lang="en-US" sz="2000" b="0" i="1" smtClean="0">
                        <a:latin typeface="Cambria Math" panose="02040503050406030204" pitchFamily="18" charset="0"/>
                      </a:rPr>
                      <m:t>+</m:t>
                    </m:r>
                    <m:f>
                      <m:fPr>
                        <m:ctrlPr>
                          <a:rPr lang="en-US" sz="2000" i="1">
                            <a:latin typeface="Cambria Math" panose="02040503050406030204" pitchFamily="18" charset="0"/>
                          </a:rPr>
                        </m:ctrlPr>
                      </m:fPr>
                      <m:num>
                        <m:r>
                          <a:rPr lang="en-US" sz="2000" i="1">
                            <a:latin typeface="Cambria Math"/>
                          </a:rPr>
                          <m:t>𝐹</m:t>
                        </m:r>
                      </m:num>
                      <m:den>
                        <m:d>
                          <m:dPr>
                            <m:ctrlPr>
                              <a:rPr lang="en-US" sz="2000" i="1">
                                <a:latin typeface="Cambria Math" panose="02040503050406030204" pitchFamily="18" charset="0"/>
                              </a:rPr>
                            </m:ctrlPr>
                          </m:dPr>
                          <m:e>
                            <m:r>
                              <a:rPr lang="en-US" sz="2000" i="1">
                                <a:latin typeface="Cambria Math"/>
                              </a:rPr>
                              <m:t>1+</m:t>
                            </m:r>
                            <m:r>
                              <a:rPr lang="en-US" sz="2000" i="1">
                                <a:latin typeface="Cambria Math"/>
                              </a:rPr>
                              <m:t>𝑖</m:t>
                            </m:r>
                          </m:e>
                        </m:d>
                        <m:r>
                          <a:rPr lang="en-US" sz="2000" i="1" baseline="30000">
                            <a:latin typeface="Cambria Math"/>
                          </a:rPr>
                          <m:t>𝑛</m:t>
                        </m:r>
                      </m:den>
                    </m:f>
                  </m:oMath>
                </a14:m>
                <a:r>
                  <a:rPr lang="en-US" sz="2000" dirty="0"/>
                  <a:t>  (3a)</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981200" y="930442"/>
                <a:ext cx="8229600" cy="3489158"/>
              </a:xfrm>
              <a:blipFill>
                <a:blip r:embed="rId2"/>
                <a:stretch>
                  <a:fillRect l="-1185" t="-279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Content Placeholder 3"/>
              <p:cNvSpPr>
                <a:spLocks noGrp="1"/>
              </p:cNvSpPr>
              <p:nvPr>
                <p:ph idx="13"/>
              </p:nvPr>
            </p:nvSpPr>
            <p:spPr>
              <a:xfrm>
                <a:off x="1243263" y="3946359"/>
                <a:ext cx="8967537" cy="2179806"/>
              </a:xfrm>
            </p:spPr>
            <p:txBody>
              <a:bodyPr/>
              <a:lstStyle/>
              <a:p>
                <a:pPr marL="365760" indent="0">
                  <a:buNone/>
                </a:pPr>
                <a:r>
                  <a:rPr lang="en-US" sz="2000" dirty="0">
                    <a:solidFill>
                      <a:schemeClr val="accent1"/>
                    </a:solidFill>
                  </a:rPr>
                  <a:t>Example 3.4: </a:t>
                </a:r>
                <a:r>
                  <a:rPr lang="en-US" sz="2400" dirty="0"/>
                  <a:t>Find the price of a 10% coupon bond with a face value of $1,000, a 12.25% yield to maturity, and eight years to maturity.</a:t>
                </a:r>
              </a:p>
              <a:p>
                <a:pPr marL="365760" indent="0">
                  <a:buNone/>
                </a:pPr>
                <a:r>
                  <a:rPr lang="en-US" sz="2400" dirty="0"/>
                  <a:t>Solution: </a:t>
                </a:r>
              </a:p>
              <a:p>
                <a:pPr marL="365760" indent="0">
                  <a:buNone/>
                </a:pPr>
                <a14:m>
                  <m:oMathPara xmlns:m="http://schemas.openxmlformats.org/officeDocument/2006/math">
                    <m:oMathParaPr>
                      <m:jc m:val="left"/>
                    </m:oMathParaPr>
                    <m:oMath xmlns:m="http://schemas.openxmlformats.org/officeDocument/2006/math">
                      <m:r>
                        <a:rPr lang="en-US" sz="2400" i="1">
                          <a:latin typeface="Cambria Math" panose="02040503050406030204" pitchFamily="18" charset="0"/>
                        </a:rPr>
                        <m:t>𝑃</m:t>
                      </m:r>
                      <m:r>
                        <a:rPr lang="en-US" sz="2400" i="1">
                          <a:latin typeface="Cambria Math" panose="02040503050406030204" pitchFamily="18" charset="0"/>
                        </a:rPr>
                        <m:t>=?</m:t>
                      </m:r>
                    </m:oMath>
                  </m:oMathPara>
                </a14:m>
                <a:endParaRPr lang="en-US" sz="2400" dirty="0"/>
              </a:p>
            </p:txBody>
          </p:sp>
        </mc:Choice>
        <mc:Fallback xmlns="">
          <p:sp>
            <p:nvSpPr>
              <p:cNvPr id="4" name="Content Placeholder 3"/>
              <p:cNvSpPr>
                <a:spLocks noGrp="1" noRot="1" noChangeAspect="1" noMove="1" noResize="1" noEditPoints="1" noAdjustHandles="1" noChangeArrowheads="1" noChangeShapeType="1" noTextEdit="1"/>
              </p:cNvSpPr>
              <p:nvPr>
                <p:ph idx="13"/>
              </p:nvPr>
            </p:nvSpPr>
            <p:spPr>
              <a:xfrm>
                <a:off x="1243263" y="3946359"/>
                <a:ext cx="8967537" cy="2179806"/>
              </a:xfrm>
              <a:blipFill>
                <a:blip r:embed="rId3"/>
                <a:stretch>
                  <a:fillRect t="-3911" r="-1360"/>
                </a:stretch>
              </a:blipFill>
            </p:spPr>
            <p:txBody>
              <a:bodyPr/>
              <a:lstStyle/>
              <a:p>
                <a:r>
                  <a:rPr lang="en-US">
                    <a:noFill/>
                  </a:rPr>
                  <a:t> </a:t>
                </a:r>
              </a:p>
            </p:txBody>
          </p:sp>
        </mc:Fallback>
      </mc:AlternateContent>
    </p:spTree>
    <p:extLst>
      <p:ext uri="{BB962C8B-B14F-4D97-AF65-F5344CB8AC3E}">
        <p14:creationId xmlns:p14="http://schemas.microsoft.com/office/powerpoint/2010/main" val="12061091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74283" y="386930"/>
            <a:ext cx="11368416" cy="821640"/>
          </a:xfrm>
        </p:spPr>
        <p:txBody>
          <a:bodyPr anchor="b">
            <a:normAutofit/>
          </a:bodyPr>
          <a:lstStyle/>
          <a:p>
            <a:r>
              <a:rPr lang="en-US" altLang="en-US" dirty="0">
                <a:ea typeface="ヒラギノ角ゴ Pro W3" pitchFamily="-84" charset="-128"/>
              </a:rPr>
              <a:t>Relationship Between Price and Yield to Maturity</a:t>
            </a:r>
            <a:endParaRPr lang="en-US" dirty="0"/>
          </a:p>
        </p:txBody>
      </p:sp>
      <p:sp>
        <p:nvSpPr>
          <p:cNvPr id="11"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74282" y="2374656"/>
            <a:ext cx="2907312" cy="3306616"/>
          </a:xfrm>
        </p:spPr>
        <p:txBody>
          <a:bodyPr anchor="ctr">
            <a:normAutofit lnSpcReduction="10000"/>
          </a:bodyPr>
          <a:lstStyle/>
          <a:p>
            <a:r>
              <a:rPr lang="en-US" altLang="en-US" sz="2000" dirty="0"/>
              <a:t>It</a:t>
            </a:r>
            <a:r>
              <a:rPr lang="ja-JP" altLang="en-US" sz="2000" dirty="0"/>
              <a:t>’</a:t>
            </a:r>
            <a:r>
              <a:rPr lang="en-US" altLang="ja-JP" sz="2000" dirty="0"/>
              <a:t>s also straight-forward to show that the value of a bond (price) and yield to maturity (YTM) are negatively related. If the interest rate </a:t>
            </a:r>
            <a:r>
              <a:rPr lang="en-US" altLang="ja-JP" sz="2000" i="1" dirty="0"/>
              <a:t>i</a:t>
            </a:r>
            <a:r>
              <a:rPr lang="en-US" altLang="ja-JP" sz="2000" dirty="0"/>
              <a:t> increases (YTM increases), the PV of any given cash flow is lower; hence, the price of the bond must be lower.</a:t>
            </a:r>
            <a:endParaRPr lang="en-US" sz="2000" dirty="0"/>
          </a:p>
        </p:txBody>
      </p:sp>
      <p:sp>
        <p:nvSpPr>
          <p:cNvPr id="15" name="Rectangle 14">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2301AA3A-9C9C-8140-F762-A03C3A53DA8F}"/>
              </a:ext>
            </a:extLst>
          </p:cNvPr>
          <p:cNvPicPr>
            <a:picLocks noChangeAspect="1"/>
          </p:cNvPicPr>
          <p:nvPr/>
        </p:nvPicPr>
        <p:blipFill>
          <a:blip r:embed="rId2"/>
          <a:stretch>
            <a:fillRect/>
          </a:stretch>
        </p:blipFill>
        <p:spPr>
          <a:xfrm>
            <a:off x="3218246" y="2199331"/>
            <a:ext cx="8601856" cy="4111528"/>
          </a:xfrm>
          <a:prstGeom prst="rect">
            <a:avLst/>
          </a:prstGeom>
        </p:spPr>
      </p:pic>
    </p:spTree>
    <p:extLst>
      <p:ext uri="{BB962C8B-B14F-4D97-AF65-F5344CB8AC3E}">
        <p14:creationId xmlns:p14="http://schemas.microsoft.com/office/powerpoint/2010/main" val="29122349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608054"/>
          </a:xfrm>
        </p:spPr>
        <p:txBody>
          <a:bodyPr/>
          <a:lstStyle/>
          <a:p>
            <a:r>
              <a:rPr lang="en-US" altLang="en-US" sz="2400" b="1" dirty="0">
                <a:ea typeface="ヒラギノ角ゴ Pro W3" pitchFamily="-84" charset="-128"/>
              </a:rPr>
              <a:t>Relationship Between Price and Yield to Maturity</a:t>
            </a:r>
            <a:br>
              <a:rPr lang="en-US" altLang="en-US" sz="2400" dirty="0">
                <a:ea typeface="ヒラギノ角ゴ Pro W3" pitchFamily="-84" charset="-128"/>
              </a:rPr>
            </a:br>
            <a:br>
              <a:rPr lang="en-US" altLang="en-US" sz="2400" dirty="0">
                <a:ea typeface="ヒラギノ角ゴ Pro W3" pitchFamily="-84" charset="-128"/>
              </a:rPr>
            </a:br>
            <a:r>
              <a:rPr lang="en-US" altLang="en-US" sz="2400" dirty="0">
                <a:ea typeface="ヒラギノ角ゴ Pro W3" pitchFamily="-84" charset="-128"/>
              </a:rPr>
              <a:t>Table 3.1 Yields to Maturity on a 10% Coupon Rate Bond Maturing in 10 Years (Face Value = $1,000)</a:t>
            </a:r>
            <a:endParaRPr lang="en-US" sz="2400" dirty="0"/>
          </a:p>
        </p:txBody>
      </p:sp>
      <p:graphicFrame>
        <p:nvGraphicFramePr>
          <p:cNvPr id="4" name="Table 3"/>
          <p:cNvGraphicFramePr>
            <a:graphicFrameLocks noGrp="1"/>
          </p:cNvGraphicFramePr>
          <p:nvPr>
            <p:extLst>
              <p:ext uri="{D42A27DB-BD31-4B8C-83A1-F6EECF244321}">
                <p14:modId xmlns:p14="http://schemas.microsoft.com/office/powerpoint/2010/main" val="322855469"/>
              </p:ext>
            </p:extLst>
          </p:nvPr>
        </p:nvGraphicFramePr>
        <p:xfrm>
          <a:off x="2831432" y="2209800"/>
          <a:ext cx="6096000" cy="2225040"/>
        </p:xfrm>
        <a:graphic>
          <a:graphicData uri="http://schemas.openxmlformats.org/drawingml/2006/table">
            <a:tbl>
              <a:tblPr firstRow="1" bandRow="1">
                <a:tableStyleId>{2D5ABB26-0587-4C30-8999-92F81FD0307C}</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a:t>Price of Bond($)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a:t>Yield to Maturity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1,200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7.13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lang="en-US" dirty="0"/>
                        <a:t>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8.48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900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11.75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800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13.81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3" name="Content Placeholder 2"/>
          <p:cNvSpPr>
            <a:spLocks noGrp="1"/>
          </p:cNvSpPr>
          <p:nvPr>
            <p:ph idx="1"/>
          </p:nvPr>
        </p:nvSpPr>
        <p:spPr>
          <a:xfrm>
            <a:off x="1708484" y="4523875"/>
            <a:ext cx="8229600" cy="2011363"/>
          </a:xfrm>
        </p:spPr>
        <p:txBody>
          <a:bodyPr/>
          <a:lstStyle/>
          <a:p>
            <a:pPr marL="0" indent="0">
              <a:buNone/>
            </a:pPr>
            <a:r>
              <a:rPr lang="en-US" altLang="en-US" sz="2400" dirty="0">
                <a:ea typeface="ヒラギノ角ゴ Pro W3" pitchFamily="-84" charset="-128"/>
              </a:rPr>
              <a:t>Three interesting facts in Table 3.1</a:t>
            </a:r>
          </a:p>
          <a:p>
            <a:pPr marL="402336" lvl="1" indent="-402336">
              <a:buFontTx/>
              <a:buAutoNum type="arabicPeriod"/>
            </a:pPr>
            <a:r>
              <a:rPr lang="en-US" altLang="en-US" dirty="0">
                <a:ea typeface="ヒラギノ角ゴ Pro W3" pitchFamily="-84" charset="-128"/>
              </a:rPr>
              <a:t>When bond is at par, yield equals coupon rate</a:t>
            </a:r>
          </a:p>
          <a:p>
            <a:pPr marL="402336" lvl="1" indent="-402336">
              <a:buFontTx/>
              <a:buAutoNum type="arabicPeriod"/>
            </a:pPr>
            <a:r>
              <a:rPr lang="en-US" altLang="en-US" dirty="0">
                <a:ea typeface="ヒラギノ角ゴ Pro W3" pitchFamily="-84" charset="-128"/>
              </a:rPr>
              <a:t>Price and yield are negatively related</a:t>
            </a:r>
          </a:p>
          <a:p>
            <a:pPr marL="402336" lvl="1" indent="-402336">
              <a:buFontTx/>
              <a:buAutoNum type="arabicPeriod"/>
            </a:pPr>
            <a:r>
              <a:rPr lang="en-US" altLang="en-US" dirty="0">
                <a:ea typeface="ヒラギノ角ゴ Pro W3" pitchFamily="-84" charset="-128"/>
              </a:rPr>
              <a:t>Yield greater than coupon rate when bond price is below par value</a:t>
            </a:r>
            <a:endParaRPr lang="en-US" dirty="0"/>
          </a:p>
        </p:txBody>
      </p:sp>
    </p:spTree>
    <p:extLst>
      <p:ext uri="{BB962C8B-B14F-4D97-AF65-F5344CB8AC3E}">
        <p14:creationId xmlns:p14="http://schemas.microsoft.com/office/powerpoint/2010/main" val="4017095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Chapter Preview</a:t>
            </a:r>
            <a:endParaRPr lang="en-US" dirty="0"/>
          </a:p>
        </p:txBody>
      </p:sp>
      <p:sp>
        <p:nvSpPr>
          <p:cNvPr id="3" name="Content Placeholder 2"/>
          <p:cNvSpPr>
            <a:spLocks noGrp="1"/>
          </p:cNvSpPr>
          <p:nvPr>
            <p:ph idx="1"/>
          </p:nvPr>
        </p:nvSpPr>
        <p:spPr/>
        <p:txBody>
          <a:bodyPr/>
          <a:lstStyle/>
          <a:p>
            <a:r>
              <a:rPr lang="en-US" altLang="en-US" sz="2400" dirty="0">
                <a:ea typeface="ヒラギノ角ゴ Pro W3" pitchFamily="-84" charset="-128"/>
              </a:rPr>
              <a:t>In this chapter, we will develop a better understanding of interest rates. We examine the terminology and calculation of various rates, and we show the importance of these rates in our lives and the general economy. Topics include:</a:t>
            </a:r>
          </a:p>
          <a:p>
            <a:pPr lvl="1"/>
            <a:r>
              <a:rPr lang="en-US" altLang="en-US" dirty="0">
                <a:ea typeface="ヒラギノ角ゴ Pro W3" pitchFamily="-84" charset="-128"/>
              </a:rPr>
              <a:t>Measuring Interest Rates</a:t>
            </a:r>
            <a:endParaRPr lang="en-US" dirty="0"/>
          </a:p>
          <a:p>
            <a:pPr lvl="1"/>
            <a:r>
              <a:rPr lang="en-US" altLang="en-US" dirty="0">
                <a:ea typeface="ヒラギノ角ゴ Pro W3" pitchFamily="-84" charset="-128"/>
              </a:rPr>
              <a:t>The Distinction Between Real and Nominal </a:t>
            </a:r>
            <a:br>
              <a:rPr lang="en-US" altLang="en-US" dirty="0">
                <a:ea typeface="ヒラギノ角ゴ Pro W3" pitchFamily="-84" charset="-128"/>
              </a:rPr>
            </a:br>
            <a:r>
              <a:rPr lang="en-US" altLang="en-US" dirty="0">
                <a:ea typeface="ヒラギノ角ゴ Pro W3" pitchFamily="-84" charset="-128"/>
              </a:rPr>
              <a:t>Interest Rates</a:t>
            </a:r>
            <a:endParaRPr lang="en-US" dirty="0"/>
          </a:p>
          <a:p>
            <a:pPr lvl="1"/>
            <a:r>
              <a:rPr lang="en-US" altLang="en-US" dirty="0">
                <a:ea typeface="ヒラギノ角ゴ Pro W3" pitchFamily="-84" charset="-128"/>
              </a:rPr>
              <a:t>The Distinction Between Interest Rates and Returns</a:t>
            </a:r>
            <a:endParaRPr lang="en-US" dirty="0"/>
          </a:p>
        </p:txBody>
      </p:sp>
    </p:spTree>
    <p:extLst>
      <p:ext uri="{BB962C8B-B14F-4D97-AF65-F5344CB8AC3E}">
        <p14:creationId xmlns:p14="http://schemas.microsoft.com/office/powerpoint/2010/main" val="3736053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Present Value Concept: Coupon Bond</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981200" y="1600200"/>
                <a:ext cx="8229600" cy="2819400"/>
              </a:xfrm>
            </p:spPr>
            <p:txBody>
              <a:bodyPr/>
              <a:lstStyle/>
              <a:p>
                <a:pPr marL="402336" indent="-402336">
                  <a:buFont typeface="+mj-lt"/>
                  <a:buAutoNum type="arabicPeriod" startAt="3"/>
                </a:pPr>
                <a:r>
                  <a:rPr lang="en-US" altLang="en-US" sz="2400" dirty="0"/>
                  <a:t>Coupon Bond</a:t>
                </a:r>
              </a:p>
              <a:p>
                <a:pPr marL="0" indent="0">
                  <a:buNone/>
                </a:pPr>
                <a:endParaRPr lang="en-US" altLang="en-US" sz="2400" dirty="0"/>
              </a:p>
              <a:p>
                <a:pPr marL="365760" indent="0">
                  <a:buNone/>
                </a:pPr>
                <a:r>
                  <a:rPr lang="en-US" altLang="en-US" sz="2400" dirty="0"/>
                  <a:t>Perpetuity or </a:t>
                </a:r>
                <a:r>
                  <a:rPr lang="en-US" altLang="en-US" sz="2400" dirty="0" err="1"/>
                  <a:t>Consol</a:t>
                </a:r>
                <a:r>
                  <a:rPr lang="en-US" altLang="en-US" sz="2400" dirty="0"/>
                  <a:t>: Fixed coupon payments of $C forever</a:t>
                </a:r>
              </a:p>
              <a:p>
                <a:pPr marL="0" indent="0">
                  <a:spcBef>
                    <a:spcPts val="0"/>
                  </a:spcBef>
                  <a:buNone/>
                </a:pPr>
                <a:endParaRPr lang="en-US" altLang="en-US" sz="2400" dirty="0"/>
              </a:p>
              <a:p>
                <a:pPr marL="0" indent="0" algn="ctr">
                  <a:buNone/>
                </a:pPr>
                <a14:m>
                  <m:oMath xmlns:m="http://schemas.openxmlformats.org/officeDocument/2006/math">
                    <m:sSub>
                      <m:sSubPr>
                        <m:ctrlPr>
                          <a:rPr lang="en-US" sz="2000" i="1" dirty="0" smtClean="0">
                            <a:latin typeface="Cambria Math" panose="02040503050406030204" pitchFamily="18" charset="0"/>
                          </a:rPr>
                        </m:ctrlPr>
                      </m:sSubPr>
                      <m:e>
                        <m:r>
                          <a:rPr lang="en-US" sz="2000" b="0" i="1" dirty="0" smtClean="0">
                            <a:latin typeface="Cambria Math" panose="02040503050406030204" pitchFamily="18" charset="0"/>
                          </a:rPr>
                          <m:t>𝑃</m:t>
                        </m:r>
                      </m:e>
                      <m:sub>
                        <m:r>
                          <a:rPr lang="en-US" sz="2000" b="0" i="1" dirty="0" smtClean="0">
                            <a:latin typeface="Cambria Math" panose="02040503050406030204" pitchFamily="18" charset="0"/>
                          </a:rPr>
                          <m:t>𝑐</m:t>
                        </m:r>
                      </m:sub>
                    </m:sSub>
                    <m:r>
                      <a:rPr lang="en-US" sz="2000" i="1">
                        <a:latin typeface="Cambria Math"/>
                      </a:rPr>
                      <m:t>=</m:t>
                    </m:r>
                    <m:f>
                      <m:fPr>
                        <m:ctrlPr>
                          <a:rPr lang="en-US" sz="2000" i="1">
                            <a:latin typeface="Cambria Math" panose="02040503050406030204" pitchFamily="18" charset="0"/>
                          </a:rPr>
                        </m:ctrlPr>
                      </m:fPr>
                      <m:num>
                        <m:r>
                          <a:rPr lang="en-US" sz="2000" i="1">
                            <a:latin typeface="Cambria Math"/>
                          </a:rPr>
                          <m:t>𝐶</m:t>
                        </m:r>
                      </m:num>
                      <m:den>
                        <m:sSub>
                          <m:sSubPr>
                            <m:ctrlPr>
                              <a:rPr lang="en-US" sz="2000" i="1" dirty="0">
                                <a:latin typeface="Cambria Math" panose="02040503050406030204" pitchFamily="18" charset="0"/>
                              </a:rPr>
                            </m:ctrlPr>
                          </m:sSubPr>
                          <m:e>
                            <m:r>
                              <a:rPr lang="en-US" sz="2000" b="0" i="1" dirty="0" smtClean="0">
                                <a:latin typeface="Cambria Math" panose="02040503050406030204" pitchFamily="18" charset="0"/>
                              </a:rPr>
                              <m:t>𝑖</m:t>
                            </m:r>
                          </m:e>
                          <m:sub>
                            <m:r>
                              <a:rPr lang="en-US" sz="2000" i="1" dirty="0">
                                <a:latin typeface="Cambria Math" panose="02040503050406030204" pitchFamily="18" charset="0"/>
                              </a:rPr>
                              <m:t>𝑐</m:t>
                            </m:r>
                          </m:sub>
                        </m:sSub>
                      </m:den>
                    </m:f>
                    <m:sSub>
                      <m:sSubPr>
                        <m:ctrlPr>
                          <a:rPr lang="en-US" sz="2000" i="1" dirty="0">
                            <a:latin typeface="Cambria Math" panose="02040503050406030204" pitchFamily="18" charset="0"/>
                          </a:rPr>
                        </m:ctrlPr>
                      </m:sSubPr>
                      <m:e>
                        <m:eqArr>
                          <m:eqArrPr>
                            <m:ctrlPr>
                              <a:rPr lang="en-US" sz="2000" b="0" i="1" dirty="0" smtClean="0">
                                <a:latin typeface="Cambria Math" panose="02040503050406030204" pitchFamily="18" charset="0"/>
                              </a:rPr>
                            </m:ctrlPr>
                          </m:eqArrPr>
                          <m:e>
                            <m:r>
                              <a:rPr lang="en-US" sz="2000" b="0" i="1" dirty="0" smtClean="0">
                                <a:latin typeface="Cambria Math" panose="02040503050406030204" pitchFamily="18" charset="0"/>
                              </a:rPr>
                              <m:t>      </m:t>
                            </m:r>
                          </m:e>
                          <m:e>
                            <m:r>
                              <a:rPr lang="en-US" sz="2000" b="0" i="1" dirty="0" smtClean="0">
                                <a:latin typeface="Cambria Math" panose="02040503050406030204" pitchFamily="18" charset="0"/>
                              </a:rPr>
                              <m:t>   (4)           </m:t>
                            </m:r>
                            <m:r>
                              <a:rPr lang="en-US" sz="2000" b="0" i="1" dirty="0" smtClean="0">
                                <a:latin typeface="Cambria Math" panose="02040503050406030204" pitchFamily="18" charset="0"/>
                              </a:rPr>
                              <m:t>𝑖</m:t>
                            </m:r>
                          </m:e>
                        </m:eqArr>
                      </m:e>
                      <m:sub>
                        <m:r>
                          <a:rPr lang="en-US" sz="2000" i="1" dirty="0">
                            <a:latin typeface="Cambria Math" panose="02040503050406030204" pitchFamily="18" charset="0"/>
                          </a:rPr>
                          <m:t>𝑐</m:t>
                        </m:r>
                      </m:sub>
                    </m:sSub>
                    <m:r>
                      <a:rPr lang="en-US" sz="2000" i="1">
                        <a:latin typeface="Cambria Math"/>
                      </a:rPr>
                      <m:t>=</m:t>
                    </m:r>
                    <m:f>
                      <m:fPr>
                        <m:ctrlPr>
                          <a:rPr lang="en-US" sz="2000" i="1">
                            <a:latin typeface="Cambria Math" panose="02040503050406030204" pitchFamily="18" charset="0"/>
                          </a:rPr>
                        </m:ctrlPr>
                      </m:fPr>
                      <m:num>
                        <m:r>
                          <a:rPr lang="en-US" sz="2000" i="1">
                            <a:latin typeface="Cambria Math"/>
                          </a:rPr>
                          <m:t>𝐶</m:t>
                        </m:r>
                      </m:num>
                      <m:den>
                        <m:sSub>
                          <m:sSubPr>
                            <m:ctrlPr>
                              <a:rPr lang="en-US" sz="2000" i="1" dirty="0">
                                <a:latin typeface="Cambria Math" panose="02040503050406030204" pitchFamily="18" charset="0"/>
                              </a:rPr>
                            </m:ctrlPr>
                          </m:sSubPr>
                          <m:e>
                            <m:r>
                              <a:rPr lang="en-US" sz="2000" i="1" dirty="0">
                                <a:latin typeface="Cambria Math" panose="02040503050406030204" pitchFamily="18" charset="0"/>
                              </a:rPr>
                              <m:t>𝑃</m:t>
                            </m:r>
                          </m:e>
                          <m:sub>
                            <m:r>
                              <a:rPr lang="en-US" sz="2000" i="1" dirty="0">
                                <a:latin typeface="Cambria Math" panose="02040503050406030204" pitchFamily="18" charset="0"/>
                              </a:rPr>
                              <m:t>𝑐</m:t>
                            </m:r>
                          </m:sub>
                        </m:sSub>
                      </m:den>
                    </m:f>
                  </m:oMath>
                </a14:m>
                <a:r>
                  <a:rPr lang="en-US" altLang="en-US" sz="2400" dirty="0"/>
                  <a:t>  </a:t>
                </a:r>
                <a:r>
                  <a:rPr lang="en-US" altLang="en-US" sz="2000" dirty="0">
                    <a:latin typeface="Cambria Math" panose="02040503050406030204" pitchFamily="18" charset="0"/>
                  </a:rPr>
                  <a:t>(5)</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981200" y="1600200"/>
                <a:ext cx="8229600" cy="2819400"/>
              </a:xfrm>
              <a:blipFill>
                <a:blip r:embed="rId2"/>
                <a:stretch>
                  <a:fillRect l="-1185" t="-346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Content Placeholder 3"/>
              <p:cNvSpPr>
                <a:spLocks noGrp="1"/>
              </p:cNvSpPr>
              <p:nvPr>
                <p:ph idx="13"/>
              </p:nvPr>
            </p:nvSpPr>
            <p:spPr>
              <a:xfrm>
                <a:off x="1507958" y="4042611"/>
                <a:ext cx="8702842" cy="2083553"/>
              </a:xfrm>
            </p:spPr>
            <p:txBody>
              <a:bodyPr/>
              <a:lstStyle/>
              <a:p>
                <a:pPr marL="365760" indent="0">
                  <a:buNone/>
                </a:pPr>
                <a:r>
                  <a:rPr lang="en-US" sz="2000" dirty="0">
                    <a:solidFill>
                      <a:schemeClr val="accent1"/>
                    </a:solidFill>
                  </a:rPr>
                  <a:t>Example 3.5:  </a:t>
                </a:r>
                <a:r>
                  <a:rPr lang="en-US" sz="2400" dirty="0"/>
                  <a:t>What is the yield to maturity on a bond that has a price of $2000 and pays $100 annually forever?</a:t>
                </a:r>
              </a:p>
              <a:p>
                <a:pPr marL="365760" indent="0">
                  <a:buNone/>
                </a:pPr>
                <a:r>
                  <a:rPr lang="en-US" sz="2400" dirty="0"/>
                  <a:t>Solution: </a:t>
                </a:r>
              </a:p>
              <a:p>
                <a:pPr marL="365760" indent="0">
                  <a:buNone/>
                </a:pPr>
                <a14:m>
                  <m:oMath xmlns:m="http://schemas.openxmlformats.org/officeDocument/2006/math">
                    <m:sSub>
                      <m:sSubPr>
                        <m:ctrlPr>
                          <a:rPr lang="en-US" sz="2400" i="1" dirty="0">
                            <a:latin typeface="Cambria Math" panose="02040503050406030204" pitchFamily="18" charset="0"/>
                          </a:rPr>
                        </m:ctrlPr>
                      </m:sSubPr>
                      <m:e>
                        <m:r>
                          <a:rPr lang="en-US" sz="2400" i="1" dirty="0">
                            <a:latin typeface="Cambria Math" panose="02040503050406030204" pitchFamily="18" charset="0"/>
                          </a:rPr>
                          <m:t>𝑖</m:t>
                        </m:r>
                      </m:e>
                      <m:sub>
                        <m:r>
                          <a:rPr lang="en-US" sz="2400" i="1" dirty="0">
                            <a:latin typeface="Cambria Math" panose="02040503050406030204" pitchFamily="18" charset="0"/>
                          </a:rPr>
                          <m:t>𝑐</m:t>
                        </m:r>
                      </m:sub>
                    </m:sSub>
                    <m:r>
                      <a:rPr lang="en-US" sz="2400" i="1">
                        <a:latin typeface="Cambria Math"/>
                      </a:rPr>
                      <m:t>=</m:t>
                    </m:r>
                    <m:f>
                      <m:fPr>
                        <m:ctrlPr>
                          <a:rPr lang="en-US" sz="2400" i="1">
                            <a:latin typeface="Cambria Math" panose="02040503050406030204" pitchFamily="18" charset="0"/>
                          </a:rPr>
                        </m:ctrlPr>
                      </m:fPr>
                      <m:num>
                        <m:r>
                          <a:rPr lang="en-US" sz="2400" i="1">
                            <a:latin typeface="Cambria Math"/>
                          </a:rPr>
                          <m:t>𝐶</m:t>
                        </m:r>
                      </m:num>
                      <m:den>
                        <m:sSub>
                          <m:sSubPr>
                            <m:ctrlPr>
                              <a:rPr lang="en-US" sz="2400" i="1" dirty="0">
                                <a:latin typeface="Cambria Math" panose="02040503050406030204" pitchFamily="18" charset="0"/>
                              </a:rPr>
                            </m:ctrlPr>
                          </m:sSubPr>
                          <m:e>
                            <m:r>
                              <a:rPr lang="en-US" sz="2400" i="1" dirty="0">
                                <a:latin typeface="Cambria Math" panose="02040503050406030204" pitchFamily="18" charset="0"/>
                              </a:rPr>
                              <m:t>𝑃</m:t>
                            </m:r>
                          </m:e>
                          <m:sub>
                            <m:r>
                              <a:rPr lang="en-US" sz="2400" i="1" dirty="0">
                                <a:latin typeface="Cambria Math" panose="02040503050406030204" pitchFamily="18" charset="0"/>
                              </a:rPr>
                              <m:t>𝑐</m:t>
                            </m:r>
                          </m:sub>
                        </m:sSub>
                      </m:den>
                    </m:f>
                    <m:r>
                      <a:rPr lang="en-US" sz="2400" i="1">
                        <a:latin typeface="Cambria Math"/>
                      </a:rPr>
                      <m:t>=</m:t>
                    </m:r>
                    <m:f>
                      <m:fPr>
                        <m:ctrlPr>
                          <a:rPr lang="en-US" sz="2400" i="1">
                            <a:latin typeface="Cambria Math" panose="02040503050406030204" pitchFamily="18" charset="0"/>
                          </a:rPr>
                        </m:ctrlPr>
                      </m:fPr>
                      <m:num>
                        <m:r>
                          <a:rPr lang="en-US" sz="2400" b="0" i="1" smtClean="0">
                            <a:latin typeface="Cambria Math" panose="02040503050406030204" pitchFamily="18" charset="0"/>
                          </a:rPr>
                          <m:t>100</m:t>
                        </m:r>
                      </m:num>
                      <m:den>
                        <m:r>
                          <a:rPr lang="en-US" sz="2400" b="0" i="1" smtClean="0">
                            <a:latin typeface="Cambria Math" panose="02040503050406030204" pitchFamily="18" charset="0"/>
                          </a:rPr>
                          <m:t>20000</m:t>
                        </m:r>
                      </m:den>
                    </m:f>
                    <m:r>
                      <a:rPr lang="en-US" sz="2400" b="0" i="1" smtClean="0">
                        <a:latin typeface="Cambria Math" panose="02040503050406030204" pitchFamily="18" charset="0"/>
                      </a:rPr>
                      <m:t>=0.05</m:t>
                    </m:r>
                  </m:oMath>
                </a14:m>
                <a:r>
                  <a:rPr lang="en-US" sz="2400" dirty="0"/>
                  <a:t>=5%</a:t>
                </a:r>
              </a:p>
            </p:txBody>
          </p:sp>
        </mc:Choice>
        <mc:Fallback xmlns="">
          <p:sp>
            <p:nvSpPr>
              <p:cNvPr id="4" name="Content Placeholder 3"/>
              <p:cNvSpPr>
                <a:spLocks noGrp="1" noRot="1" noChangeAspect="1" noMove="1" noResize="1" noEditPoints="1" noAdjustHandles="1" noChangeArrowheads="1" noChangeShapeType="1" noTextEdit="1"/>
              </p:cNvSpPr>
              <p:nvPr>
                <p:ph idx="13"/>
              </p:nvPr>
            </p:nvSpPr>
            <p:spPr>
              <a:xfrm>
                <a:off x="1507958" y="4042611"/>
                <a:ext cx="8702842" cy="2083553"/>
              </a:xfrm>
              <a:blipFill>
                <a:blip r:embed="rId3"/>
                <a:stretch>
                  <a:fillRect t="-4094"/>
                </a:stretch>
              </a:blipFill>
            </p:spPr>
            <p:txBody>
              <a:bodyPr/>
              <a:lstStyle/>
              <a:p>
                <a:r>
                  <a:rPr lang="en-US">
                    <a:noFill/>
                  </a:rPr>
                  <a:t> </a:t>
                </a:r>
              </a:p>
            </p:txBody>
          </p:sp>
        </mc:Fallback>
      </mc:AlternateContent>
    </p:spTree>
    <p:extLst>
      <p:ext uri="{BB962C8B-B14F-4D97-AF65-F5344CB8AC3E}">
        <p14:creationId xmlns:p14="http://schemas.microsoft.com/office/powerpoint/2010/main" val="19804641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Current Yield</a:t>
            </a:r>
            <a:endParaRPr lang="en-US" dirty="0"/>
          </a:p>
        </p:txBody>
      </p:sp>
      <p:sp>
        <p:nvSpPr>
          <p:cNvPr id="3" name="Content Placeholder 2"/>
          <p:cNvSpPr>
            <a:spLocks noGrp="1"/>
          </p:cNvSpPr>
          <p:nvPr>
            <p:ph idx="1"/>
          </p:nvPr>
        </p:nvSpPr>
        <p:spPr/>
        <p:txBody>
          <a:bodyPr/>
          <a:lstStyle/>
          <a:p>
            <a:r>
              <a:rPr lang="en-US" altLang="en-US" sz="2400" dirty="0"/>
              <a:t>Current yield (CY) is just an approximation for YTM - easier to calculate. However, we should be aware of its properties:</a:t>
            </a:r>
          </a:p>
          <a:p>
            <a:pPr marL="744538" lvl="1" indent="-398463">
              <a:buFontTx/>
              <a:buAutoNum type="arabicPeriod"/>
            </a:pPr>
            <a:r>
              <a:rPr lang="en-US" altLang="en-US" dirty="0"/>
              <a:t>If a bond</a:t>
            </a:r>
            <a:r>
              <a:rPr lang="ja-JP" altLang="en-US" dirty="0"/>
              <a:t>’</a:t>
            </a:r>
            <a:r>
              <a:rPr lang="en-US" altLang="ja-JP" dirty="0"/>
              <a:t>s price is near par and has a long maturity, then CY is a good approximation.</a:t>
            </a:r>
          </a:p>
          <a:p>
            <a:pPr marL="744538" lvl="1" indent="-398463">
              <a:buFontTx/>
              <a:buAutoNum type="arabicPeriod"/>
            </a:pPr>
            <a:r>
              <a:rPr lang="en-US" altLang="en-US" dirty="0"/>
              <a:t>A change in the current yield always signals change in same direction as yield to maturity</a:t>
            </a:r>
          </a:p>
          <a:p>
            <a:pPr marL="0" lvl="1" indent="0">
              <a:buNone/>
            </a:pPr>
            <a:endParaRPr lang="en-US" altLang="en-US" dirty="0"/>
          </a:p>
          <a:p>
            <a:pPr marL="346075" lvl="1" indent="0">
              <a:buNone/>
            </a:pPr>
            <a:r>
              <a:rPr lang="en-US" altLang="en-US" dirty="0"/>
              <a:t>Formula: </a:t>
            </a:r>
            <a:r>
              <a:rPr lang="en-US" altLang="en-US" i="1" dirty="0" err="1"/>
              <a:t>i</a:t>
            </a:r>
            <a:r>
              <a:rPr lang="en-US" altLang="en-US" i="1" baseline="-25000" dirty="0" err="1"/>
              <a:t>c</a:t>
            </a:r>
            <a:r>
              <a:rPr lang="en-US" altLang="en-US" i="1" dirty="0"/>
              <a:t> = C / P</a:t>
            </a:r>
            <a:endParaRPr lang="en-US" dirty="0"/>
          </a:p>
        </p:txBody>
      </p:sp>
    </p:spTree>
    <p:extLst>
      <p:ext uri="{BB962C8B-B14F-4D97-AF65-F5344CB8AC3E}">
        <p14:creationId xmlns:p14="http://schemas.microsoft.com/office/powerpoint/2010/main" val="21921753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4000" dirty="0">
                <a:ea typeface="ヒラギノ角ゴ Pro W3" pitchFamily="-84" charset="-128"/>
              </a:rPr>
              <a:t>Present Value Concept: Discount Bond</a:t>
            </a:r>
            <a:endParaRPr lang="en-US" sz="40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499937"/>
                <a:ext cx="10515600" cy="4677026"/>
              </a:xfrm>
            </p:spPr>
            <p:txBody>
              <a:bodyPr>
                <a:normAutofit fontScale="92500" lnSpcReduction="20000"/>
              </a:bodyPr>
              <a:lstStyle/>
              <a:p>
                <a:pPr marL="402336" indent="-402336">
                  <a:spcAft>
                    <a:spcPts val="3000"/>
                  </a:spcAft>
                  <a:buFontTx/>
                  <a:buAutoNum type="arabicPeriod" startAt="4"/>
                </a:pPr>
                <a:r>
                  <a:rPr lang="en-US" altLang="en-US" sz="2400" dirty="0"/>
                  <a:t>One-Year Discount Bond (Zero coupon bond)</a:t>
                </a:r>
                <a:br>
                  <a:rPr lang="en-US" altLang="en-US" sz="2400" dirty="0"/>
                </a:br>
                <a:r>
                  <a:rPr lang="en-US" altLang="en-US" sz="2400" dirty="0"/>
                  <a:t>Consider one-year U.S. Treasury bill, </a:t>
                </a:r>
                <a:r>
                  <a:rPr lang="en-US" altLang="en-US" sz="2400" i="1" dirty="0"/>
                  <a:t>P</a:t>
                </a:r>
                <a:r>
                  <a:rPr lang="en-US" altLang="en-US" sz="2400" dirty="0"/>
                  <a:t> = $900, </a:t>
                </a:r>
                <a:r>
                  <a:rPr lang="en-US" altLang="en-US" sz="2400" i="1" dirty="0"/>
                  <a:t>F</a:t>
                </a:r>
                <a:r>
                  <a:rPr lang="en-US" altLang="en-US" sz="2400" dirty="0"/>
                  <a:t> = $1000</a:t>
                </a:r>
              </a:p>
              <a:p>
                <a:pPr marL="0" indent="0" algn="ctr">
                  <a:buNone/>
                </a:pPr>
                <a14:m>
                  <m:oMathPara xmlns:m="http://schemas.openxmlformats.org/officeDocument/2006/math">
                    <m:oMathParaPr>
                      <m:jc m:val="centerGroup"/>
                    </m:oMathParaPr>
                    <m:oMath xmlns:m="http://schemas.openxmlformats.org/officeDocument/2006/math">
                      <m:r>
                        <a:rPr lang="en-US" altLang="en-US" sz="2400" b="0" i="1" smtClean="0">
                          <a:latin typeface="Cambria Math" panose="02040503050406030204" pitchFamily="18" charset="0"/>
                        </a:rPr>
                        <m:t>$900=</m:t>
                      </m:r>
                      <m:f>
                        <m:fPr>
                          <m:ctrlPr>
                            <a:rPr lang="en-US" altLang="en-US" sz="2400" i="1" smtClean="0">
                              <a:latin typeface="Cambria Math" panose="02040503050406030204" pitchFamily="18" charset="0"/>
                            </a:rPr>
                          </m:ctrlPr>
                        </m:fPr>
                        <m:num>
                          <m:r>
                            <a:rPr lang="en-US" altLang="en-US" sz="2400" b="0" i="1" smtClean="0">
                              <a:latin typeface="Cambria Math" panose="02040503050406030204" pitchFamily="18" charset="0"/>
                            </a:rPr>
                            <m:t>$1000</m:t>
                          </m:r>
                        </m:num>
                        <m:den>
                          <m:r>
                            <a:rPr lang="en-US" altLang="en-US" sz="2400" b="0" i="1" smtClean="0">
                              <a:latin typeface="Cambria Math" panose="02040503050406030204" pitchFamily="18" charset="0"/>
                            </a:rPr>
                            <m:t>1+</m:t>
                          </m:r>
                          <m:r>
                            <a:rPr lang="en-US" altLang="en-US" sz="2400" b="0" i="1" smtClean="0">
                              <a:latin typeface="Cambria Math" panose="02040503050406030204" pitchFamily="18" charset="0"/>
                            </a:rPr>
                            <m:t>𝑖</m:t>
                          </m:r>
                        </m:den>
                      </m:f>
                    </m:oMath>
                  </m:oMathPara>
                </a14:m>
                <a:endParaRPr lang="en-US" altLang="en-US" sz="2400" dirty="0"/>
              </a:p>
              <a:p>
                <a:pPr marL="0" indent="0" algn="ctr">
                  <a:buNone/>
                </a:pPr>
                <a:endParaRPr lang="en-US" altLang="en-US" sz="2400" dirty="0"/>
              </a:p>
              <a:p>
                <a:pPr marL="0" indent="0" algn="ctr">
                  <a:buNone/>
                </a:pPr>
                <a14:m>
                  <m:oMathPara xmlns:m="http://schemas.openxmlformats.org/officeDocument/2006/math">
                    <m:oMathParaPr>
                      <m:jc m:val="centerGroup"/>
                    </m:oMathParaPr>
                    <m:oMath xmlns:m="http://schemas.openxmlformats.org/officeDocument/2006/math">
                      <m:r>
                        <a:rPr lang="en-US" altLang="en-US" sz="2400" b="0" i="1" smtClean="0">
                          <a:latin typeface="Cambria Math" panose="02040503050406030204" pitchFamily="18" charset="0"/>
                        </a:rPr>
                        <m:t>𝑖</m:t>
                      </m:r>
                      <m:r>
                        <a:rPr lang="en-US" altLang="en-US" sz="2400" i="1">
                          <a:latin typeface="Cambria Math" panose="02040503050406030204" pitchFamily="18" charset="0"/>
                        </a:rPr>
                        <m:t>=</m:t>
                      </m:r>
                      <m:r>
                        <a:rPr lang="en-US" altLang="en-US" sz="2400" i="1" smtClean="0">
                          <a:latin typeface="Cambria Math" panose="02040503050406030204" pitchFamily="18" charset="0"/>
                        </a:rPr>
                        <m:t>?</m:t>
                      </m:r>
                    </m:oMath>
                  </m:oMathPara>
                </a14:m>
                <a:endParaRPr lang="en-US" altLang="en-US" sz="2400" i="1" dirty="0"/>
              </a:p>
              <a:p>
                <a:pPr marL="0" indent="0">
                  <a:buNone/>
                </a:pPr>
                <a:r>
                  <a:rPr lang="en-US" altLang="en-US" sz="2400" i="1" dirty="0"/>
                  <a:t>         </a:t>
                </a:r>
                <a:r>
                  <a:rPr lang="en-US" altLang="en-US" sz="2400" dirty="0"/>
                  <a:t>For any one-year discount bond, the yield to maturity can be found by</a:t>
                </a:r>
              </a:p>
              <a:p>
                <a:pPr marL="0" indent="0">
                  <a:buNone/>
                </a:pPr>
                <a:endParaRPr lang="en-US" altLang="en-US" sz="2400" i="1" dirty="0"/>
              </a:p>
              <a:p>
                <a:pPr marL="0" indent="0" algn="ctr">
                  <a:buNone/>
                </a:pPr>
                <a14:m>
                  <m:oMath xmlns:m="http://schemas.openxmlformats.org/officeDocument/2006/math">
                    <m:r>
                      <a:rPr lang="en-US" altLang="en-US" sz="2400" i="1">
                        <a:latin typeface="Cambria Math" panose="02040503050406030204" pitchFamily="18" charset="0"/>
                      </a:rPr>
                      <m:t>𝑖</m:t>
                    </m:r>
                    <m:r>
                      <a:rPr lang="en-US" altLang="en-US" sz="2400" i="1">
                        <a:latin typeface="Cambria Math" panose="02040503050406030204" pitchFamily="18" charset="0"/>
                      </a:rPr>
                      <m:t>=</m:t>
                    </m:r>
                    <m:f>
                      <m:fPr>
                        <m:ctrlPr>
                          <a:rPr lang="en-US" altLang="en-US" sz="2400" i="1">
                            <a:latin typeface="Cambria Math" panose="02040503050406030204" pitchFamily="18" charset="0"/>
                          </a:rPr>
                        </m:ctrlPr>
                      </m:fPr>
                      <m:num>
                        <m:r>
                          <a:rPr lang="en-US" altLang="en-US" sz="2400" b="0" i="1" smtClean="0">
                            <a:latin typeface="Cambria Math" panose="02040503050406030204" pitchFamily="18" charset="0"/>
                          </a:rPr>
                          <m:t>𝐹</m:t>
                        </m:r>
                        <m:r>
                          <a:rPr lang="en-US" altLang="en-US" sz="2400" i="1">
                            <a:latin typeface="Cambria Math" panose="02040503050406030204" pitchFamily="18" charset="0"/>
                          </a:rPr>
                          <m:t>−</m:t>
                        </m:r>
                        <m:r>
                          <a:rPr lang="en-US" altLang="en-US" sz="2400" b="0" i="1" smtClean="0">
                            <a:latin typeface="Cambria Math" panose="02040503050406030204" pitchFamily="18" charset="0"/>
                          </a:rPr>
                          <m:t>𝑃</m:t>
                        </m:r>
                      </m:num>
                      <m:den>
                        <m:r>
                          <a:rPr lang="en-US" altLang="en-US" sz="2400" b="0" i="1" smtClean="0">
                            <a:latin typeface="Cambria Math" panose="02040503050406030204" pitchFamily="18" charset="0"/>
                          </a:rPr>
                          <m:t>𝑃</m:t>
                        </m:r>
                      </m:den>
                    </m:f>
                  </m:oMath>
                </a14:m>
                <a:r>
                  <a:rPr lang="en-US" altLang="en-US" sz="2400" i="1" dirty="0"/>
                  <a:t>     (6)</a:t>
                </a:r>
              </a:p>
              <a:p>
                <a:pPr marL="0" indent="0">
                  <a:buNone/>
                </a:pPr>
                <a:r>
                  <a:rPr lang="en-US" altLang="en-US" sz="2400" dirty="0"/>
                  <a:t>For an N year zero bond, its price is </a:t>
                </a:r>
                <a14:m>
                  <m:oMath xmlns:m="http://schemas.openxmlformats.org/officeDocument/2006/math">
                    <m:r>
                      <a:rPr lang="en-US" sz="2400" b="1" i="1">
                        <a:latin typeface="Cambria Math"/>
                      </a:rPr>
                      <m:t>𝑷𝑽</m:t>
                    </m:r>
                    <m:r>
                      <a:rPr lang="en-US" sz="2400" b="1" i="1">
                        <a:latin typeface="Cambria Math"/>
                      </a:rPr>
                      <m:t> =</m:t>
                    </m:r>
                    <m:f>
                      <m:fPr>
                        <m:ctrlPr>
                          <a:rPr lang="en-US" sz="2400" b="1" i="1">
                            <a:latin typeface="Cambria Math" panose="02040503050406030204" pitchFamily="18" charset="0"/>
                          </a:rPr>
                        </m:ctrlPr>
                      </m:fPr>
                      <m:num>
                        <m:r>
                          <a:rPr lang="en-US" sz="2400" b="1" i="1">
                            <a:latin typeface="Cambria Math" panose="02040503050406030204" pitchFamily="18" charset="0"/>
                          </a:rPr>
                          <m:t>𝑪𝑭</m:t>
                        </m:r>
                      </m:num>
                      <m:den>
                        <m:d>
                          <m:dPr>
                            <m:ctrlPr>
                              <a:rPr lang="en-US" sz="2400" b="1" i="1">
                                <a:latin typeface="Cambria Math" panose="02040503050406030204" pitchFamily="18" charset="0"/>
                              </a:rPr>
                            </m:ctrlPr>
                          </m:dPr>
                          <m:e>
                            <m:r>
                              <a:rPr lang="en-US" sz="2400" b="1" i="1">
                                <a:latin typeface="Cambria Math"/>
                              </a:rPr>
                              <m:t>𝟏</m:t>
                            </m:r>
                            <m:r>
                              <a:rPr lang="en-US" sz="2400" b="1" i="1">
                                <a:latin typeface="Cambria Math"/>
                              </a:rPr>
                              <m:t>+</m:t>
                            </m:r>
                            <m:r>
                              <a:rPr lang="en-US" sz="2400" b="1" i="1">
                                <a:latin typeface="Cambria Math"/>
                              </a:rPr>
                              <m:t>𝒊</m:t>
                            </m:r>
                          </m:e>
                        </m:d>
                        <m:r>
                          <a:rPr lang="en-US" sz="2400" b="1" i="1" baseline="30000">
                            <a:latin typeface="Cambria Math"/>
                          </a:rPr>
                          <m:t>𝒏</m:t>
                        </m:r>
                      </m:den>
                    </m:f>
                  </m:oMath>
                </a14:m>
                <a:r>
                  <a:rPr lang="en-US" sz="2400" b="1" i="1" dirty="0">
                    <a:latin typeface="Cambria Math"/>
                  </a:rPr>
                  <a:t>       (1)</a:t>
                </a:r>
              </a:p>
              <a:p>
                <a:pPr marL="0" indent="0">
                  <a:buNone/>
                </a:pPr>
                <a:r>
                  <a:rPr lang="en-US" sz="2400" dirty="0">
                    <a:latin typeface="Cambria Math"/>
                  </a:rPr>
                  <a:t>For example: a two year zero coupon bond with face value of 1000 and the yield to maturity is 8 %.  What is its price?</a:t>
                </a:r>
              </a:p>
              <a:p>
                <a:pPr marL="0" indent="0" algn="ctr">
                  <a:buNone/>
                </a:pPr>
                <a:endParaRPr lang="en-US" altLang="en-US" sz="2400" i="1" dirty="0"/>
              </a:p>
              <a:p>
                <a:pPr marL="0" indent="0" algn="ctr">
                  <a:buNone/>
                </a:pPr>
                <a:endParaRPr lang="en-US" altLang="en-US" sz="2400" i="1"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499937"/>
                <a:ext cx="10515600" cy="4677026"/>
              </a:xfrm>
              <a:blipFill>
                <a:blip r:embed="rId2"/>
                <a:stretch>
                  <a:fillRect l="-812" t="-2868"/>
                </a:stretch>
              </a:blipFill>
            </p:spPr>
            <p:txBody>
              <a:bodyPr/>
              <a:lstStyle/>
              <a:p>
                <a:r>
                  <a:rPr lang="en-US">
                    <a:noFill/>
                  </a:rPr>
                  <a:t> </a:t>
                </a:r>
              </a:p>
            </p:txBody>
          </p:sp>
        </mc:Fallback>
      </mc:AlternateContent>
    </p:spTree>
    <p:extLst>
      <p:ext uri="{BB962C8B-B14F-4D97-AF65-F5344CB8AC3E}">
        <p14:creationId xmlns:p14="http://schemas.microsoft.com/office/powerpoint/2010/main" val="39229990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Distinction Between Real and Nominal Interest Rates </a:t>
            </a:r>
            <a:r>
              <a:rPr lang="en-US" altLang="en-US" sz="1800" dirty="0">
                <a:ea typeface="ヒラギノ角ゴ Pro W3" pitchFamily="-84" charset="-128"/>
              </a:rPr>
              <a:t>(1 of 2)</a:t>
            </a:r>
            <a:endParaRPr lang="en-US" dirty="0"/>
          </a:p>
        </p:txBody>
      </p:sp>
      <p:sp>
        <p:nvSpPr>
          <p:cNvPr id="3" name="Content Placeholder 2"/>
          <p:cNvSpPr>
            <a:spLocks noGrp="1"/>
          </p:cNvSpPr>
          <p:nvPr>
            <p:ph idx="1"/>
          </p:nvPr>
        </p:nvSpPr>
        <p:spPr/>
        <p:txBody>
          <a:bodyPr/>
          <a:lstStyle/>
          <a:p>
            <a:r>
              <a:rPr lang="en-US" altLang="en-US" sz="2400" dirty="0">
                <a:ea typeface="ヒラギノ角ゴ Pro W3" pitchFamily="-84" charset="-128"/>
              </a:rPr>
              <a:t>Nominal Interest Rate </a:t>
            </a:r>
            <a:r>
              <a:rPr lang="en-US" altLang="en-US" sz="2400" i="1" dirty="0"/>
              <a:t>i =</a:t>
            </a:r>
            <a:r>
              <a:rPr lang="en-US" altLang="en-US" sz="2400" i="1" dirty="0" err="1"/>
              <a:t>i</a:t>
            </a:r>
            <a:r>
              <a:rPr lang="en-US" altLang="en-US" sz="2400" i="1" baseline="-25000" dirty="0" err="1"/>
              <a:t>r</a:t>
            </a:r>
            <a:r>
              <a:rPr lang="en-US" altLang="en-US" sz="2400" dirty="0"/>
              <a:t> + </a:t>
            </a:r>
            <a:r>
              <a:rPr lang="en-US" altLang="en-US" sz="2400" dirty="0">
                <a:sym typeface="Symbol"/>
              </a:rPr>
              <a:t></a:t>
            </a:r>
            <a:r>
              <a:rPr lang="en-US" altLang="en-US" sz="2400" i="1" baseline="30000" dirty="0"/>
              <a:t>e    </a:t>
            </a:r>
            <a:r>
              <a:rPr lang="en-US" altLang="en-US" sz="3200" i="1" baseline="30000" dirty="0">
                <a:latin typeface="Times" panose="02020603050405020304" pitchFamily="18" charset="0"/>
                <a:ea typeface="MS PGothic" panose="020B0600070205080204" pitchFamily="34" charset="-128"/>
              </a:rPr>
              <a:t> </a:t>
            </a:r>
            <a:r>
              <a:rPr lang="en-US" altLang="en-US" sz="2400" dirty="0">
                <a:ea typeface="ヒラギノ角ゴ Pro W3" pitchFamily="-84" charset="-128"/>
              </a:rPr>
              <a:t>(7)</a:t>
            </a:r>
          </a:p>
          <a:p>
            <a:r>
              <a:rPr lang="en-US" altLang="en-US" sz="2400" dirty="0">
                <a:ea typeface="ヒラギノ角ゴ Pro W3" pitchFamily="-84" charset="-128"/>
              </a:rPr>
              <a:t>Real interest rate</a:t>
            </a:r>
          </a:p>
          <a:p>
            <a:pPr marL="744538" lvl="1" indent="-402336">
              <a:buFontTx/>
              <a:buAutoNum type="arabicPeriod"/>
            </a:pPr>
            <a:r>
              <a:rPr lang="en-US" altLang="en-US" dirty="0">
                <a:ea typeface="ヒラギノ角ゴ Pro W3" pitchFamily="-84" charset="-128"/>
              </a:rPr>
              <a:t>Interest rate that is adjusted for expected changes in the price level</a:t>
            </a:r>
          </a:p>
          <a:p>
            <a:pPr marL="744538" lvl="1" indent="-514350" algn="ctr">
              <a:spcAft>
                <a:spcPts val="1200"/>
              </a:spcAft>
              <a:buNone/>
            </a:pPr>
            <a:r>
              <a:rPr lang="en-US" altLang="en-US" i="1" dirty="0" err="1"/>
              <a:t>i</a:t>
            </a:r>
            <a:r>
              <a:rPr lang="en-US" altLang="en-US" i="1" baseline="-25000" dirty="0" err="1"/>
              <a:t>r</a:t>
            </a:r>
            <a:r>
              <a:rPr lang="en-US" altLang="en-US" dirty="0"/>
              <a:t> = </a:t>
            </a:r>
            <a:r>
              <a:rPr lang="en-US" altLang="en-US" i="1" dirty="0"/>
              <a:t>i</a:t>
            </a:r>
            <a:r>
              <a:rPr lang="en-US" altLang="en-US" dirty="0"/>
              <a:t> − </a:t>
            </a:r>
            <a:r>
              <a:rPr lang="en-US" altLang="en-US" dirty="0">
                <a:sym typeface="Symbol"/>
              </a:rPr>
              <a:t></a:t>
            </a:r>
            <a:r>
              <a:rPr lang="en-US" altLang="en-US" i="1" baseline="30000" dirty="0"/>
              <a:t>e      </a:t>
            </a:r>
            <a:r>
              <a:rPr lang="en-US" altLang="en-US" dirty="0">
                <a:ea typeface="ヒラギノ角ゴ Pro W3" pitchFamily="-84" charset="-128"/>
              </a:rPr>
              <a:t>(8)</a:t>
            </a:r>
          </a:p>
          <a:p>
            <a:pPr marL="744538" lvl="1" indent="-402336">
              <a:buFont typeface="Times" panose="02020603050405020304" pitchFamily="18" charset="0"/>
              <a:buAutoNum type="arabicPeriod" startAt="2"/>
            </a:pPr>
            <a:r>
              <a:rPr lang="en-US" altLang="en-US" dirty="0">
                <a:ea typeface="ヒラギノ角ゴ Pro W3" pitchFamily="-84" charset="-128"/>
              </a:rPr>
              <a:t>Real interest rate more accurately reflects true cost of borrowing</a:t>
            </a:r>
          </a:p>
          <a:p>
            <a:pPr marL="744538" lvl="1" indent="-402336">
              <a:buFont typeface="Times" panose="02020603050405020304" pitchFamily="18" charset="0"/>
              <a:buAutoNum type="arabicPeriod" startAt="2"/>
            </a:pPr>
            <a:r>
              <a:rPr lang="en-US" altLang="en-US" dirty="0">
                <a:ea typeface="ヒラギノ角ゴ Pro W3" pitchFamily="-84" charset="-128"/>
              </a:rPr>
              <a:t>When the real rate is low, there are greater incentives to borrow and less to lend</a:t>
            </a:r>
          </a:p>
          <a:p>
            <a:pPr marL="744538" lvl="1" indent="-402336">
              <a:buFont typeface="Times" panose="02020603050405020304" pitchFamily="18" charset="0"/>
              <a:buAutoNum type="arabicPeriod" startAt="2"/>
            </a:pPr>
            <a:r>
              <a:rPr lang="en-US" altLang="en-US" dirty="0"/>
              <a:t>We usually refer to this rate as the </a:t>
            </a:r>
            <a:r>
              <a:rPr lang="en-US" altLang="en-US" i="1" dirty="0"/>
              <a:t>ex ante</a:t>
            </a:r>
            <a:r>
              <a:rPr lang="en-US" altLang="en-US" dirty="0"/>
              <a:t> real rate of interest because it is adjusted for the </a:t>
            </a:r>
            <a:r>
              <a:rPr lang="en-US" altLang="en-US" i="1" dirty="0"/>
              <a:t>expected</a:t>
            </a:r>
            <a:r>
              <a:rPr lang="en-US" altLang="en-US" dirty="0"/>
              <a:t> level of inflation. After the fact, we can calculate the </a:t>
            </a:r>
            <a:r>
              <a:rPr lang="en-US" altLang="en-US" i="1" dirty="0"/>
              <a:t>ex post</a:t>
            </a:r>
            <a:r>
              <a:rPr lang="en-US" altLang="en-US" dirty="0"/>
              <a:t> real rate based on the observed level of inflation.</a:t>
            </a:r>
            <a:endParaRPr lang="en-US" dirty="0"/>
          </a:p>
          <a:p>
            <a:pPr marL="342202" lvl="1" indent="0">
              <a:buNone/>
            </a:pPr>
            <a:endParaRPr lang="en-US" dirty="0"/>
          </a:p>
        </p:txBody>
      </p:sp>
    </p:spTree>
    <p:extLst>
      <p:ext uri="{BB962C8B-B14F-4D97-AF65-F5344CB8AC3E}">
        <p14:creationId xmlns:p14="http://schemas.microsoft.com/office/powerpoint/2010/main" val="22297537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Distinction Between Real and Nominal Interest Rates </a:t>
            </a:r>
            <a:r>
              <a:rPr lang="en-US" altLang="en-US" sz="1800" dirty="0">
                <a:ea typeface="ヒラギノ角ゴ Pro W3" pitchFamily="-84" charset="-128"/>
              </a:rPr>
              <a:t>(2 of 2)</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0" indent="0">
                  <a:spcBef>
                    <a:spcPct val="50000"/>
                  </a:spcBef>
                  <a:buNone/>
                </a:pPr>
                <a:r>
                  <a:rPr lang="en-US" altLang="en-US" sz="2400" dirty="0">
                    <a:solidFill>
                      <a:prstClr val="black"/>
                    </a:solidFill>
                  </a:rPr>
                  <a:t>If </a:t>
                </a:r>
                <a:r>
                  <a:rPr lang="en-US" altLang="en-US" sz="2400" i="1" dirty="0" err="1">
                    <a:solidFill>
                      <a:prstClr val="black"/>
                    </a:solidFill>
                  </a:rPr>
                  <a:t>i</a:t>
                </a:r>
                <a:r>
                  <a:rPr lang="en-US" altLang="en-US" sz="2400" dirty="0">
                    <a:solidFill>
                      <a:prstClr val="black"/>
                    </a:solidFill>
                  </a:rPr>
                  <a:t> </a:t>
                </a:r>
                <a:r>
                  <a:rPr lang="en-US" altLang="en-US" sz="2400" dirty="0">
                    <a:solidFill>
                      <a:srgbClr val="000000"/>
                    </a:solidFill>
                  </a:rPr>
                  <a:t>=</a:t>
                </a:r>
                <a:r>
                  <a:rPr lang="en-US" altLang="en-US" sz="2400" dirty="0">
                    <a:solidFill>
                      <a:prstClr val="black"/>
                    </a:solidFill>
                  </a:rPr>
                  <a:t> 5% and </a:t>
                </a:r>
                <a:r>
                  <a:rPr lang="en-US" altLang="en-US" sz="2400" dirty="0">
                    <a:solidFill>
                      <a:prstClr val="black"/>
                    </a:solidFill>
                    <a:sym typeface="Symbol"/>
                  </a:rPr>
                  <a:t></a:t>
                </a:r>
                <a:r>
                  <a:rPr lang="en-US" altLang="en-US" sz="2400" i="1" baseline="30000" dirty="0">
                    <a:solidFill>
                      <a:prstClr val="black"/>
                    </a:solidFill>
                  </a:rPr>
                  <a:t>e</a:t>
                </a:r>
                <a:r>
                  <a:rPr lang="en-US" altLang="en-US" sz="2400" dirty="0">
                    <a:solidFill>
                      <a:prstClr val="black"/>
                    </a:solidFill>
                  </a:rPr>
                  <a:t> </a:t>
                </a:r>
                <a:r>
                  <a:rPr lang="en-US" altLang="en-US" sz="2400" dirty="0">
                    <a:solidFill>
                      <a:srgbClr val="000000"/>
                    </a:solidFill>
                  </a:rPr>
                  <a:t>=</a:t>
                </a:r>
                <a:r>
                  <a:rPr lang="en-US" altLang="en-US" sz="2400" dirty="0">
                    <a:solidFill>
                      <a:prstClr val="black"/>
                    </a:solidFill>
                  </a:rPr>
                  <a:t> 0% then</a:t>
                </a:r>
              </a:p>
              <a:p>
                <a:pPr marL="0" indent="0">
                  <a:spcBef>
                    <a:spcPct val="50000"/>
                  </a:spcBef>
                  <a:buNone/>
                </a:pPr>
                <a:r>
                  <a:rPr lang="en-US" altLang="en-US" sz="2400" dirty="0">
                    <a:solidFill>
                      <a:prstClr val="black"/>
                    </a:solidFill>
                  </a:rPr>
                  <a:t>	</a:t>
                </a:r>
                <a14:m>
                  <m:oMath xmlns:m="http://schemas.openxmlformats.org/officeDocument/2006/math">
                    <m:sSub>
                      <m:sSubPr>
                        <m:ctrlPr>
                          <a:rPr lang="en-US" altLang="en-US" sz="2400" i="1" smtClean="0">
                            <a:solidFill>
                              <a:prstClr val="black"/>
                            </a:solidFill>
                            <a:latin typeface="Cambria Math" panose="02040503050406030204" pitchFamily="18" charset="0"/>
                          </a:rPr>
                        </m:ctrlPr>
                      </m:sSubPr>
                      <m:e>
                        <m:r>
                          <a:rPr lang="en-US" altLang="en-US" sz="2400" b="0" i="1" smtClean="0">
                            <a:solidFill>
                              <a:prstClr val="black"/>
                            </a:solidFill>
                            <a:latin typeface="Cambria Math" panose="02040503050406030204" pitchFamily="18" charset="0"/>
                          </a:rPr>
                          <m:t>𝑖</m:t>
                        </m:r>
                      </m:e>
                      <m:sub>
                        <m:r>
                          <a:rPr lang="en-US" altLang="en-US" sz="2400" b="0" i="1" smtClean="0">
                            <a:solidFill>
                              <a:prstClr val="black"/>
                            </a:solidFill>
                            <a:latin typeface="Cambria Math" panose="02040503050406030204" pitchFamily="18" charset="0"/>
                          </a:rPr>
                          <m:t>𝑟</m:t>
                        </m:r>
                      </m:sub>
                    </m:sSub>
                  </m:oMath>
                </a14:m>
                <a:r>
                  <a:rPr lang="en-US" altLang="en-US" sz="2400" dirty="0">
                    <a:solidFill>
                      <a:prstClr val="black"/>
                    </a:solidFill>
                  </a:rPr>
                  <a:t>=5% − 0% = 5%</a:t>
                </a:r>
                <a:endParaRPr lang="en-US"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833" t="-452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Content Placeholder 3"/>
              <p:cNvSpPr>
                <a:spLocks noGrp="1"/>
              </p:cNvSpPr>
              <p:nvPr>
                <p:ph idx="13"/>
              </p:nvPr>
            </p:nvSpPr>
            <p:spPr/>
            <p:txBody>
              <a:bodyPr/>
              <a:lstStyle/>
              <a:p>
                <a:pPr marL="0" indent="0">
                  <a:spcBef>
                    <a:spcPct val="30000"/>
                  </a:spcBef>
                  <a:buClr>
                    <a:prstClr val="black"/>
                  </a:buClr>
                  <a:buNone/>
                </a:pPr>
                <a:r>
                  <a:rPr lang="en-US" altLang="en-US" sz="2400" dirty="0">
                    <a:solidFill>
                      <a:srgbClr val="000000"/>
                    </a:solidFill>
                  </a:rPr>
                  <a:t>If </a:t>
                </a:r>
                <a:r>
                  <a:rPr lang="en-US" altLang="en-US" sz="2400" i="1" dirty="0" err="1">
                    <a:solidFill>
                      <a:srgbClr val="000000"/>
                    </a:solidFill>
                  </a:rPr>
                  <a:t>i</a:t>
                </a:r>
                <a:r>
                  <a:rPr lang="en-US" altLang="en-US" sz="2400" dirty="0">
                    <a:solidFill>
                      <a:srgbClr val="000000"/>
                    </a:solidFill>
                  </a:rPr>
                  <a:t> = 10% and </a:t>
                </a:r>
                <a:r>
                  <a:rPr lang="en-US" altLang="en-US" sz="2400" dirty="0">
                    <a:solidFill>
                      <a:prstClr val="black"/>
                    </a:solidFill>
                    <a:sym typeface="Symbol"/>
                  </a:rPr>
                  <a:t></a:t>
                </a:r>
                <a:r>
                  <a:rPr lang="en-US" altLang="en-US" sz="2400" i="1" baseline="30000" dirty="0">
                    <a:solidFill>
                      <a:srgbClr val="000000"/>
                    </a:solidFill>
                  </a:rPr>
                  <a:t>e</a:t>
                </a:r>
                <a:r>
                  <a:rPr lang="en-US" altLang="en-US" sz="2400" dirty="0">
                    <a:solidFill>
                      <a:srgbClr val="000000"/>
                    </a:solidFill>
                  </a:rPr>
                  <a:t> = 20% then</a:t>
                </a:r>
              </a:p>
              <a:p>
                <a:pPr marL="0" indent="0">
                  <a:spcBef>
                    <a:spcPct val="30000"/>
                  </a:spcBef>
                  <a:buClr>
                    <a:prstClr val="black"/>
                  </a:buClr>
                  <a:buNone/>
                </a:pPr>
                <a:r>
                  <a:rPr lang="en-US" altLang="en-US" sz="2400" dirty="0">
                    <a:solidFill>
                      <a:srgbClr val="000000"/>
                    </a:solidFill>
                  </a:rPr>
                  <a:t>	</a:t>
                </a:r>
                <a14:m>
                  <m:oMath xmlns:m="http://schemas.openxmlformats.org/officeDocument/2006/math">
                    <m:sSub>
                      <m:sSubPr>
                        <m:ctrlPr>
                          <a:rPr lang="en-US" altLang="en-US" sz="2400" i="1" smtClean="0">
                            <a:solidFill>
                              <a:srgbClr val="000000"/>
                            </a:solidFill>
                            <a:latin typeface="Cambria Math" panose="02040503050406030204" pitchFamily="18" charset="0"/>
                          </a:rPr>
                        </m:ctrlPr>
                      </m:sSubPr>
                      <m:e>
                        <m:r>
                          <a:rPr lang="en-US" altLang="en-US" sz="2400" b="0" i="1" smtClean="0">
                            <a:solidFill>
                              <a:srgbClr val="000000"/>
                            </a:solidFill>
                            <a:latin typeface="Cambria Math" panose="02040503050406030204" pitchFamily="18" charset="0"/>
                          </a:rPr>
                          <m:t>𝑖</m:t>
                        </m:r>
                      </m:e>
                      <m:sub>
                        <m:r>
                          <a:rPr lang="en-US" altLang="en-US" sz="2400" b="0" i="1" smtClean="0">
                            <a:solidFill>
                              <a:srgbClr val="000000"/>
                            </a:solidFill>
                            <a:latin typeface="Cambria Math" panose="02040503050406030204" pitchFamily="18" charset="0"/>
                          </a:rPr>
                          <m:t>𝑟</m:t>
                        </m:r>
                      </m:sub>
                    </m:sSub>
                  </m:oMath>
                </a14:m>
                <a:r>
                  <a:rPr lang="en-US" altLang="en-US" sz="2400" dirty="0">
                    <a:solidFill>
                      <a:srgbClr val="000000"/>
                    </a:solidFill>
                  </a:rPr>
                  <a:t>=10% − 20% = − 10%</a:t>
                </a:r>
                <a:endParaRPr lang="en-US" sz="2400" dirty="0"/>
              </a:p>
            </p:txBody>
          </p:sp>
        </mc:Choice>
        <mc:Fallback xmlns="">
          <p:sp>
            <p:nvSpPr>
              <p:cNvPr id="4" name="Content Placeholder 3"/>
              <p:cNvSpPr>
                <a:spLocks noGrp="1" noRot="1" noChangeAspect="1" noMove="1" noResize="1" noEditPoints="1" noAdjustHandles="1" noChangeArrowheads="1" noChangeShapeType="1" noTextEdit="1"/>
              </p:cNvSpPr>
              <p:nvPr>
                <p:ph idx="13"/>
              </p:nvPr>
            </p:nvSpPr>
            <p:spPr>
              <a:blipFill>
                <a:blip r:embed="rId3"/>
                <a:stretch>
                  <a:fillRect l="-833" t="-4507"/>
                </a:stretch>
              </a:blipFill>
            </p:spPr>
            <p:txBody>
              <a:bodyPr/>
              <a:lstStyle/>
              <a:p>
                <a:r>
                  <a:rPr lang="en-US">
                    <a:noFill/>
                  </a:rPr>
                  <a:t> </a:t>
                </a:r>
              </a:p>
            </p:txBody>
          </p:sp>
        </mc:Fallback>
      </mc:AlternateContent>
    </p:spTree>
    <p:extLst>
      <p:ext uri="{BB962C8B-B14F-4D97-AF65-F5344CB8AC3E}">
        <p14:creationId xmlns:p14="http://schemas.microsoft.com/office/powerpoint/2010/main" val="4318215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Global: Negative T-Bill Rates? It Can Happen</a:t>
            </a:r>
            <a:endParaRPr lang="en-US" dirty="0"/>
          </a:p>
        </p:txBody>
      </p:sp>
      <p:sp>
        <p:nvSpPr>
          <p:cNvPr id="3" name="Content Placeholder 2"/>
          <p:cNvSpPr>
            <a:spLocks noGrp="1"/>
          </p:cNvSpPr>
          <p:nvPr>
            <p:ph idx="1"/>
          </p:nvPr>
        </p:nvSpPr>
        <p:spPr/>
        <p:txBody>
          <a:bodyPr/>
          <a:lstStyle/>
          <a:p>
            <a:r>
              <a:rPr lang="en-US" altLang="en-US" sz="2400" dirty="0">
                <a:ea typeface="ヒラギノ角ゴ Pro W3" pitchFamily="-84" charset="-128"/>
              </a:rPr>
              <a:t>In November 1998, rates on Japanese </a:t>
            </a:r>
            <a:br>
              <a:rPr lang="en-US" altLang="en-US" sz="2400" dirty="0">
                <a:ea typeface="ヒラギノ角ゴ Pro W3" pitchFamily="-84" charset="-128"/>
              </a:rPr>
            </a:br>
            <a:r>
              <a:rPr lang="en-US" altLang="en-US" sz="2400" dirty="0">
                <a:ea typeface="ヒラギノ角ゴ Pro W3" pitchFamily="-84" charset="-128"/>
              </a:rPr>
              <a:t>6-month government bonds were negative! Investors were willing to pay </a:t>
            </a:r>
            <a:r>
              <a:rPr lang="en-US" altLang="en-US" sz="2400" i="1" dirty="0">
                <a:ea typeface="ヒラギノ角ゴ Pro W3" pitchFamily="-84" charset="-128"/>
              </a:rPr>
              <a:t>more</a:t>
            </a:r>
            <a:r>
              <a:rPr lang="en-US" altLang="en-US" sz="2400" dirty="0">
                <a:ea typeface="ヒラギノ角ゴ Pro W3" pitchFamily="-84" charset="-128"/>
              </a:rPr>
              <a:t> than they would receive in the future.</a:t>
            </a:r>
          </a:p>
          <a:p>
            <a:r>
              <a:rPr lang="en-US" altLang="en-US" sz="2400" dirty="0">
                <a:ea typeface="ヒラギノ角ゴ Pro W3" pitchFamily="-84" charset="-128"/>
              </a:rPr>
              <a:t>Same thing happened in the U.S. in September of 2008, then Sweden (July 2009), Denmark (July 2012), the Eurozone (June 2014), Switzerland (December 2014), and Japan again in early 2016.</a:t>
            </a:r>
          </a:p>
          <a:p>
            <a:r>
              <a:rPr lang="en-US" altLang="en-US" sz="2400" dirty="0">
                <a:ea typeface="ヒラギノ角ゴ Pro W3" pitchFamily="-84" charset="-128"/>
              </a:rPr>
              <a:t>Best explanation is that investors found the convenience of the Treasury bills (in the U.S. case) worth something—more convenient than cash. But that can only go so far—the rate was only slightly negative.</a:t>
            </a:r>
            <a:endParaRPr lang="en-US" sz="2400" dirty="0"/>
          </a:p>
          <a:p>
            <a:endParaRPr lang="en-US" sz="2400" dirty="0"/>
          </a:p>
        </p:txBody>
      </p:sp>
    </p:spTree>
    <p:extLst>
      <p:ext uri="{BB962C8B-B14F-4D97-AF65-F5344CB8AC3E}">
        <p14:creationId xmlns:p14="http://schemas.microsoft.com/office/powerpoint/2010/main" val="14626034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dirty="0">
                <a:ea typeface="ヒラギノ角ゴ Pro W3" pitchFamily="-84" charset="-128"/>
              </a:rPr>
              <a:t>Figure 3.1 Real and Nominal Interest Rates (Three-Month Treasury Bill), 1953–2016</a:t>
            </a:r>
            <a:endParaRPr lang="en-US" sz="2400" dirty="0"/>
          </a:p>
        </p:txBody>
      </p:sp>
      <p:pic>
        <p:nvPicPr>
          <p:cNvPr id="4" name="Picture 2" descr="The vertical axis is labeled &quot;Interest rate (percent)&quot; and ranges from negative 8 to 16 in increments of 4. The horizontal axis lists dates from 1955 to 2015 in 5-year increments. The interest rate estimated real rate for the year 1955 is shown as 1.5 percent which decreases down almost to 0 by the year 1960. The interest rate however, recovers back and reaches to a value of 1.75 by the year 1965 but show a declining trend once again thereafter and falls down to a value of negative 4 percent by the year 1980. It shows a sudden growth thereafter and reach to a value of 6 percent by 1982. The interest rate for estimated real rate shows a net declining trend thereafter and falls down to 0 percent by 1990 and to negative 4 percent by the year 2010 but recovers back to 0 percent by the 2015.&#10;The interest rate for nominal rate is shown as 2 percent for the year 1995 and with the net growth rate over the years it reaches to a value of 15 percent by the year 1980. The interest for nominal rate shows a net decline thereafter and falls down to a value of 0 percent by the year 2010 and remain changed till 2015.&#10;The values used in the description are approximat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13418" y="1509240"/>
            <a:ext cx="5852160" cy="32913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ontent Placeholder 2"/>
          <p:cNvSpPr>
            <a:spLocks noGrp="1"/>
          </p:cNvSpPr>
          <p:nvPr>
            <p:ph idx="1"/>
          </p:nvPr>
        </p:nvSpPr>
        <p:spPr>
          <a:xfrm>
            <a:off x="1981200" y="4956049"/>
            <a:ext cx="8229600" cy="944563"/>
          </a:xfrm>
        </p:spPr>
        <p:txBody>
          <a:bodyPr/>
          <a:lstStyle/>
          <a:p>
            <a:pPr marL="0" indent="0">
              <a:buNone/>
            </a:pPr>
            <a:r>
              <a:rPr lang="en-US" sz="1200" i="1" dirty="0"/>
              <a:t>Sources:</a:t>
            </a:r>
            <a:r>
              <a:rPr lang="en-US" sz="1200" dirty="0"/>
              <a:t> Federal Reserve Bank of St. Louis FRED database: </a:t>
            </a:r>
            <a:r>
              <a:rPr lang="en-US" sz="1200" dirty="0">
                <a:hlinkClick r:id="rId3"/>
              </a:rPr>
              <a:t>https://fred.stlouisfed.org/series/TB3MS</a:t>
            </a:r>
            <a:r>
              <a:rPr lang="en-US" sz="1200" dirty="0"/>
              <a:t> and </a:t>
            </a:r>
            <a:r>
              <a:rPr lang="en-US" sz="1200" dirty="0">
                <a:hlinkClick r:id="rId4"/>
              </a:rPr>
              <a:t>https://fred.stlouisfed.org/series/CPIAUCSL</a:t>
            </a:r>
            <a:r>
              <a:rPr lang="en-US" sz="1200" dirty="0"/>
              <a:t>. The real rate is constructed using the procedure outlined in Frederic S. </a:t>
            </a:r>
            <a:r>
              <a:rPr lang="en-US" sz="1200" dirty="0" err="1"/>
              <a:t>Mishkin</a:t>
            </a:r>
            <a:r>
              <a:rPr lang="en-US" sz="1200" dirty="0"/>
              <a:t>, “The Real Interest Rate: An Empirical Investigation,” </a:t>
            </a:r>
            <a:r>
              <a:rPr lang="en-US" sz="1200" i="1" dirty="0"/>
              <a:t>Carnegie–Rochester Conference Series on Public Policy</a:t>
            </a:r>
            <a:r>
              <a:rPr lang="en-US" sz="1200" dirty="0"/>
              <a:t> 15 (1981): 151–200. This involves estimating expected inflation as a function of past interest rates, inflation, and time trends and then subtracting the expected inflation measure from the nominal interest rate.</a:t>
            </a:r>
          </a:p>
        </p:txBody>
      </p:sp>
    </p:spTree>
    <p:extLst>
      <p:ext uri="{BB962C8B-B14F-4D97-AF65-F5344CB8AC3E}">
        <p14:creationId xmlns:p14="http://schemas.microsoft.com/office/powerpoint/2010/main" val="10041849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Distinction Between Interest Rates and Returns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0" indent="0">
                  <a:buNone/>
                </a:pPr>
                <a:r>
                  <a:rPr lang="en-US" altLang="en-US" sz="2400" dirty="0">
                    <a:ea typeface="ヒラギノ角ゴ Pro W3" pitchFamily="-84" charset="-128"/>
                  </a:rPr>
                  <a:t>Rate of Return: we can decompose returns into two pieces:</a:t>
                </a:r>
              </a:p>
              <a:p>
                <a:pPr marL="0" indent="0">
                  <a:spcAft>
                    <a:spcPts val="1500"/>
                  </a:spcAft>
                  <a:buNone/>
                </a:pPr>
                <a:r>
                  <a:rPr lang="en-US" altLang="en-US" sz="2400" dirty="0">
                    <a:ea typeface="ヒラギノ角ゴ Pro W3" pitchFamily="-84" charset="-128"/>
                  </a:rPr>
                  <a:t>	</a:t>
                </a:r>
                <a14:m>
                  <m:oMath xmlns:m="http://schemas.openxmlformats.org/officeDocument/2006/math">
                    <m:r>
                      <a:rPr lang="en-US" altLang="en-US" sz="2400" b="0" i="1" smtClean="0">
                        <a:latin typeface="Cambria Math" panose="02040503050406030204" pitchFamily="18" charset="0"/>
                        <a:ea typeface="ヒラギノ角ゴ Pro W3" pitchFamily="-84" charset="-128"/>
                      </a:rPr>
                      <m:t>𝑅</m:t>
                    </m:r>
                    <m:r>
                      <a:rPr lang="en-US" altLang="en-US" sz="2400" b="0" i="1" smtClean="0">
                        <a:latin typeface="Cambria Math" panose="02040503050406030204" pitchFamily="18" charset="0"/>
                        <a:ea typeface="ヒラギノ角ゴ Pro W3" pitchFamily="-84" charset="-128"/>
                      </a:rPr>
                      <m:t>=</m:t>
                    </m:r>
                    <m:f>
                      <m:fPr>
                        <m:ctrlPr>
                          <a:rPr lang="en-US" altLang="en-US" sz="2400" b="0" i="1" smtClean="0">
                            <a:latin typeface="Cambria Math" panose="02040503050406030204" pitchFamily="18" charset="0"/>
                            <a:ea typeface="ヒラギノ角ゴ Pro W3" pitchFamily="-84" charset="-128"/>
                          </a:rPr>
                        </m:ctrlPr>
                      </m:fPr>
                      <m:num>
                        <m:r>
                          <a:rPr lang="en-US" altLang="en-US" sz="2400" b="0" i="1" smtClean="0">
                            <a:latin typeface="Cambria Math" panose="02040503050406030204" pitchFamily="18" charset="0"/>
                            <a:ea typeface="ヒラギノ角ゴ Pro W3" pitchFamily="-84" charset="-128"/>
                          </a:rPr>
                          <m:t>𝐶</m:t>
                        </m:r>
                        <m:r>
                          <a:rPr lang="en-US" altLang="en-US" sz="2400" b="0" i="1" smtClean="0">
                            <a:latin typeface="Cambria Math" panose="02040503050406030204" pitchFamily="18" charset="0"/>
                            <a:ea typeface="ヒラギノ角ゴ Pro W3" pitchFamily="-84" charset="-128"/>
                          </a:rPr>
                          <m:t>+</m:t>
                        </m:r>
                        <m:sSub>
                          <m:sSubPr>
                            <m:ctrlPr>
                              <a:rPr lang="en-US" altLang="en-US" sz="2400" b="0" i="1" smtClean="0">
                                <a:latin typeface="Cambria Math" panose="02040503050406030204" pitchFamily="18" charset="0"/>
                                <a:ea typeface="ヒラギノ角ゴ Pro W3" pitchFamily="-84" charset="-128"/>
                              </a:rPr>
                            </m:ctrlPr>
                          </m:sSubPr>
                          <m:e>
                            <m:r>
                              <a:rPr lang="en-US" altLang="en-US" sz="2400" b="0" i="1" smtClean="0">
                                <a:latin typeface="Cambria Math" panose="02040503050406030204" pitchFamily="18" charset="0"/>
                                <a:ea typeface="ヒラギノ角ゴ Pro W3" pitchFamily="-84" charset="-128"/>
                              </a:rPr>
                              <m:t>𝑃</m:t>
                            </m:r>
                          </m:e>
                          <m:sub>
                            <m:r>
                              <a:rPr lang="en-US" altLang="en-US" sz="2400" b="0" i="1" smtClean="0">
                                <a:latin typeface="Cambria Math" panose="02040503050406030204" pitchFamily="18" charset="0"/>
                                <a:ea typeface="ヒラギノ角ゴ Pro W3" pitchFamily="-84" charset="-128"/>
                              </a:rPr>
                              <m:t>𝑡</m:t>
                            </m:r>
                            <m:r>
                              <a:rPr lang="en-US" altLang="en-US" sz="2400" b="0" i="1" smtClean="0">
                                <a:latin typeface="Cambria Math" panose="02040503050406030204" pitchFamily="18" charset="0"/>
                                <a:ea typeface="ヒラギノ角ゴ Pro W3" pitchFamily="-84" charset="-128"/>
                              </a:rPr>
                              <m:t>+1</m:t>
                            </m:r>
                          </m:sub>
                        </m:sSub>
                        <m:r>
                          <a:rPr lang="en-US" altLang="en-US" sz="2400" b="0" i="1" smtClean="0">
                            <a:latin typeface="Cambria Math" panose="02040503050406030204" pitchFamily="18" charset="0"/>
                            <a:ea typeface="ヒラギノ角ゴ Pro W3" pitchFamily="-84" charset="-128"/>
                          </a:rPr>
                          <m:t>−</m:t>
                        </m:r>
                        <m:sSub>
                          <m:sSubPr>
                            <m:ctrlPr>
                              <a:rPr lang="en-US" altLang="en-US" sz="2400" b="0" i="1" smtClean="0">
                                <a:latin typeface="Cambria Math" panose="02040503050406030204" pitchFamily="18" charset="0"/>
                                <a:ea typeface="ヒラギノ角ゴ Pro W3" pitchFamily="-84" charset="-128"/>
                              </a:rPr>
                            </m:ctrlPr>
                          </m:sSubPr>
                          <m:e>
                            <m:r>
                              <a:rPr lang="en-US" altLang="en-US" sz="2400" b="0" i="1" smtClean="0">
                                <a:latin typeface="Cambria Math" panose="02040503050406030204" pitchFamily="18" charset="0"/>
                                <a:ea typeface="ヒラギノ角ゴ Pro W3" pitchFamily="-84" charset="-128"/>
                              </a:rPr>
                              <m:t>𝑃</m:t>
                            </m:r>
                          </m:e>
                          <m:sub>
                            <m:r>
                              <a:rPr lang="en-US" altLang="en-US" sz="2400" b="0" i="1" smtClean="0">
                                <a:latin typeface="Cambria Math" panose="02040503050406030204" pitchFamily="18" charset="0"/>
                                <a:ea typeface="ヒラギノ角ゴ Pro W3" pitchFamily="-84" charset="-128"/>
                              </a:rPr>
                              <m:t>𝑡</m:t>
                            </m:r>
                          </m:sub>
                        </m:sSub>
                      </m:num>
                      <m:den>
                        <m:sSub>
                          <m:sSubPr>
                            <m:ctrlPr>
                              <a:rPr lang="en-US" altLang="en-US" sz="2400" b="0" i="1" smtClean="0">
                                <a:latin typeface="Cambria Math" panose="02040503050406030204" pitchFamily="18" charset="0"/>
                                <a:ea typeface="ヒラギノ角ゴ Pro W3" pitchFamily="-84" charset="-128"/>
                              </a:rPr>
                            </m:ctrlPr>
                          </m:sSubPr>
                          <m:e>
                            <m:r>
                              <a:rPr lang="en-US" altLang="en-US" sz="2400" b="0" i="1" smtClean="0">
                                <a:latin typeface="Cambria Math" panose="02040503050406030204" pitchFamily="18" charset="0"/>
                                <a:ea typeface="ヒラギノ角ゴ Pro W3" pitchFamily="-84" charset="-128"/>
                              </a:rPr>
                              <m:t>𝑃</m:t>
                            </m:r>
                          </m:e>
                          <m:sub>
                            <m:r>
                              <a:rPr lang="en-US" altLang="en-US" sz="2400" b="0" i="1" smtClean="0">
                                <a:latin typeface="Cambria Math" panose="02040503050406030204" pitchFamily="18" charset="0"/>
                                <a:ea typeface="ヒラギノ角ゴ Pro W3" pitchFamily="-84" charset="-128"/>
                              </a:rPr>
                              <m:t>𝑡</m:t>
                            </m:r>
                          </m:sub>
                        </m:sSub>
                      </m:den>
                    </m:f>
                  </m:oMath>
                </a14:m>
                <a:r>
                  <a:rPr lang="en-US" altLang="en-US" sz="2400" dirty="0">
                    <a:ea typeface="ヒラギノ角ゴ Pro W3" pitchFamily="-84" charset="-128"/>
                  </a:rPr>
                  <a:t>               (9)</a:t>
                </a:r>
              </a:p>
              <a:p>
                <a:pPr marL="0" indent="0">
                  <a:buNone/>
                </a:pPr>
                <a:r>
                  <a:rPr lang="en-US" altLang="en-US" sz="2400" dirty="0">
                    <a:ea typeface="ヒラギノ角ゴ Pro W3" pitchFamily="-84" charset="-128"/>
                  </a:rPr>
                  <a:t>	</a:t>
                </a:r>
                <a14:m>
                  <m:oMath xmlns:m="http://schemas.openxmlformats.org/officeDocument/2006/math">
                    <m:r>
                      <a:rPr lang="en-US" altLang="en-US" sz="2400" b="0" i="1" smtClean="0">
                        <a:latin typeface="Cambria Math" panose="02040503050406030204" pitchFamily="18" charset="0"/>
                        <a:ea typeface="ヒラギノ角ゴ Pro W3" pitchFamily="-84" charset="-128"/>
                      </a:rPr>
                      <m:t>𝑅</m:t>
                    </m:r>
                    <m:r>
                      <a:rPr lang="en-US" altLang="en-US" sz="2400" b="0" i="1" smtClean="0">
                        <a:latin typeface="Cambria Math" panose="02040503050406030204" pitchFamily="18" charset="0"/>
                        <a:ea typeface="ヒラギノ角ゴ Pro W3" pitchFamily="-84" charset="-128"/>
                      </a:rPr>
                      <m:t>=</m:t>
                    </m:r>
                    <m:sSub>
                      <m:sSubPr>
                        <m:ctrlPr>
                          <a:rPr lang="en-US" altLang="en-US" sz="2400" b="0" i="1" smtClean="0">
                            <a:latin typeface="Cambria Math" panose="02040503050406030204" pitchFamily="18" charset="0"/>
                            <a:ea typeface="ヒラギノ角ゴ Pro W3" pitchFamily="-84" charset="-128"/>
                          </a:rPr>
                        </m:ctrlPr>
                      </m:sSubPr>
                      <m:e>
                        <m:r>
                          <a:rPr lang="en-US" altLang="en-US" sz="2400" b="0" i="1" smtClean="0">
                            <a:latin typeface="Cambria Math" panose="02040503050406030204" pitchFamily="18" charset="0"/>
                            <a:ea typeface="ヒラギノ角ゴ Pro W3" pitchFamily="-84" charset="-128"/>
                          </a:rPr>
                          <m:t>𝑖</m:t>
                        </m:r>
                      </m:e>
                      <m:sub>
                        <m:r>
                          <a:rPr lang="en-US" altLang="en-US" sz="2400" b="0" i="1" smtClean="0">
                            <a:latin typeface="Cambria Math" panose="02040503050406030204" pitchFamily="18" charset="0"/>
                            <a:ea typeface="ヒラギノ角ゴ Pro W3" pitchFamily="-84" charset="-128"/>
                          </a:rPr>
                          <m:t>𝑐</m:t>
                        </m:r>
                      </m:sub>
                    </m:sSub>
                    <m:r>
                      <a:rPr lang="en-US" altLang="en-US" sz="2400" b="0" i="1" smtClean="0">
                        <a:latin typeface="Cambria Math" panose="02040503050406030204" pitchFamily="18" charset="0"/>
                        <a:ea typeface="ヒラギノ角ゴ Pro W3" pitchFamily="-84" charset="-128"/>
                      </a:rPr>
                      <m:t>+</m:t>
                    </m:r>
                    <m:r>
                      <a:rPr lang="en-US" altLang="en-US" sz="2400" b="0" i="1" smtClean="0">
                        <a:latin typeface="Cambria Math" panose="02040503050406030204" pitchFamily="18" charset="0"/>
                        <a:ea typeface="ヒラギノ角ゴ Pro W3" pitchFamily="-84" charset="-128"/>
                      </a:rPr>
                      <m:t>𝑔</m:t>
                    </m:r>
                    <m:r>
                      <a:rPr lang="en-US" altLang="en-US" sz="2400" b="0" i="1" smtClean="0">
                        <a:latin typeface="Cambria Math" panose="02040503050406030204" pitchFamily="18" charset="0"/>
                        <a:ea typeface="ヒラギノ角ゴ Pro W3" pitchFamily="-84" charset="-128"/>
                      </a:rPr>
                      <m:t>  </m:t>
                    </m:r>
                  </m:oMath>
                </a14:m>
                <a:r>
                  <a:rPr lang="en-US" altLang="en-US" sz="2400" dirty="0">
                    <a:ea typeface="ヒラギノ角ゴ Pro W3" pitchFamily="-84" charset="-128"/>
                  </a:rPr>
                  <a:t>(10)</a:t>
                </a:r>
              </a:p>
              <a:p>
                <a:pPr marL="0" indent="0">
                  <a:buNone/>
                </a:pPr>
                <a:r>
                  <a:rPr lang="en-US" altLang="en-US" sz="2400" dirty="0">
                    <a:ea typeface="ヒラギノ角ゴ Pro W3" pitchFamily="-84" charset="-128"/>
                  </a:rPr>
                  <a:t>Where </a:t>
                </a:r>
                <a14:m>
                  <m:oMath xmlns:m="http://schemas.openxmlformats.org/officeDocument/2006/math">
                    <m:sSub>
                      <m:sSubPr>
                        <m:ctrlPr>
                          <a:rPr lang="en-US" altLang="en-US" sz="2400" i="1">
                            <a:latin typeface="Cambria Math" panose="02040503050406030204" pitchFamily="18" charset="0"/>
                            <a:ea typeface="ヒラギノ角ゴ Pro W3" pitchFamily="-84" charset="-128"/>
                          </a:rPr>
                        </m:ctrlPr>
                      </m:sSubPr>
                      <m:e>
                        <m:r>
                          <a:rPr lang="en-US" altLang="en-US" sz="2400" i="1">
                            <a:latin typeface="Cambria Math" panose="02040503050406030204" pitchFamily="18" charset="0"/>
                            <a:ea typeface="ヒラギノ角ゴ Pro W3" pitchFamily="-84" charset="-128"/>
                          </a:rPr>
                          <m:t>𝑖</m:t>
                        </m:r>
                      </m:e>
                      <m:sub>
                        <m:r>
                          <a:rPr lang="en-US" altLang="en-US" sz="2400" i="1">
                            <a:latin typeface="Cambria Math" panose="02040503050406030204" pitchFamily="18" charset="0"/>
                            <a:ea typeface="ヒラギノ角ゴ Pro W3" pitchFamily="-84" charset="-128"/>
                          </a:rPr>
                          <m:t>𝑐</m:t>
                        </m:r>
                      </m:sub>
                    </m:sSub>
                  </m:oMath>
                </a14:m>
                <a:r>
                  <a:rPr lang="en-US" altLang="en-US" sz="2400" dirty="0">
                    <a:ea typeface="ヒラギノ角ゴ Pro W3" pitchFamily="-84" charset="-128"/>
                  </a:rPr>
                  <a:t>=Current Yield= C/P</a:t>
                </a:r>
                <a:r>
                  <a:rPr lang="en-US" altLang="en-US" sz="2400" baseline="-25000" dirty="0">
                    <a:ea typeface="ヒラギノ角ゴ Pro W3" pitchFamily="-84" charset="-128"/>
                  </a:rPr>
                  <a:t>t</a:t>
                </a:r>
                <a:r>
                  <a:rPr lang="en-US" altLang="en-US" sz="2400" dirty="0">
                    <a:ea typeface="ヒラギノ角ゴ Pro W3" pitchFamily="-84" charset="-128"/>
                  </a:rPr>
                  <a:t> ,  </a:t>
                </a:r>
                <a14:m>
                  <m:oMath xmlns:m="http://schemas.openxmlformats.org/officeDocument/2006/math">
                    <m:r>
                      <a:rPr lang="en-US" altLang="en-US" sz="2400" i="1">
                        <a:latin typeface="Cambria Math" panose="02040503050406030204" pitchFamily="18" charset="0"/>
                        <a:ea typeface="ヒラギノ角ゴ Pro W3" pitchFamily="-84" charset="-128"/>
                      </a:rPr>
                      <m:t>𝑔</m:t>
                    </m:r>
                    <m:r>
                      <a:rPr lang="en-US" altLang="en-US" sz="2400" i="1">
                        <a:latin typeface="Cambria Math" panose="02040503050406030204" pitchFamily="18" charset="0"/>
                        <a:ea typeface="ヒラギノ角ゴ Pro W3" pitchFamily="-84" charset="-128"/>
                      </a:rPr>
                      <m:t> </m:t>
                    </m:r>
                  </m:oMath>
                </a14:m>
                <a:r>
                  <a:rPr lang="en-US" altLang="en-US" sz="2400" dirty="0">
                    <a:ea typeface="ヒラギノ角ゴ Pro W3" pitchFamily="-84" charset="-128"/>
                  </a:rPr>
                  <a:t>=Capital Gain Yield= (P</a:t>
                </a:r>
                <a:r>
                  <a:rPr lang="en-US" altLang="en-US" sz="2400" baseline="-25000" dirty="0">
                    <a:ea typeface="ヒラギノ角ゴ Pro W3" pitchFamily="-84" charset="-128"/>
                  </a:rPr>
                  <a:t>t+1</a:t>
                </a:r>
                <a:r>
                  <a:rPr lang="en-US" altLang="en-US" sz="2400" dirty="0">
                    <a:ea typeface="ヒラギノ角ゴ Pro W3" pitchFamily="-84" charset="-128"/>
                  </a:rPr>
                  <a:t> – P</a:t>
                </a:r>
                <a:r>
                  <a:rPr lang="en-US" altLang="en-US" sz="2400" baseline="-25000" dirty="0">
                    <a:ea typeface="ヒラギノ角ゴ Pro W3" pitchFamily="-84" charset="-128"/>
                  </a:rPr>
                  <a:t>t</a:t>
                </a:r>
                <a:r>
                  <a:rPr lang="en-US" altLang="en-US" sz="2400" dirty="0">
                    <a:ea typeface="ヒラギノ角ゴ Pro W3" pitchFamily="-84" charset="-128"/>
                  </a:rPr>
                  <a:t>)/P</a:t>
                </a:r>
                <a:r>
                  <a:rPr lang="en-US" altLang="en-US" sz="2400" baseline="-25000" dirty="0">
                    <a:ea typeface="ヒラギノ角ゴ Pro W3" pitchFamily="-84" charset="-128"/>
                  </a:rPr>
                  <a:t>t</a:t>
                </a:r>
                <a:endParaRPr lang="en-US" altLang="en-US" sz="2400" dirty="0">
                  <a:ea typeface="ヒラギノ角ゴ Pro W3" pitchFamily="-84" charset="-128"/>
                </a:endParaRPr>
              </a:p>
              <a:p>
                <a:pPr marL="0" indent="0">
                  <a:buNone/>
                </a:pPr>
                <a:r>
                  <a:rPr lang="en-US" altLang="en-US" sz="2400" dirty="0">
                    <a:ea typeface="ヒラギノ角ゴ Pro W3" pitchFamily="-84" charset="-128"/>
                  </a:rPr>
                  <a:t>Example: What would the rate of return be on a bond bought for $1,000 and sold one year later for $800?</a:t>
                </a:r>
              </a:p>
              <a:p>
                <a:pPr marL="0" indent="0">
                  <a:buNone/>
                </a:pPr>
                <a:r>
                  <a:rPr lang="en-US" altLang="en-US" sz="2400" dirty="0">
                    <a:ea typeface="ヒラギノ角ゴ Pro W3" pitchFamily="-84" charset="-128"/>
                  </a:rPr>
                  <a:t>Coupon=$1000*0.08=$80, Capital Gain=800-1000= -$200</a:t>
                </a:r>
              </a:p>
              <a:p>
                <a:pPr marL="0" indent="0">
                  <a:buNone/>
                </a:pPr>
                <a:r>
                  <a:rPr lang="en-US" altLang="en-US" sz="2400" dirty="0">
                    <a:ea typeface="ヒラギノ角ゴ Pro W3" pitchFamily="-84" charset="-128"/>
                  </a:rPr>
                  <a:t>Return=??</a:t>
                </a:r>
              </a:p>
              <a:p>
                <a:pPr marL="0" indent="0">
                  <a:buNone/>
                </a:pPr>
                <a:endParaRPr lang="en-US" altLang="en-US" sz="2400" dirty="0">
                  <a:ea typeface="ヒラギノ角ゴ Pro W3" pitchFamily="-84" charset="-128"/>
                </a:endParaRPr>
              </a:p>
              <a:p>
                <a:pPr marL="0" indent="0">
                  <a:buNone/>
                </a:pPr>
                <a:endParaRPr lang="en-US"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928" t="-1961"/>
                </a:stretch>
              </a:blipFill>
            </p:spPr>
            <p:txBody>
              <a:bodyPr/>
              <a:lstStyle/>
              <a:p>
                <a:r>
                  <a:rPr lang="en-US">
                    <a:noFill/>
                  </a:rPr>
                  <a:t> </a:t>
                </a:r>
              </a:p>
            </p:txBody>
          </p:sp>
        </mc:Fallback>
      </mc:AlternateContent>
    </p:spTree>
    <p:extLst>
      <p:ext uri="{BB962C8B-B14F-4D97-AF65-F5344CB8AC3E}">
        <p14:creationId xmlns:p14="http://schemas.microsoft.com/office/powerpoint/2010/main" val="28951295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dirty="0">
                <a:ea typeface="ヒラギノ角ゴ Pro W3" pitchFamily="-84" charset="-128"/>
              </a:rPr>
              <a:t>Table 3.2 One-Year Returns on Different-Maturity 10% Coupon Rate Bonds When Interest Rates Rise from 10% to 20%</a:t>
            </a:r>
            <a:endParaRPr lang="en-US" sz="2400" dirty="0"/>
          </a:p>
        </p:txBody>
      </p:sp>
      <p:graphicFrame>
        <p:nvGraphicFramePr>
          <p:cNvPr id="4" name="Table 3"/>
          <p:cNvGraphicFramePr>
            <a:graphicFrameLocks noGrp="1"/>
          </p:cNvGraphicFramePr>
          <p:nvPr/>
        </p:nvGraphicFramePr>
        <p:xfrm>
          <a:off x="2514600" y="1600200"/>
          <a:ext cx="7162800" cy="3788226"/>
        </p:xfrm>
        <a:graphic>
          <a:graphicData uri="http://schemas.openxmlformats.org/drawingml/2006/table">
            <a:tbl>
              <a:tblPr firstRow="1" bandRow="1">
                <a:tableStyleId>{2D5ABB26-0587-4C30-8999-92F81FD0307C}</a:tableStyleId>
              </a:tblPr>
              <a:tblGrid>
                <a:gridCol w="1193800">
                  <a:extLst>
                    <a:ext uri="{9D8B030D-6E8A-4147-A177-3AD203B41FA5}">
                      <a16:colId xmlns:a16="http://schemas.microsoft.com/office/drawing/2014/main" val="20000"/>
                    </a:ext>
                  </a:extLst>
                </a:gridCol>
                <a:gridCol w="1193800">
                  <a:extLst>
                    <a:ext uri="{9D8B030D-6E8A-4147-A177-3AD203B41FA5}">
                      <a16:colId xmlns:a16="http://schemas.microsoft.com/office/drawing/2014/main" val="20001"/>
                    </a:ext>
                  </a:extLst>
                </a:gridCol>
                <a:gridCol w="1193800">
                  <a:extLst>
                    <a:ext uri="{9D8B030D-6E8A-4147-A177-3AD203B41FA5}">
                      <a16:colId xmlns:a16="http://schemas.microsoft.com/office/drawing/2014/main" val="20002"/>
                    </a:ext>
                  </a:extLst>
                </a:gridCol>
                <a:gridCol w="1193800">
                  <a:extLst>
                    <a:ext uri="{9D8B030D-6E8A-4147-A177-3AD203B41FA5}">
                      <a16:colId xmlns:a16="http://schemas.microsoft.com/office/drawing/2014/main" val="20003"/>
                    </a:ext>
                  </a:extLst>
                </a:gridCol>
                <a:gridCol w="1193800">
                  <a:extLst>
                    <a:ext uri="{9D8B030D-6E8A-4147-A177-3AD203B41FA5}">
                      <a16:colId xmlns:a16="http://schemas.microsoft.com/office/drawing/2014/main" val="20004"/>
                    </a:ext>
                  </a:extLst>
                </a:gridCol>
                <a:gridCol w="1193800">
                  <a:extLst>
                    <a:ext uri="{9D8B030D-6E8A-4147-A177-3AD203B41FA5}">
                      <a16:colId xmlns:a16="http://schemas.microsoft.com/office/drawing/2014/main" val="20005"/>
                    </a:ext>
                  </a:extLst>
                </a:gridCol>
              </a:tblGrid>
              <a:tr h="478971">
                <a:tc>
                  <a:txBody>
                    <a:bodyPr/>
                    <a:lstStyle/>
                    <a:p>
                      <a:pPr algn="ctr"/>
                      <a:r>
                        <a:rPr lang="en-US" b="1" dirty="0"/>
                        <a:t>Original maturity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a:t>Initial Current Yield</a:t>
                      </a:r>
                      <a:r>
                        <a:rPr lang="en-US" b="1" baseline="0" dirty="0"/>
                        <a:t> (%)</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a:t>Initial Price</a:t>
                      </a:r>
                      <a:r>
                        <a:rPr lang="en-US" b="1" baseline="0" dirty="0"/>
                        <a:t> ($)</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a:t>Price Next Year</a:t>
                      </a:r>
                      <a:r>
                        <a:rPr lang="en-US" b="1" baseline="0" dirty="0"/>
                        <a:t> ($)</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a:t>Rate of Capital Gain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a:t>Rate of Return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78971">
                <a:tc>
                  <a:txBody>
                    <a:bodyPr/>
                    <a:lstStyle/>
                    <a:p>
                      <a:pPr algn="ctr" fontAlgn="b"/>
                      <a:r>
                        <a:rPr lang="en-US" sz="2000" u="none" strike="noStrike" dirty="0">
                          <a:effectLst/>
                        </a:rPr>
                        <a:t>30</a:t>
                      </a:r>
                      <a:endParaRPr lang="en-US" sz="2000" b="0" i="0" u="none" strike="noStrike" dirty="0">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10</a:t>
                      </a:r>
                      <a:endParaRPr lang="en-US" sz="2000" b="0" i="0" u="none" strike="noStrike">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1,000</a:t>
                      </a:r>
                      <a:endParaRPr lang="en-US" sz="2000" b="0" i="0" u="none" strike="noStrike">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503</a:t>
                      </a:r>
                      <a:endParaRPr lang="en-US" sz="2000" b="0" i="0" u="none" strike="noStrike" dirty="0">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−49.7</a:t>
                      </a:r>
                      <a:endParaRPr lang="en-US" sz="2000" b="0" i="0" u="none" strike="noStrike" dirty="0">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−39.7</a:t>
                      </a:r>
                      <a:endParaRPr lang="en-US" sz="2000" b="0" i="0" u="none" strike="noStrike" dirty="0">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78971">
                <a:tc>
                  <a:txBody>
                    <a:bodyPr/>
                    <a:lstStyle/>
                    <a:p>
                      <a:pPr algn="ctr" fontAlgn="b"/>
                      <a:r>
                        <a:rPr lang="en-US" sz="2000" u="none" strike="noStrike" dirty="0">
                          <a:effectLst/>
                        </a:rPr>
                        <a:t>20</a:t>
                      </a:r>
                      <a:endParaRPr lang="en-US" sz="2000" b="0" i="0" u="none" strike="noStrike" dirty="0">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10</a:t>
                      </a:r>
                      <a:endParaRPr lang="en-US" sz="2000" b="0" i="0" u="none" strike="noStrike" dirty="0">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1,000</a:t>
                      </a:r>
                      <a:endParaRPr lang="en-US" sz="2000" b="0" i="0" u="none" strike="noStrike">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516</a:t>
                      </a:r>
                      <a:endParaRPr lang="en-US" sz="2000" b="0" i="0" u="none" strike="noStrike">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−48.4</a:t>
                      </a:r>
                      <a:endParaRPr lang="en-US" sz="2000" b="0" i="0" u="none" strike="noStrike" dirty="0">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−38.4</a:t>
                      </a:r>
                      <a:endParaRPr lang="en-US" sz="2000" b="0" i="0" u="none" strike="noStrike" dirty="0">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78971">
                <a:tc>
                  <a:txBody>
                    <a:bodyPr/>
                    <a:lstStyle/>
                    <a:p>
                      <a:pPr algn="ctr" fontAlgn="b"/>
                      <a:r>
                        <a:rPr lang="en-US" sz="2000" u="none" strike="noStrike" dirty="0">
                          <a:effectLst/>
                        </a:rPr>
                        <a:t>10</a:t>
                      </a:r>
                      <a:endParaRPr lang="en-US" sz="2000" b="0" i="0" u="none" strike="noStrike" dirty="0">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10</a:t>
                      </a:r>
                      <a:endParaRPr lang="en-US" sz="2000" b="0" i="0" u="none" strike="noStrike" dirty="0">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1,000</a:t>
                      </a:r>
                      <a:endParaRPr lang="en-US" sz="2000" b="0" i="0" u="none" strike="noStrike" dirty="0">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597</a:t>
                      </a:r>
                      <a:endParaRPr lang="en-US" sz="2000" b="0" i="0" u="none" strike="noStrike">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−40.3</a:t>
                      </a:r>
                      <a:endParaRPr lang="en-US" sz="2000" b="0" i="0" u="none" strike="noStrike" dirty="0">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−30.3</a:t>
                      </a:r>
                      <a:endParaRPr lang="en-US" sz="2000" b="0" i="0" u="none" strike="noStrike" dirty="0">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478971">
                <a:tc>
                  <a:txBody>
                    <a:bodyPr/>
                    <a:lstStyle/>
                    <a:p>
                      <a:pPr algn="ctr" fontAlgn="b"/>
                      <a:r>
                        <a:rPr lang="en-US" sz="2000" u="none" strike="noStrike">
                          <a:effectLst/>
                        </a:rPr>
                        <a:t>5</a:t>
                      </a:r>
                      <a:endParaRPr lang="en-US" sz="2000" b="0" i="0" u="none" strike="noStrike">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10</a:t>
                      </a:r>
                      <a:endParaRPr lang="en-US" sz="2000" b="0" i="0" u="none" strike="noStrike" dirty="0">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1,000</a:t>
                      </a:r>
                      <a:endParaRPr lang="en-US" sz="2000" b="0" i="0" u="none" strike="noStrike" dirty="0">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741</a:t>
                      </a:r>
                      <a:endParaRPr lang="en-US" sz="2000" b="0" i="0" u="none" strike="noStrike" dirty="0">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−25.9</a:t>
                      </a:r>
                      <a:endParaRPr lang="en-US" sz="2000" b="0" i="0" u="none" strike="noStrike" dirty="0">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−15.9</a:t>
                      </a:r>
                      <a:endParaRPr lang="en-US" sz="2000" b="0" i="0" u="none" strike="noStrike" dirty="0">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478971">
                <a:tc>
                  <a:txBody>
                    <a:bodyPr/>
                    <a:lstStyle/>
                    <a:p>
                      <a:pPr algn="ctr" fontAlgn="b"/>
                      <a:r>
                        <a:rPr lang="en-US" sz="2000" u="none" strike="noStrike">
                          <a:effectLst/>
                        </a:rPr>
                        <a:t>2</a:t>
                      </a:r>
                      <a:endParaRPr lang="en-US" sz="2000" b="0" i="0" u="none" strike="noStrike">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10</a:t>
                      </a:r>
                      <a:endParaRPr lang="en-US" sz="2000" b="0" i="0" u="none" strike="noStrike">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1,000</a:t>
                      </a:r>
                      <a:endParaRPr lang="en-US" sz="2000" b="0" i="0" u="none" strike="noStrike" dirty="0">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917</a:t>
                      </a:r>
                      <a:endParaRPr lang="en-US" sz="2000" b="0" i="0" u="none" strike="noStrike" dirty="0">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−8.3</a:t>
                      </a:r>
                      <a:endParaRPr lang="en-US" sz="2000" b="0" i="0" u="none" strike="noStrike" dirty="0">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1.7</a:t>
                      </a:r>
                      <a:endParaRPr lang="en-US" sz="2000" b="0" i="0" u="none" strike="noStrike" dirty="0">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478971">
                <a:tc>
                  <a:txBody>
                    <a:bodyPr/>
                    <a:lstStyle/>
                    <a:p>
                      <a:pPr algn="ctr" fontAlgn="b"/>
                      <a:r>
                        <a:rPr lang="en-US" sz="2000" u="none" strike="noStrike">
                          <a:effectLst/>
                        </a:rPr>
                        <a:t>1</a:t>
                      </a:r>
                      <a:endParaRPr lang="en-US" sz="2000" b="0" i="0" u="none" strike="noStrike">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10</a:t>
                      </a:r>
                      <a:endParaRPr lang="en-US" sz="2000" b="0" i="0" u="none" strike="noStrike">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1,000</a:t>
                      </a:r>
                      <a:endParaRPr lang="en-US" sz="2000" b="0" i="0" u="none" strike="noStrike" dirty="0">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1,000</a:t>
                      </a:r>
                      <a:endParaRPr lang="en-US" sz="2000" b="0" i="0" u="none" strike="noStrike" dirty="0">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0</a:t>
                      </a:r>
                      <a:endParaRPr lang="en-US" sz="2000" b="0" i="0" u="none" strike="noStrike" dirty="0">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10</a:t>
                      </a:r>
                      <a:endParaRPr lang="en-US" sz="2000" b="0" i="0" u="none" strike="noStrike" dirty="0">
                        <a:solidFill>
                          <a:srgbClr val="000000"/>
                        </a:solidFill>
                        <a:effectLst/>
                        <a:latin typeface="+mn-lt"/>
                        <a:ea typeface="Verdana" panose="020B0604030504040204" pitchFamily="34" charset="0"/>
                        <a:cs typeface="Verdana" panose="020B060403050404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3" name="Content Placeholder 2"/>
          <p:cNvSpPr>
            <a:spLocks noGrp="1"/>
          </p:cNvSpPr>
          <p:nvPr>
            <p:ph idx="1"/>
          </p:nvPr>
        </p:nvSpPr>
        <p:spPr>
          <a:xfrm>
            <a:off x="1981200" y="5715001"/>
            <a:ext cx="8229600" cy="411163"/>
          </a:xfrm>
        </p:spPr>
        <p:txBody>
          <a:bodyPr>
            <a:normAutofit lnSpcReduction="10000"/>
          </a:bodyPr>
          <a:lstStyle/>
          <a:p>
            <a:pPr>
              <a:spcBef>
                <a:spcPct val="0"/>
              </a:spcBef>
              <a:buNone/>
            </a:pPr>
            <a:r>
              <a:rPr lang="en-US" altLang="en-US" sz="1200" dirty="0">
                <a:solidFill>
                  <a:schemeClr val="tx2"/>
                </a:solidFill>
              </a:rPr>
              <a:t>Sample of current coupon rates and yields on government bonds</a:t>
            </a:r>
          </a:p>
          <a:p>
            <a:pPr>
              <a:spcBef>
                <a:spcPct val="0"/>
              </a:spcBef>
              <a:buNone/>
            </a:pPr>
            <a:r>
              <a:rPr lang="en-US" altLang="en-US" sz="1200" dirty="0">
                <a:hlinkClick r:id="rId2"/>
              </a:rPr>
              <a:t>http://www.bloomberg.com/markets/iyc.html</a:t>
            </a:r>
            <a:endParaRPr lang="en-US" sz="1200" dirty="0"/>
          </a:p>
        </p:txBody>
      </p:sp>
    </p:spTree>
    <p:extLst>
      <p:ext uri="{BB962C8B-B14F-4D97-AF65-F5344CB8AC3E}">
        <p14:creationId xmlns:p14="http://schemas.microsoft.com/office/powerpoint/2010/main" val="20474906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Maturity and the Volatility of Bond Returns </a:t>
            </a:r>
            <a:r>
              <a:rPr lang="en-US" altLang="en-US" sz="1800" dirty="0">
                <a:ea typeface="ヒラギノ角ゴ Pro W3" pitchFamily="-84" charset="-128"/>
              </a:rPr>
              <a:t>(1 of 3)</a:t>
            </a:r>
            <a:endParaRPr lang="en-US" dirty="0"/>
          </a:p>
        </p:txBody>
      </p:sp>
      <p:sp>
        <p:nvSpPr>
          <p:cNvPr id="3" name="Content Placeholder 2"/>
          <p:cNvSpPr>
            <a:spLocks noGrp="1"/>
          </p:cNvSpPr>
          <p:nvPr>
            <p:ph idx="1"/>
          </p:nvPr>
        </p:nvSpPr>
        <p:spPr/>
        <p:txBody>
          <a:bodyPr/>
          <a:lstStyle/>
          <a:p>
            <a:r>
              <a:rPr lang="en-US" altLang="en-US" sz="2400" dirty="0">
                <a:ea typeface="ヒラギノ角ゴ Pro W3" pitchFamily="-84" charset="-128"/>
              </a:rPr>
              <a:t>Key findings from Table 3.2 </a:t>
            </a:r>
            <a:r>
              <a:rPr lang="en-US" altLang="en-US" sz="1400" dirty="0">
                <a:ea typeface="ヒラギノ角ゴ Pro W3" pitchFamily="-84" charset="-128"/>
              </a:rPr>
              <a:t>(1 of 2)</a:t>
            </a:r>
            <a:endParaRPr lang="en-US" altLang="en-US" sz="2400" dirty="0">
              <a:ea typeface="ヒラギノ角ゴ Pro W3" pitchFamily="-84" charset="-128"/>
            </a:endParaRPr>
          </a:p>
          <a:p>
            <a:pPr marL="740664" lvl="1" indent="-402336">
              <a:buFontTx/>
              <a:buAutoNum type="arabicPeriod"/>
            </a:pPr>
            <a:r>
              <a:rPr lang="en-US" altLang="en-US" dirty="0"/>
              <a:t>Only bond whose return = yield is one with </a:t>
            </a:r>
            <a:br>
              <a:rPr lang="en-US" altLang="en-US" dirty="0"/>
            </a:br>
            <a:r>
              <a:rPr lang="en-US" altLang="en-US" dirty="0"/>
              <a:t>maturity = holding period</a:t>
            </a:r>
          </a:p>
          <a:p>
            <a:pPr marL="740664" lvl="1" indent="-402336">
              <a:buFontTx/>
              <a:buAutoNum type="arabicPeriod"/>
            </a:pPr>
            <a:r>
              <a:rPr lang="en-US" altLang="en-US" dirty="0"/>
              <a:t>For bonds with maturity &gt; holding period, </a:t>
            </a:r>
            <a:br>
              <a:rPr lang="en-US" altLang="en-US" dirty="0"/>
            </a:br>
            <a:r>
              <a:rPr lang="en-US" altLang="en-US" dirty="0"/>
              <a:t>as rates increase, price falls, </a:t>
            </a:r>
            <a:r>
              <a:rPr lang="en-US" altLang="en-US" dirty="0">
                <a:sym typeface="Symbol" panose="05050102010706020507" pitchFamily="18" charset="2"/>
              </a:rPr>
              <a:t>implying capital loss</a:t>
            </a:r>
          </a:p>
          <a:p>
            <a:pPr marL="740664" lvl="1" indent="-402336">
              <a:buFontTx/>
              <a:buAutoNum type="arabicPeriod"/>
            </a:pPr>
            <a:r>
              <a:rPr lang="en-US" altLang="en-US" dirty="0"/>
              <a:t>Longer is maturity, greater is price change associated with interest rate change</a:t>
            </a:r>
            <a:endParaRPr lang="en-US" dirty="0"/>
          </a:p>
        </p:txBody>
      </p:sp>
    </p:spTree>
    <p:extLst>
      <p:ext uri="{BB962C8B-B14F-4D97-AF65-F5344CB8AC3E}">
        <p14:creationId xmlns:p14="http://schemas.microsoft.com/office/powerpoint/2010/main" val="3958676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990601" y="228600"/>
            <a:ext cx="9144001" cy="762000"/>
          </a:xfrm>
        </p:spPr>
        <p:txBody>
          <a:bodyPr>
            <a:normAutofit fontScale="90000"/>
          </a:bodyPr>
          <a:lstStyle/>
          <a:p>
            <a:r>
              <a:rPr lang="en-US" b="1" dirty="0"/>
              <a:t>Concepts -Terms of Debt (Loans and Bonds</a:t>
            </a:r>
          </a:p>
        </p:txBody>
      </p:sp>
      <p:sp>
        <p:nvSpPr>
          <p:cNvPr id="14" name="Content Placeholder 13"/>
          <p:cNvSpPr>
            <a:spLocks noGrp="1"/>
          </p:cNvSpPr>
          <p:nvPr>
            <p:ph idx="1"/>
          </p:nvPr>
        </p:nvSpPr>
        <p:spPr>
          <a:xfrm>
            <a:off x="1219201" y="1219201"/>
            <a:ext cx="9829799" cy="4800600"/>
          </a:xfrm>
        </p:spPr>
        <p:txBody>
          <a:bodyPr>
            <a:normAutofit/>
          </a:bodyPr>
          <a:lstStyle/>
          <a:p>
            <a:r>
              <a:rPr lang="en-US" dirty="0"/>
              <a:t>Money Terms</a:t>
            </a:r>
          </a:p>
          <a:p>
            <a:pPr lvl="1"/>
            <a:r>
              <a:rPr lang="en-US" dirty="0"/>
              <a:t>Amount of Loan/Bond</a:t>
            </a:r>
          </a:p>
          <a:p>
            <a:pPr lvl="1"/>
            <a:r>
              <a:rPr lang="en-US" dirty="0">
                <a:solidFill>
                  <a:srgbClr val="FF0000"/>
                </a:solidFill>
              </a:rPr>
              <a:t>Interest Payment</a:t>
            </a:r>
          </a:p>
          <a:p>
            <a:pPr lvl="1"/>
            <a:r>
              <a:rPr lang="en-US" dirty="0"/>
              <a:t>Maturity/Term</a:t>
            </a:r>
          </a:p>
          <a:p>
            <a:pPr lvl="1"/>
            <a:r>
              <a:rPr lang="en-US" dirty="0"/>
              <a:t>Principal Payment (Original Loan/Bond Amount)</a:t>
            </a:r>
          </a:p>
          <a:p>
            <a:pPr lvl="1"/>
            <a:endParaRPr lang="en-US" b="1" dirty="0"/>
          </a:p>
          <a:p>
            <a:pPr lvl="1"/>
            <a:endParaRPr lang="en-US" b="1" dirty="0"/>
          </a:p>
          <a:p>
            <a:endParaRPr lang="en-US" b="1" dirty="0"/>
          </a:p>
        </p:txBody>
      </p:sp>
    </p:spTree>
    <p:extLst>
      <p:ext uri="{BB962C8B-B14F-4D97-AF65-F5344CB8AC3E}">
        <p14:creationId xmlns:p14="http://schemas.microsoft.com/office/powerpoint/2010/main" val="1787241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Maturity and the Volatility of Bond Returns </a:t>
            </a:r>
            <a:r>
              <a:rPr lang="en-US" altLang="en-US" sz="1800" dirty="0">
                <a:ea typeface="ヒラギノ角ゴ Pro W3" pitchFamily="-84" charset="-128"/>
              </a:rPr>
              <a:t>(2 of 3)</a:t>
            </a:r>
            <a:endParaRPr lang="en-US" dirty="0"/>
          </a:p>
        </p:txBody>
      </p:sp>
      <p:sp>
        <p:nvSpPr>
          <p:cNvPr id="3" name="Content Placeholder 2"/>
          <p:cNvSpPr>
            <a:spLocks noGrp="1"/>
          </p:cNvSpPr>
          <p:nvPr>
            <p:ph idx="1"/>
          </p:nvPr>
        </p:nvSpPr>
        <p:spPr/>
        <p:txBody>
          <a:bodyPr/>
          <a:lstStyle/>
          <a:p>
            <a:r>
              <a:rPr lang="en-US" altLang="en-US" sz="2400" dirty="0">
                <a:ea typeface="ヒラギノ角ゴ Pro W3" pitchFamily="-84" charset="-128"/>
              </a:rPr>
              <a:t>Key findings from Table 3.2 </a:t>
            </a:r>
            <a:r>
              <a:rPr lang="en-US" altLang="en-US" sz="1400" dirty="0">
                <a:ea typeface="ヒラギノ角ゴ Pro W3" pitchFamily="-84" charset="-128"/>
              </a:rPr>
              <a:t>(2 of 2)</a:t>
            </a:r>
            <a:endParaRPr lang="en-US" altLang="en-US" sz="2400" dirty="0">
              <a:ea typeface="ヒラギノ角ゴ Pro W3" pitchFamily="-84" charset="-128"/>
            </a:endParaRPr>
          </a:p>
          <a:p>
            <a:pPr marL="740664" lvl="1" indent="-402336">
              <a:buFontTx/>
              <a:buAutoNum type="arabicPeriod" startAt="4"/>
            </a:pPr>
            <a:r>
              <a:rPr lang="en-US" altLang="en-US" dirty="0">
                <a:ea typeface="ヒラギノ角ゴ Pro W3" pitchFamily="-84" charset="-128"/>
              </a:rPr>
              <a:t>Longer is maturity, more return changes with change in interest rate</a:t>
            </a:r>
          </a:p>
          <a:p>
            <a:pPr marL="740664" lvl="1" indent="-402336">
              <a:buFontTx/>
              <a:buAutoNum type="arabicPeriod" startAt="4"/>
            </a:pPr>
            <a:r>
              <a:rPr lang="en-US" altLang="en-US" dirty="0">
                <a:ea typeface="ヒラギノ角ゴ Pro W3" pitchFamily="-84" charset="-128"/>
              </a:rPr>
              <a:t>Bond with high initial interest rate can still have negative return if </a:t>
            </a:r>
            <a:r>
              <a:rPr lang="en-US" altLang="en-US" i="1" dirty="0" err="1">
                <a:ea typeface="ヒラギノ角ゴ Pro W3" pitchFamily="-84" charset="-128"/>
              </a:rPr>
              <a:t>i</a:t>
            </a:r>
            <a:r>
              <a:rPr lang="en-US" altLang="en-US" dirty="0">
                <a:ea typeface="ヒラギノ角ゴ Pro W3" pitchFamily="-84" charset="-128"/>
              </a:rPr>
              <a:t> </a:t>
            </a:r>
            <a:r>
              <a:rPr lang="en-US" altLang="en-US" dirty="0">
                <a:latin typeface="Times New Roman"/>
                <a:ea typeface="ヒラギノ角ゴ Pro W3" pitchFamily="-84" charset="-128"/>
                <a:cs typeface="Times New Roman"/>
                <a:sym typeface="Symbol" panose="05050102010706020507" pitchFamily="18" charset="2"/>
              </a:rPr>
              <a:t>↑</a:t>
            </a:r>
            <a:endParaRPr lang="en-US" dirty="0"/>
          </a:p>
        </p:txBody>
      </p:sp>
    </p:spTree>
    <p:extLst>
      <p:ext uri="{BB962C8B-B14F-4D97-AF65-F5344CB8AC3E}">
        <p14:creationId xmlns:p14="http://schemas.microsoft.com/office/powerpoint/2010/main" val="26842121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Maturity and the Volatility of Bond Returns </a:t>
            </a:r>
            <a:r>
              <a:rPr lang="en-US" altLang="en-US" sz="1800" dirty="0">
                <a:ea typeface="ヒラギノ角ゴ Pro W3" pitchFamily="-84" charset="-128"/>
              </a:rPr>
              <a:t>(3 of 3)</a:t>
            </a:r>
            <a:endParaRPr lang="en-US" dirty="0"/>
          </a:p>
        </p:txBody>
      </p:sp>
      <p:sp>
        <p:nvSpPr>
          <p:cNvPr id="3" name="Content Placeholder 2"/>
          <p:cNvSpPr>
            <a:spLocks noGrp="1"/>
          </p:cNvSpPr>
          <p:nvPr>
            <p:ph idx="1"/>
          </p:nvPr>
        </p:nvSpPr>
        <p:spPr/>
        <p:txBody>
          <a:bodyPr/>
          <a:lstStyle/>
          <a:p>
            <a:r>
              <a:rPr lang="en-US" altLang="en-US" sz="2400" dirty="0">
                <a:ea typeface="ヒラギノ角ゴ Pro W3" pitchFamily="-84" charset="-128"/>
              </a:rPr>
              <a:t>Conclusion from Table 3.2 analysis</a:t>
            </a:r>
          </a:p>
          <a:p>
            <a:pPr marL="740664" lvl="1" indent="-402336">
              <a:buFontTx/>
              <a:buAutoNum type="arabicPeriod"/>
            </a:pPr>
            <a:r>
              <a:rPr lang="en-US" altLang="en-US" dirty="0">
                <a:ea typeface="ヒラギノ角ゴ Pro W3" pitchFamily="-84" charset="-128"/>
              </a:rPr>
              <a:t>Prices and returns more volatile for long-term bonds because they have higher interest-rate risk</a:t>
            </a:r>
          </a:p>
          <a:p>
            <a:pPr marL="740664" lvl="1" indent="-402336">
              <a:buFontTx/>
              <a:buAutoNum type="arabicPeriod"/>
            </a:pPr>
            <a:r>
              <a:rPr lang="en-US" altLang="en-US" dirty="0">
                <a:ea typeface="ヒラギノ角ゴ Pro W3" pitchFamily="-84" charset="-128"/>
              </a:rPr>
              <a:t>No interest-rate risk for any bond whose maturity equals holding period</a:t>
            </a:r>
            <a:endParaRPr lang="en-US" dirty="0"/>
          </a:p>
        </p:txBody>
      </p:sp>
    </p:spTree>
    <p:extLst>
      <p:ext uri="{BB962C8B-B14F-4D97-AF65-F5344CB8AC3E}">
        <p14:creationId xmlns:p14="http://schemas.microsoft.com/office/powerpoint/2010/main" val="18471525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Reinvestment Risk</a:t>
            </a:r>
            <a:endParaRPr lang="en-US" dirty="0"/>
          </a:p>
        </p:txBody>
      </p:sp>
      <p:sp>
        <p:nvSpPr>
          <p:cNvPr id="3" name="Content Placeholder 2"/>
          <p:cNvSpPr>
            <a:spLocks noGrp="1"/>
          </p:cNvSpPr>
          <p:nvPr>
            <p:ph idx="1"/>
          </p:nvPr>
        </p:nvSpPr>
        <p:spPr/>
        <p:txBody>
          <a:bodyPr/>
          <a:lstStyle/>
          <a:p>
            <a:r>
              <a:rPr lang="en-US" altLang="en-US" sz="2400" dirty="0">
                <a:ea typeface="ヒラギノ角ゴ Pro W3" pitchFamily="-84" charset="-128"/>
              </a:rPr>
              <a:t>Occurs if investor holds a series of short bonds over long holding period</a:t>
            </a:r>
          </a:p>
          <a:p>
            <a:r>
              <a:rPr lang="en-US" altLang="en-US" sz="2400" i="1" dirty="0" err="1">
                <a:ea typeface="ヒラギノ角ゴ Pro W3" pitchFamily="-84" charset="-128"/>
              </a:rPr>
              <a:t>i</a:t>
            </a:r>
            <a:r>
              <a:rPr lang="en-US" altLang="en-US" sz="2400" dirty="0">
                <a:ea typeface="ヒラギノ角ゴ Pro W3" pitchFamily="-84" charset="-128"/>
              </a:rPr>
              <a:t> at which reinvest uncertain</a:t>
            </a:r>
          </a:p>
          <a:p>
            <a:r>
              <a:rPr lang="en-US" altLang="en-US" sz="2400" dirty="0">
                <a:ea typeface="ヒラギノ角ゴ Pro W3" pitchFamily="-84" charset="-128"/>
              </a:rPr>
              <a:t>Gain from </a:t>
            </a:r>
            <a:r>
              <a:rPr lang="en-US" altLang="en-US" sz="2400" i="1" dirty="0" err="1">
                <a:ea typeface="ヒラギノ角ゴ Pro W3" pitchFamily="-84" charset="-128"/>
              </a:rPr>
              <a:t>i</a:t>
            </a:r>
            <a:r>
              <a:rPr lang="en-US" altLang="en-US" sz="2400" dirty="0">
                <a:ea typeface="ヒラギノ角ゴ Pro W3" pitchFamily="-84" charset="-128"/>
              </a:rPr>
              <a:t> </a:t>
            </a:r>
            <a:r>
              <a:rPr lang="en-US" altLang="en-US" sz="2400" dirty="0">
                <a:latin typeface="Times New Roman"/>
                <a:ea typeface="ヒラギノ角ゴ Pro W3" pitchFamily="-84" charset="-128"/>
                <a:cs typeface="Times New Roman"/>
                <a:sym typeface="Symbol" panose="05050102010706020507" pitchFamily="18" charset="2"/>
              </a:rPr>
              <a:t>↑</a:t>
            </a:r>
            <a:r>
              <a:rPr lang="en-US" altLang="en-US" sz="2400" dirty="0">
                <a:ea typeface="ヒラギノ角ゴ Pro W3" pitchFamily="-84" charset="-128"/>
                <a:sym typeface="Symbol" panose="05050102010706020507" pitchFamily="18" charset="2"/>
              </a:rPr>
              <a:t>, lose when </a:t>
            </a:r>
            <a:r>
              <a:rPr lang="en-US" altLang="en-US" sz="2400" i="1" dirty="0" err="1">
                <a:ea typeface="ヒラギノ角ゴ Pro W3" pitchFamily="-84" charset="-128"/>
                <a:sym typeface="Symbol" panose="05050102010706020507" pitchFamily="18" charset="2"/>
              </a:rPr>
              <a:t>i</a:t>
            </a:r>
            <a:r>
              <a:rPr lang="en-US" altLang="en-US" sz="2400" dirty="0">
                <a:ea typeface="ヒラギノ角ゴ Pro W3" pitchFamily="-84" charset="-128"/>
                <a:sym typeface="Symbol" panose="05050102010706020507" pitchFamily="18" charset="2"/>
              </a:rPr>
              <a:t> </a:t>
            </a:r>
            <a:r>
              <a:rPr lang="en-US" altLang="en-US" sz="2400" dirty="0">
                <a:latin typeface="Times New Roman"/>
                <a:ea typeface="ヒラギノ角ゴ Pro W3" pitchFamily="-84" charset="-128"/>
                <a:cs typeface="Times New Roman"/>
                <a:sym typeface="Symbol" panose="05050102010706020507" pitchFamily="18" charset="2"/>
              </a:rPr>
              <a:t>↓</a:t>
            </a:r>
            <a:endParaRPr lang="en-US" sz="2400" dirty="0"/>
          </a:p>
        </p:txBody>
      </p:sp>
    </p:spTree>
    <p:extLst>
      <p:ext uri="{BB962C8B-B14F-4D97-AF65-F5344CB8AC3E}">
        <p14:creationId xmlns:p14="http://schemas.microsoft.com/office/powerpoint/2010/main" val="4987643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Formula for Duration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0" indent="0" algn="ctr">
                  <a:buNone/>
                </a:pPr>
                <a14:m>
                  <m:oMath xmlns:m="http://schemas.openxmlformats.org/officeDocument/2006/math">
                    <m:r>
                      <a:rPr lang="en-US" sz="2000" i="1">
                        <a:latin typeface="Cambria Math"/>
                      </a:rPr>
                      <m:t>𝐷𝑈𝑅</m:t>
                    </m:r>
                    <m:r>
                      <a:rPr lang="pt-BR" sz="2000" i="1">
                        <a:latin typeface="Cambria Math"/>
                      </a:rPr>
                      <m:t>=</m:t>
                    </m:r>
                    <m:nary>
                      <m:naryPr>
                        <m:chr m:val="∑"/>
                        <m:ctrlPr>
                          <a:rPr lang="pt-BR" sz="2000" i="1">
                            <a:latin typeface="Cambria Math" panose="02040503050406030204" pitchFamily="18" charset="0"/>
                          </a:rPr>
                        </m:ctrlPr>
                      </m:naryPr>
                      <m:sub>
                        <m:r>
                          <a:rPr lang="en-US" sz="2000" i="1">
                            <a:latin typeface="Cambria Math"/>
                          </a:rPr>
                          <m:t>𝑡</m:t>
                        </m:r>
                        <m:r>
                          <a:rPr lang="pt-BR" sz="2000" i="1">
                            <a:latin typeface="Cambria Math"/>
                          </a:rPr>
                          <m:t>=1</m:t>
                        </m:r>
                      </m:sub>
                      <m:sup>
                        <m:r>
                          <a:rPr lang="en-US" sz="2000" i="1">
                            <a:latin typeface="Cambria Math"/>
                          </a:rPr>
                          <m:t>𝑛</m:t>
                        </m:r>
                      </m:sup>
                      <m:e>
                        <m:r>
                          <a:rPr lang="en-US" sz="2000" i="1">
                            <a:latin typeface="Cambria Math"/>
                          </a:rPr>
                          <m:t>𝑡</m:t>
                        </m:r>
                        <m:f>
                          <m:fPr>
                            <m:ctrlPr>
                              <a:rPr lang="pt-BR" sz="2000" i="1">
                                <a:latin typeface="Cambria Math" panose="02040503050406030204" pitchFamily="18" charset="0"/>
                              </a:rPr>
                            </m:ctrlPr>
                          </m:fPr>
                          <m:num>
                            <m:r>
                              <a:rPr lang="en-US" sz="2000" i="1">
                                <a:latin typeface="Cambria Math"/>
                              </a:rPr>
                              <m:t>𝐶𝑃</m:t>
                            </m:r>
                            <m:r>
                              <a:rPr lang="en-US" sz="2000" i="1" baseline="-25000">
                                <a:latin typeface="Cambria Math"/>
                              </a:rPr>
                              <m:t>𝑡</m:t>
                            </m:r>
                          </m:num>
                          <m:den>
                            <m:d>
                              <m:dPr>
                                <m:ctrlPr>
                                  <a:rPr lang="en-US" sz="2000" i="1">
                                    <a:latin typeface="Cambria Math" panose="02040503050406030204" pitchFamily="18" charset="0"/>
                                  </a:rPr>
                                </m:ctrlPr>
                              </m:dPr>
                              <m:e>
                                <m:r>
                                  <a:rPr lang="en-US" sz="2000" i="1">
                                    <a:latin typeface="Cambria Math"/>
                                  </a:rPr>
                                  <m:t>1+</m:t>
                                </m:r>
                                <m:r>
                                  <a:rPr lang="en-US" sz="2000" i="1">
                                    <a:latin typeface="Cambria Math"/>
                                  </a:rPr>
                                  <m:t>𝑖</m:t>
                                </m:r>
                              </m:e>
                            </m:d>
                            <m:r>
                              <a:rPr lang="en-US" sz="2000" i="1" baseline="30000">
                                <a:latin typeface="Cambria Math"/>
                              </a:rPr>
                              <m:t>𝑡</m:t>
                            </m:r>
                          </m:den>
                        </m:f>
                      </m:e>
                    </m:nary>
                    <m:r>
                      <a:rPr lang="en-US" sz="2000" i="1">
                        <a:latin typeface="Cambria Math"/>
                      </a:rPr>
                      <m:t>/</m:t>
                    </m:r>
                    <m:nary>
                      <m:naryPr>
                        <m:chr m:val="∑"/>
                        <m:ctrlPr>
                          <a:rPr lang="pt-BR" sz="2000" i="1">
                            <a:latin typeface="Cambria Math" panose="02040503050406030204" pitchFamily="18" charset="0"/>
                          </a:rPr>
                        </m:ctrlPr>
                      </m:naryPr>
                      <m:sub>
                        <m:r>
                          <a:rPr lang="en-US" sz="2000" i="1">
                            <a:latin typeface="Cambria Math"/>
                          </a:rPr>
                          <m:t>𝑡</m:t>
                        </m:r>
                        <m:r>
                          <a:rPr lang="pt-BR" sz="2000" i="1">
                            <a:latin typeface="Cambria Math"/>
                          </a:rPr>
                          <m:t>=1</m:t>
                        </m:r>
                      </m:sub>
                      <m:sup>
                        <m:r>
                          <a:rPr lang="en-US" sz="2000" i="1">
                            <a:latin typeface="Cambria Math"/>
                          </a:rPr>
                          <m:t>𝑛</m:t>
                        </m:r>
                      </m:sup>
                      <m:e>
                        <m:f>
                          <m:fPr>
                            <m:ctrlPr>
                              <a:rPr lang="pt-BR" sz="2000" i="1">
                                <a:latin typeface="Cambria Math" panose="02040503050406030204" pitchFamily="18" charset="0"/>
                              </a:rPr>
                            </m:ctrlPr>
                          </m:fPr>
                          <m:num>
                            <m:r>
                              <a:rPr lang="en-US" sz="2000" i="1">
                                <a:latin typeface="Cambria Math"/>
                              </a:rPr>
                              <m:t>𝐶𝑃</m:t>
                            </m:r>
                            <m:r>
                              <a:rPr lang="en-US" sz="2000" i="1" baseline="-25000">
                                <a:latin typeface="Cambria Math"/>
                              </a:rPr>
                              <m:t>𝑡</m:t>
                            </m:r>
                          </m:num>
                          <m:den>
                            <m:d>
                              <m:dPr>
                                <m:ctrlPr>
                                  <a:rPr lang="en-US" sz="2000" i="1">
                                    <a:latin typeface="Cambria Math" panose="02040503050406030204" pitchFamily="18" charset="0"/>
                                  </a:rPr>
                                </m:ctrlPr>
                              </m:dPr>
                              <m:e>
                                <m:r>
                                  <a:rPr lang="en-US" sz="2000" i="1">
                                    <a:latin typeface="Cambria Math"/>
                                  </a:rPr>
                                  <m:t>1+</m:t>
                                </m:r>
                                <m:r>
                                  <a:rPr lang="en-US" sz="2000" i="1">
                                    <a:latin typeface="Cambria Math"/>
                                  </a:rPr>
                                  <m:t>𝑖</m:t>
                                </m:r>
                              </m:e>
                            </m:d>
                            <m:r>
                              <a:rPr lang="en-US" sz="2000" i="1" baseline="30000">
                                <a:latin typeface="Cambria Math"/>
                              </a:rPr>
                              <m:t>𝑡</m:t>
                            </m:r>
                          </m:den>
                        </m:f>
                      </m:e>
                    </m:nary>
                  </m:oMath>
                </a14:m>
                <a:r>
                  <a:rPr lang="en-US" sz="2000" dirty="0"/>
                  <a:t>     (11)</a:t>
                </a:r>
              </a:p>
              <a:p>
                <a:endParaRPr lang="en-US" sz="2400" dirty="0"/>
              </a:p>
              <a:p>
                <a:pPr marL="0" indent="0">
                  <a:buNone/>
                </a:pPr>
                <a:r>
                  <a:rPr lang="en-US" altLang="en-US" sz="2400" dirty="0">
                    <a:ea typeface="ヒラギノ角ゴ Pro W3" pitchFamily="-84" charset="-128"/>
                  </a:rPr>
                  <a:t>Key facts about duration</a:t>
                </a:r>
              </a:p>
              <a:p>
                <a:pPr marL="402336" lvl="1" indent="-402336">
                  <a:buFontTx/>
                  <a:buAutoNum type="arabicPeriod"/>
                </a:pPr>
                <a:r>
                  <a:rPr lang="en-US" altLang="en-US" dirty="0">
                    <a:ea typeface="ヒラギノ角ゴ Pro W3" pitchFamily="-84" charset="-128"/>
                  </a:rPr>
                  <a:t>All else equal, when the maturity of a bond lengthens, the duration rises as well</a:t>
                </a:r>
              </a:p>
              <a:p>
                <a:pPr marL="402336" lvl="1" indent="-402336">
                  <a:buFontTx/>
                  <a:buAutoNum type="arabicPeriod"/>
                </a:pPr>
                <a:r>
                  <a:rPr lang="en-US" altLang="en-US" dirty="0">
                    <a:ea typeface="ヒラギノ角ゴ Pro W3" pitchFamily="-84" charset="-128"/>
                  </a:rPr>
                  <a:t>All else equal, when interest rates rise, the duration of a coupon bond fall</a:t>
                </a:r>
              </a:p>
              <a:p>
                <a:pPr marL="0" indent="0">
                  <a:buNone/>
                </a:pPr>
                <a:r>
                  <a:rPr lang="en-US" altLang="en-US" sz="2400" dirty="0">
                    <a:ea typeface="ヒラギノ角ゴ Pro W3" pitchFamily="-84" charset="-128"/>
                  </a:rPr>
                  <a:t>3. The higher the coupon rate on the bond, the shorter the duration of the bond</a:t>
                </a:r>
              </a:p>
              <a:p>
                <a:pPr marL="0" indent="0">
                  <a:buNone/>
                </a:pPr>
                <a:r>
                  <a:rPr lang="en-US" altLang="en-US" sz="2400" dirty="0">
                    <a:ea typeface="ヒラギノ角ゴ Pro W3" pitchFamily="-84" charset="-128"/>
                  </a:rPr>
                  <a:t>4. Duration is additive: the duration of a portfolio of securities is the weighted-average of the durations of the individual securities, with the weights equaling the proportion of the portfolio invested in each security</a:t>
                </a:r>
                <a:endParaRPr lang="en-US" sz="2400" dirty="0"/>
              </a:p>
              <a:p>
                <a:pPr marL="402336" lvl="1" indent="-402336">
                  <a:buFontTx/>
                  <a:buAutoNum type="arabicPeriod"/>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928"/>
                </a:stretch>
              </a:blipFill>
            </p:spPr>
            <p:txBody>
              <a:bodyPr/>
              <a:lstStyle/>
              <a:p>
                <a:r>
                  <a:rPr lang="en-US">
                    <a:noFill/>
                  </a:rPr>
                  <a:t> </a:t>
                </a:r>
              </a:p>
            </p:txBody>
          </p:sp>
        </mc:Fallback>
      </mc:AlternateContent>
    </p:spTree>
    <p:extLst>
      <p:ext uri="{BB962C8B-B14F-4D97-AF65-F5344CB8AC3E}">
        <p14:creationId xmlns:p14="http://schemas.microsoft.com/office/powerpoint/2010/main" val="878011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Table 3.3 Calculating Duration on a $1,000 Ten-Year 10% Coupon Bond When Its Interest Rate Is 10%</a:t>
            </a:r>
          </a:p>
        </p:txBody>
      </p:sp>
      <p:graphicFrame>
        <p:nvGraphicFramePr>
          <p:cNvPr id="4" name="Table 3"/>
          <p:cNvGraphicFramePr>
            <a:graphicFrameLocks noGrp="1"/>
          </p:cNvGraphicFramePr>
          <p:nvPr/>
        </p:nvGraphicFramePr>
        <p:xfrm>
          <a:off x="1643946" y="1524000"/>
          <a:ext cx="8904111" cy="4693920"/>
        </p:xfrm>
        <a:graphic>
          <a:graphicData uri="http://schemas.openxmlformats.org/drawingml/2006/table">
            <a:tbl>
              <a:tblPr firstRow="1" bandRow="1">
                <a:tableStyleId>{2D5ABB26-0587-4C30-8999-92F81FD0307C}</a:tableStyleId>
              </a:tblPr>
              <a:tblGrid>
                <a:gridCol w="826695">
                  <a:extLst>
                    <a:ext uri="{9D8B030D-6E8A-4147-A177-3AD203B41FA5}">
                      <a16:colId xmlns:a16="http://schemas.microsoft.com/office/drawing/2014/main" val="20000"/>
                    </a:ext>
                  </a:extLst>
                </a:gridCol>
                <a:gridCol w="2019354">
                  <a:extLst>
                    <a:ext uri="{9D8B030D-6E8A-4147-A177-3AD203B41FA5}">
                      <a16:colId xmlns:a16="http://schemas.microsoft.com/office/drawing/2014/main" val="20001"/>
                    </a:ext>
                  </a:extLst>
                </a:gridCol>
                <a:gridCol w="2019354">
                  <a:extLst>
                    <a:ext uri="{9D8B030D-6E8A-4147-A177-3AD203B41FA5}">
                      <a16:colId xmlns:a16="http://schemas.microsoft.com/office/drawing/2014/main" val="20002"/>
                    </a:ext>
                  </a:extLst>
                </a:gridCol>
                <a:gridCol w="2019354">
                  <a:extLst>
                    <a:ext uri="{9D8B030D-6E8A-4147-A177-3AD203B41FA5}">
                      <a16:colId xmlns:a16="http://schemas.microsoft.com/office/drawing/2014/main" val="20003"/>
                    </a:ext>
                  </a:extLst>
                </a:gridCol>
                <a:gridCol w="2019354">
                  <a:extLst>
                    <a:ext uri="{9D8B030D-6E8A-4147-A177-3AD203B41FA5}">
                      <a16:colId xmlns:a16="http://schemas.microsoft.com/office/drawing/2014/main" val="20004"/>
                    </a:ext>
                  </a:extLst>
                </a:gridCol>
              </a:tblGrid>
              <a:tr h="268242">
                <a:tc>
                  <a:txBody>
                    <a:bodyPr/>
                    <a:lstStyle/>
                    <a:p>
                      <a:pPr algn="ctr"/>
                      <a:r>
                        <a:rPr lang="en-US" sz="1400" b="1" u="none" strike="noStrike" kern="1200" baseline="0" dirty="0"/>
                        <a:t>(1)</a:t>
                      </a:r>
                      <a:endParaRPr 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u="none" strike="noStrike" kern="1200" baseline="0" dirty="0"/>
                        <a:t>(2)</a:t>
                      </a:r>
                      <a:endParaRPr 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u="none" strike="noStrike" kern="1200" baseline="0" dirty="0"/>
                        <a:t>(3)</a:t>
                      </a:r>
                      <a:endParaRPr 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u="none" strike="noStrike" kern="1200" baseline="0" dirty="0"/>
                        <a:t>(4)</a:t>
                      </a:r>
                      <a:endParaRPr 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u="none" strike="noStrike" kern="1200" baseline="0" dirty="0"/>
                        <a:t>(5)</a:t>
                      </a:r>
                      <a:endParaRPr 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29135">
                <a:tc>
                  <a:txBody>
                    <a:bodyPr/>
                    <a:lstStyle/>
                    <a:p>
                      <a:pPr algn="ctr"/>
                      <a:r>
                        <a:rPr lang="en-US" sz="1400" b="1" u="none" strike="noStrike" kern="1200" baseline="0" dirty="0"/>
                        <a:t>Year</a:t>
                      </a:r>
                      <a:endParaRPr 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u="none" strike="noStrike" kern="1200" baseline="0" dirty="0"/>
                        <a:t>Cash Payments (Zero-Coupon Bonds) ($)</a:t>
                      </a:r>
                      <a:endParaRPr 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u="none" strike="noStrike" kern="1200" baseline="0" dirty="0"/>
                        <a:t>Present Value (PV) of Cash Payments (</a:t>
                      </a:r>
                      <a:r>
                        <a:rPr lang="en-US" sz="1400" b="1" u="none" strike="noStrike" kern="1200" baseline="0" dirty="0" err="1"/>
                        <a:t>i</a:t>
                      </a:r>
                      <a:r>
                        <a:rPr lang="en-US" sz="1400" b="1" u="none" strike="noStrike" kern="1200" baseline="0" dirty="0"/>
                        <a:t> = 10%) ($)</a:t>
                      </a:r>
                      <a:endParaRPr 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u="none" strike="noStrike" kern="1200" baseline="0" dirty="0"/>
                        <a:t>Weights (% of total PV = PV/$1,000) (%)</a:t>
                      </a:r>
                      <a:endParaRPr 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u="none" strike="noStrike" kern="1200" baseline="0" dirty="0"/>
                        <a:t>Weighted Maturity (1 × 4)/100 (years)</a:t>
                      </a:r>
                      <a:endParaRPr 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68242">
                <a:tc>
                  <a:txBody>
                    <a:bodyPr/>
                    <a:lstStyle/>
                    <a:p>
                      <a:pPr algn="ct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90.91</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9.091</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0.09091</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68242">
                <a:tc>
                  <a:txBody>
                    <a:bodyPr/>
                    <a:lstStyle/>
                    <a:p>
                      <a:pPr algn="ct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82.64</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8.264</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0.16528</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68242">
                <a:tc>
                  <a:txBody>
                    <a:bodyPr/>
                    <a:lstStyle/>
                    <a:p>
                      <a:pPr algn="ct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75.13</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7.513</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0.22539</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68242">
                <a:tc>
                  <a:txBody>
                    <a:bodyPr/>
                    <a:lstStyle/>
                    <a:p>
                      <a:pPr algn="ct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68.30</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6.830</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0.27320</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68242">
                <a:tc>
                  <a:txBody>
                    <a:bodyPr/>
                    <a:lstStyle/>
                    <a:p>
                      <a:pPr algn="ct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a:t>100</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62.09</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6.209</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0.31045</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68242">
                <a:tc>
                  <a:txBody>
                    <a:bodyPr/>
                    <a:lstStyle/>
                    <a:p>
                      <a:pPr algn="ctr"/>
                      <a:r>
                        <a:rPr lang="en-US" sz="14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a:t>100</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56.44</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5.644</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0.33864</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68242">
                <a:tc>
                  <a:txBody>
                    <a:bodyPr/>
                    <a:lstStyle/>
                    <a:p>
                      <a:pPr algn="ctr"/>
                      <a:r>
                        <a:rPr lang="en-US" sz="140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a:t>100</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51.32</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5.132</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0.35924</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68242">
                <a:tc>
                  <a:txBody>
                    <a:bodyPr/>
                    <a:lstStyle/>
                    <a:p>
                      <a:pPr algn="ctr"/>
                      <a:r>
                        <a:rPr lang="en-US" sz="1400"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46.65</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4.665</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0.37320</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68242">
                <a:tc>
                  <a:txBody>
                    <a:bodyPr/>
                    <a:lstStyle/>
                    <a:p>
                      <a:pPr algn="ctr"/>
                      <a:r>
                        <a:rPr lang="en-US" sz="1400"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a:t>100</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42.41</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4.241</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0.38169</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268242">
                <a:tc>
                  <a:txBody>
                    <a:bodyPr/>
                    <a:lstStyle/>
                    <a:p>
                      <a:pPr algn="ctr"/>
                      <a:r>
                        <a:rPr lang="en-US" sz="1400" dirty="0"/>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38.55</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3.855</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0.38550</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268242">
                <a:tc>
                  <a:txBody>
                    <a:bodyPr/>
                    <a:lstStyle/>
                    <a:p>
                      <a:pPr algn="ctr"/>
                      <a:r>
                        <a:rPr lang="en-US" sz="1400" dirty="0"/>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1,000</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sng" strike="noStrike" kern="1200" baseline="0" dirty="0"/>
                        <a:t>385.54</a:t>
                      </a:r>
                      <a:endParaRPr lang="en-US" sz="1400" u="sn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sng" strike="noStrike" kern="1200" baseline="0" dirty="0"/>
                        <a:t>38.554</a:t>
                      </a:r>
                      <a:endParaRPr lang="en-US" sz="1400" u="sn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sng" strike="noStrike" kern="1200" baseline="0" dirty="0"/>
                        <a:t>3.85500</a:t>
                      </a:r>
                      <a:endParaRPr lang="en-US" sz="1400" u="sn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r h="268242">
                <a:tc>
                  <a:txBody>
                    <a:bodyPr/>
                    <a:lstStyle/>
                    <a:p>
                      <a:pPr algn="ctr"/>
                      <a:r>
                        <a:rPr lang="en-US" sz="1400" u="none" strike="noStrike" kern="1200" baseline="0" dirty="0"/>
                        <a:t>Total</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bg1"/>
                          </a:solidFill>
                        </a:rPr>
                        <a:t>Blank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1,000.00</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100.000</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u="none" strike="noStrike" kern="1200" baseline="0" dirty="0"/>
                        <a:t>6.75850</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4388697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dirty="0">
                <a:ea typeface="ヒラギノ角ゴ Pro W3" pitchFamily="-84" charset="-128"/>
              </a:rPr>
              <a:t>Table 3.4 Calculating Duration on a $1,000 Ten-Year 10% Coupon Bond When Its Interest Rate Is 20%</a:t>
            </a:r>
            <a:endParaRPr lang="en-US" sz="2400" dirty="0"/>
          </a:p>
        </p:txBody>
      </p:sp>
      <p:graphicFrame>
        <p:nvGraphicFramePr>
          <p:cNvPr id="4" name="Table 3"/>
          <p:cNvGraphicFramePr>
            <a:graphicFrameLocks noGrp="1"/>
          </p:cNvGraphicFramePr>
          <p:nvPr/>
        </p:nvGraphicFramePr>
        <p:xfrm>
          <a:off x="1643946" y="1524000"/>
          <a:ext cx="8904111" cy="4693920"/>
        </p:xfrm>
        <a:graphic>
          <a:graphicData uri="http://schemas.openxmlformats.org/drawingml/2006/table">
            <a:tbl>
              <a:tblPr firstRow="1" bandRow="1">
                <a:tableStyleId>{2D5ABB26-0587-4C30-8999-92F81FD0307C}</a:tableStyleId>
              </a:tblPr>
              <a:tblGrid>
                <a:gridCol w="826695">
                  <a:extLst>
                    <a:ext uri="{9D8B030D-6E8A-4147-A177-3AD203B41FA5}">
                      <a16:colId xmlns:a16="http://schemas.microsoft.com/office/drawing/2014/main" val="20000"/>
                    </a:ext>
                  </a:extLst>
                </a:gridCol>
                <a:gridCol w="2019354">
                  <a:extLst>
                    <a:ext uri="{9D8B030D-6E8A-4147-A177-3AD203B41FA5}">
                      <a16:colId xmlns:a16="http://schemas.microsoft.com/office/drawing/2014/main" val="20001"/>
                    </a:ext>
                  </a:extLst>
                </a:gridCol>
                <a:gridCol w="2019354">
                  <a:extLst>
                    <a:ext uri="{9D8B030D-6E8A-4147-A177-3AD203B41FA5}">
                      <a16:colId xmlns:a16="http://schemas.microsoft.com/office/drawing/2014/main" val="20002"/>
                    </a:ext>
                  </a:extLst>
                </a:gridCol>
                <a:gridCol w="2019354">
                  <a:extLst>
                    <a:ext uri="{9D8B030D-6E8A-4147-A177-3AD203B41FA5}">
                      <a16:colId xmlns:a16="http://schemas.microsoft.com/office/drawing/2014/main" val="20003"/>
                    </a:ext>
                  </a:extLst>
                </a:gridCol>
                <a:gridCol w="2019354">
                  <a:extLst>
                    <a:ext uri="{9D8B030D-6E8A-4147-A177-3AD203B41FA5}">
                      <a16:colId xmlns:a16="http://schemas.microsoft.com/office/drawing/2014/main" val="20004"/>
                    </a:ext>
                  </a:extLst>
                </a:gridCol>
              </a:tblGrid>
              <a:tr h="268242">
                <a:tc>
                  <a:txBody>
                    <a:bodyPr/>
                    <a:lstStyle/>
                    <a:p>
                      <a:pPr algn="ctr"/>
                      <a:r>
                        <a:rPr lang="en-US" sz="1400" b="1" i="0" u="none" strike="noStrike" kern="1200" baseline="0" dirty="0">
                          <a:solidFill>
                            <a:schemeClr val="tx1"/>
                          </a:solidFill>
                          <a:latin typeface="+mn-lt"/>
                          <a:ea typeface="+mn-ea"/>
                          <a:cs typeface="+mn-cs"/>
                        </a:rPr>
                        <a:t>(1)</a:t>
                      </a:r>
                      <a:endParaRPr 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i="0" u="none" strike="noStrike" kern="1200" baseline="0" dirty="0">
                          <a:solidFill>
                            <a:schemeClr val="tx1"/>
                          </a:solidFill>
                          <a:latin typeface="+mn-lt"/>
                          <a:ea typeface="+mn-ea"/>
                          <a:cs typeface="+mn-cs"/>
                        </a:rPr>
                        <a:t>(2)</a:t>
                      </a:r>
                      <a:endParaRPr 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i="0" u="none" strike="noStrike" kern="1200" baseline="0" dirty="0">
                          <a:solidFill>
                            <a:schemeClr val="tx1"/>
                          </a:solidFill>
                          <a:latin typeface="+mn-lt"/>
                          <a:ea typeface="+mn-ea"/>
                          <a:cs typeface="+mn-cs"/>
                        </a:rPr>
                        <a:t>(3)</a:t>
                      </a:r>
                      <a:endParaRPr 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i="0" u="none" strike="noStrike" kern="1200" baseline="0" dirty="0">
                          <a:solidFill>
                            <a:schemeClr val="tx1"/>
                          </a:solidFill>
                          <a:latin typeface="+mn-lt"/>
                          <a:ea typeface="+mn-ea"/>
                          <a:cs typeface="+mn-cs"/>
                        </a:rPr>
                        <a:t>(4)</a:t>
                      </a:r>
                      <a:endParaRPr 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i="0" u="none" strike="noStrike" kern="1200" baseline="0" dirty="0">
                          <a:solidFill>
                            <a:schemeClr val="tx1"/>
                          </a:solidFill>
                          <a:latin typeface="+mn-lt"/>
                          <a:ea typeface="+mn-ea"/>
                          <a:cs typeface="+mn-cs"/>
                        </a:rPr>
                        <a:t>(5)</a:t>
                      </a:r>
                      <a:endParaRPr 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29135">
                <a:tc>
                  <a:txBody>
                    <a:bodyPr/>
                    <a:lstStyle/>
                    <a:p>
                      <a:pPr algn="ctr"/>
                      <a:r>
                        <a:rPr lang="en-US" sz="1400" b="1" i="0" u="none" strike="noStrike" kern="1200" baseline="0" dirty="0">
                          <a:solidFill>
                            <a:schemeClr val="tx1"/>
                          </a:solidFill>
                          <a:latin typeface="+mn-lt"/>
                          <a:ea typeface="+mn-ea"/>
                          <a:cs typeface="+mn-cs"/>
                        </a:rPr>
                        <a:t>Year</a:t>
                      </a:r>
                      <a:endParaRPr 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i="0" u="none" strike="noStrike" kern="1200" baseline="0" dirty="0">
                          <a:solidFill>
                            <a:schemeClr val="tx1"/>
                          </a:solidFill>
                          <a:latin typeface="+mn-lt"/>
                          <a:ea typeface="+mn-ea"/>
                          <a:cs typeface="+mn-cs"/>
                        </a:rPr>
                        <a:t>Cash Payments (Zero-Coupon Bonds) ($)</a:t>
                      </a:r>
                      <a:endParaRPr 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i="0" u="none" strike="noStrike" kern="1200" baseline="0" dirty="0">
                          <a:solidFill>
                            <a:schemeClr val="tx1"/>
                          </a:solidFill>
                          <a:latin typeface="+mn-lt"/>
                          <a:ea typeface="+mn-ea"/>
                          <a:cs typeface="+mn-cs"/>
                        </a:rPr>
                        <a:t>Present Value (</a:t>
                      </a:r>
                      <a:r>
                        <a:rPr lang="en-US" sz="1400" b="1" i="1" u="none" strike="noStrike" kern="1200" baseline="0" dirty="0">
                          <a:solidFill>
                            <a:schemeClr val="tx1"/>
                          </a:solidFill>
                          <a:latin typeface="+mn-lt"/>
                          <a:ea typeface="+mn-ea"/>
                          <a:cs typeface="+mn-cs"/>
                        </a:rPr>
                        <a:t>PV</a:t>
                      </a:r>
                      <a:r>
                        <a:rPr lang="en-US" sz="1400" b="1" i="0" u="none" strike="noStrike" kern="1200" baseline="0" dirty="0">
                          <a:solidFill>
                            <a:schemeClr val="tx1"/>
                          </a:solidFill>
                          <a:latin typeface="+mn-lt"/>
                          <a:ea typeface="+mn-ea"/>
                          <a:cs typeface="+mn-cs"/>
                        </a:rPr>
                        <a:t>) of Cash Payments (</a:t>
                      </a:r>
                      <a:r>
                        <a:rPr lang="en-US" sz="1400" b="1" i="1" u="none" strike="noStrike" kern="1200" baseline="0" dirty="0" err="1">
                          <a:solidFill>
                            <a:schemeClr val="tx1"/>
                          </a:solidFill>
                          <a:latin typeface="+mn-lt"/>
                          <a:ea typeface="+mn-ea"/>
                          <a:cs typeface="+mn-cs"/>
                        </a:rPr>
                        <a:t>i</a:t>
                      </a:r>
                      <a:r>
                        <a:rPr lang="en-US" sz="1400" b="1" i="0" u="none" strike="noStrike" kern="1200" baseline="0" dirty="0">
                          <a:solidFill>
                            <a:schemeClr val="tx1"/>
                          </a:solidFill>
                          <a:latin typeface="+mn-lt"/>
                          <a:ea typeface="+mn-ea"/>
                          <a:cs typeface="+mn-cs"/>
                        </a:rPr>
                        <a:t> = 20%) ($)</a:t>
                      </a:r>
                      <a:endParaRPr 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i="0" u="none" strike="noStrike" kern="1200" baseline="0" dirty="0">
                          <a:solidFill>
                            <a:schemeClr val="tx1"/>
                          </a:solidFill>
                          <a:latin typeface="+mn-lt"/>
                          <a:ea typeface="+mn-ea"/>
                          <a:cs typeface="+mn-cs"/>
                        </a:rPr>
                        <a:t>Weights (% of total </a:t>
                      </a:r>
                      <a:r>
                        <a:rPr lang="en-US" sz="1400" b="1" i="1" u="none" strike="noStrike" kern="1200" baseline="0" dirty="0">
                          <a:solidFill>
                            <a:schemeClr val="tx1"/>
                          </a:solidFill>
                          <a:latin typeface="+mn-lt"/>
                          <a:ea typeface="+mn-ea"/>
                          <a:cs typeface="+mn-cs"/>
                        </a:rPr>
                        <a:t>PV</a:t>
                      </a:r>
                      <a:r>
                        <a:rPr lang="en-US" sz="1400" b="1" i="0" u="none" strike="noStrike" kern="1200" baseline="0" dirty="0">
                          <a:solidFill>
                            <a:schemeClr val="tx1"/>
                          </a:solidFill>
                          <a:latin typeface="+mn-lt"/>
                          <a:ea typeface="+mn-ea"/>
                          <a:cs typeface="+mn-cs"/>
                        </a:rPr>
                        <a:t> = </a:t>
                      </a:r>
                      <a:r>
                        <a:rPr lang="en-US" sz="1400" b="1" i="1" u="none" strike="noStrike" kern="1200" baseline="0" dirty="0">
                          <a:solidFill>
                            <a:schemeClr val="tx1"/>
                          </a:solidFill>
                          <a:latin typeface="+mn-lt"/>
                          <a:ea typeface="+mn-ea"/>
                          <a:cs typeface="+mn-cs"/>
                        </a:rPr>
                        <a:t>PV</a:t>
                      </a:r>
                      <a:r>
                        <a:rPr lang="en-US" sz="1400" b="1" i="0" u="none" strike="noStrike" kern="1200" baseline="0" dirty="0">
                          <a:solidFill>
                            <a:schemeClr val="tx1"/>
                          </a:solidFill>
                          <a:latin typeface="+mn-lt"/>
                          <a:ea typeface="+mn-ea"/>
                          <a:cs typeface="+mn-cs"/>
                        </a:rPr>
                        <a:t> /$580.76) (%)</a:t>
                      </a:r>
                      <a:endParaRPr 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i="0" u="none" strike="noStrike" kern="1200" baseline="0" dirty="0">
                          <a:solidFill>
                            <a:schemeClr val="tx1"/>
                          </a:solidFill>
                          <a:latin typeface="+mn-lt"/>
                          <a:ea typeface="+mn-ea"/>
                          <a:cs typeface="+mn-cs"/>
                        </a:rPr>
                        <a:t>Weighted Maturity (1 × 4)/100 (years)</a:t>
                      </a:r>
                      <a:endParaRPr 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68242">
                <a:tc>
                  <a:txBody>
                    <a:bodyPr/>
                    <a:lstStyle/>
                    <a:p>
                      <a:pPr algn="ct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83.33</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14.348</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0.14348</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68242">
                <a:tc>
                  <a:txBody>
                    <a:bodyPr/>
                    <a:lstStyle/>
                    <a:p>
                      <a:pPr algn="ct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69.44</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11.957</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0.23914</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68242">
                <a:tc>
                  <a:txBody>
                    <a:bodyPr/>
                    <a:lstStyle/>
                    <a:p>
                      <a:pPr algn="ct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57.87</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9.965</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0.29895</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68242">
                <a:tc>
                  <a:txBody>
                    <a:bodyPr/>
                    <a:lstStyle/>
                    <a:p>
                      <a:pPr algn="ct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48.23</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8.305</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0.33220</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68242">
                <a:tc>
                  <a:txBody>
                    <a:bodyPr/>
                    <a:lstStyle/>
                    <a:p>
                      <a:pPr algn="ct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a:t>100</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40.19</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6.920</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0.34600</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68242">
                <a:tc>
                  <a:txBody>
                    <a:bodyPr/>
                    <a:lstStyle/>
                    <a:p>
                      <a:pPr algn="ctr"/>
                      <a:r>
                        <a:rPr lang="en-US" sz="14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a:t>100</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33.49</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5.767</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0.34602</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68242">
                <a:tc>
                  <a:txBody>
                    <a:bodyPr/>
                    <a:lstStyle/>
                    <a:p>
                      <a:pPr algn="ctr"/>
                      <a:r>
                        <a:rPr lang="en-US" sz="140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a:t>100</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27.91</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4.806</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0.33642</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68242">
                <a:tc>
                  <a:txBody>
                    <a:bodyPr/>
                    <a:lstStyle/>
                    <a:p>
                      <a:pPr algn="ctr"/>
                      <a:r>
                        <a:rPr lang="en-US" sz="1400"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23.26</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4.005</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0.32040</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68242">
                <a:tc>
                  <a:txBody>
                    <a:bodyPr/>
                    <a:lstStyle/>
                    <a:p>
                      <a:pPr algn="ctr"/>
                      <a:r>
                        <a:rPr lang="en-US" sz="1400"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a:t>100</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19.38</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3.337</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0.30033</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268242">
                <a:tc>
                  <a:txBody>
                    <a:bodyPr/>
                    <a:lstStyle/>
                    <a:p>
                      <a:pPr algn="ctr"/>
                      <a:r>
                        <a:rPr lang="en-US" sz="1400" dirty="0"/>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16.15</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2.781</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0.27810</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268242">
                <a:tc>
                  <a:txBody>
                    <a:bodyPr/>
                    <a:lstStyle/>
                    <a:p>
                      <a:pPr algn="ctr"/>
                      <a:r>
                        <a:rPr lang="en-US" sz="1400" dirty="0"/>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1,000</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sng" strike="noStrike" kern="1200" baseline="0" dirty="0">
                          <a:solidFill>
                            <a:schemeClr val="tx1"/>
                          </a:solidFill>
                          <a:latin typeface="+mn-lt"/>
                          <a:ea typeface="+mn-ea"/>
                          <a:cs typeface="+mn-cs"/>
                        </a:rPr>
                        <a:t>161.51</a:t>
                      </a:r>
                      <a:endParaRPr lang="en-US" sz="1400" u="sn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sng" strike="noStrike" kern="1200" baseline="0" dirty="0">
                          <a:solidFill>
                            <a:schemeClr val="tx1"/>
                          </a:solidFill>
                          <a:latin typeface="+mn-lt"/>
                          <a:ea typeface="+mn-ea"/>
                          <a:cs typeface="+mn-cs"/>
                        </a:rPr>
                        <a:t>27.808</a:t>
                      </a:r>
                      <a:endParaRPr lang="en-US" sz="1400" u="sn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sng" strike="noStrike" kern="1200" baseline="0" dirty="0">
                          <a:solidFill>
                            <a:schemeClr val="tx1"/>
                          </a:solidFill>
                          <a:latin typeface="+mn-lt"/>
                          <a:ea typeface="+mn-ea"/>
                          <a:cs typeface="+mn-cs"/>
                        </a:rPr>
                        <a:t>2.78100</a:t>
                      </a:r>
                      <a:endParaRPr lang="en-US" sz="1400" u="sn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r h="268242">
                <a:tc>
                  <a:txBody>
                    <a:bodyPr/>
                    <a:lstStyle/>
                    <a:p>
                      <a:pPr algn="ctr"/>
                      <a:r>
                        <a:rPr lang="en-US" sz="1400" b="0" i="0" u="none" strike="noStrike" kern="1200" baseline="0" dirty="0">
                          <a:solidFill>
                            <a:schemeClr val="tx1"/>
                          </a:solidFill>
                          <a:latin typeface="+mn-lt"/>
                          <a:ea typeface="+mn-ea"/>
                          <a:cs typeface="+mn-cs"/>
                        </a:rPr>
                        <a:t>Total</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bg1"/>
                          </a:solidFill>
                        </a:rPr>
                        <a:t>Blank</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580.76</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100.000</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i="0" u="none" strike="noStrike" kern="1200" baseline="0" dirty="0">
                          <a:solidFill>
                            <a:schemeClr val="tx1"/>
                          </a:solidFill>
                          <a:latin typeface="+mn-lt"/>
                          <a:ea typeface="+mn-ea"/>
                          <a:cs typeface="+mn-cs"/>
                        </a:rPr>
                        <a:t>5.72204</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31369867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Duration and Interest-Rate Risk </a:t>
            </a:r>
            <a:r>
              <a:rPr lang="en-US" altLang="en-US" sz="1800" dirty="0">
                <a:ea typeface="ヒラギノ角ゴ Pro W3" pitchFamily="-84" charset="-128"/>
              </a:rPr>
              <a:t>(1 </a:t>
            </a:r>
            <a:r>
              <a:rPr lang="en-US" altLang="en-US" sz="1800">
                <a:ea typeface="ヒラギノ角ゴ Pro W3" pitchFamily="-84" charset="-128"/>
              </a:rPr>
              <a:t>of 2)</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09600" y="1600201"/>
                <a:ext cx="10972800" cy="1279357"/>
              </a:xfrm>
            </p:spPr>
            <p:txBody>
              <a:bodyPr>
                <a:normAutofit fontScale="92500" lnSpcReduction="10000"/>
              </a:bodyPr>
              <a:lstStyle/>
              <a:p>
                <a:pPr marL="0" indent="0">
                  <a:buNone/>
                </a:pPr>
                <a:r>
                  <a:rPr lang="en-US" altLang="en-US" sz="2400" dirty="0">
                    <a:ea typeface="ヒラギノ角ゴ Pro W3" pitchFamily="-84" charset="-128"/>
                    <a:sym typeface="Symbol" panose="05050102010706020507" pitchFamily="18" charset="2"/>
                  </a:rPr>
                  <a:t>Duration can be used to show that the approximate change in price is related to duration, as follows:</a:t>
                </a:r>
              </a:p>
              <a:p>
                <a:pPr marL="0" indent="0">
                  <a:buNone/>
                </a:pPr>
                <a:r>
                  <a:rPr lang="en-US" altLang="en-US" sz="2400" dirty="0">
                    <a:ea typeface="ヒラギノ角ゴ Pro W3" pitchFamily="-84" charset="-128"/>
                    <a:sym typeface="Symbol" panose="05050102010706020507" pitchFamily="18" charset="2"/>
                  </a:rPr>
                  <a:t>	%∆Price = </a:t>
                </a:r>
                <a:r>
                  <a:rPr lang="en-US" altLang="en-US" sz="2400" dirty="0">
                    <a:latin typeface="Verdana"/>
                    <a:ea typeface="Verdana"/>
                    <a:cs typeface="Verdana"/>
                    <a:sym typeface="Symbol" panose="05050102010706020507" pitchFamily="18" charset="2"/>
                  </a:rPr>
                  <a:t>−</a:t>
                </a:r>
                <a:r>
                  <a:rPr lang="en-US" altLang="en-US" sz="2400" dirty="0">
                    <a:ea typeface="ヒラギノ角ゴ Pro W3" pitchFamily="-84" charset="-128"/>
                    <a:sym typeface="Symbol" panose="05050102010706020507" pitchFamily="18" charset="2"/>
                  </a:rPr>
                  <a:t> DUR </a:t>
                </a:r>
                <a:r>
                  <a:rPr lang="en-US" altLang="en-US" sz="2400" dirty="0">
                    <a:sym typeface="Symbol" panose="05050102010706020507" pitchFamily="18" charset="2"/>
                  </a:rPr>
                  <a:t>× </a:t>
                </a:r>
                <a14:m>
                  <m:oMath xmlns:m="http://schemas.openxmlformats.org/officeDocument/2006/math">
                    <m:f>
                      <m:fPr>
                        <m:ctrlPr>
                          <a:rPr lang="en-US" altLang="en-US" sz="2400" i="1" smtClean="0">
                            <a:latin typeface="Cambria Math" panose="02040503050406030204" pitchFamily="18" charset="0"/>
                            <a:sym typeface="Symbol" panose="05050102010706020507" pitchFamily="18" charset="2"/>
                          </a:rPr>
                        </m:ctrlPr>
                      </m:fPr>
                      <m:num>
                        <m:r>
                          <m:rPr>
                            <m:nor/>
                          </m:rPr>
                          <a:rPr lang="en-US" altLang="en-US" sz="2400" dirty="0">
                            <a:ea typeface="ヒラギノ角ゴ Pro W3" pitchFamily="-84" charset="-128"/>
                            <a:sym typeface="Symbol" panose="05050102010706020507" pitchFamily="18" charset="2"/>
                          </a:rPr>
                          <m:t>∆</m:t>
                        </m:r>
                        <m:r>
                          <a:rPr lang="en-US" altLang="en-US" sz="2400" b="0" i="1" dirty="0" smtClean="0">
                            <a:latin typeface="Cambria Math" panose="02040503050406030204" pitchFamily="18" charset="0"/>
                            <a:ea typeface="ヒラギノ角ゴ Pro W3" pitchFamily="-84" charset="-128"/>
                            <a:sym typeface="Symbol" panose="05050102010706020507" pitchFamily="18" charset="2"/>
                          </a:rPr>
                          <m:t>𝑖</m:t>
                        </m:r>
                      </m:num>
                      <m:den>
                        <m:r>
                          <m:rPr>
                            <m:nor/>
                          </m:rPr>
                          <a:rPr lang="en-US" altLang="en-US" sz="2400" dirty="0">
                            <a:ea typeface="ヒラギノ角ゴ Pro W3" pitchFamily="-84" charset="-128"/>
                            <a:sym typeface="Symbol" panose="05050102010706020507" pitchFamily="18" charset="2"/>
                          </a:rPr>
                          <m:t>1 + </m:t>
                        </m:r>
                        <m:r>
                          <a:rPr lang="en-US" altLang="en-US" sz="2400" b="0" i="1" dirty="0" smtClean="0">
                            <a:latin typeface="Cambria Math" panose="02040503050406030204" pitchFamily="18" charset="0"/>
                            <a:ea typeface="ヒラギノ角ゴ Pro W3" pitchFamily="-84" charset="-128"/>
                            <a:sym typeface="Symbol" panose="05050102010706020507" pitchFamily="18" charset="2"/>
                          </a:rPr>
                          <m:t>𝑖</m:t>
                        </m:r>
                      </m:den>
                    </m:f>
                  </m:oMath>
                </a14:m>
                <a:r>
                  <a:rPr lang="en-US" altLang="en-US" sz="2400" dirty="0">
                    <a:ea typeface="ヒラギノ角ゴ Pro W3" pitchFamily="-84" charset="-128"/>
                    <a:sym typeface="Symbol" panose="05050102010706020507" pitchFamily="18" charset="2"/>
                  </a:rPr>
                  <a:t>              (12)</a:t>
                </a:r>
                <a:endParaRPr lang="en-US"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09600" y="1600201"/>
                <a:ext cx="10972800" cy="1279357"/>
              </a:xfrm>
              <a:blipFill>
                <a:blip r:embed="rId2"/>
                <a:stretch>
                  <a:fillRect l="-722" t="-8134"/>
                </a:stretch>
              </a:blipFill>
            </p:spPr>
            <p:txBody>
              <a:bodyPr/>
              <a:lstStyle/>
              <a:p>
                <a:r>
                  <a:rPr lang="en-US">
                    <a:noFill/>
                  </a:rPr>
                  <a:t> </a:t>
                </a:r>
              </a:p>
            </p:txBody>
          </p:sp>
        </mc:Fallback>
      </mc:AlternateContent>
      <p:sp>
        <p:nvSpPr>
          <p:cNvPr id="4" name="Content Placeholder 3"/>
          <p:cNvSpPr>
            <a:spLocks noGrp="1"/>
          </p:cNvSpPr>
          <p:nvPr>
            <p:ph idx="13"/>
          </p:nvPr>
        </p:nvSpPr>
        <p:spPr>
          <a:xfrm>
            <a:off x="609600" y="2879559"/>
            <a:ext cx="10972800" cy="3246606"/>
          </a:xfrm>
        </p:spPr>
        <p:txBody>
          <a:bodyPr/>
          <a:lstStyle/>
          <a:p>
            <a:r>
              <a:rPr lang="en-US" altLang="en-US" sz="2400" i="1" dirty="0" err="1">
                <a:ea typeface="ヒラギノ角ゴ Pro W3" pitchFamily="-84" charset="-128"/>
              </a:rPr>
              <a:t>i</a:t>
            </a:r>
            <a:r>
              <a:rPr lang="en-US" altLang="en-US" sz="2400" dirty="0">
                <a:ea typeface="ヒラギノ角ゴ Pro W3" pitchFamily="-84" charset="-128"/>
              </a:rPr>
              <a:t> </a:t>
            </a:r>
            <a:r>
              <a:rPr lang="en-US" altLang="en-US" sz="2400" dirty="0">
                <a:latin typeface="Times New Roman"/>
                <a:ea typeface="ヒラギノ角ゴ Pro W3" pitchFamily="-84" charset="-128"/>
                <a:cs typeface="Times New Roman"/>
                <a:sym typeface="Symbol" panose="05050102010706020507" pitchFamily="18" charset="2"/>
              </a:rPr>
              <a:t>↑</a:t>
            </a:r>
            <a:r>
              <a:rPr lang="en-US" altLang="en-US" sz="2400" dirty="0">
                <a:ea typeface="ヒラギノ角ゴ Pro W3" pitchFamily="-84" charset="-128"/>
                <a:sym typeface="Symbol" panose="05050102010706020507" pitchFamily="18" charset="2"/>
              </a:rPr>
              <a:t> 10% to 11%:</a:t>
            </a:r>
          </a:p>
          <a:p>
            <a:pPr lvl="1"/>
            <a:r>
              <a:rPr lang="en-US" altLang="en-US" sz="2400" dirty="0">
                <a:ea typeface="ヒラギノ角ゴ Pro W3" pitchFamily="-84" charset="-128"/>
              </a:rPr>
              <a:t>Table 3.4, </a:t>
            </a:r>
            <a:r>
              <a:rPr lang="en-US" altLang="en-US" sz="2400" dirty="0">
                <a:ea typeface="Verdana"/>
                <a:cs typeface="Verdana"/>
                <a:sym typeface="Symbol" panose="05050102010706020507" pitchFamily="18" charset="2"/>
              </a:rPr>
              <a:t>−</a:t>
            </a:r>
            <a:r>
              <a:rPr lang="en-US" altLang="en-US" sz="2400" dirty="0">
                <a:ea typeface="ヒラギノ角ゴ Pro W3" pitchFamily="-84" charset="-128"/>
                <a:sym typeface="Symbol" panose="05050102010706020507" pitchFamily="18" charset="2"/>
              </a:rPr>
              <a:t>10% coupon bond</a:t>
            </a:r>
            <a:endParaRPr lang="en-US" sz="2400" dirty="0"/>
          </a:p>
          <a:p>
            <a:pPr lvl="1"/>
            <a:r>
              <a:rPr lang="en-US" altLang="en-US" sz="2400" dirty="0">
                <a:ea typeface="ヒラギノ角ゴ Pro W3" pitchFamily="-84" charset="-128"/>
                <a:sym typeface="Symbol" panose="05050102010706020507" pitchFamily="18" charset="2"/>
              </a:rPr>
              <a:t>%∆Price = </a:t>
            </a:r>
            <a:r>
              <a:rPr lang="en-US" altLang="en-US" sz="2400" dirty="0">
                <a:ea typeface="Verdana"/>
                <a:cs typeface="Verdana"/>
                <a:sym typeface="Symbol" panose="05050102010706020507" pitchFamily="18" charset="2"/>
              </a:rPr>
              <a:t>−</a:t>
            </a:r>
            <a:r>
              <a:rPr lang="en-US" altLang="en-US" sz="2400" dirty="0">
                <a:ea typeface="ヒラギノ角ゴ Pro W3" pitchFamily="-84" charset="-128"/>
                <a:sym typeface="Symbol" panose="05050102010706020507" pitchFamily="18" charset="2"/>
              </a:rPr>
              <a:t>6.76 × (0.01 / 1.10) = </a:t>
            </a:r>
            <a:r>
              <a:rPr lang="en-US" altLang="en-US" sz="2400" dirty="0">
                <a:ea typeface="Verdana"/>
                <a:cs typeface="Verdana"/>
                <a:sym typeface="Symbol" panose="05050102010706020507" pitchFamily="18" charset="2"/>
              </a:rPr>
              <a:t>−</a:t>
            </a:r>
            <a:r>
              <a:rPr lang="en-US" altLang="en-US" sz="2400" dirty="0">
                <a:ea typeface="ヒラギノ角ゴ Pro W3" pitchFamily="-84" charset="-128"/>
                <a:sym typeface="Symbol" panose="05050102010706020507" pitchFamily="18" charset="2"/>
              </a:rPr>
              <a:t>6.15%</a:t>
            </a:r>
          </a:p>
          <a:p>
            <a:r>
              <a:rPr lang="en-US" altLang="en-US" sz="2400" i="1" dirty="0">
                <a:ea typeface="ヒラギノ角ゴ Pro W3" pitchFamily="-84" charset="-128"/>
              </a:rPr>
              <a:t>i</a:t>
            </a:r>
            <a:r>
              <a:rPr lang="en-US" altLang="en-US" sz="2400" dirty="0">
                <a:ea typeface="ヒラギノ角ゴ Pro W3" pitchFamily="-84" charset="-128"/>
              </a:rPr>
              <a:t> </a:t>
            </a:r>
            <a:r>
              <a:rPr lang="en-US" altLang="en-US" sz="2400" dirty="0">
                <a:latin typeface="Times New Roman"/>
                <a:ea typeface="ヒラギノ角ゴ Pro W3" pitchFamily="-84" charset="-128"/>
                <a:cs typeface="Times New Roman"/>
                <a:sym typeface="Symbol" panose="05050102010706020507" pitchFamily="18" charset="2"/>
              </a:rPr>
              <a:t>↑</a:t>
            </a:r>
            <a:r>
              <a:rPr lang="en-US" altLang="en-US" sz="2400" dirty="0">
                <a:ea typeface="ヒラギノ角ゴ Pro W3" pitchFamily="-84" charset="-128"/>
                <a:sym typeface="Symbol" panose="05050102010706020507" pitchFamily="18" charset="2"/>
              </a:rPr>
              <a:t> 10% to 11%:</a:t>
            </a:r>
          </a:p>
          <a:p>
            <a:pPr lvl="1"/>
            <a:r>
              <a:rPr lang="en-US" altLang="en-US" sz="2400" dirty="0">
                <a:ea typeface="ヒラギノ角ゴ Pro W3" pitchFamily="-84" charset="-128"/>
              </a:rPr>
              <a:t>20% coupon bond, DUR = 5.72 years</a:t>
            </a:r>
            <a:endParaRPr lang="en-US" sz="2400" dirty="0">
              <a:ea typeface="ヒラギノ角ゴ Pro W3" pitchFamily="-84" charset="-128"/>
            </a:endParaRPr>
          </a:p>
          <a:p>
            <a:pPr lvl="1"/>
            <a:r>
              <a:rPr lang="en-US" altLang="en-US" sz="2400" dirty="0">
                <a:ea typeface="ヒラギノ角ゴ Pro W3" pitchFamily="-84" charset="-128"/>
                <a:sym typeface="Symbol" panose="05050102010706020507" pitchFamily="18" charset="2"/>
              </a:rPr>
              <a:t>%∆Price = ????</a:t>
            </a:r>
          </a:p>
          <a:p>
            <a:pPr lvl="1"/>
            <a:endParaRPr lang="en-US" altLang="en-US" sz="2400" dirty="0">
              <a:ea typeface="ヒラギノ角ゴ Pro W3" pitchFamily="-84" charset="-128"/>
              <a:sym typeface="Symbol" panose="05050102010706020507" pitchFamily="18" charset="2"/>
            </a:endParaRPr>
          </a:p>
          <a:p>
            <a:pPr lvl="1"/>
            <a:endParaRPr lang="en-US" sz="2400" dirty="0"/>
          </a:p>
        </p:txBody>
      </p:sp>
    </p:spTree>
    <p:extLst>
      <p:ext uri="{BB962C8B-B14F-4D97-AF65-F5344CB8AC3E}">
        <p14:creationId xmlns:p14="http://schemas.microsoft.com/office/powerpoint/2010/main" val="35129981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Duration and Interest-Rate Risk </a:t>
            </a:r>
            <a:r>
              <a:rPr lang="en-US" altLang="en-US" sz="1800" dirty="0">
                <a:ea typeface="ヒラギノ角ゴ Pro W3" pitchFamily="-84" charset="-128"/>
              </a:rPr>
              <a:t>(2 of 2)</a:t>
            </a:r>
            <a:endParaRPr lang="en-US" dirty="0"/>
          </a:p>
        </p:txBody>
      </p:sp>
      <p:sp>
        <p:nvSpPr>
          <p:cNvPr id="3" name="Content Placeholder 2"/>
          <p:cNvSpPr>
            <a:spLocks noGrp="1"/>
          </p:cNvSpPr>
          <p:nvPr>
            <p:ph idx="1"/>
          </p:nvPr>
        </p:nvSpPr>
        <p:spPr/>
        <p:txBody>
          <a:bodyPr/>
          <a:lstStyle/>
          <a:p>
            <a:pPr lvl="1"/>
            <a:endParaRPr lang="en-US" dirty="0">
              <a:sym typeface="Symbol" panose="05050102010706020507" pitchFamily="18" charset="2"/>
            </a:endParaRPr>
          </a:p>
          <a:p>
            <a:r>
              <a:rPr lang="en-US" altLang="en-US" sz="2400" dirty="0">
                <a:ea typeface="ヒラギノ角ゴ Pro W3" pitchFamily="-84" charset="-128"/>
              </a:rPr>
              <a:t>The greater the duration of a security, the greater the percentage change in the market value of the security for a given change in interest rates</a:t>
            </a:r>
          </a:p>
          <a:p>
            <a:r>
              <a:rPr lang="en-US" altLang="en-US" sz="2400" dirty="0">
                <a:ea typeface="ヒラギノ角ゴ Pro W3" pitchFamily="-84" charset="-128"/>
              </a:rPr>
              <a:t>Therefore, the greater the duration of a security, the greater its interest-rate risk</a:t>
            </a:r>
            <a:endParaRPr lang="en-US" sz="2400" dirty="0"/>
          </a:p>
          <a:p>
            <a:pPr marL="457200" lvl="1" indent="0">
              <a:buNone/>
            </a:pPr>
            <a:endParaRPr lang="en-US" dirty="0"/>
          </a:p>
        </p:txBody>
      </p:sp>
    </p:spTree>
    <p:extLst>
      <p:ext uri="{BB962C8B-B14F-4D97-AF65-F5344CB8AC3E}">
        <p14:creationId xmlns:p14="http://schemas.microsoft.com/office/powerpoint/2010/main" val="11150965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Chapter Summary</a:t>
            </a:r>
            <a:endParaRPr lang="en-US" dirty="0"/>
          </a:p>
        </p:txBody>
      </p:sp>
      <p:sp>
        <p:nvSpPr>
          <p:cNvPr id="3" name="Content Placeholder 2"/>
          <p:cNvSpPr>
            <a:spLocks noGrp="1"/>
          </p:cNvSpPr>
          <p:nvPr>
            <p:ph idx="1"/>
          </p:nvPr>
        </p:nvSpPr>
        <p:spPr/>
        <p:txBody>
          <a:bodyPr/>
          <a:lstStyle/>
          <a:p>
            <a:r>
              <a:rPr lang="en-US" altLang="en-US" sz="2400" dirty="0">
                <a:ea typeface="ヒラギノ角ゴ Pro W3" pitchFamily="-84" charset="-128"/>
              </a:rPr>
              <a:t>Measuring Interest Rates: We examined several techniques for measuring the interest rate required on debt instruments.</a:t>
            </a:r>
          </a:p>
          <a:p>
            <a:r>
              <a:rPr lang="en-US" altLang="en-US" sz="2400" dirty="0">
                <a:ea typeface="ヒラギノ角ゴ Pro W3" pitchFamily="-84" charset="-128"/>
              </a:rPr>
              <a:t>The Distinction Between Real and Nominal Interest Rates: We examined the meaning of interest in the context of price inflation.</a:t>
            </a:r>
          </a:p>
          <a:p>
            <a:r>
              <a:rPr lang="en-US" altLang="en-US" sz="2400" dirty="0">
                <a:ea typeface="ヒラギノ角ゴ Pro W3" pitchFamily="-84" charset="-128"/>
              </a:rPr>
              <a:t>The Distinction Between Interest Rates and Returns: We examined what each means and how they should be viewed for asset valuation.</a:t>
            </a:r>
            <a:endParaRPr lang="en-US" sz="2400" dirty="0"/>
          </a:p>
          <a:p>
            <a:endParaRPr lang="en-US" sz="2400" dirty="0"/>
          </a:p>
        </p:txBody>
      </p:sp>
    </p:spTree>
    <p:extLst>
      <p:ext uri="{BB962C8B-B14F-4D97-AF65-F5344CB8AC3E}">
        <p14:creationId xmlns:p14="http://schemas.microsoft.com/office/powerpoint/2010/main" val="42285011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1F667-E0EF-4E82-9E2A-1DD8115CCEE2}"/>
              </a:ext>
            </a:extLst>
          </p:cNvPr>
          <p:cNvSpPr>
            <a:spLocks noGrp="1"/>
          </p:cNvSpPr>
          <p:nvPr>
            <p:ph type="title"/>
          </p:nvPr>
        </p:nvSpPr>
        <p:spPr>
          <a:xfrm>
            <a:off x="533401" y="152400"/>
            <a:ext cx="9067800" cy="838200"/>
          </a:xfrm>
        </p:spPr>
        <p:txBody>
          <a:bodyPr>
            <a:normAutofit fontScale="90000"/>
          </a:bodyPr>
          <a:lstStyle/>
          <a:p>
            <a:r>
              <a:rPr lang="en-US" b="1" dirty="0"/>
              <a:t>One-Time Investment</a:t>
            </a:r>
            <a:br>
              <a:rPr lang="en-US" b="1" dirty="0"/>
            </a:br>
            <a:endParaRPr lang="en-US"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07AB3D8B-A865-4DB2-B596-098A527B99E8}"/>
                  </a:ext>
                </a:extLst>
              </p:cNvPr>
              <p:cNvSpPr>
                <a:spLocks noGrp="1"/>
              </p:cNvSpPr>
              <p:nvPr>
                <p:ph idx="1"/>
              </p:nvPr>
            </p:nvSpPr>
            <p:spPr>
              <a:xfrm>
                <a:off x="609601" y="762000"/>
                <a:ext cx="10972799" cy="5943600"/>
              </a:xfrm>
            </p:spPr>
            <p:txBody>
              <a:bodyPr>
                <a:normAutofit lnSpcReduction="10000"/>
              </a:bodyPr>
              <a:lstStyle/>
              <a:p>
                <a:pPr marL="0" indent="0">
                  <a:buNone/>
                </a:pPr>
                <a:r>
                  <a:rPr lang="en-US" b="1" u="sng" dirty="0"/>
                  <a:t>FUTURE VALUE</a:t>
                </a:r>
              </a:p>
              <a:p>
                <a:pPr marL="0" indent="0">
                  <a:buNone/>
                </a:pPr>
                <a:r>
                  <a:rPr lang="en-US" dirty="0"/>
                  <a:t>	</a:t>
                </a:r>
                <a:r>
                  <a:rPr lang="en-US" dirty="0">
                    <a:solidFill>
                      <a:srgbClr val="FF0000"/>
                    </a:solidFill>
                  </a:rPr>
                  <a:t>FV = PV </a:t>
                </a:r>
                <a14:m>
                  <m:oMath xmlns:m="http://schemas.openxmlformats.org/officeDocument/2006/math">
                    <m:sSup>
                      <m:sSupPr>
                        <m:ctrlPr>
                          <a:rPr lang="en-US" i="1">
                            <a:solidFill>
                              <a:srgbClr val="FF0000"/>
                            </a:solidFill>
                            <a:latin typeface="Cambria Math" panose="02040503050406030204" pitchFamily="18" charset="0"/>
                          </a:rPr>
                        </m:ctrlPr>
                      </m:sSupPr>
                      <m:e>
                        <m:d>
                          <m:dPr>
                            <m:ctrlPr>
                              <a:rPr lang="en-US" i="1">
                                <a:solidFill>
                                  <a:srgbClr val="FF0000"/>
                                </a:solidFill>
                                <a:latin typeface="Cambria Math" panose="02040503050406030204" pitchFamily="18" charset="0"/>
                              </a:rPr>
                            </m:ctrlPr>
                          </m:dPr>
                          <m:e>
                            <m:r>
                              <a:rPr lang="en-US" b="0">
                                <a:solidFill>
                                  <a:srgbClr val="FF0000"/>
                                </a:solidFill>
                                <a:latin typeface="Cambria Math" panose="02040503050406030204" pitchFamily="18" charset="0"/>
                              </a:rPr>
                              <m:t>1+</m:t>
                            </m:r>
                            <m:r>
                              <m:rPr>
                                <m:sty m:val="p"/>
                              </m:rPr>
                              <a:rPr lang="en-US" b="0">
                                <a:solidFill>
                                  <a:srgbClr val="FF0000"/>
                                </a:solidFill>
                                <a:latin typeface="Cambria Math" panose="02040503050406030204" pitchFamily="18" charset="0"/>
                              </a:rPr>
                              <m:t>i</m:t>
                            </m:r>
                          </m:e>
                        </m:d>
                      </m:e>
                      <m:sup>
                        <m:r>
                          <m:rPr>
                            <m:sty m:val="p"/>
                          </m:rPr>
                          <a:rPr lang="en-US" b="0">
                            <a:solidFill>
                              <a:srgbClr val="FF0000"/>
                            </a:solidFill>
                            <a:latin typeface="Cambria Math" panose="02040503050406030204" pitchFamily="18" charset="0"/>
                          </a:rPr>
                          <m:t>t</m:t>
                        </m:r>
                      </m:sup>
                    </m:sSup>
                  </m:oMath>
                </a14:m>
                <a:endParaRPr lang="en-US" dirty="0"/>
              </a:p>
              <a:p>
                <a:pPr marL="231775" lvl="1" indent="0">
                  <a:buNone/>
                </a:pPr>
                <a:r>
                  <a:rPr lang="en-US" dirty="0"/>
                  <a:t>where FV is the future value of the investment, PV is the present value of the investment or the initial investment, i is the expected interest rate or rate of return of the investment, and t is time to realize such investment. </a:t>
                </a:r>
              </a:p>
              <a:p>
                <a:pPr marL="231775" lvl="1" indent="0">
                  <a:buNone/>
                </a:pPr>
                <a:endParaRPr lang="en-US" dirty="0"/>
              </a:p>
              <a:p>
                <a:pPr marL="0" lvl="1" indent="0">
                  <a:spcBef>
                    <a:spcPts val="1800"/>
                  </a:spcBef>
                  <a:buNone/>
                </a:pPr>
                <a:r>
                  <a:rPr lang="en-US" b="1" u="sng" dirty="0"/>
                  <a:t>PRESENT  VALUE</a:t>
                </a:r>
              </a:p>
              <a:p>
                <a:pPr marL="0" indent="0">
                  <a:buNone/>
                </a:pPr>
                <a:r>
                  <a:rPr lang="en-US" dirty="0"/>
                  <a:t>	FV = PV </a:t>
                </a:r>
                <a14:m>
                  <m:oMath xmlns:m="http://schemas.openxmlformats.org/officeDocument/2006/math">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a:latin typeface="Cambria Math" panose="02040503050406030204" pitchFamily="18" charset="0"/>
                              </a:rPr>
                              <m:t>1+</m:t>
                            </m:r>
                            <m:r>
                              <m:rPr>
                                <m:sty m:val="p"/>
                              </m:rPr>
                              <a:rPr lang="en-US">
                                <a:latin typeface="Cambria Math" panose="02040503050406030204" pitchFamily="18" charset="0"/>
                              </a:rPr>
                              <m:t>i</m:t>
                            </m:r>
                          </m:e>
                        </m:d>
                      </m:e>
                      <m:sup>
                        <m:r>
                          <m:rPr>
                            <m:sty m:val="p"/>
                          </m:rPr>
                          <a:rPr lang="en-US">
                            <a:latin typeface="Cambria Math" panose="02040503050406030204" pitchFamily="18" charset="0"/>
                          </a:rPr>
                          <m:t>t</m:t>
                        </m:r>
                      </m:sup>
                    </m:sSup>
                  </m:oMath>
                </a14:m>
                <a:r>
                  <a:rPr lang="en-US" i="1" dirty="0"/>
                  <a:t>, then  </a:t>
                </a:r>
                <a14:m>
                  <m:oMath xmlns:m="http://schemas.openxmlformats.org/officeDocument/2006/math">
                    <m:r>
                      <m:rPr>
                        <m:sty m:val="p"/>
                      </m:rPr>
                      <a:rPr lang="en-US" smtClean="0">
                        <a:solidFill>
                          <a:srgbClr val="FF0000"/>
                        </a:solidFill>
                        <a:latin typeface="Cambria Math" panose="02040503050406030204" pitchFamily="18" charset="0"/>
                      </a:rPr>
                      <m:t>PV</m:t>
                    </m:r>
                    <m:r>
                      <a:rPr lang="en-US" smtClean="0">
                        <a:solidFill>
                          <a:srgbClr val="FF0000"/>
                        </a:solidFill>
                        <a:latin typeface="Cambria Math" panose="02040503050406030204" pitchFamily="18" charset="0"/>
                      </a:rPr>
                      <m:t>=</m:t>
                    </m:r>
                    <m:f>
                      <m:fPr>
                        <m:ctrlPr>
                          <a:rPr lang="en-US" i="1">
                            <a:solidFill>
                              <a:srgbClr val="FF0000"/>
                            </a:solidFill>
                            <a:latin typeface="Cambria Math" panose="02040503050406030204" pitchFamily="18" charset="0"/>
                          </a:rPr>
                        </m:ctrlPr>
                      </m:fPr>
                      <m:num>
                        <m:r>
                          <m:rPr>
                            <m:sty m:val="p"/>
                          </m:rPr>
                          <a:rPr lang="en-US">
                            <a:solidFill>
                              <a:srgbClr val="FF0000"/>
                            </a:solidFill>
                            <a:latin typeface="Cambria Math" panose="02040503050406030204" pitchFamily="18" charset="0"/>
                          </a:rPr>
                          <m:t>FV</m:t>
                        </m:r>
                      </m:num>
                      <m:den>
                        <m:sSup>
                          <m:sSupPr>
                            <m:ctrlPr>
                              <a:rPr lang="en-US" i="1">
                                <a:solidFill>
                                  <a:srgbClr val="FF0000"/>
                                </a:solidFill>
                                <a:latin typeface="Cambria Math" panose="02040503050406030204" pitchFamily="18" charset="0"/>
                              </a:rPr>
                            </m:ctrlPr>
                          </m:sSupPr>
                          <m:e>
                            <m:d>
                              <m:dPr>
                                <m:ctrlPr>
                                  <a:rPr lang="en-US" i="1">
                                    <a:solidFill>
                                      <a:srgbClr val="FF0000"/>
                                    </a:solidFill>
                                    <a:latin typeface="Cambria Math" panose="02040503050406030204" pitchFamily="18" charset="0"/>
                                  </a:rPr>
                                </m:ctrlPr>
                              </m:dPr>
                              <m:e>
                                <m:r>
                                  <a:rPr lang="en-US">
                                    <a:solidFill>
                                      <a:srgbClr val="FF0000"/>
                                    </a:solidFill>
                                    <a:latin typeface="Cambria Math" panose="02040503050406030204" pitchFamily="18" charset="0"/>
                                  </a:rPr>
                                  <m:t>1+</m:t>
                                </m:r>
                                <m:r>
                                  <m:rPr>
                                    <m:sty m:val="p"/>
                                  </m:rPr>
                                  <a:rPr lang="en-US">
                                    <a:solidFill>
                                      <a:srgbClr val="FF0000"/>
                                    </a:solidFill>
                                    <a:latin typeface="Cambria Math" panose="02040503050406030204" pitchFamily="18" charset="0"/>
                                  </a:rPr>
                                  <m:t>i</m:t>
                                </m:r>
                              </m:e>
                            </m:d>
                          </m:e>
                          <m:sup>
                            <m:r>
                              <m:rPr>
                                <m:sty m:val="p"/>
                              </m:rPr>
                              <a:rPr lang="en-US">
                                <a:solidFill>
                                  <a:srgbClr val="FF0000"/>
                                </a:solidFill>
                                <a:latin typeface="Cambria Math" panose="02040503050406030204" pitchFamily="18" charset="0"/>
                              </a:rPr>
                              <m:t>t</m:t>
                            </m:r>
                          </m:sup>
                        </m:sSup>
                      </m:den>
                    </m:f>
                  </m:oMath>
                </a14:m>
                <a:r>
                  <a:rPr lang="en-US" b="1" i="1" dirty="0">
                    <a:solidFill>
                      <a:srgbClr val="FF0000"/>
                    </a:solidFill>
                  </a:rPr>
                  <a:t> </a:t>
                </a:r>
              </a:p>
              <a:p>
                <a:pPr marL="0" indent="0">
                  <a:buNone/>
                </a:pPr>
                <a:r>
                  <a:rPr lang="en-US" dirty="0"/>
                  <a:t>As an example, assuming the investor targets an investment that is expected to receive $133.10 in 3 years, representing a 10% interest or expected return (sometimes referred to as the discount rate), the investment required today will be calculated as follows:</a:t>
                </a:r>
              </a:p>
              <a:p>
                <a:r>
                  <a:rPr lang="en-US" dirty="0"/>
                  <a:t> </a:t>
                </a:r>
                <a14:m>
                  <m:oMath xmlns:m="http://schemas.openxmlformats.org/officeDocument/2006/math">
                    <m:r>
                      <m:rPr>
                        <m:sty m:val="p"/>
                      </m:rPr>
                      <a:rPr lang="en-US">
                        <a:latin typeface="Cambria Math" panose="02040503050406030204" pitchFamily="18" charset="0"/>
                      </a:rPr>
                      <m:t>PV</m:t>
                    </m:r>
                    <m:r>
                      <a:rPr lang="en-US">
                        <a:latin typeface="Cambria Math" panose="02040503050406030204" pitchFamily="18" charset="0"/>
                      </a:rPr>
                      <m:t>=</m:t>
                    </m:r>
                    <m:f>
                      <m:fPr>
                        <m:ctrlPr>
                          <a:rPr lang="en-US" i="1">
                            <a:latin typeface="Cambria Math" panose="02040503050406030204" pitchFamily="18" charset="0"/>
                          </a:rPr>
                        </m:ctrlPr>
                      </m:fPr>
                      <m:num>
                        <m:r>
                          <m:rPr>
                            <m:sty m:val="p"/>
                          </m:rPr>
                          <a:rPr lang="en-US">
                            <a:latin typeface="Cambria Math" panose="02040503050406030204" pitchFamily="18" charset="0"/>
                          </a:rPr>
                          <m:t>FV</m:t>
                        </m:r>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a:latin typeface="Cambria Math" panose="02040503050406030204" pitchFamily="18" charset="0"/>
                                  </a:rPr>
                                  <m:t>1+</m:t>
                                </m:r>
                                <m:r>
                                  <m:rPr>
                                    <m:sty m:val="p"/>
                                  </m:rPr>
                                  <a:rPr lang="en-US">
                                    <a:latin typeface="Cambria Math" panose="02040503050406030204" pitchFamily="18" charset="0"/>
                                  </a:rPr>
                                  <m:t>i</m:t>
                                </m:r>
                              </m:e>
                            </m:d>
                          </m:e>
                          <m:sup>
                            <m:r>
                              <m:rPr>
                                <m:sty m:val="p"/>
                              </m:rPr>
                              <a:rPr lang="en-US">
                                <a:latin typeface="Cambria Math" panose="02040503050406030204" pitchFamily="18" charset="0"/>
                              </a:rPr>
                              <m:t>t</m:t>
                            </m:r>
                          </m:sup>
                        </m:sSup>
                      </m:den>
                    </m:f>
                    <m:r>
                      <a:rPr lang="en-US">
                        <a:latin typeface="Cambria Math" panose="02040503050406030204" pitchFamily="18" charset="0"/>
                      </a:rPr>
                      <m:t> = </m:t>
                    </m:r>
                    <m:f>
                      <m:fPr>
                        <m:ctrlPr>
                          <a:rPr lang="en-US" i="1">
                            <a:latin typeface="Cambria Math" panose="02040503050406030204" pitchFamily="18" charset="0"/>
                          </a:rPr>
                        </m:ctrlPr>
                      </m:fPr>
                      <m:num>
                        <m:r>
                          <a:rPr lang="en-US">
                            <a:latin typeface="Cambria Math" panose="02040503050406030204" pitchFamily="18" charset="0"/>
                          </a:rPr>
                          <m:t>133.10</m:t>
                        </m:r>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a:latin typeface="Cambria Math" panose="02040503050406030204" pitchFamily="18" charset="0"/>
                                  </a:rPr>
                                  <m:t>1+.10</m:t>
                                </m:r>
                              </m:e>
                            </m:d>
                          </m:e>
                          <m:sup>
                            <m:r>
                              <a:rPr lang="en-US">
                                <a:latin typeface="Cambria Math" panose="02040503050406030204" pitchFamily="18" charset="0"/>
                              </a:rPr>
                              <m:t>3</m:t>
                            </m:r>
                          </m:sup>
                        </m:sSup>
                      </m:den>
                    </m:f>
                    <m:r>
                      <a:rPr lang="en-US">
                        <a:latin typeface="Cambria Math" panose="02040503050406030204" pitchFamily="18" charset="0"/>
                      </a:rPr>
                      <m:t> = </m:t>
                    </m:r>
                    <m:f>
                      <m:fPr>
                        <m:ctrlPr>
                          <a:rPr lang="en-US" i="1">
                            <a:latin typeface="Cambria Math" panose="02040503050406030204" pitchFamily="18" charset="0"/>
                          </a:rPr>
                        </m:ctrlPr>
                      </m:fPr>
                      <m:num>
                        <m:r>
                          <a:rPr lang="en-US">
                            <a:latin typeface="Cambria Math" panose="02040503050406030204" pitchFamily="18" charset="0"/>
                          </a:rPr>
                          <m:t>133.10</m:t>
                        </m:r>
                      </m:num>
                      <m:den>
                        <m:r>
                          <a:rPr lang="en-US">
                            <a:latin typeface="Cambria Math" panose="02040503050406030204" pitchFamily="18" charset="0"/>
                          </a:rPr>
                          <m:t>1.331</m:t>
                        </m:r>
                      </m:den>
                    </m:f>
                    <m:r>
                      <a:rPr lang="en-US">
                        <a:latin typeface="Cambria Math" panose="02040503050406030204" pitchFamily="18" charset="0"/>
                      </a:rPr>
                      <m:t>=100</m:t>
                    </m:r>
                  </m:oMath>
                </a14:m>
                <a:endParaRPr lang="en-US" dirty="0"/>
              </a:p>
              <a:p>
                <a:endParaRPr lang="en-US" dirty="0"/>
              </a:p>
            </p:txBody>
          </p:sp>
        </mc:Choice>
        <mc:Fallback>
          <p:sp>
            <p:nvSpPr>
              <p:cNvPr id="3" name="Content Placeholder 2">
                <a:extLst>
                  <a:ext uri="{FF2B5EF4-FFF2-40B4-BE49-F238E27FC236}">
                    <a16:creationId xmlns:a16="http://schemas.microsoft.com/office/drawing/2014/main" id="{07AB3D8B-A865-4DB2-B596-098A527B99E8}"/>
                  </a:ext>
                </a:extLst>
              </p:cNvPr>
              <p:cNvSpPr>
                <a:spLocks noGrp="1" noRot="1" noChangeAspect="1" noMove="1" noResize="1" noEditPoints="1" noAdjustHandles="1" noChangeArrowheads="1" noChangeShapeType="1" noTextEdit="1"/>
              </p:cNvSpPr>
              <p:nvPr>
                <p:ph idx="1"/>
              </p:nvPr>
            </p:nvSpPr>
            <p:spPr>
              <a:xfrm>
                <a:off x="609601" y="762000"/>
                <a:ext cx="10972799" cy="5943600"/>
              </a:xfrm>
              <a:blipFill>
                <a:blip r:embed="rId2"/>
                <a:stretch>
                  <a:fillRect l="-1111" t="-2256" r="-1278"/>
                </a:stretch>
              </a:blipFill>
            </p:spPr>
            <p:txBody>
              <a:bodyPr/>
              <a:lstStyle/>
              <a:p>
                <a:r>
                  <a:rPr lang="en-US">
                    <a:noFill/>
                  </a:rPr>
                  <a:t> </a:t>
                </a:r>
              </a:p>
            </p:txBody>
          </p:sp>
        </mc:Fallback>
      </mc:AlternateContent>
    </p:spTree>
    <p:extLst>
      <p:ext uri="{BB962C8B-B14F-4D97-AF65-F5344CB8AC3E}">
        <p14:creationId xmlns:p14="http://schemas.microsoft.com/office/powerpoint/2010/main" val="3527897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1F667-E0EF-4E82-9E2A-1DD8115CCEE2}"/>
              </a:ext>
            </a:extLst>
          </p:cNvPr>
          <p:cNvSpPr>
            <a:spLocks noGrp="1"/>
          </p:cNvSpPr>
          <p:nvPr>
            <p:ph type="title"/>
          </p:nvPr>
        </p:nvSpPr>
        <p:spPr>
          <a:xfrm>
            <a:off x="393192" y="425777"/>
            <a:ext cx="9067800" cy="838200"/>
          </a:xfrm>
        </p:spPr>
        <p:txBody>
          <a:bodyPr>
            <a:normAutofit fontScale="90000"/>
          </a:bodyPr>
          <a:lstStyle/>
          <a:p>
            <a:r>
              <a:rPr lang="en-US" b="1" dirty="0"/>
              <a:t>Concept- Time Value of Money</a:t>
            </a:r>
            <a:br>
              <a:rPr lang="en-US" b="1" dirty="0"/>
            </a:br>
            <a:endParaRPr lang="en-US" dirty="0"/>
          </a:p>
        </p:txBody>
      </p:sp>
      <p:sp>
        <p:nvSpPr>
          <p:cNvPr id="3" name="Content Placeholder 2">
            <a:extLst>
              <a:ext uri="{FF2B5EF4-FFF2-40B4-BE49-F238E27FC236}">
                <a16:creationId xmlns:a16="http://schemas.microsoft.com/office/drawing/2014/main" id="{07AB3D8B-A865-4DB2-B596-098A527B99E8}"/>
              </a:ext>
            </a:extLst>
          </p:cNvPr>
          <p:cNvSpPr>
            <a:spLocks noGrp="1"/>
          </p:cNvSpPr>
          <p:nvPr>
            <p:ph idx="1"/>
          </p:nvPr>
        </p:nvSpPr>
        <p:spPr>
          <a:xfrm>
            <a:off x="393192" y="1110791"/>
            <a:ext cx="11265407" cy="4997777"/>
          </a:xfrm>
        </p:spPr>
        <p:txBody>
          <a:bodyPr>
            <a:normAutofit/>
          </a:bodyPr>
          <a:lstStyle/>
          <a:p>
            <a:pPr marL="0" indent="0">
              <a:buNone/>
            </a:pPr>
            <a:r>
              <a:rPr lang="en-US" dirty="0"/>
              <a:t>5 Variables</a:t>
            </a:r>
          </a:p>
          <a:p>
            <a:pPr>
              <a:buFont typeface="Wingdings" panose="05000000000000000000" pitchFamily="2" charset="2"/>
              <a:buChar char="Ø"/>
            </a:pPr>
            <a:r>
              <a:rPr lang="en-US" dirty="0"/>
              <a:t>Present Value (money you invest today, the amount loan you pay)</a:t>
            </a:r>
          </a:p>
          <a:p>
            <a:pPr>
              <a:buFont typeface="Wingdings" panose="05000000000000000000" pitchFamily="2" charset="2"/>
              <a:buChar char="Ø"/>
            </a:pPr>
            <a:r>
              <a:rPr lang="en-US" dirty="0"/>
              <a:t>Future Value (The expected money you will receive or pay in the future)</a:t>
            </a:r>
          </a:p>
          <a:p>
            <a:pPr>
              <a:buFont typeface="Wingdings" panose="05000000000000000000" pitchFamily="2" charset="2"/>
              <a:buChar char="Ø"/>
            </a:pPr>
            <a:r>
              <a:rPr lang="en-US" dirty="0">
                <a:solidFill>
                  <a:srgbClr val="FF0000"/>
                </a:solidFill>
              </a:rPr>
              <a:t>Interest Rate</a:t>
            </a:r>
          </a:p>
          <a:p>
            <a:pPr lvl="1">
              <a:buFont typeface="Wingdings" panose="05000000000000000000" pitchFamily="2" charset="2"/>
              <a:buChar char="Ø"/>
            </a:pPr>
            <a:r>
              <a:rPr lang="en-US" dirty="0">
                <a:solidFill>
                  <a:srgbClr val="FF0000"/>
                </a:solidFill>
              </a:rPr>
              <a:t>Growth of your money</a:t>
            </a:r>
          </a:p>
          <a:p>
            <a:pPr lvl="1">
              <a:buFont typeface="Wingdings" panose="05000000000000000000" pitchFamily="2" charset="2"/>
              <a:buChar char="Ø"/>
            </a:pPr>
            <a:r>
              <a:rPr lang="en-US" dirty="0">
                <a:solidFill>
                  <a:srgbClr val="FF0000"/>
                </a:solidFill>
              </a:rPr>
              <a:t>Discount Rate</a:t>
            </a:r>
          </a:p>
          <a:p>
            <a:pPr lvl="1">
              <a:buFont typeface="Wingdings" panose="05000000000000000000" pitchFamily="2" charset="2"/>
              <a:buChar char="Ø"/>
            </a:pPr>
            <a:r>
              <a:rPr lang="en-US" dirty="0">
                <a:solidFill>
                  <a:srgbClr val="FF0000"/>
                </a:solidFill>
              </a:rPr>
              <a:t>Holding Period Return (HPR)</a:t>
            </a:r>
          </a:p>
          <a:p>
            <a:pPr lvl="1">
              <a:buFont typeface="Wingdings" panose="05000000000000000000" pitchFamily="2" charset="2"/>
              <a:buChar char="Ø"/>
            </a:pPr>
            <a:r>
              <a:rPr lang="en-US" dirty="0">
                <a:solidFill>
                  <a:srgbClr val="FF0000"/>
                </a:solidFill>
              </a:rPr>
              <a:t>Internal Rate of Return (IRR) or Rate of Return (ROR)</a:t>
            </a:r>
          </a:p>
          <a:p>
            <a:pPr>
              <a:buFont typeface="Wingdings" panose="05000000000000000000" pitchFamily="2" charset="2"/>
              <a:buChar char="Ø"/>
            </a:pPr>
            <a:r>
              <a:rPr lang="en-US" dirty="0"/>
              <a:t>Time</a:t>
            </a:r>
          </a:p>
          <a:p>
            <a:pPr>
              <a:buFont typeface="Wingdings" panose="05000000000000000000" pitchFamily="2" charset="2"/>
              <a:buChar char="Ø"/>
            </a:pPr>
            <a:r>
              <a:rPr lang="en-US" dirty="0"/>
              <a:t>Payment (Even Monthly, Even Annual Payment received or pay)</a:t>
            </a:r>
          </a:p>
        </p:txBody>
      </p:sp>
    </p:spTree>
    <p:extLst>
      <p:ext uri="{BB962C8B-B14F-4D97-AF65-F5344CB8AC3E}">
        <p14:creationId xmlns:p14="http://schemas.microsoft.com/office/powerpoint/2010/main" val="3609276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1F667-E0EF-4E82-9E2A-1DD8115CCEE2}"/>
              </a:ext>
            </a:extLst>
          </p:cNvPr>
          <p:cNvSpPr>
            <a:spLocks noGrp="1"/>
          </p:cNvSpPr>
          <p:nvPr>
            <p:ph type="title"/>
          </p:nvPr>
        </p:nvSpPr>
        <p:spPr>
          <a:xfrm>
            <a:off x="533401" y="152400"/>
            <a:ext cx="9067800" cy="838200"/>
          </a:xfrm>
        </p:spPr>
        <p:txBody>
          <a:bodyPr>
            <a:normAutofit fontScale="90000"/>
          </a:bodyPr>
          <a:lstStyle/>
          <a:p>
            <a:r>
              <a:rPr lang="en-US" b="1" dirty="0"/>
              <a:t>One-Time Investment</a:t>
            </a:r>
            <a:br>
              <a:rPr lang="en-US" b="1" dirty="0"/>
            </a:br>
            <a:endParaRPr lang="en-US"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07AB3D8B-A865-4DB2-B596-098A527B99E8}"/>
                  </a:ext>
                </a:extLst>
              </p:cNvPr>
              <p:cNvSpPr>
                <a:spLocks noGrp="1"/>
              </p:cNvSpPr>
              <p:nvPr>
                <p:ph idx="1"/>
              </p:nvPr>
            </p:nvSpPr>
            <p:spPr>
              <a:xfrm>
                <a:off x="609601" y="762000"/>
                <a:ext cx="10972799" cy="5791200"/>
              </a:xfrm>
            </p:spPr>
            <p:txBody>
              <a:bodyPr>
                <a:normAutofit/>
              </a:bodyPr>
              <a:lstStyle/>
              <a:p>
                <a:pPr marL="0" indent="0">
                  <a:buNone/>
                </a:pPr>
                <a:r>
                  <a:rPr lang="en-US" b="1" u="sng" dirty="0"/>
                  <a:t>INTEREST RATES</a:t>
                </a:r>
              </a:p>
              <a:p>
                <a:pPr marL="0" indent="0">
                  <a:buNone/>
                </a:pPr>
                <a:r>
                  <a:rPr lang="en-US" dirty="0"/>
                  <a:t>If the investor knows the amount they are planning to invest today, and targets a specific investment payoff at a set time in the future, then the investor can rearrange the formula to calculate the interest (i) or discount rate that he or she will earn, as follows:</a:t>
                </a:r>
              </a:p>
              <a:p>
                <a:pPr marL="0" indent="0">
                  <a:buNone/>
                </a:pPr>
                <a:r>
                  <a:rPr lang="en-US" dirty="0"/>
                  <a:t>Starting at FV = PV </a:t>
                </a:r>
                <a14:m>
                  <m:oMath xmlns:m="http://schemas.openxmlformats.org/officeDocument/2006/math">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a:latin typeface="Cambria Math" panose="02040503050406030204" pitchFamily="18" charset="0"/>
                              </a:rPr>
                              <m:t>1+</m:t>
                            </m:r>
                            <m:r>
                              <m:rPr>
                                <m:sty m:val="p"/>
                              </m:rPr>
                              <a:rPr lang="en-US">
                                <a:latin typeface="Cambria Math" panose="02040503050406030204" pitchFamily="18" charset="0"/>
                              </a:rPr>
                              <m:t>i</m:t>
                            </m:r>
                          </m:e>
                        </m:d>
                      </m:e>
                      <m:sup>
                        <m:r>
                          <m:rPr>
                            <m:sty m:val="p"/>
                          </m:rPr>
                          <a:rPr lang="en-US">
                            <a:latin typeface="Cambria Math" panose="02040503050406030204" pitchFamily="18" charset="0"/>
                          </a:rPr>
                          <m:t>t</m:t>
                        </m:r>
                      </m:sup>
                    </m:sSup>
                  </m:oMath>
                </a14:m>
                <a:r>
                  <a:rPr lang="en-US" i="1" dirty="0"/>
                  <a:t>, then </a:t>
                </a:r>
                <a14:m>
                  <m:oMath xmlns:m="http://schemas.openxmlformats.org/officeDocument/2006/math">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a:latin typeface="Cambria Math" panose="02040503050406030204" pitchFamily="18" charset="0"/>
                              </a:rPr>
                              <m:t>1+</m:t>
                            </m:r>
                            <m:r>
                              <m:rPr>
                                <m:sty m:val="p"/>
                              </m:rPr>
                              <a:rPr lang="en-US">
                                <a:latin typeface="Cambria Math" panose="02040503050406030204" pitchFamily="18" charset="0"/>
                              </a:rPr>
                              <m:t>i</m:t>
                            </m:r>
                          </m:e>
                        </m:d>
                      </m:e>
                      <m:sup>
                        <m:r>
                          <m:rPr>
                            <m:sty m:val="p"/>
                          </m:rPr>
                          <a:rPr lang="en-US">
                            <a:latin typeface="Cambria Math" panose="02040503050406030204" pitchFamily="18" charset="0"/>
                          </a:rPr>
                          <m:t>t</m:t>
                        </m:r>
                      </m:sup>
                    </m:sSup>
                    <m:r>
                      <a:rPr lang="en-US">
                        <a:latin typeface="Cambria Math" panose="02040503050406030204" pitchFamily="18" charset="0"/>
                      </a:rPr>
                      <m:t>=</m:t>
                    </m:r>
                    <m:f>
                      <m:fPr>
                        <m:ctrlPr>
                          <a:rPr lang="en-US" i="1">
                            <a:latin typeface="Cambria Math" panose="02040503050406030204" pitchFamily="18" charset="0"/>
                          </a:rPr>
                        </m:ctrlPr>
                      </m:fPr>
                      <m:num>
                        <m:r>
                          <m:rPr>
                            <m:sty m:val="p"/>
                          </m:rPr>
                          <a:rPr lang="en-US">
                            <a:latin typeface="Cambria Math" panose="02040503050406030204" pitchFamily="18" charset="0"/>
                          </a:rPr>
                          <m:t>FV</m:t>
                        </m:r>
                      </m:num>
                      <m:den>
                        <m:r>
                          <m:rPr>
                            <m:sty m:val="p"/>
                          </m:rPr>
                          <a:rPr lang="en-US">
                            <a:latin typeface="Cambria Math" panose="02040503050406030204" pitchFamily="18" charset="0"/>
                          </a:rPr>
                          <m:t>PV</m:t>
                        </m:r>
                      </m:den>
                    </m:f>
                  </m:oMath>
                </a14:m>
                <a:r>
                  <a:rPr lang="en-US" dirty="0"/>
                  <a:t> , and </a:t>
                </a:r>
              </a:p>
              <a:p>
                <a:pPr marL="0" indent="0">
                  <a:buNone/>
                </a:pPr>
                <a:r>
                  <a:rPr lang="en-US" sz="3200" dirty="0">
                    <a:solidFill>
                      <a:srgbClr val="FFFF00"/>
                    </a:solidFill>
                  </a:rPr>
                  <a:t>			</a:t>
                </a:r>
                <a14:m>
                  <m:oMath xmlns:m="http://schemas.openxmlformats.org/officeDocument/2006/math">
                    <m:r>
                      <m:rPr>
                        <m:sty m:val="p"/>
                      </m:rPr>
                      <a:rPr lang="en-US" sz="3200" smtClean="0">
                        <a:solidFill>
                          <a:srgbClr val="FF0000"/>
                        </a:solidFill>
                        <a:latin typeface="Cambria Math" panose="02040503050406030204" pitchFamily="18" charset="0"/>
                      </a:rPr>
                      <m:t>i</m:t>
                    </m:r>
                  </m:oMath>
                </a14:m>
                <a:r>
                  <a:rPr lang="en-US" sz="3200" b="1" dirty="0">
                    <a:solidFill>
                      <a:srgbClr val="FF0000"/>
                    </a:solidFill>
                  </a:rPr>
                  <a:t> = </a:t>
                </a:r>
                <a14:m>
                  <m:oMath xmlns:m="http://schemas.openxmlformats.org/officeDocument/2006/math">
                    <m:r>
                      <a:rPr lang="en-US" sz="3200" i="1">
                        <a:solidFill>
                          <a:srgbClr val="FF0000"/>
                        </a:solidFill>
                        <a:latin typeface="Cambria Math" panose="02040503050406030204" pitchFamily="18" charset="0"/>
                      </a:rPr>
                      <m:t>(</m:t>
                    </m:r>
                    <m:sSup>
                      <m:sSupPr>
                        <m:ctrlPr>
                          <a:rPr lang="en-US" sz="3200" i="1">
                            <a:solidFill>
                              <a:srgbClr val="FF0000"/>
                            </a:solidFill>
                            <a:latin typeface="Cambria Math" panose="02040503050406030204" pitchFamily="18" charset="0"/>
                          </a:rPr>
                        </m:ctrlPr>
                      </m:sSupPr>
                      <m:e>
                        <m:f>
                          <m:fPr>
                            <m:ctrlPr>
                              <a:rPr lang="en-US" sz="3200" i="1">
                                <a:solidFill>
                                  <a:srgbClr val="FF0000"/>
                                </a:solidFill>
                                <a:latin typeface="Cambria Math" panose="02040503050406030204" pitchFamily="18" charset="0"/>
                              </a:rPr>
                            </m:ctrlPr>
                          </m:fPr>
                          <m:num>
                            <m:r>
                              <a:rPr lang="en-US" sz="3200" i="1">
                                <a:solidFill>
                                  <a:srgbClr val="FF0000"/>
                                </a:solidFill>
                                <a:latin typeface="Cambria Math" panose="02040503050406030204" pitchFamily="18" charset="0"/>
                              </a:rPr>
                              <m:t>𝐹𝑉</m:t>
                            </m:r>
                          </m:num>
                          <m:den>
                            <m:r>
                              <a:rPr lang="en-US" sz="3200" i="1">
                                <a:solidFill>
                                  <a:srgbClr val="FF0000"/>
                                </a:solidFill>
                                <a:latin typeface="Cambria Math" panose="02040503050406030204" pitchFamily="18" charset="0"/>
                              </a:rPr>
                              <m:t>𝑃𝑉</m:t>
                            </m:r>
                          </m:den>
                        </m:f>
                        <m:r>
                          <a:rPr lang="en-US" sz="3200" i="1">
                            <a:solidFill>
                              <a:srgbClr val="FF0000"/>
                            </a:solidFill>
                            <a:latin typeface="Cambria Math" panose="02040503050406030204" pitchFamily="18" charset="0"/>
                          </a:rPr>
                          <m:t>)</m:t>
                        </m:r>
                      </m:e>
                      <m:sup>
                        <m:f>
                          <m:fPr>
                            <m:ctrlPr>
                              <a:rPr lang="en-US" sz="3200" i="1">
                                <a:solidFill>
                                  <a:srgbClr val="FF0000"/>
                                </a:solidFill>
                                <a:latin typeface="Cambria Math" panose="02040503050406030204" pitchFamily="18" charset="0"/>
                              </a:rPr>
                            </m:ctrlPr>
                          </m:fPr>
                          <m:num>
                            <m:r>
                              <a:rPr lang="en-US" sz="3200" i="1">
                                <a:solidFill>
                                  <a:srgbClr val="FF0000"/>
                                </a:solidFill>
                                <a:latin typeface="Cambria Math" panose="02040503050406030204" pitchFamily="18" charset="0"/>
                              </a:rPr>
                              <m:t>1</m:t>
                            </m:r>
                          </m:num>
                          <m:den>
                            <m:r>
                              <a:rPr lang="en-US" sz="3200" i="1">
                                <a:solidFill>
                                  <a:srgbClr val="FF0000"/>
                                </a:solidFill>
                                <a:latin typeface="Cambria Math" panose="02040503050406030204" pitchFamily="18" charset="0"/>
                              </a:rPr>
                              <m:t>𝑡</m:t>
                            </m:r>
                          </m:den>
                        </m:f>
                      </m:sup>
                    </m:sSup>
                  </m:oMath>
                </a14:m>
                <a:r>
                  <a:rPr lang="en-US" sz="3200" b="1" dirty="0">
                    <a:solidFill>
                      <a:srgbClr val="FF0000"/>
                    </a:solidFill>
                  </a:rPr>
                  <a:t> – 1 </a:t>
                </a:r>
                <a:endParaRPr lang="en-US" sz="3200" dirty="0">
                  <a:solidFill>
                    <a:srgbClr val="FF0000"/>
                  </a:solidFill>
                </a:endParaRPr>
              </a:p>
              <a:p>
                <a:pPr marL="0" indent="0">
                  <a:buNone/>
                </a:pPr>
                <a:r>
                  <a:rPr lang="en-US" dirty="0"/>
                  <a:t>As an example, let’s assume the investor invests $100 today and targets an investment that expects to receive $133.10 in 3 years. What will the annual rate of return be on such an investment? </a:t>
                </a:r>
              </a:p>
              <a:p>
                <a:pPr marL="0" indent="0">
                  <a:buNone/>
                </a:pPr>
                <a:r>
                  <a:rPr lang="en-US" dirty="0"/>
                  <a:t>	</a:t>
                </a:r>
                <a14:m>
                  <m:oMath xmlns:m="http://schemas.openxmlformats.org/officeDocument/2006/math">
                    <m:r>
                      <m:rPr>
                        <m:sty m:val="p"/>
                      </m:rPr>
                      <a:rPr lang="en-US">
                        <a:latin typeface="Cambria Math" panose="02040503050406030204" pitchFamily="18" charset="0"/>
                      </a:rPr>
                      <m:t>i</m:t>
                    </m:r>
                  </m:oMath>
                </a14:m>
                <a:r>
                  <a:rPr lang="en-US" dirty="0"/>
                  <a:t> = </a:t>
                </a:r>
                <a14:m>
                  <m:oMath xmlns:m="http://schemas.openxmlformats.org/officeDocument/2006/math">
                    <m:r>
                      <a:rPr lang="en-US" i="1">
                        <a:latin typeface="Cambria Math" panose="02040503050406030204" pitchFamily="18" charset="0"/>
                      </a:rPr>
                      <m:t>(</m:t>
                    </m:r>
                    <m:sSup>
                      <m:sSupPr>
                        <m:ctrlPr>
                          <a:rPr lang="en-US" i="1">
                            <a:latin typeface="Cambria Math" panose="02040503050406030204" pitchFamily="18" charset="0"/>
                          </a:rPr>
                        </m:ctrlPr>
                      </m:sSupPr>
                      <m:e>
                        <m:f>
                          <m:fPr>
                            <m:ctrlPr>
                              <a:rPr lang="en-US" i="1">
                                <a:latin typeface="Cambria Math" panose="02040503050406030204" pitchFamily="18" charset="0"/>
                              </a:rPr>
                            </m:ctrlPr>
                          </m:fPr>
                          <m:num>
                            <m:r>
                              <a:rPr lang="en-US" i="1">
                                <a:latin typeface="Cambria Math" panose="02040503050406030204" pitchFamily="18" charset="0"/>
                              </a:rPr>
                              <m:t>𝐹𝑉</m:t>
                            </m:r>
                          </m:num>
                          <m:den>
                            <m:r>
                              <a:rPr lang="en-US" i="1">
                                <a:latin typeface="Cambria Math" panose="02040503050406030204" pitchFamily="18" charset="0"/>
                              </a:rPr>
                              <m:t>𝑃𝑉</m:t>
                            </m:r>
                          </m:den>
                        </m:f>
                        <m:r>
                          <a:rPr lang="en-US" i="1">
                            <a:latin typeface="Cambria Math" panose="02040503050406030204" pitchFamily="18" charset="0"/>
                          </a:rPr>
                          <m:t>)</m:t>
                        </m:r>
                      </m:e>
                      <m:sup>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𝑡</m:t>
                            </m:r>
                          </m:den>
                        </m:f>
                      </m:sup>
                    </m:sSup>
                  </m:oMath>
                </a14:m>
                <a:r>
                  <a:rPr lang="en-US" dirty="0"/>
                  <a:t> – 1 </a:t>
                </a:r>
                <a14:m>
                  <m:oMath xmlns:m="http://schemas.openxmlformats.org/officeDocument/2006/math">
                    <m:r>
                      <a:rPr lang="en-US" i="1">
                        <a:latin typeface="Cambria Math" panose="02040503050406030204" pitchFamily="18" charset="0"/>
                      </a:rPr>
                      <m:t>=(</m:t>
                    </m:r>
                    <m:sSup>
                      <m:sSupPr>
                        <m:ctrlPr>
                          <a:rPr lang="en-US" i="1">
                            <a:latin typeface="Cambria Math" panose="02040503050406030204" pitchFamily="18" charset="0"/>
                          </a:rPr>
                        </m:ctrlPr>
                      </m:sSupPr>
                      <m:e>
                        <m:f>
                          <m:fPr>
                            <m:ctrlPr>
                              <a:rPr lang="en-US" i="1">
                                <a:latin typeface="Cambria Math" panose="02040503050406030204" pitchFamily="18" charset="0"/>
                              </a:rPr>
                            </m:ctrlPr>
                          </m:fPr>
                          <m:num>
                            <m:r>
                              <a:rPr lang="en-US" i="1">
                                <a:latin typeface="Cambria Math" panose="02040503050406030204" pitchFamily="18" charset="0"/>
                              </a:rPr>
                              <m:t>133.10</m:t>
                            </m:r>
                          </m:num>
                          <m:den>
                            <m:r>
                              <a:rPr lang="en-US" i="1">
                                <a:latin typeface="Cambria Math" panose="02040503050406030204" pitchFamily="18" charset="0"/>
                              </a:rPr>
                              <m:t>100</m:t>
                            </m:r>
                          </m:den>
                        </m:f>
                        <m:r>
                          <a:rPr lang="en-US" i="1">
                            <a:latin typeface="Cambria Math" panose="02040503050406030204" pitchFamily="18" charset="0"/>
                          </a:rPr>
                          <m:t>)</m:t>
                        </m:r>
                      </m:e>
                      <m:sup>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3</m:t>
                            </m:r>
                          </m:den>
                        </m:f>
                      </m:sup>
                    </m:sSup>
                  </m:oMath>
                </a14:m>
                <a:r>
                  <a:rPr lang="en-US" dirty="0"/>
                  <a:t> – 1 </a:t>
                </a:r>
                <a14:m>
                  <m:oMath xmlns:m="http://schemas.openxmlformats.org/officeDocument/2006/math">
                    <m:r>
                      <a:rPr lang="en-US" i="1">
                        <a:latin typeface="Cambria Math" panose="02040503050406030204" pitchFamily="18" charset="0"/>
                      </a:rPr>
                      <m:t>=(</m:t>
                    </m:r>
                    <m:sSup>
                      <m:sSupPr>
                        <m:ctrlPr>
                          <a:rPr lang="en-US" i="1">
                            <a:latin typeface="Cambria Math" panose="02040503050406030204" pitchFamily="18" charset="0"/>
                          </a:rPr>
                        </m:ctrlPr>
                      </m:sSupPr>
                      <m:e>
                        <m:r>
                          <a:rPr lang="en-US" i="1">
                            <a:latin typeface="Cambria Math" panose="02040503050406030204" pitchFamily="18" charset="0"/>
                          </a:rPr>
                          <m:t>1.331)</m:t>
                        </m:r>
                      </m:e>
                      <m:sup>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3</m:t>
                            </m:r>
                          </m:den>
                        </m:f>
                      </m:sup>
                    </m:sSup>
                  </m:oMath>
                </a14:m>
                <a:r>
                  <a:rPr lang="en-US" dirty="0"/>
                  <a:t> – 1 = 1.10 – 1 = 0.10 = 10%</a:t>
                </a:r>
              </a:p>
              <a:p>
                <a:endParaRPr lang="en-US" dirty="0"/>
              </a:p>
            </p:txBody>
          </p:sp>
        </mc:Choice>
        <mc:Fallback>
          <p:sp>
            <p:nvSpPr>
              <p:cNvPr id="3" name="Content Placeholder 2">
                <a:extLst>
                  <a:ext uri="{FF2B5EF4-FFF2-40B4-BE49-F238E27FC236}">
                    <a16:creationId xmlns:a16="http://schemas.microsoft.com/office/drawing/2014/main" id="{07AB3D8B-A865-4DB2-B596-098A527B99E8}"/>
                  </a:ext>
                </a:extLst>
              </p:cNvPr>
              <p:cNvSpPr>
                <a:spLocks noGrp="1" noRot="1" noChangeAspect="1" noMove="1" noResize="1" noEditPoints="1" noAdjustHandles="1" noChangeArrowheads="1" noChangeShapeType="1" noTextEdit="1"/>
              </p:cNvSpPr>
              <p:nvPr>
                <p:ph idx="1"/>
              </p:nvPr>
            </p:nvSpPr>
            <p:spPr>
              <a:xfrm>
                <a:off x="609601" y="762000"/>
                <a:ext cx="10972799" cy="5791200"/>
              </a:xfrm>
              <a:blipFill>
                <a:blip r:embed="rId2"/>
                <a:stretch>
                  <a:fillRect l="-1111" t="-1684" r="-1389"/>
                </a:stretch>
              </a:blipFill>
            </p:spPr>
            <p:txBody>
              <a:bodyPr/>
              <a:lstStyle/>
              <a:p>
                <a:r>
                  <a:rPr lang="en-US">
                    <a:noFill/>
                  </a:rPr>
                  <a:t> </a:t>
                </a:r>
              </a:p>
            </p:txBody>
          </p:sp>
        </mc:Fallback>
      </mc:AlternateContent>
    </p:spTree>
    <p:extLst>
      <p:ext uri="{BB962C8B-B14F-4D97-AF65-F5344CB8AC3E}">
        <p14:creationId xmlns:p14="http://schemas.microsoft.com/office/powerpoint/2010/main" val="40131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1F667-E0EF-4E82-9E2A-1DD8115CCEE2}"/>
              </a:ext>
            </a:extLst>
          </p:cNvPr>
          <p:cNvSpPr>
            <a:spLocks noGrp="1"/>
          </p:cNvSpPr>
          <p:nvPr>
            <p:ph type="title"/>
          </p:nvPr>
        </p:nvSpPr>
        <p:spPr>
          <a:xfrm>
            <a:off x="533401" y="152400"/>
            <a:ext cx="9067800" cy="838200"/>
          </a:xfrm>
        </p:spPr>
        <p:txBody>
          <a:bodyPr>
            <a:normAutofit fontScale="90000"/>
          </a:bodyPr>
          <a:lstStyle/>
          <a:p>
            <a:r>
              <a:rPr lang="en-US" b="1" dirty="0"/>
              <a:t>One-Time Investment</a:t>
            </a:r>
            <a:br>
              <a:rPr lang="en-US" b="1" dirty="0"/>
            </a:br>
            <a:endParaRPr lang="en-US"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07AB3D8B-A865-4DB2-B596-098A527B99E8}"/>
                  </a:ext>
                </a:extLst>
              </p:cNvPr>
              <p:cNvSpPr>
                <a:spLocks noGrp="1"/>
              </p:cNvSpPr>
              <p:nvPr>
                <p:ph idx="1"/>
              </p:nvPr>
            </p:nvSpPr>
            <p:spPr>
              <a:xfrm>
                <a:off x="609601" y="762000"/>
                <a:ext cx="10972799" cy="5791200"/>
              </a:xfrm>
            </p:spPr>
            <p:txBody>
              <a:bodyPr>
                <a:normAutofit fontScale="85000" lnSpcReduction="20000"/>
              </a:bodyPr>
              <a:lstStyle/>
              <a:p>
                <a:pPr marL="0" indent="0">
                  <a:buNone/>
                </a:pPr>
                <a:r>
                  <a:rPr lang="en-US" b="1" u="sng" dirty="0"/>
                  <a:t>TIME </a:t>
                </a:r>
              </a:p>
              <a:p>
                <a:pPr marL="0" indent="0">
                  <a:buNone/>
                </a:pPr>
                <a:r>
                  <a:rPr lang="en-US" dirty="0"/>
                  <a:t>If the investor knows the amount that they are planning to invest today, then sets a target payoff amount in the future and assumes a given rate of return, then he or she can calculate how long it will take to achieve the target. The time (t) to realize the targeted return is calculated by rearranging the formula as follows:</a:t>
                </a:r>
              </a:p>
              <a:p>
                <a:pPr marL="0" indent="0">
                  <a:buNone/>
                </a:pPr>
                <a:r>
                  <a:rPr lang="en-US" dirty="0"/>
                  <a:t>	Starting at FV = PV </a:t>
                </a:r>
                <a14:m>
                  <m:oMath xmlns:m="http://schemas.openxmlformats.org/officeDocument/2006/math">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a:latin typeface="Cambria Math" panose="02040503050406030204" pitchFamily="18" charset="0"/>
                              </a:rPr>
                              <m:t>1+</m:t>
                            </m:r>
                            <m:r>
                              <m:rPr>
                                <m:sty m:val="p"/>
                              </m:rPr>
                              <a:rPr lang="en-US">
                                <a:latin typeface="Cambria Math" panose="02040503050406030204" pitchFamily="18" charset="0"/>
                              </a:rPr>
                              <m:t>i</m:t>
                            </m:r>
                          </m:e>
                        </m:d>
                      </m:e>
                      <m:sup>
                        <m:r>
                          <m:rPr>
                            <m:sty m:val="p"/>
                          </m:rPr>
                          <a:rPr lang="en-US">
                            <a:latin typeface="Cambria Math" panose="02040503050406030204" pitchFamily="18" charset="0"/>
                          </a:rPr>
                          <m:t>t</m:t>
                        </m:r>
                      </m:sup>
                    </m:sSup>
                  </m:oMath>
                </a14:m>
                <a:r>
                  <a:rPr lang="en-US" i="1" dirty="0"/>
                  <a:t>, then </a:t>
                </a:r>
                <a14:m>
                  <m:oMath xmlns:m="http://schemas.openxmlformats.org/officeDocument/2006/math">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a:latin typeface="Cambria Math" panose="02040503050406030204" pitchFamily="18" charset="0"/>
                              </a:rPr>
                              <m:t>1+</m:t>
                            </m:r>
                            <m:r>
                              <m:rPr>
                                <m:sty m:val="p"/>
                              </m:rPr>
                              <a:rPr lang="en-US">
                                <a:latin typeface="Cambria Math" panose="02040503050406030204" pitchFamily="18" charset="0"/>
                              </a:rPr>
                              <m:t>i</m:t>
                            </m:r>
                          </m:e>
                        </m:d>
                      </m:e>
                      <m:sup>
                        <m:r>
                          <m:rPr>
                            <m:sty m:val="p"/>
                          </m:rPr>
                          <a:rPr lang="en-US">
                            <a:latin typeface="Cambria Math" panose="02040503050406030204" pitchFamily="18" charset="0"/>
                          </a:rPr>
                          <m:t>t</m:t>
                        </m:r>
                      </m:sup>
                    </m:sSup>
                    <m:r>
                      <a:rPr lang="en-US">
                        <a:latin typeface="Cambria Math" panose="02040503050406030204" pitchFamily="18" charset="0"/>
                      </a:rPr>
                      <m:t>=</m:t>
                    </m:r>
                    <m:f>
                      <m:fPr>
                        <m:ctrlPr>
                          <a:rPr lang="en-US" i="1">
                            <a:latin typeface="Cambria Math" panose="02040503050406030204" pitchFamily="18" charset="0"/>
                          </a:rPr>
                        </m:ctrlPr>
                      </m:fPr>
                      <m:num>
                        <m:r>
                          <m:rPr>
                            <m:sty m:val="p"/>
                          </m:rPr>
                          <a:rPr lang="en-US">
                            <a:latin typeface="Cambria Math" panose="02040503050406030204" pitchFamily="18" charset="0"/>
                          </a:rPr>
                          <m:t>FV</m:t>
                        </m:r>
                      </m:num>
                      <m:den>
                        <m:r>
                          <m:rPr>
                            <m:sty m:val="p"/>
                          </m:rPr>
                          <a:rPr lang="en-US">
                            <a:latin typeface="Cambria Math" panose="02040503050406030204" pitchFamily="18" charset="0"/>
                          </a:rPr>
                          <m:t>PV</m:t>
                        </m:r>
                      </m:den>
                    </m:f>
                  </m:oMath>
                </a14:m>
                <a:r>
                  <a:rPr lang="en-US" dirty="0"/>
                  <a:t>, then adding ln on both sides, you get </a:t>
                </a:r>
                <a14:m>
                  <m:oMath xmlns:m="http://schemas.openxmlformats.org/officeDocument/2006/math">
                    <m:sSup>
                      <m:sSupPr>
                        <m:ctrlPr>
                          <a:rPr lang="en-US" i="1">
                            <a:latin typeface="Cambria Math" panose="02040503050406030204" pitchFamily="18" charset="0"/>
                          </a:rPr>
                        </m:ctrlPr>
                      </m:sSupPr>
                      <m:e>
                        <m:r>
                          <m:rPr>
                            <m:sty m:val="p"/>
                          </m:rPr>
                          <a:rPr lang="en-US">
                            <a:latin typeface="Cambria Math" panose="02040503050406030204" pitchFamily="18" charset="0"/>
                          </a:rPr>
                          <m:t>ln</m:t>
                        </m:r>
                        <m:r>
                          <a:rPr lang="en-US">
                            <a:latin typeface="Cambria Math" panose="02040503050406030204" pitchFamily="18" charset="0"/>
                          </a:rPr>
                          <m:t> </m:t>
                        </m:r>
                        <m:d>
                          <m:dPr>
                            <m:ctrlPr>
                              <a:rPr lang="en-US" i="1">
                                <a:latin typeface="Cambria Math" panose="02040503050406030204" pitchFamily="18" charset="0"/>
                              </a:rPr>
                            </m:ctrlPr>
                          </m:dPr>
                          <m:e>
                            <m:r>
                              <a:rPr lang="en-US">
                                <a:latin typeface="Cambria Math" panose="02040503050406030204" pitchFamily="18" charset="0"/>
                              </a:rPr>
                              <m:t>1+</m:t>
                            </m:r>
                            <m:r>
                              <m:rPr>
                                <m:sty m:val="p"/>
                              </m:rPr>
                              <a:rPr lang="en-US">
                                <a:latin typeface="Cambria Math" panose="02040503050406030204" pitchFamily="18" charset="0"/>
                              </a:rPr>
                              <m:t>i</m:t>
                            </m:r>
                          </m:e>
                        </m:d>
                      </m:e>
                      <m:sup>
                        <m:r>
                          <m:rPr>
                            <m:sty m:val="p"/>
                          </m:rPr>
                          <a:rPr lang="en-US">
                            <a:latin typeface="Cambria Math" panose="02040503050406030204" pitchFamily="18" charset="0"/>
                          </a:rPr>
                          <m:t>t</m:t>
                        </m:r>
                      </m:sup>
                    </m:sSup>
                    <m:r>
                      <a:rPr lang="en-US">
                        <a:latin typeface="Cambria Math" panose="02040503050406030204" pitchFamily="18" charset="0"/>
                      </a:rPr>
                      <m:t>=</m:t>
                    </m:r>
                    <m:r>
                      <m:rPr>
                        <m:sty m:val="p"/>
                      </m:rPr>
                      <a:rPr lang="en-US">
                        <a:latin typeface="Cambria Math" panose="02040503050406030204" pitchFamily="18" charset="0"/>
                      </a:rPr>
                      <m:t>ln</m:t>
                    </m:r>
                    <m:r>
                      <a:rPr lang="en-US">
                        <a:latin typeface="Cambria Math" panose="02040503050406030204" pitchFamily="18" charset="0"/>
                      </a:rPr>
                      <m:t>(</m:t>
                    </m:r>
                    <m:f>
                      <m:fPr>
                        <m:ctrlPr>
                          <a:rPr lang="en-US" i="1">
                            <a:latin typeface="Cambria Math" panose="02040503050406030204" pitchFamily="18" charset="0"/>
                          </a:rPr>
                        </m:ctrlPr>
                      </m:fPr>
                      <m:num>
                        <m:r>
                          <m:rPr>
                            <m:sty m:val="p"/>
                          </m:rPr>
                          <a:rPr lang="en-US">
                            <a:latin typeface="Cambria Math" panose="02040503050406030204" pitchFamily="18" charset="0"/>
                          </a:rPr>
                          <m:t>FV</m:t>
                        </m:r>
                      </m:num>
                      <m:den>
                        <m:r>
                          <m:rPr>
                            <m:sty m:val="p"/>
                          </m:rPr>
                          <a:rPr lang="en-US">
                            <a:latin typeface="Cambria Math" panose="02040503050406030204" pitchFamily="18" charset="0"/>
                          </a:rPr>
                          <m:t>PV</m:t>
                        </m:r>
                      </m:den>
                    </m:f>
                    <m:r>
                      <a:rPr lang="en-US">
                        <a:latin typeface="Cambria Math" panose="02040503050406030204" pitchFamily="18" charset="0"/>
                      </a:rPr>
                      <m:t>)</m:t>
                    </m:r>
                  </m:oMath>
                </a14:m>
                <a:r>
                  <a:rPr lang="en-US" dirty="0"/>
                  <a:t> , </a:t>
                </a:r>
                <a14:m>
                  <m:oMath xmlns:m="http://schemas.openxmlformats.org/officeDocument/2006/math">
                    <m:r>
                      <a:rPr lang="en-US" i="1">
                        <a:latin typeface="Cambria Math" panose="02040503050406030204" pitchFamily="18" charset="0"/>
                      </a:rPr>
                      <m:t>𝑡</m:t>
                    </m:r>
                    <m:r>
                      <a:rPr lang="en-US" i="1">
                        <a:latin typeface="Cambria Math" panose="02040503050406030204" pitchFamily="18" charset="0"/>
                      </a:rPr>
                      <m:t> [</m:t>
                    </m:r>
                    <m:func>
                      <m:funcPr>
                        <m:ctrlPr>
                          <a:rPr lang="en-US" i="1">
                            <a:latin typeface="Cambria Math" panose="02040503050406030204" pitchFamily="18" charset="0"/>
                          </a:rPr>
                        </m:ctrlPr>
                      </m:funcPr>
                      <m:fName>
                        <m:r>
                          <m:rPr>
                            <m:sty m:val="p"/>
                          </m:rPr>
                          <a:rPr lang="en-US">
                            <a:latin typeface="Cambria Math" panose="02040503050406030204" pitchFamily="18" charset="0"/>
                          </a:rPr>
                          <m:t>ln</m:t>
                        </m:r>
                      </m:fName>
                      <m:e>
                        <m:d>
                          <m:dPr>
                            <m:ctrlPr>
                              <a:rPr lang="en-US" i="1">
                                <a:latin typeface="Cambria Math" panose="02040503050406030204" pitchFamily="18" charset="0"/>
                              </a:rPr>
                            </m:ctrlPr>
                          </m:dPr>
                          <m:e>
                            <m:r>
                              <a:rPr lang="en-US" i="1">
                                <a:latin typeface="Cambria Math" panose="02040503050406030204" pitchFamily="18" charset="0"/>
                              </a:rPr>
                              <m:t>1+</m:t>
                            </m:r>
                            <m:r>
                              <a:rPr lang="en-US" i="1">
                                <a:latin typeface="Cambria Math" panose="02040503050406030204" pitchFamily="18" charset="0"/>
                              </a:rPr>
                              <m:t>𝑖</m:t>
                            </m:r>
                          </m:e>
                        </m:d>
                      </m:e>
                    </m:func>
                    <m:r>
                      <a:rPr lang="en-US" i="1">
                        <a:latin typeface="Cambria Math" panose="02040503050406030204" pitchFamily="18" charset="0"/>
                      </a:rPr>
                      <m:t>]</m:t>
                    </m:r>
                    <m:r>
                      <a:rPr lang="en-US">
                        <a:latin typeface="Cambria Math" panose="02040503050406030204" pitchFamily="18" charset="0"/>
                      </a:rPr>
                      <m:t>=</m:t>
                    </m:r>
                    <m:r>
                      <m:rPr>
                        <m:sty m:val="p"/>
                      </m:rPr>
                      <a:rPr lang="en-US">
                        <a:latin typeface="Cambria Math" panose="02040503050406030204" pitchFamily="18" charset="0"/>
                      </a:rPr>
                      <m:t>ln</m:t>
                    </m:r>
                    <m:r>
                      <a:rPr lang="en-US">
                        <a:latin typeface="Cambria Math" panose="02040503050406030204" pitchFamily="18" charset="0"/>
                      </a:rPr>
                      <m:t>(</m:t>
                    </m:r>
                    <m:f>
                      <m:fPr>
                        <m:ctrlPr>
                          <a:rPr lang="en-US" i="1">
                            <a:latin typeface="Cambria Math" panose="02040503050406030204" pitchFamily="18" charset="0"/>
                          </a:rPr>
                        </m:ctrlPr>
                      </m:fPr>
                      <m:num>
                        <m:r>
                          <m:rPr>
                            <m:sty m:val="p"/>
                          </m:rPr>
                          <a:rPr lang="en-US">
                            <a:latin typeface="Cambria Math" panose="02040503050406030204" pitchFamily="18" charset="0"/>
                          </a:rPr>
                          <m:t>FV</m:t>
                        </m:r>
                      </m:num>
                      <m:den>
                        <m:r>
                          <m:rPr>
                            <m:sty m:val="p"/>
                          </m:rPr>
                          <a:rPr lang="en-US">
                            <a:latin typeface="Cambria Math" panose="02040503050406030204" pitchFamily="18" charset="0"/>
                          </a:rPr>
                          <m:t>PV</m:t>
                        </m:r>
                      </m:den>
                    </m:f>
                    <m:r>
                      <a:rPr lang="en-US">
                        <a:latin typeface="Cambria Math" panose="02040503050406030204" pitchFamily="18" charset="0"/>
                      </a:rPr>
                      <m:t>)</m:t>
                    </m:r>
                  </m:oMath>
                </a14:m>
                <a:r>
                  <a:rPr lang="en-US" i="1" dirty="0"/>
                  <a:t> , and</a:t>
                </a:r>
                <a:endParaRPr lang="en-US" dirty="0"/>
              </a:p>
              <a:p>
                <a:pPr marL="0" indent="0">
                  <a:buNone/>
                </a:pPr>
                <a:r>
                  <a:rPr lang="en-US" dirty="0"/>
                  <a:t>		</a:t>
                </a:r>
              </a:p>
              <a:p>
                <a:pPr marL="0" indent="0">
                  <a:buNone/>
                </a:pPr>
                <a:r>
                  <a:rPr lang="en-US" dirty="0"/>
                  <a:t>				</a:t>
                </a:r>
                <a14:m>
                  <m:oMath xmlns:m="http://schemas.openxmlformats.org/officeDocument/2006/math">
                    <m:r>
                      <m:rPr>
                        <m:sty m:val="p"/>
                      </m:rPr>
                      <a:rPr lang="en-US" sz="3600" smtClean="0">
                        <a:solidFill>
                          <a:srgbClr val="FF0000"/>
                        </a:solidFill>
                        <a:latin typeface="Cambria Math" panose="02040503050406030204" pitchFamily="18" charset="0"/>
                      </a:rPr>
                      <m:t>t</m:t>
                    </m:r>
                  </m:oMath>
                </a14:m>
                <a:r>
                  <a:rPr lang="en-US" sz="3600" b="1" dirty="0">
                    <a:solidFill>
                      <a:srgbClr val="FF0000"/>
                    </a:solidFill>
                  </a:rPr>
                  <a:t> = </a:t>
                </a:r>
                <a14:m>
                  <m:oMath xmlns:m="http://schemas.openxmlformats.org/officeDocument/2006/math">
                    <m:f>
                      <m:fPr>
                        <m:ctrlPr>
                          <a:rPr lang="en-US" sz="3600" i="1">
                            <a:solidFill>
                              <a:srgbClr val="FF0000"/>
                            </a:solidFill>
                            <a:latin typeface="Cambria Math" panose="02040503050406030204" pitchFamily="18" charset="0"/>
                          </a:rPr>
                        </m:ctrlPr>
                      </m:fPr>
                      <m:num>
                        <m:r>
                          <a:rPr lang="en-US" sz="3600" i="1">
                            <a:solidFill>
                              <a:srgbClr val="FF0000"/>
                            </a:solidFill>
                            <a:latin typeface="Cambria Math" panose="02040503050406030204" pitchFamily="18" charset="0"/>
                          </a:rPr>
                          <m:t>𝑙𝑛</m:t>
                        </m:r>
                        <m:r>
                          <a:rPr lang="en-US" sz="3600">
                            <a:solidFill>
                              <a:srgbClr val="FF0000"/>
                            </a:solidFill>
                            <a:latin typeface="Cambria Math" panose="02040503050406030204" pitchFamily="18" charset="0"/>
                          </a:rPr>
                          <m:t> (</m:t>
                        </m:r>
                        <m:f>
                          <m:fPr>
                            <m:ctrlPr>
                              <a:rPr lang="en-US" sz="3600" i="1">
                                <a:solidFill>
                                  <a:srgbClr val="FF0000"/>
                                </a:solidFill>
                                <a:latin typeface="Cambria Math" panose="02040503050406030204" pitchFamily="18" charset="0"/>
                              </a:rPr>
                            </m:ctrlPr>
                          </m:fPr>
                          <m:num>
                            <m:r>
                              <a:rPr lang="en-US" sz="3600" i="1">
                                <a:solidFill>
                                  <a:srgbClr val="FF0000"/>
                                </a:solidFill>
                                <a:latin typeface="Cambria Math" panose="02040503050406030204" pitchFamily="18" charset="0"/>
                              </a:rPr>
                              <m:t>𝐹𝑉</m:t>
                            </m:r>
                          </m:num>
                          <m:den>
                            <m:r>
                              <a:rPr lang="en-US" sz="3600" i="1">
                                <a:solidFill>
                                  <a:srgbClr val="FF0000"/>
                                </a:solidFill>
                                <a:latin typeface="Cambria Math" panose="02040503050406030204" pitchFamily="18" charset="0"/>
                              </a:rPr>
                              <m:t>𝑃𝑉</m:t>
                            </m:r>
                          </m:den>
                        </m:f>
                        <m:r>
                          <a:rPr lang="en-US" sz="3600">
                            <a:solidFill>
                              <a:srgbClr val="FF0000"/>
                            </a:solidFill>
                            <a:latin typeface="Cambria Math" panose="02040503050406030204" pitchFamily="18" charset="0"/>
                          </a:rPr>
                          <m:t>)</m:t>
                        </m:r>
                      </m:num>
                      <m:den>
                        <m:r>
                          <a:rPr lang="en-US" sz="3600" i="1">
                            <a:solidFill>
                              <a:srgbClr val="FF0000"/>
                            </a:solidFill>
                            <a:latin typeface="Cambria Math" panose="02040503050406030204" pitchFamily="18" charset="0"/>
                          </a:rPr>
                          <m:t>𝑙𝑛</m:t>
                        </m:r>
                        <m:r>
                          <a:rPr lang="en-US" sz="3600">
                            <a:solidFill>
                              <a:srgbClr val="FF0000"/>
                            </a:solidFill>
                            <a:latin typeface="Cambria Math" panose="02040503050406030204" pitchFamily="18" charset="0"/>
                          </a:rPr>
                          <m:t>⁡(1+</m:t>
                        </m:r>
                        <m:r>
                          <a:rPr lang="en-US" sz="3600" i="1">
                            <a:solidFill>
                              <a:srgbClr val="FF0000"/>
                            </a:solidFill>
                            <a:latin typeface="Cambria Math" panose="02040503050406030204" pitchFamily="18" charset="0"/>
                          </a:rPr>
                          <m:t>𝑖</m:t>
                        </m:r>
                        <m:r>
                          <a:rPr lang="en-US" sz="3600">
                            <a:solidFill>
                              <a:srgbClr val="FF0000"/>
                            </a:solidFill>
                            <a:latin typeface="Cambria Math" panose="02040503050406030204" pitchFamily="18" charset="0"/>
                          </a:rPr>
                          <m:t>)</m:t>
                        </m:r>
                      </m:den>
                    </m:f>
                  </m:oMath>
                </a14:m>
                <a:endParaRPr lang="en-US" sz="3600" dirty="0">
                  <a:solidFill>
                    <a:srgbClr val="FFFF00"/>
                  </a:solidFill>
                </a:endParaRPr>
              </a:p>
              <a:p>
                <a:r>
                  <a:rPr lang="en-US" dirty="0"/>
                  <a:t>As an example, assume the investor invests $100 today and wants to find out how long it will take for the investment to reach $133.10 if invested at an annual rate of return of 10%. The time to reach the targeted future value of such investment is calculated as follows: </a:t>
                </a:r>
              </a:p>
              <a:p>
                <a14:m>
                  <m:oMath xmlns:m="http://schemas.openxmlformats.org/officeDocument/2006/math">
                    <m:r>
                      <m:rPr>
                        <m:sty m:val="p"/>
                      </m:rPr>
                      <a:rPr lang="en-US">
                        <a:latin typeface="Cambria Math" panose="02040503050406030204" pitchFamily="18" charset="0"/>
                      </a:rPr>
                      <m:t>t</m:t>
                    </m:r>
                  </m:oMath>
                </a14:m>
                <a:r>
                  <a:rPr lang="en-US" dirty="0"/>
                  <a:t> = </a:t>
                </a:r>
                <a14:m>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𝑙𝑛</m:t>
                        </m:r>
                        <m:r>
                          <a:rPr lang="en-US">
                            <a:latin typeface="Cambria Math" panose="02040503050406030204" pitchFamily="18" charset="0"/>
                          </a:rPr>
                          <m:t> (</m:t>
                        </m:r>
                        <m:f>
                          <m:fPr>
                            <m:ctrlPr>
                              <a:rPr lang="en-US" i="1">
                                <a:latin typeface="Cambria Math" panose="02040503050406030204" pitchFamily="18" charset="0"/>
                              </a:rPr>
                            </m:ctrlPr>
                          </m:fPr>
                          <m:num>
                            <m:r>
                              <a:rPr lang="en-US" i="1">
                                <a:latin typeface="Cambria Math" panose="02040503050406030204" pitchFamily="18" charset="0"/>
                              </a:rPr>
                              <m:t>𝐹𝑉</m:t>
                            </m:r>
                          </m:num>
                          <m:den>
                            <m:r>
                              <a:rPr lang="en-US" i="1">
                                <a:latin typeface="Cambria Math" panose="02040503050406030204" pitchFamily="18" charset="0"/>
                              </a:rPr>
                              <m:t>𝑃𝑉</m:t>
                            </m:r>
                          </m:den>
                        </m:f>
                        <m:r>
                          <a:rPr lang="en-US">
                            <a:latin typeface="Cambria Math" panose="02040503050406030204" pitchFamily="18" charset="0"/>
                          </a:rPr>
                          <m:t>)</m:t>
                        </m:r>
                      </m:num>
                      <m:den>
                        <m:r>
                          <a:rPr lang="en-US" i="1">
                            <a:latin typeface="Cambria Math" panose="02040503050406030204" pitchFamily="18" charset="0"/>
                          </a:rPr>
                          <m:t>𝑙𝑛</m:t>
                        </m:r>
                        <m:r>
                          <a:rPr lang="en-US">
                            <a:latin typeface="Cambria Math" panose="02040503050406030204" pitchFamily="18" charset="0"/>
                          </a:rPr>
                          <m:t>⁡(1+</m:t>
                        </m:r>
                        <m:r>
                          <a:rPr lang="en-US" i="1">
                            <a:latin typeface="Cambria Math" panose="02040503050406030204" pitchFamily="18" charset="0"/>
                          </a:rPr>
                          <m:t>𝑖</m:t>
                        </m:r>
                        <m:r>
                          <a:rPr lang="en-US">
                            <a:latin typeface="Cambria Math" panose="02040503050406030204" pitchFamily="18" charset="0"/>
                          </a:rPr>
                          <m:t>)</m:t>
                        </m:r>
                      </m:den>
                    </m:f>
                    <m:r>
                      <a:rPr lang="en-US">
                        <a:latin typeface="Cambria Math" panose="02040503050406030204" pitchFamily="18" charset="0"/>
                      </a:rPr>
                      <m:t>= </m:t>
                    </m:r>
                    <m:f>
                      <m:fPr>
                        <m:ctrlPr>
                          <a:rPr lang="en-US" i="1">
                            <a:latin typeface="Cambria Math" panose="02040503050406030204" pitchFamily="18" charset="0"/>
                          </a:rPr>
                        </m:ctrlPr>
                      </m:fPr>
                      <m:num>
                        <m:r>
                          <a:rPr lang="en-US" i="1">
                            <a:latin typeface="Cambria Math" panose="02040503050406030204" pitchFamily="18" charset="0"/>
                          </a:rPr>
                          <m:t>𝑙𝑛</m:t>
                        </m:r>
                        <m:r>
                          <a:rPr lang="en-US">
                            <a:latin typeface="Cambria Math" panose="02040503050406030204" pitchFamily="18" charset="0"/>
                          </a:rPr>
                          <m:t> (</m:t>
                        </m:r>
                        <m:f>
                          <m:fPr>
                            <m:ctrlPr>
                              <a:rPr lang="en-US" i="1">
                                <a:latin typeface="Cambria Math" panose="02040503050406030204" pitchFamily="18" charset="0"/>
                              </a:rPr>
                            </m:ctrlPr>
                          </m:fPr>
                          <m:num>
                            <m:r>
                              <a:rPr lang="en-US">
                                <a:latin typeface="Cambria Math" panose="02040503050406030204" pitchFamily="18" charset="0"/>
                              </a:rPr>
                              <m:t>133.10</m:t>
                            </m:r>
                          </m:num>
                          <m:den>
                            <m:r>
                              <a:rPr lang="en-US">
                                <a:latin typeface="Cambria Math" panose="02040503050406030204" pitchFamily="18" charset="0"/>
                              </a:rPr>
                              <m:t>100</m:t>
                            </m:r>
                          </m:den>
                        </m:f>
                        <m:r>
                          <a:rPr lang="en-US">
                            <a:latin typeface="Cambria Math" panose="02040503050406030204" pitchFamily="18" charset="0"/>
                          </a:rPr>
                          <m:t>)</m:t>
                        </m:r>
                      </m:num>
                      <m:den>
                        <m:r>
                          <a:rPr lang="en-US" i="1">
                            <a:latin typeface="Cambria Math" panose="02040503050406030204" pitchFamily="18" charset="0"/>
                          </a:rPr>
                          <m:t>𝑙𝑛</m:t>
                        </m:r>
                        <m:r>
                          <a:rPr lang="en-US">
                            <a:latin typeface="Cambria Math" panose="02040503050406030204" pitchFamily="18" charset="0"/>
                          </a:rPr>
                          <m:t>⁡(1+0.10)</m:t>
                        </m:r>
                      </m:den>
                    </m:f>
                    <m:r>
                      <a:rPr lang="en-US">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𝑙𝑛</m:t>
                        </m:r>
                        <m:r>
                          <a:rPr lang="en-US">
                            <a:latin typeface="Cambria Math" panose="02040503050406030204" pitchFamily="18" charset="0"/>
                          </a:rPr>
                          <m:t> (</m:t>
                        </m:r>
                        <m:f>
                          <m:fPr>
                            <m:ctrlPr>
                              <a:rPr lang="en-US" i="1">
                                <a:latin typeface="Cambria Math" panose="02040503050406030204" pitchFamily="18" charset="0"/>
                              </a:rPr>
                            </m:ctrlPr>
                          </m:fPr>
                          <m:num>
                            <m:r>
                              <a:rPr lang="en-US">
                                <a:latin typeface="Cambria Math" panose="02040503050406030204" pitchFamily="18" charset="0"/>
                              </a:rPr>
                              <m:t>133.10</m:t>
                            </m:r>
                          </m:num>
                          <m:den>
                            <m:r>
                              <a:rPr lang="en-US">
                                <a:latin typeface="Cambria Math" panose="02040503050406030204" pitchFamily="18" charset="0"/>
                              </a:rPr>
                              <m:t>100</m:t>
                            </m:r>
                          </m:den>
                        </m:f>
                        <m:r>
                          <a:rPr lang="en-US">
                            <a:latin typeface="Cambria Math" panose="02040503050406030204" pitchFamily="18" charset="0"/>
                          </a:rPr>
                          <m:t>)</m:t>
                        </m:r>
                      </m:num>
                      <m:den>
                        <m:r>
                          <a:rPr lang="en-US" i="1">
                            <a:latin typeface="Cambria Math" panose="02040503050406030204" pitchFamily="18" charset="0"/>
                          </a:rPr>
                          <m:t>𝑙𝑛</m:t>
                        </m:r>
                        <m:r>
                          <a:rPr lang="en-US">
                            <a:latin typeface="Cambria Math" panose="02040503050406030204" pitchFamily="18" charset="0"/>
                          </a:rPr>
                          <m:t>⁡(1+0.10)</m:t>
                        </m:r>
                      </m:den>
                    </m:f>
                    <m:r>
                      <a:rPr lang="en-US">
                        <a:latin typeface="Cambria Math" panose="02040503050406030204" pitchFamily="18" charset="0"/>
                      </a:rPr>
                      <m:t>= </m:t>
                    </m:r>
                    <m:f>
                      <m:fPr>
                        <m:ctrlPr>
                          <a:rPr lang="en-US" i="1">
                            <a:latin typeface="Cambria Math" panose="02040503050406030204" pitchFamily="18" charset="0"/>
                          </a:rPr>
                        </m:ctrlPr>
                      </m:fPr>
                      <m:num>
                        <m:r>
                          <a:rPr lang="en-US" i="1">
                            <a:latin typeface="Cambria Math" panose="02040503050406030204" pitchFamily="18" charset="0"/>
                          </a:rPr>
                          <m:t>𝑙𝑛</m:t>
                        </m:r>
                        <m:r>
                          <a:rPr lang="en-US">
                            <a:latin typeface="Cambria Math" panose="02040503050406030204" pitchFamily="18" charset="0"/>
                          </a:rPr>
                          <m:t> (1.331)</m:t>
                        </m:r>
                      </m:num>
                      <m:den>
                        <m:r>
                          <a:rPr lang="en-US" i="1">
                            <a:latin typeface="Cambria Math" panose="02040503050406030204" pitchFamily="18" charset="0"/>
                          </a:rPr>
                          <m:t>𝑙𝑛</m:t>
                        </m:r>
                        <m:r>
                          <a:rPr lang="en-US">
                            <a:latin typeface="Cambria Math" panose="02040503050406030204" pitchFamily="18" charset="0"/>
                          </a:rPr>
                          <m:t>⁡(1.100)</m:t>
                        </m:r>
                      </m:den>
                    </m:f>
                    <m:r>
                      <a:rPr lang="en-US">
                        <a:latin typeface="Cambria Math" panose="02040503050406030204" pitchFamily="18" charset="0"/>
                      </a:rPr>
                      <m:t>= </m:t>
                    </m:r>
                    <m:f>
                      <m:fPr>
                        <m:ctrlPr>
                          <a:rPr lang="en-US" i="1">
                            <a:latin typeface="Cambria Math" panose="02040503050406030204" pitchFamily="18" charset="0"/>
                          </a:rPr>
                        </m:ctrlPr>
                      </m:fPr>
                      <m:num>
                        <m:r>
                          <a:rPr lang="en-US">
                            <a:latin typeface="Cambria Math" panose="02040503050406030204" pitchFamily="18" charset="0"/>
                          </a:rPr>
                          <m:t>0.2859</m:t>
                        </m:r>
                      </m:num>
                      <m:den>
                        <m:r>
                          <a:rPr lang="en-US">
                            <a:latin typeface="Cambria Math" panose="02040503050406030204" pitchFamily="18" charset="0"/>
                          </a:rPr>
                          <m:t>0.0953</m:t>
                        </m:r>
                      </m:den>
                    </m:f>
                    <m:r>
                      <a:rPr lang="en-US">
                        <a:latin typeface="Cambria Math" panose="02040503050406030204" pitchFamily="18" charset="0"/>
                      </a:rPr>
                      <m:t>=3 </m:t>
                    </m:r>
                    <m:r>
                      <m:rPr>
                        <m:sty m:val="p"/>
                      </m:rPr>
                      <a:rPr lang="en-US">
                        <a:latin typeface="Cambria Math" panose="02040503050406030204" pitchFamily="18" charset="0"/>
                      </a:rPr>
                      <m:t>years</m:t>
                    </m:r>
                  </m:oMath>
                </a14:m>
                <a:endParaRPr lang="en-US" dirty="0"/>
              </a:p>
              <a:p>
                <a:endParaRPr lang="en-US" dirty="0"/>
              </a:p>
            </p:txBody>
          </p:sp>
        </mc:Choice>
        <mc:Fallback>
          <p:sp>
            <p:nvSpPr>
              <p:cNvPr id="3" name="Content Placeholder 2">
                <a:extLst>
                  <a:ext uri="{FF2B5EF4-FFF2-40B4-BE49-F238E27FC236}">
                    <a16:creationId xmlns:a16="http://schemas.microsoft.com/office/drawing/2014/main" id="{07AB3D8B-A865-4DB2-B596-098A527B99E8}"/>
                  </a:ext>
                </a:extLst>
              </p:cNvPr>
              <p:cNvSpPr>
                <a:spLocks noGrp="1" noRot="1" noChangeAspect="1" noMove="1" noResize="1" noEditPoints="1" noAdjustHandles="1" noChangeArrowheads="1" noChangeShapeType="1" noTextEdit="1"/>
              </p:cNvSpPr>
              <p:nvPr>
                <p:ph idx="1"/>
              </p:nvPr>
            </p:nvSpPr>
            <p:spPr>
              <a:xfrm>
                <a:off x="609601" y="762000"/>
                <a:ext cx="10972799" cy="5791200"/>
              </a:xfrm>
              <a:blipFill>
                <a:blip r:embed="rId2"/>
                <a:stretch>
                  <a:fillRect l="-833" t="-2421"/>
                </a:stretch>
              </a:blipFill>
            </p:spPr>
            <p:txBody>
              <a:bodyPr/>
              <a:lstStyle/>
              <a:p>
                <a:r>
                  <a:rPr lang="en-US">
                    <a:noFill/>
                  </a:rPr>
                  <a:t> </a:t>
                </a:r>
              </a:p>
            </p:txBody>
          </p:sp>
        </mc:Fallback>
      </mc:AlternateContent>
    </p:spTree>
    <p:extLst>
      <p:ext uri="{BB962C8B-B14F-4D97-AF65-F5344CB8AC3E}">
        <p14:creationId xmlns:p14="http://schemas.microsoft.com/office/powerpoint/2010/main" val="2908090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1F667-E0EF-4E82-9E2A-1DD8115CCEE2}"/>
              </a:ext>
            </a:extLst>
          </p:cNvPr>
          <p:cNvSpPr>
            <a:spLocks noGrp="1"/>
          </p:cNvSpPr>
          <p:nvPr>
            <p:ph type="title"/>
          </p:nvPr>
        </p:nvSpPr>
        <p:spPr>
          <a:xfrm>
            <a:off x="599153" y="-228600"/>
            <a:ext cx="8153401" cy="1066800"/>
          </a:xfrm>
        </p:spPr>
        <p:txBody>
          <a:bodyPr>
            <a:normAutofit/>
          </a:bodyPr>
          <a:lstStyle/>
          <a:p>
            <a:r>
              <a:rPr lang="en-US" b="1" dirty="0"/>
              <a:t>Uneven Annual Cash Flows</a:t>
            </a:r>
            <a:endParaRPr lang="en-US"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07AB3D8B-A865-4DB2-B596-098A527B99E8}"/>
                  </a:ext>
                </a:extLst>
              </p:cNvPr>
              <p:cNvSpPr>
                <a:spLocks noGrp="1"/>
              </p:cNvSpPr>
              <p:nvPr>
                <p:ph idx="1"/>
              </p:nvPr>
            </p:nvSpPr>
            <p:spPr>
              <a:xfrm>
                <a:off x="609600" y="1219200"/>
                <a:ext cx="10668000" cy="5105400"/>
              </a:xfrm>
            </p:spPr>
            <p:txBody>
              <a:bodyPr>
                <a:normAutofit fontScale="92500" lnSpcReduction="10000"/>
              </a:bodyPr>
              <a:lstStyle/>
              <a:p>
                <a:r>
                  <a:rPr lang="en-US" dirty="0"/>
                  <a:t>If the investment expected to produce uneven annual cash flows to the investor, called payments, for a set time, using the same expected rate of return, then the investment is calculated differently. The present value of such cash flows is the sum of all the future cash flows discounted back at a given expected rate of return, as follows:</a:t>
                </a:r>
              </a:p>
              <a:p>
                <a:r>
                  <a:rPr lang="en-US" dirty="0">
                    <a:solidFill>
                      <a:srgbClr val="FF0000"/>
                    </a:solidFill>
                  </a:rPr>
                  <a:t>PV = </a:t>
                </a:r>
                <a14:m>
                  <m:oMath xmlns:m="http://schemas.openxmlformats.org/officeDocument/2006/math">
                    <m:f>
                      <m:fPr>
                        <m:ctrlPr>
                          <a:rPr lang="en-US" i="1">
                            <a:solidFill>
                              <a:srgbClr val="FF0000"/>
                            </a:solidFill>
                            <a:latin typeface="Cambria Math" panose="02040503050406030204" pitchFamily="18" charset="0"/>
                          </a:rPr>
                        </m:ctrlPr>
                      </m:fPr>
                      <m:num>
                        <m:sSub>
                          <m:sSubPr>
                            <m:ctrlPr>
                              <a:rPr lang="en-US" i="1">
                                <a:solidFill>
                                  <a:srgbClr val="FF0000"/>
                                </a:solidFill>
                                <a:latin typeface="Cambria Math" panose="02040503050406030204" pitchFamily="18" charset="0"/>
                              </a:rPr>
                            </m:ctrlPr>
                          </m:sSubPr>
                          <m:e>
                            <m:r>
                              <a:rPr lang="en-US" i="1">
                                <a:solidFill>
                                  <a:srgbClr val="FF0000"/>
                                </a:solidFill>
                                <a:latin typeface="Cambria Math" panose="02040503050406030204" pitchFamily="18" charset="0"/>
                              </a:rPr>
                              <m:t>𝐶𝐹</m:t>
                            </m:r>
                          </m:e>
                          <m:sub>
                            <m:r>
                              <a:rPr lang="en-US">
                                <a:solidFill>
                                  <a:srgbClr val="FF0000"/>
                                </a:solidFill>
                                <a:latin typeface="Cambria Math" panose="02040503050406030204" pitchFamily="18" charset="0"/>
                              </a:rPr>
                              <m:t>1</m:t>
                            </m:r>
                          </m:sub>
                        </m:sSub>
                      </m:num>
                      <m:den>
                        <m:sSup>
                          <m:sSupPr>
                            <m:ctrlPr>
                              <a:rPr lang="en-US" i="1">
                                <a:solidFill>
                                  <a:srgbClr val="FF0000"/>
                                </a:solidFill>
                                <a:latin typeface="Cambria Math" panose="02040503050406030204" pitchFamily="18" charset="0"/>
                              </a:rPr>
                            </m:ctrlPr>
                          </m:sSupPr>
                          <m:e>
                            <m:r>
                              <a:rPr lang="en-US">
                                <a:solidFill>
                                  <a:srgbClr val="FF0000"/>
                                </a:solidFill>
                                <a:latin typeface="Cambria Math" panose="02040503050406030204" pitchFamily="18" charset="0"/>
                              </a:rPr>
                              <m:t>(1+</m:t>
                            </m:r>
                            <m:r>
                              <a:rPr lang="en-US" i="1">
                                <a:solidFill>
                                  <a:srgbClr val="FF0000"/>
                                </a:solidFill>
                                <a:latin typeface="Cambria Math" panose="02040503050406030204" pitchFamily="18" charset="0"/>
                              </a:rPr>
                              <m:t>𝑖</m:t>
                            </m:r>
                            <m:r>
                              <a:rPr lang="en-US">
                                <a:solidFill>
                                  <a:srgbClr val="FF0000"/>
                                </a:solidFill>
                                <a:latin typeface="Cambria Math" panose="02040503050406030204" pitchFamily="18" charset="0"/>
                              </a:rPr>
                              <m:t>)</m:t>
                            </m:r>
                          </m:e>
                          <m:sup>
                            <m:r>
                              <a:rPr lang="en-US">
                                <a:solidFill>
                                  <a:srgbClr val="FF0000"/>
                                </a:solidFill>
                                <a:latin typeface="Cambria Math" panose="02040503050406030204" pitchFamily="18" charset="0"/>
                              </a:rPr>
                              <m:t>1</m:t>
                            </m:r>
                          </m:sup>
                        </m:sSup>
                      </m:den>
                    </m:f>
                    <m:r>
                      <a:rPr lang="en-US">
                        <a:solidFill>
                          <a:srgbClr val="FF0000"/>
                        </a:solidFill>
                        <a:latin typeface="Cambria Math" panose="02040503050406030204" pitchFamily="18" charset="0"/>
                      </a:rPr>
                      <m:t>+ </m:t>
                    </m:r>
                    <m:f>
                      <m:fPr>
                        <m:ctrlPr>
                          <a:rPr lang="en-US" i="1">
                            <a:solidFill>
                              <a:srgbClr val="FF0000"/>
                            </a:solidFill>
                            <a:latin typeface="Cambria Math" panose="02040503050406030204" pitchFamily="18" charset="0"/>
                          </a:rPr>
                        </m:ctrlPr>
                      </m:fPr>
                      <m:num>
                        <m:sSub>
                          <m:sSubPr>
                            <m:ctrlPr>
                              <a:rPr lang="en-US" i="1">
                                <a:solidFill>
                                  <a:srgbClr val="FF0000"/>
                                </a:solidFill>
                                <a:latin typeface="Cambria Math" panose="02040503050406030204" pitchFamily="18" charset="0"/>
                              </a:rPr>
                            </m:ctrlPr>
                          </m:sSubPr>
                          <m:e>
                            <m:r>
                              <a:rPr lang="en-US" i="1">
                                <a:solidFill>
                                  <a:srgbClr val="FF0000"/>
                                </a:solidFill>
                                <a:latin typeface="Cambria Math" panose="02040503050406030204" pitchFamily="18" charset="0"/>
                              </a:rPr>
                              <m:t>𝐶𝐹</m:t>
                            </m:r>
                          </m:e>
                          <m:sub>
                            <m:r>
                              <a:rPr lang="en-US">
                                <a:solidFill>
                                  <a:srgbClr val="FF0000"/>
                                </a:solidFill>
                                <a:latin typeface="Cambria Math" panose="02040503050406030204" pitchFamily="18" charset="0"/>
                              </a:rPr>
                              <m:t>2</m:t>
                            </m:r>
                          </m:sub>
                        </m:sSub>
                      </m:num>
                      <m:den>
                        <m:sSup>
                          <m:sSupPr>
                            <m:ctrlPr>
                              <a:rPr lang="en-US" i="1">
                                <a:solidFill>
                                  <a:srgbClr val="FF0000"/>
                                </a:solidFill>
                                <a:latin typeface="Cambria Math" panose="02040503050406030204" pitchFamily="18" charset="0"/>
                              </a:rPr>
                            </m:ctrlPr>
                          </m:sSupPr>
                          <m:e>
                            <m:r>
                              <a:rPr lang="en-US">
                                <a:solidFill>
                                  <a:srgbClr val="FF0000"/>
                                </a:solidFill>
                                <a:latin typeface="Cambria Math" panose="02040503050406030204" pitchFamily="18" charset="0"/>
                              </a:rPr>
                              <m:t>(1+</m:t>
                            </m:r>
                            <m:r>
                              <a:rPr lang="en-US" i="1">
                                <a:solidFill>
                                  <a:srgbClr val="FF0000"/>
                                </a:solidFill>
                                <a:latin typeface="Cambria Math" panose="02040503050406030204" pitchFamily="18" charset="0"/>
                              </a:rPr>
                              <m:t>𝑖</m:t>
                            </m:r>
                            <m:r>
                              <a:rPr lang="en-US">
                                <a:solidFill>
                                  <a:srgbClr val="FF0000"/>
                                </a:solidFill>
                                <a:latin typeface="Cambria Math" panose="02040503050406030204" pitchFamily="18" charset="0"/>
                              </a:rPr>
                              <m:t>)</m:t>
                            </m:r>
                          </m:e>
                          <m:sup>
                            <m:r>
                              <a:rPr lang="en-US">
                                <a:solidFill>
                                  <a:srgbClr val="FF0000"/>
                                </a:solidFill>
                                <a:latin typeface="Cambria Math" panose="02040503050406030204" pitchFamily="18" charset="0"/>
                              </a:rPr>
                              <m:t>2</m:t>
                            </m:r>
                          </m:sup>
                        </m:sSup>
                      </m:den>
                    </m:f>
                    <m:r>
                      <a:rPr lang="en-US">
                        <a:solidFill>
                          <a:srgbClr val="FF0000"/>
                        </a:solidFill>
                        <a:latin typeface="Cambria Math" panose="02040503050406030204" pitchFamily="18" charset="0"/>
                      </a:rPr>
                      <m:t>+</m:t>
                    </m:r>
                    <m:f>
                      <m:fPr>
                        <m:ctrlPr>
                          <a:rPr lang="en-US" i="1">
                            <a:solidFill>
                              <a:srgbClr val="FF0000"/>
                            </a:solidFill>
                            <a:latin typeface="Cambria Math" panose="02040503050406030204" pitchFamily="18" charset="0"/>
                          </a:rPr>
                        </m:ctrlPr>
                      </m:fPr>
                      <m:num>
                        <m:sSub>
                          <m:sSubPr>
                            <m:ctrlPr>
                              <a:rPr lang="en-US" i="1">
                                <a:solidFill>
                                  <a:srgbClr val="FF0000"/>
                                </a:solidFill>
                                <a:latin typeface="Cambria Math" panose="02040503050406030204" pitchFamily="18" charset="0"/>
                              </a:rPr>
                            </m:ctrlPr>
                          </m:sSubPr>
                          <m:e>
                            <m:r>
                              <a:rPr lang="en-US" i="1">
                                <a:solidFill>
                                  <a:srgbClr val="FF0000"/>
                                </a:solidFill>
                                <a:latin typeface="Cambria Math" panose="02040503050406030204" pitchFamily="18" charset="0"/>
                              </a:rPr>
                              <m:t>𝐶𝐹</m:t>
                            </m:r>
                          </m:e>
                          <m:sub>
                            <m:r>
                              <a:rPr lang="en-US">
                                <a:solidFill>
                                  <a:srgbClr val="FF0000"/>
                                </a:solidFill>
                                <a:latin typeface="Cambria Math" panose="02040503050406030204" pitchFamily="18" charset="0"/>
                              </a:rPr>
                              <m:t>3</m:t>
                            </m:r>
                          </m:sub>
                        </m:sSub>
                      </m:num>
                      <m:den>
                        <m:sSup>
                          <m:sSupPr>
                            <m:ctrlPr>
                              <a:rPr lang="en-US" i="1">
                                <a:solidFill>
                                  <a:srgbClr val="FF0000"/>
                                </a:solidFill>
                                <a:latin typeface="Cambria Math" panose="02040503050406030204" pitchFamily="18" charset="0"/>
                              </a:rPr>
                            </m:ctrlPr>
                          </m:sSupPr>
                          <m:e>
                            <m:r>
                              <a:rPr lang="en-US">
                                <a:solidFill>
                                  <a:srgbClr val="FF0000"/>
                                </a:solidFill>
                                <a:latin typeface="Cambria Math" panose="02040503050406030204" pitchFamily="18" charset="0"/>
                              </a:rPr>
                              <m:t>(1+</m:t>
                            </m:r>
                            <m:r>
                              <a:rPr lang="en-US" i="1">
                                <a:solidFill>
                                  <a:srgbClr val="FF0000"/>
                                </a:solidFill>
                                <a:latin typeface="Cambria Math" panose="02040503050406030204" pitchFamily="18" charset="0"/>
                              </a:rPr>
                              <m:t>𝑖</m:t>
                            </m:r>
                            <m:r>
                              <a:rPr lang="en-US">
                                <a:solidFill>
                                  <a:srgbClr val="FF0000"/>
                                </a:solidFill>
                                <a:latin typeface="Cambria Math" panose="02040503050406030204" pitchFamily="18" charset="0"/>
                              </a:rPr>
                              <m:t>)</m:t>
                            </m:r>
                          </m:e>
                          <m:sup>
                            <m:r>
                              <a:rPr lang="en-US">
                                <a:solidFill>
                                  <a:srgbClr val="FF0000"/>
                                </a:solidFill>
                                <a:latin typeface="Cambria Math" panose="02040503050406030204" pitchFamily="18" charset="0"/>
                              </a:rPr>
                              <m:t>3</m:t>
                            </m:r>
                          </m:sup>
                        </m:sSup>
                      </m:den>
                    </m:f>
                    <m:r>
                      <a:rPr lang="en-US">
                        <a:solidFill>
                          <a:srgbClr val="FF0000"/>
                        </a:solidFill>
                        <a:latin typeface="Cambria Math" panose="02040503050406030204" pitchFamily="18" charset="0"/>
                      </a:rPr>
                      <m:t>+…</m:t>
                    </m:r>
                    <m:f>
                      <m:fPr>
                        <m:ctrlPr>
                          <a:rPr lang="en-US" i="1">
                            <a:solidFill>
                              <a:srgbClr val="FF0000"/>
                            </a:solidFill>
                            <a:latin typeface="Cambria Math" panose="02040503050406030204" pitchFamily="18" charset="0"/>
                          </a:rPr>
                        </m:ctrlPr>
                      </m:fPr>
                      <m:num>
                        <m:sSub>
                          <m:sSubPr>
                            <m:ctrlPr>
                              <a:rPr lang="en-US" i="1">
                                <a:solidFill>
                                  <a:srgbClr val="FF0000"/>
                                </a:solidFill>
                                <a:latin typeface="Cambria Math" panose="02040503050406030204" pitchFamily="18" charset="0"/>
                              </a:rPr>
                            </m:ctrlPr>
                          </m:sSubPr>
                          <m:e>
                            <m:r>
                              <a:rPr lang="en-US" i="1">
                                <a:solidFill>
                                  <a:srgbClr val="FF0000"/>
                                </a:solidFill>
                                <a:latin typeface="Cambria Math" panose="02040503050406030204" pitchFamily="18" charset="0"/>
                              </a:rPr>
                              <m:t>𝐶𝐹</m:t>
                            </m:r>
                          </m:e>
                          <m:sub>
                            <m:r>
                              <a:rPr lang="en-US" i="1">
                                <a:solidFill>
                                  <a:srgbClr val="FF0000"/>
                                </a:solidFill>
                                <a:latin typeface="Cambria Math" panose="02040503050406030204" pitchFamily="18" charset="0"/>
                              </a:rPr>
                              <m:t>𝑡</m:t>
                            </m:r>
                          </m:sub>
                        </m:sSub>
                      </m:num>
                      <m:den>
                        <m:sSup>
                          <m:sSupPr>
                            <m:ctrlPr>
                              <a:rPr lang="en-US" i="1">
                                <a:solidFill>
                                  <a:srgbClr val="FF0000"/>
                                </a:solidFill>
                                <a:latin typeface="Cambria Math" panose="02040503050406030204" pitchFamily="18" charset="0"/>
                              </a:rPr>
                            </m:ctrlPr>
                          </m:sSupPr>
                          <m:e>
                            <m:d>
                              <m:dPr>
                                <m:ctrlPr>
                                  <a:rPr lang="en-US" i="1">
                                    <a:solidFill>
                                      <a:srgbClr val="FF0000"/>
                                    </a:solidFill>
                                    <a:latin typeface="Cambria Math" panose="02040503050406030204" pitchFamily="18" charset="0"/>
                                  </a:rPr>
                                </m:ctrlPr>
                              </m:dPr>
                              <m:e>
                                <m:r>
                                  <a:rPr lang="en-US">
                                    <a:solidFill>
                                      <a:srgbClr val="FF0000"/>
                                    </a:solidFill>
                                    <a:latin typeface="Cambria Math" panose="02040503050406030204" pitchFamily="18" charset="0"/>
                                  </a:rPr>
                                  <m:t>1+</m:t>
                                </m:r>
                                <m:r>
                                  <a:rPr lang="en-US" i="1">
                                    <a:solidFill>
                                      <a:srgbClr val="FF0000"/>
                                    </a:solidFill>
                                    <a:latin typeface="Cambria Math" panose="02040503050406030204" pitchFamily="18" charset="0"/>
                                  </a:rPr>
                                  <m:t>𝑖</m:t>
                                </m:r>
                              </m:e>
                            </m:d>
                          </m:e>
                          <m:sup>
                            <m:r>
                              <a:rPr lang="en-US" i="1">
                                <a:solidFill>
                                  <a:srgbClr val="FF0000"/>
                                </a:solidFill>
                                <a:latin typeface="Cambria Math" panose="02040503050406030204" pitchFamily="18" charset="0"/>
                              </a:rPr>
                              <m:t>𝑡</m:t>
                            </m:r>
                          </m:sup>
                        </m:sSup>
                      </m:den>
                    </m:f>
                    <m:r>
                      <a:rPr lang="en-US">
                        <a:solidFill>
                          <a:srgbClr val="FF0000"/>
                        </a:solidFill>
                        <a:latin typeface="Cambria Math" panose="02040503050406030204" pitchFamily="18" charset="0"/>
                      </a:rPr>
                      <m:t> …. </m:t>
                    </m:r>
                    <m:r>
                      <a:rPr lang="en-US" i="1">
                        <a:solidFill>
                          <a:srgbClr val="FF0000"/>
                        </a:solidFill>
                        <a:latin typeface="Cambria Math" panose="02040503050406030204" pitchFamily="18" charset="0"/>
                      </a:rPr>
                      <m:t>𝑃𝑉</m:t>
                    </m:r>
                    <m:r>
                      <a:rPr lang="en-US">
                        <a:solidFill>
                          <a:srgbClr val="FF0000"/>
                        </a:solidFill>
                        <a:latin typeface="Cambria Math" panose="02040503050406030204" pitchFamily="18" charset="0"/>
                      </a:rPr>
                      <m:t>= </m:t>
                    </m:r>
                    <m:nary>
                      <m:naryPr>
                        <m:chr m:val="∑"/>
                        <m:limLoc m:val="undOvr"/>
                        <m:subHide m:val="on"/>
                        <m:supHide m:val="on"/>
                        <m:ctrlPr>
                          <a:rPr lang="en-US" i="1">
                            <a:solidFill>
                              <a:srgbClr val="FF0000"/>
                            </a:solidFill>
                            <a:latin typeface="Cambria Math" panose="02040503050406030204" pitchFamily="18" charset="0"/>
                          </a:rPr>
                        </m:ctrlPr>
                      </m:naryPr>
                      <m:sub/>
                      <m:sup/>
                      <m:e>
                        <m:f>
                          <m:fPr>
                            <m:ctrlPr>
                              <a:rPr lang="en-US" i="1">
                                <a:solidFill>
                                  <a:srgbClr val="FF0000"/>
                                </a:solidFill>
                                <a:latin typeface="Cambria Math" panose="02040503050406030204" pitchFamily="18" charset="0"/>
                              </a:rPr>
                            </m:ctrlPr>
                          </m:fPr>
                          <m:num>
                            <m:sSub>
                              <m:sSubPr>
                                <m:ctrlPr>
                                  <a:rPr lang="en-US" i="1">
                                    <a:solidFill>
                                      <a:srgbClr val="FF0000"/>
                                    </a:solidFill>
                                    <a:latin typeface="Cambria Math" panose="02040503050406030204" pitchFamily="18" charset="0"/>
                                  </a:rPr>
                                </m:ctrlPr>
                              </m:sSubPr>
                              <m:e>
                                <m:r>
                                  <a:rPr lang="en-US" i="1">
                                    <a:solidFill>
                                      <a:srgbClr val="FF0000"/>
                                    </a:solidFill>
                                    <a:latin typeface="Cambria Math" panose="02040503050406030204" pitchFamily="18" charset="0"/>
                                  </a:rPr>
                                  <m:t>𝐶𝐹</m:t>
                                </m:r>
                              </m:e>
                              <m:sub>
                                <m:r>
                                  <a:rPr lang="en-US" i="1">
                                    <a:solidFill>
                                      <a:srgbClr val="FF0000"/>
                                    </a:solidFill>
                                    <a:latin typeface="Cambria Math" panose="02040503050406030204" pitchFamily="18" charset="0"/>
                                  </a:rPr>
                                  <m:t>𝑡</m:t>
                                </m:r>
                              </m:sub>
                            </m:sSub>
                          </m:num>
                          <m:den>
                            <m:sSup>
                              <m:sSupPr>
                                <m:ctrlPr>
                                  <a:rPr lang="en-US" i="1">
                                    <a:solidFill>
                                      <a:srgbClr val="FF0000"/>
                                    </a:solidFill>
                                    <a:latin typeface="Cambria Math" panose="02040503050406030204" pitchFamily="18" charset="0"/>
                                  </a:rPr>
                                </m:ctrlPr>
                              </m:sSupPr>
                              <m:e>
                                <m:r>
                                  <a:rPr lang="en-US">
                                    <a:solidFill>
                                      <a:srgbClr val="FF0000"/>
                                    </a:solidFill>
                                    <a:latin typeface="Cambria Math" panose="02040503050406030204" pitchFamily="18" charset="0"/>
                                  </a:rPr>
                                  <m:t>(1+</m:t>
                                </m:r>
                                <m:r>
                                  <a:rPr lang="en-US" i="1">
                                    <a:solidFill>
                                      <a:srgbClr val="FF0000"/>
                                    </a:solidFill>
                                    <a:latin typeface="Cambria Math" panose="02040503050406030204" pitchFamily="18" charset="0"/>
                                  </a:rPr>
                                  <m:t>𝑖</m:t>
                                </m:r>
                                <m:r>
                                  <a:rPr lang="en-US">
                                    <a:solidFill>
                                      <a:srgbClr val="FF0000"/>
                                    </a:solidFill>
                                    <a:latin typeface="Cambria Math" panose="02040503050406030204" pitchFamily="18" charset="0"/>
                                  </a:rPr>
                                  <m:t>)</m:t>
                                </m:r>
                              </m:e>
                              <m:sup>
                                <m:r>
                                  <a:rPr lang="en-US" i="1">
                                    <a:solidFill>
                                      <a:srgbClr val="FF0000"/>
                                    </a:solidFill>
                                    <a:latin typeface="Cambria Math" panose="02040503050406030204" pitchFamily="18" charset="0"/>
                                  </a:rPr>
                                  <m:t>𝑡</m:t>
                                </m:r>
                              </m:sup>
                            </m:sSup>
                          </m:den>
                        </m:f>
                      </m:e>
                    </m:nary>
                  </m:oMath>
                </a14:m>
                <a:endParaRPr lang="en-US" dirty="0"/>
              </a:p>
              <a:p>
                <a:r>
                  <a:rPr lang="en-US" dirty="0"/>
                  <a:t>For example, if an investor expects to receive $95 the first year, $92 the second year, and $105 the third year, what is the present value for such an investment if the investor expects a 10% annual rate of return? The calculation of the present value of such investment is as follows:</a:t>
                </a:r>
              </a:p>
              <a:p>
                <a:r>
                  <a:rPr lang="en-US" dirty="0"/>
                  <a:t>PV = </a:t>
                </a:r>
                <a14:m>
                  <m:oMath xmlns:m="http://schemas.openxmlformats.org/officeDocument/2006/math">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𝐶𝐹</m:t>
                            </m:r>
                          </m:e>
                          <m:sub>
                            <m:r>
                              <a:rPr lang="en-US">
                                <a:latin typeface="Cambria Math" panose="02040503050406030204" pitchFamily="18" charset="0"/>
                              </a:rPr>
                              <m:t>1</m:t>
                            </m:r>
                          </m:sub>
                        </m:sSub>
                      </m:num>
                      <m:den>
                        <m:sSup>
                          <m:sSupPr>
                            <m:ctrlPr>
                              <a:rPr lang="en-US" i="1">
                                <a:latin typeface="Cambria Math" panose="02040503050406030204" pitchFamily="18" charset="0"/>
                              </a:rPr>
                            </m:ctrlPr>
                          </m:sSupPr>
                          <m:e>
                            <m:r>
                              <a:rPr lang="en-US">
                                <a:latin typeface="Cambria Math" panose="02040503050406030204" pitchFamily="18" charset="0"/>
                              </a:rPr>
                              <m:t>(1+</m:t>
                            </m:r>
                            <m:r>
                              <a:rPr lang="en-US" i="1">
                                <a:latin typeface="Cambria Math" panose="02040503050406030204" pitchFamily="18" charset="0"/>
                              </a:rPr>
                              <m:t>𝑖</m:t>
                            </m:r>
                            <m:r>
                              <a:rPr lang="en-US">
                                <a:latin typeface="Cambria Math" panose="02040503050406030204" pitchFamily="18" charset="0"/>
                              </a:rPr>
                              <m:t>)</m:t>
                            </m:r>
                          </m:e>
                          <m:sup>
                            <m:r>
                              <a:rPr lang="en-US">
                                <a:latin typeface="Cambria Math" panose="02040503050406030204" pitchFamily="18" charset="0"/>
                              </a:rPr>
                              <m:t>1</m:t>
                            </m:r>
                          </m:sup>
                        </m:sSup>
                      </m:den>
                    </m:f>
                    <m:r>
                      <a:rPr lang="en-US">
                        <a:latin typeface="Cambria Math" panose="02040503050406030204" pitchFamily="18" charset="0"/>
                      </a:rPr>
                      <m:t>+ </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𝐶𝐹</m:t>
                            </m:r>
                          </m:e>
                          <m:sub>
                            <m:r>
                              <a:rPr lang="en-US">
                                <a:latin typeface="Cambria Math" panose="02040503050406030204" pitchFamily="18" charset="0"/>
                              </a:rPr>
                              <m:t>2</m:t>
                            </m:r>
                          </m:sub>
                        </m:sSub>
                      </m:num>
                      <m:den>
                        <m:sSup>
                          <m:sSupPr>
                            <m:ctrlPr>
                              <a:rPr lang="en-US" i="1">
                                <a:latin typeface="Cambria Math" panose="02040503050406030204" pitchFamily="18" charset="0"/>
                              </a:rPr>
                            </m:ctrlPr>
                          </m:sSupPr>
                          <m:e>
                            <m:r>
                              <a:rPr lang="en-US">
                                <a:latin typeface="Cambria Math" panose="02040503050406030204" pitchFamily="18" charset="0"/>
                              </a:rPr>
                              <m:t>(1+</m:t>
                            </m:r>
                            <m:r>
                              <a:rPr lang="en-US" i="1">
                                <a:latin typeface="Cambria Math" panose="02040503050406030204" pitchFamily="18" charset="0"/>
                              </a:rPr>
                              <m:t>𝑖</m:t>
                            </m:r>
                            <m:r>
                              <a:rPr lang="en-US">
                                <a:latin typeface="Cambria Math" panose="02040503050406030204" pitchFamily="18" charset="0"/>
                              </a:rPr>
                              <m:t>)</m:t>
                            </m:r>
                          </m:e>
                          <m:sup>
                            <m:r>
                              <a:rPr lang="en-US">
                                <a:latin typeface="Cambria Math" panose="02040503050406030204" pitchFamily="18" charset="0"/>
                              </a:rPr>
                              <m:t>2</m:t>
                            </m:r>
                          </m:sup>
                        </m:sSup>
                      </m:den>
                    </m:f>
                    <m:r>
                      <a:rPr lang="en-US">
                        <a:latin typeface="Cambria Math" panose="02040503050406030204" pitchFamily="18" charset="0"/>
                      </a:rPr>
                      <m: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𝐶𝐹</m:t>
                            </m:r>
                          </m:e>
                          <m:sub>
                            <m:r>
                              <a:rPr lang="en-US">
                                <a:latin typeface="Cambria Math" panose="02040503050406030204" pitchFamily="18" charset="0"/>
                              </a:rPr>
                              <m:t>3</m:t>
                            </m:r>
                          </m:sub>
                        </m:sSub>
                      </m:num>
                      <m:den>
                        <m:sSup>
                          <m:sSupPr>
                            <m:ctrlPr>
                              <a:rPr lang="en-US" i="1">
                                <a:latin typeface="Cambria Math" panose="02040503050406030204" pitchFamily="18" charset="0"/>
                              </a:rPr>
                            </m:ctrlPr>
                          </m:sSupPr>
                          <m:e>
                            <m:r>
                              <a:rPr lang="en-US">
                                <a:latin typeface="Cambria Math" panose="02040503050406030204" pitchFamily="18" charset="0"/>
                              </a:rPr>
                              <m:t>(1+</m:t>
                            </m:r>
                            <m:r>
                              <a:rPr lang="en-US" i="1">
                                <a:latin typeface="Cambria Math" panose="02040503050406030204" pitchFamily="18" charset="0"/>
                              </a:rPr>
                              <m:t>𝑖</m:t>
                            </m:r>
                            <m:r>
                              <a:rPr lang="en-US">
                                <a:latin typeface="Cambria Math" panose="02040503050406030204" pitchFamily="18" charset="0"/>
                              </a:rPr>
                              <m:t>)</m:t>
                            </m:r>
                          </m:e>
                          <m:sup>
                            <m:r>
                              <a:rPr lang="en-US">
                                <a:latin typeface="Cambria Math" panose="02040503050406030204" pitchFamily="18" charset="0"/>
                              </a:rPr>
                              <m:t>3</m:t>
                            </m:r>
                          </m:sup>
                        </m:sSup>
                      </m:den>
                    </m:f>
                    <m:r>
                      <a:rPr lang="en-US">
                        <a:latin typeface="Cambria Math" panose="02040503050406030204" pitchFamily="18" charset="0"/>
                      </a:rPr>
                      <m:t>= </m:t>
                    </m:r>
                    <m:f>
                      <m:fPr>
                        <m:ctrlPr>
                          <a:rPr lang="en-US" i="1">
                            <a:latin typeface="Cambria Math" panose="02040503050406030204" pitchFamily="18" charset="0"/>
                          </a:rPr>
                        </m:ctrlPr>
                      </m:fPr>
                      <m:num>
                        <m:r>
                          <a:rPr lang="en-US">
                            <a:latin typeface="Cambria Math" panose="02040503050406030204" pitchFamily="18" charset="0"/>
                          </a:rPr>
                          <m:t>95</m:t>
                        </m:r>
                      </m:num>
                      <m:den>
                        <m:sSup>
                          <m:sSupPr>
                            <m:ctrlPr>
                              <a:rPr lang="en-US" i="1">
                                <a:latin typeface="Cambria Math" panose="02040503050406030204" pitchFamily="18" charset="0"/>
                              </a:rPr>
                            </m:ctrlPr>
                          </m:sSupPr>
                          <m:e>
                            <m:r>
                              <a:rPr lang="en-US">
                                <a:latin typeface="Cambria Math" panose="02040503050406030204" pitchFamily="18" charset="0"/>
                              </a:rPr>
                              <m:t>(1+0.10)</m:t>
                            </m:r>
                          </m:e>
                          <m:sup>
                            <m:r>
                              <a:rPr lang="en-US">
                                <a:latin typeface="Cambria Math" panose="02040503050406030204" pitchFamily="18" charset="0"/>
                              </a:rPr>
                              <m:t>1</m:t>
                            </m:r>
                          </m:sup>
                        </m:sSup>
                      </m:den>
                    </m:f>
                    <m:r>
                      <a:rPr lang="en-US">
                        <a:latin typeface="Cambria Math" panose="02040503050406030204" pitchFamily="18" charset="0"/>
                      </a:rPr>
                      <m:t>+ </m:t>
                    </m:r>
                    <m:f>
                      <m:fPr>
                        <m:ctrlPr>
                          <a:rPr lang="en-US" i="1">
                            <a:latin typeface="Cambria Math" panose="02040503050406030204" pitchFamily="18" charset="0"/>
                          </a:rPr>
                        </m:ctrlPr>
                      </m:fPr>
                      <m:num>
                        <m:r>
                          <a:rPr lang="en-US">
                            <a:latin typeface="Cambria Math" panose="02040503050406030204" pitchFamily="18" charset="0"/>
                          </a:rPr>
                          <m:t>92</m:t>
                        </m:r>
                      </m:num>
                      <m:den>
                        <m:sSup>
                          <m:sSupPr>
                            <m:ctrlPr>
                              <a:rPr lang="en-US" i="1">
                                <a:latin typeface="Cambria Math" panose="02040503050406030204" pitchFamily="18" charset="0"/>
                              </a:rPr>
                            </m:ctrlPr>
                          </m:sSupPr>
                          <m:e>
                            <m:r>
                              <a:rPr lang="en-US">
                                <a:latin typeface="Cambria Math" panose="02040503050406030204" pitchFamily="18" charset="0"/>
                              </a:rPr>
                              <m:t>(1+1.10)</m:t>
                            </m:r>
                          </m:e>
                          <m:sup>
                            <m:r>
                              <a:rPr lang="en-US">
                                <a:latin typeface="Cambria Math" panose="02040503050406030204" pitchFamily="18" charset="0"/>
                              </a:rPr>
                              <m:t>2</m:t>
                            </m:r>
                          </m:sup>
                        </m:sSup>
                      </m:den>
                    </m:f>
                    <m:r>
                      <a:rPr lang="en-US">
                        <a:latin typeface="Cambria Math" panose="02040503050406030204" pitchFamily="18" charset="0"/>
                      </a:rPr>
                      <m:t>+</m:t>
                    </m:r>
                    <m:f>
                      <m:fPr>
                        <m:ctrlPr>
                          <a:rPr lang="en-US" i="1">
                            <a:latin typeface="Cambria Math" panose="02040503050406030204" pitchFamily="18" charset="0"/>
                          </a:rPr>
                        </m:ctrlPr>
                      </m:fPr>
                      <m:num>
                        <m:r>
                          <a:rPr lang="en-US">
                            <a:latin typeface="Cambria Math" panose="02040503050406030204" pitchFamily="18" charset="0"/>
                          </a:rPr>
                          <m:t>105</m:t>
                        </m:r>
                      </m:num>
                      <m:den>
                        <m:sSup>
                          <m:sSupPr>
                            <m:ctrlPr>
                              <a:rPr lang="en-US" i="1">
                                <a:latin typeface="Cambria Math" panose="02040503050406030204" pitchFamily="18" charset="0"/>
                              </a:rPr>
                            </m:ctrlPr>
                          </m:sSupPr>
                          <m:e>
                            <m:r>
                              <a:rPr lang="en-US">
                                <a:latin typeface="Cambria Math" panose="02040503050406030204" pitchFamily="18" charset="0"/>
                              </a:rPr>
                              <m:t>(1+1.10)</m:t>
                            </m:r>
                          </m:e>
                          <m:sup>
                            <m:r>
                              <a:rPr lang="en-US">
                                <a:latin typeface="Cambria Math" panose="02040503050406030204" pitchFamily="18" charset="0"/>
                              </a:rPr>
                              <m:t>3</m:t>
                            </m:r>
                          </m:sup>
                        </m:sSup>
                      </m:den>
                    </m:f>
                    <m:r>
                      <a:rPr lang="en-US">
                        <a:latin typeface="Cambria Math" panose="02040503050406030204" pitchFamily="18" charset="0"/>
                      </a:rPr>
                      <m:t>=</m:t>
                    </m:r>
                  </m:oMath>
                </a14:m>
                <a:endParaRPr lang="en-US" dirty="0"/>
              </a:p>
              <a:p>
                <a14:m>
                  <m:oMath xmlns:m="http://schemas.openxmlformats.org/officeDocument/2006/math">
                    <m:r>
                      <a:rPr lang="en-US">
                        <a:latin typeface="Cambria Math" panose="02040503050406030204" pitchFamily="18" charset="0"/>
                      </a:rPr>
                      <m:t>86.36+76.03+78.89=241.28</m:t>
                    </m:r>
                  </m:oMath>
                </a14:m>
                <a:endParaRPr lang="en-US" dirty="0"/>
              </a:p>
              <a:p>
                <a:endParaRPr lang="en-US" dirty="0"/>
              </a:p>
            </p:txBody>
          </p:sp>
        </mc:Choice>
        <mc:Fallback>
          <p:sp>
            <p:nvSpPr>
              <p:cNvPr id="3" name="Content Placeholder 2">
                <a:extLst>
                  <a:ext uri="{FF2B5EF4-FFF2-40B4-BE49-F238E27FC236}">
                    <a16:creationId xmlns:a16="http://schemas.microsoft.com/office/drawing/2014/main" id="{07AB3D8B-A865-4DB2-B596-098A527B99E8}"/>
                  </a:ext>
                </a:extLst>
              </p:cNvPr>
              <p:cNvSpPr>
                <a:spLocks noGrp="1" noRot="1" noChangeAspect="1" noMove="1" noResize="1" noEditPoints="1" noAdjustHandles="1" noChangeArrowheads="1" noChangeShapeType="1" noTextEdit="1"/>
              </p:cNvSpPr>
              <p:nvPr>
                <p:ph idx="1"/>
              </p:nvPr>
            </p:nvSpPr>
            <p:spPr>
              <a:xfrm>
                <a:off x="609600" y="1219200"/>
                <a:ext cx="10668000" cy="5105400"/>
              </a:xfrm>
              <a:blipFill>
                <a:blip r:embed="rId2"/>
                <a:stretch>
                  <a:fillRect l="-857" t="-2387"/>
                </a:stretch>
              </a:blipFill>
            </p:spPr>
            <p:txBody>
              <a:bodyPr/>
              <a:lstStyle/>
              <a:p>
                <a:r>
                  <a:rPr lang="en-US">
                    <a:noFill/>
                  </a:rPr>
                  <a:t> </a:t>
                </a:r>
              </a:p>
            </p:txBody>
          </p:sp>
        </mc:Fallback>
      </mc:AlternateContent>
    </p:spTree>
    <p:extLst>
      <p:ext uri="{BB962C8B-B14F-4D97-AF65-F5344CB8AC3E}">
        <p14:creationId xmlns:p14="http://schemas.microsoft.com/office/powerpoint/2010/main" val="2054103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39901-496D-4634-AA22-187149709182}"/>
              </a:ext>
            </a:extLst>
          </p:cNvPr>
          <p:cNvSpPr>
            <a:spLocks noGrp="1"/>
          </p:cNvSpPr>
          <p:nvPr>
            <p:ph type="title"/>
          </p:nvPr>
        </p:nvSpPr>
        <p:spPr>
          <a:xfrm>
            <a:off x="1524002" y="381000"/>
            <a:ext cx="9144001" cy="685800"/>
          </a:xfrm>
        </p:spPr>
        <p:txBody>
          <a:bodyPr>
            <a:normAutofit fontScale="90000"/>
          </a:bodyPr>
          <a:lstStyle/>
          <a:p>
            <a:r>
              <a:rPr lang="en-US" dirty="0"/>
              <a:t>Excel based formulas:</a:t>
            </a:r>
          </a:p>
        </p:txBody>
      </p:sp>
      <p:sp>
        <p:nvSpPr>
          <p:cNvPr id="3" name="Content Placeholder 2">
            <a:extLst>
              <a:ext uri="{FF2B5EF4-FFF2-40B4-BE49-F238E27FC236}">
                <a16:creationId xmlns:a16="http://schemas.microsoft.com/office/drawing/2014/main" id="{1D7A26EE-62E7-4274-92C9-109B43AAA6DD}"/>
              </a:ext>
            </a:extLst>
          </p:cNvPr>
          <p:cNvSpPr>
            <a:spLocks noGrp="1"/>
          </p:cNvSpPr>
          <p:nvPr>
            <p:ph idx="1"/>
          </p:nvPr>
        </p:nvSpPr>
        <p:spPr>
          <a:xfrm>
            <a:off x="685801" y="1524001"/>
            <a:ext cx="10918595" cy="4311191"/>
          </a:xfrm>
        </p:spPr>
        <p:txBody>
          <a:bodyPr>
            <a:normAutofit/>
          </a:bodyPr>
          <a:lstStyle/>
          <a:p>
            <a:pPr marL="0" indent="0">
              <a:buNone/>
            </a:pPr>
            <a:r>
              <a:rPr lang="en-US" dirty="0"/>
              <a:t>Excel formulas for calculating all five variables including the present value, future value, rate of return, time and cash flows or payments (represent set additional payments received during the investment):</a:t>
            </a:r>
          </a:p>
          <a:p>
            <a:pPr marL="0" indent="0">
              <a:buNone/>
            </a:pPr>
            <a:r>
              <a:rPr lang="en-US" sz="2400" dirty="0"/>
              <a:t>= PV (rate, years, payment, future value) or </a:t>
            </a:r>
            <a:r>
              <a:rPr lang="en-US" sz="2400" dirty="0">
                <a:solidFill>
                  <a:srgbClr val="FF0000"/>
                </a:solidFill>
              </a:rPr>
              <a:t>=</a:t>
            </a:r>
            <a:r>
              <a:rPr lang="en-US" sz="2400" i="1" dirty="0" err="1">
                <a:solidFill>
                  <a:srgbClr val="FF0000"/>
                </a:solidFill>
              </a:rPr>
              <a:t>pv</a:t>
            </a:r>
            <a:r>
              <a:rPr lang="en-US" sz="2400" i="1" dirty="0">
                <a:solidFill>
                  <a:srgbClr val="FF0000"/>
                </a:solidFill>
              </a:rPr>
              <a:t>(</a:t>
            </a:r>
            <a:r>
              <a:rPr lang="en-US" sz="2400" i="1" dirty="0" err="1">
                <a:solidFill>
                  <a:srgbClr val="FF0000"/>
                </a:solidFill>
              </a:rPr>
              <a:t>rate,nper,pmt,fv</a:t>
            </a:r>
            <a:r>
              <a:rPr lang="en-US" sz="2400" i="1" dirty="0">
                <a:solidFill>
                  <a:srgbClr val="FF0000"/>
                </a:solidFill>
              </a:rPr>
              <a:t>)</a:t>
            </a:r>
            <a:endParaRPr lang="en-US" sz="2400" dirty="0">
              <a:solidFill>
                <a:srgbClr val="FF0000"/>
              </a:solidFill>
            </a:endParaRPr>
          </a:p>
          <a:p>
            <a:pPr marL="0" indent="0">
              <a:buNone/>
            </a:pPr>
            <a:r>
              <a:rPr lang="en-US" sz="2400" dirty="0"/>
              <a:t> =FV (rate, years, payment, -present value) or </a:t>
            </a:r>
            <a:r>
              <a:rPr lang="en-US" sz="2400" dirty="0">
                <a:solidFill>
                  <a:srgbClr val="FF0000"/>
                </a:solidFill>
              </a:rPr>
              <a:t>=</a:t>
            </a:r>
            <a:r>
              <a:rPr lang="en-US" sz="2400" i="1" dirty="0" err="1">
                <a:solidFill>
                  <a:srgbClr val="FF0000"/>
                </a:solidFill>
              </a:rPr>
              <a:t>fv</a:t>
            </a:r>
            <a:r>
              <a:rPr lang="en-US" sz="2400" i="1" dirty="0">
                <a:solidFill>
                  <a:srgbClr val="FF0000"/>
                </a:solidFill>
              </a:rPr>
              <a:t>(</a:t>
            </a:r>
            <a:r>
              <a:rPr lang="en-US" sz="2400" i="1" dirty="0" err="1">
                <a:solidFill>
                  <a:srgbClr val="FF0000"/>
                </a:solidFill>
              </a:rPr>
              <a:t>rate,nper,pmt,pv</a:t>
            </a:r>
            <a:r>
              <a:rPr lang="en-US" sz="2400" i="1" dirty="0">
                <a:solidFill>
                  <a:srgbClr val="FF0000"/>
                </a:solidFill>
              </a:rPr>
              <a:t>)</a:t>
            </a:r>
            <a:endParaRPr lang="en-US" sz="2400" dirty="0">
              <a:solidFill>
                <a:srgbClr val="FF0000"/>
              </a:solidFill>
            </a:endParaRPr>
          </a:p>
          <a:p>
            <a:pPr marL="0" indent="0">
              <a:buNone/>
            </a:pPr>
            <a:r>
              <a:rPr lang="en-US" sz="2400" dirty="0"/>
              <a:t>=Rate (years, payment, - present value, future value) or </a:t>
            </a:r>
            <a:r>
              <a:rPr lang="en-US" sz="2400" dirty="0">
                <a:solidFill>
                  <a:srgbClr val="FF0000"/>
                </a:solidFill>
              </a:rPr>
              <a:t>=</a:t>
            </a:r>
            <a:r>
              <a:rPr lang="en-US" sz="2400" i="1" dirty="0">
                <a:solidFill>
                  <a:srgbClr val="FF0000"/>
                </a:solidFill>
              </a:rPr>
              <a:t>rate(</a:t>
            </a:r>
            <a:r>
              <a:rPr lang="en-US" sz="2400" i="1" dirty="0" err="1">
                <a:solidFill>
                  <a:srgbClr val="FF0000"/>
                </a:solidFill>
              </a:rPr>
              <a:t>nper,pmt,pv,fv</a:t>
            </a:r>
            <a:r>
              <a:rPr lang="en-US" sz="2400" i="1" dirty="0">
                <a:solidFill>
                  <a:srgbClr val="FF0000"/>
                </a:solidFill>
              </a:rPr>
              <a:t>)</a:t>
            </a:r>
            <a:endParaRPr lang="en-US" sz="2400" dirty="0">
              <a:solidFill>
                <a:srgbClr val="FF0000"/>
              </a:solidFill>
            </a:endParaRPr>
          </a:p>
          <a:p>
            <a:pPr marL="0" indent="0">
              <a:buNone/>
            </a:pPr>
            <a:r>
              <a:rPr lang="en-US" sz="2400" dirty="0"/>
              <a:t>=</a:t>
            </a:r>
            <a:r>
              <a:rPr lang="en-US" sz="2400" dirty="0" err="1"/>
              <a:t>Nper</a:t>
            </a:r>
            <a:r>
              <a:rPr lang="en-US" sz="2400" dirty="0"/>
              <a:t> (rate, payment, - present value, future value) or </a:t>
            </a:r>
            <a:r>
              <a:rPr lang="en-US" sz="2400" dirty="0">
                <a:solidFill>
                  <a:srgbClr val="FF0000"/>
                </a:solidFill>
              </a:rPr>
              <a:t>=</a:t>
            </a:r>
            <a:r>
              <a:rPr lang="en-US" sz="2400" i="1" dirty="0" err="1">
                <a:solidFill>
                  <a:srgbClr val="FF0000"/>
                </a:solidFill>
              </a:rPr>
              <a:t>nper</a:t>
            </a:r>
            <a:r>
              <a:rPr lang="en-US" sz="2400" i="1" dirty="0">
                <a:solidFill>
                  <a:srgbClr val="FF0000"/>
                </a:solidFill>
              </a:rPr>
              <a:t>(</a:t>
            </a:r>
            <a:r>
              <a:rPr lang="en-US" sz="2400" i="1" dirty="0" err="1">
                <a:solidFill>
                  <a:srgbClr val="FF0000"/>
                </a:solidFill>
              </a:rPr>
              <a:t>rate,pmt,pv,fv</a:t>
            </a:r>
            <a:r>
              <a:rPr lang="en-US" sz="2400" i="1" dirty="0">
                <a:solidFill>
                  <a:srgbClr val="FF0000"/>
                </a:solidFill>
              </a:rPr>
              <a:t>)</a:t>
            </a:r>
            <a:endParaRPr lang="en-US" sz="2400" dirty="0">
              <a:solidFill>
                <a:srgbClr val="FF0000"/>
              </a:solidFill>
            </a:endParaRPr>
          </a:p>
          <a:p>
            <a:pPr marL="0" indent="0">
              <a:buNone/>
            </a:pPr>
            <a:r>
              <a:rPr lang="en-US" sz="2400" dirty="0"/>
              <a:t>= </a:t>
            </a:r>
            <a:r>
              <a:rPr lang="en-US" sz="2400" dirty="0" err="1"/>
              <a:t>Pmt</a:t>
            </a:r>
            <a:r>
              <a:rPr lang="en-US" sz="2400" dirty="0"/>
              <a:t> (rate, years, -present value, future value) or </a:t>
            </a:r>
            <a:r>
              <a:rPr lang="en-US" sz="2400" dirty="0">
                <a:solidFill>
                  <a:srgbClr val="FF0000"/>
                </a:solidFill>
              </a:rPr>
              <a:t>=</a:t>
            </a:r>
            <a:r>
              <a:rPr lang="en-US" sz="2400" i="1" dirty="0" err="1">
                <a:solidFill>
                  <a:srgbClr val="FF0000"/>
                </a:solidFill>
              </a:rPr>
              <a:t>pmt</a:t>
            </a:r>
            <a:r>
              <a:rPr lang="en-US" sz="2400" i="1" dirty="0">
                <a:solidFill>
                  <a:srgbClr val="FF0000"/>
                </a:solidFill>
              </a:rPr>
              <a:t>(</a:t>
            </a:r>
            <a:r>
              <a:rPr lang="en-US" sz="2400" i="1" dirty="0" err="1">
                <a:solidFill>
                  <a:srgbClr val="FF0000"/>
                </a:solidFill>
              </a:rPr>
              <a:t>rate,nper,pv,fv</a:t>
            </a:r>
            <a:r>
              <a:rPr lang="en-US" sz="2400" i="1" dirty="0">
                <a:solidFill>
                  <a:srgbClr val="FF0000"/>
                </a:solidFill>
              </a:rPr>
              <a:t>)</a:t>
            </a:r>
            <a:endParaRPr lang="en-US" sz="2400" dirty="0">
              <a:solidFill>
                <a:srgbClr val="FF0000"/>
              </a:solidFill>
            </a:endParaRPr>
          </a:p>
          <a:p>
            <a:endParaRPr lang="en-US" dirty="0"/>
          </a:p>
        </p:txBody>
      </p:sp>
    </p:spTree>
    <p:extLst>
      <p:ext uri="{BB962C8B-B14F-4D97-AF65-F5344CB8AC3E}">
        <p14:creationId xmlns:p14="http://schemas.microsoft.com/office/powerpoint/2010/main" val="2360320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4000" dirty="0">
                <a:ea typeface="ヒラギノ角ゴ Pro W3" pitchFamily="-84" charset="-128"/>
              </a:rPr>
              <a:t>Measuring Interest Rate:</a:t>
            </a:r>
            <a:br>
              <a:rPr lang="en-US" altLang="en-US" sz="4000" dirty="0">
                <a:ea typeface="ヒラギノ角ゴ Pro W3" pitchFamily="-84" charset="-128"/>
              </a:rPr>
            </a:br>
            <a:r>
              <a:rPr lang="en-US" altLang="en-US" sz="4000" dirty="0">
                <a:ea typeface="ヒラギノ角ゴ Pro W3" pitchFamily="-84" charset="-128"/>
              </a:rPr>
              <a:t>Present Value</a:t>
            </a:r>
            <a:endParaRPr lang="en-US" sz="4000" dirty="0"/>
          </a:p>
        </p:txBody>
      </p:sp>
      <p:sp>
        <p:nvSpPr>
          <p:cNvPr id="3" name="Content Placeholder 2"/>
          <p:cNvSpPr>
            <a:spLocks noGrp="1"/>
          </p:cNvSpPr>
          <p:nvPr>
            <p:ph idx="1"/>
          </p:nvPr>
        </p:nvSpPr>
        <p:spPr/>
        <p:txBody>
          <a:bodyPr/>
          <a:lstStyle/>
          <a:p>
            <a:r>
              <a:rPr lang="en-US" altLang="en-US" sz="2400" dirty="0">
                <a:ea typeface="ヒラギノ角ゴ Pro W3" pitchFamily="-84" charset="-128"/>
              </a:rPr>
              <a:t>Different debt instruments have very different streams of cash payments to the holder (known as </a:t>
            </a:r>
            <a:r>
              <a:rPr lang="en-US" altLang="en-US" sz="2400" b="1" dirty="0">
                <a:ea typeface="ヒラギノ角ゴ Pro W3" pitchFamily="-84" charset="-128"/>
              </a:rPr>
              <a:t>cash flows</a:t>
            </a:r>
            <a:r>
              <a:rPr lang="en-US" altLang="en-US" sz="2400" dirty="0">
                <a:ea typeface="ヒラギノ角ゴ Pro W3" pitchFamily="-84" charset="-128"/>
              </a:rPr>
              <a:t>), with very different timing.</a:t>
            </a:r>
          </a:p>
          <a:p>
            <a:r>
              <a:rPr lang="en-US" altLang="en-US" sz="2400" dirty="0">
                <a:ea typeface="ヒラギノ角ゴ Pro W3" pitchFamily="-84" charset="-128"/>
              </a:rPr>
              <a:t>All else being equal, debt instruments are evaluated against one another based on the </a:t>
            </a:r>
            <a:r>
              <a:rPr lang="en-US" altLang="en-US" sz="2400" i="1" dirty="0">
                <a:ea typeface="ヒラギノ角ゴ Pro W3" pitchFamily="-84" charset="-128"/>
              </a:rPr>
              <a:t>amount</a:t>
            </a:r>
            <a:r>
              <a:rPr lang="en-US" altLang="en-US" sz="2400" dirty="0">
                <a:ea typeface="ヒラギノ角ゴ Pro W3" pitchFamily="-84" charset="-128"/>
              </a:rPr>
              <a:t> of each cash flow and the </a:t>
            </a:r>
            <a:r>
              <a:rPr lang="en-US" altLang="en-US" sz="2400" i="1" dirty="0">
                <a:ea typeface="ヒラギノ角ゴ Pro W3" pitchFamily="-84" charset="-128"/>
              </a:rPr>
              <a:t>timing </a:t>
            </a:r>
            <a:r>
              <a:rPr lang="en-US" altLang="en-US" sz="2400" dirty="0">
                <a:ea typeface="ヒラギノ角ゴ Pro W3" pitchFamily="-84" charset="-128"/>
              </a:rPr>
              <a:t>of each cash flow.</a:t>
            </a:r>
          </a:p>
          <a:p>
            <a:r>
              <a:rPr lang="en-US" altLang="en-US" sz="2400" dirty="0">
                <a:ea typeface="ヒラギノ角ゴ Pro W3" pitchFamily="-84" charset="-128"/>
              </a:rPr>
              <a:t>This evaluation, where the analysis of the amount and timing of a debt instrument</a:t>
            </a:r>
            <a:r>
              <a:rPr lang="ja-JP" altLang="en-US" sz="2400" dirty="0"/>
              <a:t>’</a:t>
            </a:r>
            <a:r>
              <a:rPr lang="en-US" altLang="ja-JP" sz="2400" dirty="0">
                <a:ea typeface="ヒラギノ角ゴ Pro W3" pitchFamily="-84" charset="-128"/>
              </a:rPr>
              <a:t>s cash flows lead to its </a:t>
            </a:r>
            <a:r>
              <a:rPr lang="en-US" altLang="ja-JP" sz="2400" i="1" dirty="0">
                <a:ea typeface="ヒラギノ角ゴ Pro W3" pitchFamily="-84" charset="-128"/>
              </a:rPr>
              <a:t>yield to maturity or interest rate</a:t>
            </a:r>
            <a:r>
              <a:rPr lang="en-US" altLang="ja-JP" sz="2400" dirty="0">
                <a:ea typeface="ヒラギノ角ゴ Pro W3" pitchFamily="-84" charset="-128"/>
              </a:rPr>
              <a:t>, is called </a:t>
            </a:r>
            <a:r>
              <a:rPr lang="en-US" altLang="ja-JP" sz="2400" i="1" dirty="0">
                <a:ea typeface="ヒラギノ角ゴ Pro W3" pitchFamily="-84" charset="-128"/>
              </a:rPr>
              <a:t>present value </a:t>
            </a:r>
            <a:r>
              <a:rPr lang="en-US" altLang="ja-JP" sz="2400" dirty="0">
                <a:ea typeface="ヒラギノ角ゴ Pro W3" pitchFamily="-84" charset="-128"/>
              </a:rPr>
              <a:t>analysis.</a:t>
            </a:r>
          </a:p>
          <a:p>
            <a:r>
              <a:rPr lang="en-US" altLang="en-US" sz="2400" dirty="0">
                <a:solidFill>
                  <a:srgbClr val="FF0000"/>
                </a:solidFill>
              </a:rPr>
              <a:t>Yield to maturity = interest rate that equates today</a:t>
            </a:r>
            <a:r>
              <a:rPr lang="ja-JP" altLang="en-US" sz="2400" dirty="0">
                <a:solidFill>
                  <a:srgbClr val="FF0000"/>
                </a:solidFill>
              </a:rPr>
              <a:t>’</a:t>
            </a:r>
            <a:r>
              <a:rPr lang="en-US" altLang="ja-JP" sz="2400" dirty="0">
                <a:solidFill>
                  <a:srgbClr val="FF0000"/>
                </a:solidFill>
              </a:rPr>
              <a:t>s value with present value of all future payments</a:t>
            </a:r>
          </a:p>
          <a:p>
            <a:endParaRPr lang="en-US" sz="2400" dirty="0"/>
          </a:p>
        </p:txBody>
      </p:sp>
    </p:spTree>
    <p:extLst>
      <p:ext uri="{BB962C8B-B14F-4D97-AF65-F5344CB8AC3E}">
        <p14:creationId xmlns:p14="http://schemas.microsoft.com/office/powerpoint/2010/main" val="1041219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Present Value</a:t>
            </a:r>
            <a:endParaRPr lang="en-US" dirty="0"/>
          </a:p>
        </p:txBody>
      </p:sp>
      <p:sp>
        <p:nvSpPr>
          <p:cNvPr id="3" name="Content Placeholder 2"/>
          <p:cNvSpPr>
            <a:spLocks noGrp="1"/>
          </p:cNvSpPr>
          <p:nvPr>
            <p:ph idx="1"/>
          </p:nvPr>
        </p:nvSpPr>
        <p:spPr/>
        <p:txBody>
          <a:bodyPr/>
          <a:lstStyle/>
          <a:p>
            <a:r>
              <a:rPr lang="en-US" altLang="en-US" sz="2400" dirty="0">
                <a:ea typeface="ヒラギノ角ゴ Pro W3" pitchFamily="-84" charset="-128"/>
              </a:rPr>
              <a:t>The concept of </a:t>
            </a:r>
            <a:r>
              <a:rPr lang="en-US" altLang="en-US" sz="2400" b="1" dirty="0">
                <a:ea typeface="ヒラギノ角ゴ Pro W3" pitchFamily="-84" charset="-128"/>
              </a:rPr>
              <a:t>present value </a:t>
            </a:r>
            <a:r>
              <a:rPr lang="en-US" altLang="en-US" sz="2400" dirty="0">
                <a:ea typeface="ヒラギノ角ゴ Pro W3" pitchFamily="-84" charset="-128"/>
              </a:rPr>
              <a:t>(or </a:t>
            </a:r>
            <a:r>
              <a:rPr lang="en-US" altLang="en-US" sz="2400" b="1" dirty="0">
                <a:ea typeface="ヒラギノ角ゴ Pro W3" pitchFamily="-84" charset="-128"/>
              </a:rPr>
              <a:t>present discounted value</a:t>
            </a:r>
            <a:r>
              <a:rPr lang="en-US" altLang="en-US" sz="2400" dirty="0">
                <a:ea typeface="ヒラギノ角ゴ Pro W3" pitchFamily="-84" charset="-128"/>
              </a:rPr>
              <a:t>) is based on the commonsense notion that a dollar of cash flow paid to you one year from now is less valuable to you than a dollar paid to you today. This notion is true because you could invest the dollar in a savings account that earns interest and have more than a dollar in one year.</a:t>
            </a:r>
          </a:p>
          <a:p>
            <a:pPr lvl="1"/>
            <a:r>
              <a:rPr lang="en-US" altLang="en-US" sz="2000" dirty="0">
                <a:ea typeface="ヒラギノ角ゴ Pro W3" pitchFamily="-84" charset="-128"/>
              </a:rPr>
              <a:t>MONEY GROWS</a:t>
            </a:r>
          </a:p>
          <a:p>
            <a:r>
              <a:rPr lang="en-US" altLang="en-US" sz="2400" dirty="0">
                <a:ea typeface="ヒラギノ角ゴ Pro W3" pitchFamily="-84" charset="-128"/>
              </a:rPr>
              <a:t>The term present value (PV) can be extended to mean the PV of a single cash flow or the </a:t>
            </a:r>
            <a:r>
              <a:rPr lang="en-US" altLang="en-US" sz="2400" i="1" dirty="0">
                <a:ea typeface="ヒラギノ角ゴ Pro W3" pitchFamily="-84" charset="-128"/>
              </a:rPr>
              <a:t>sum</a:t>
            </a:r>
            <a:r>
              <a:rPr lang="en-US" altLang="en-US" sz="2400" dirty="0">
                <a:ea typeface="ヒラギノ角ゴ Pro W3" pitchFamily="-84" charset="-128"/>
              </a:rPr>
              <a:t> of a sequence or group of cash flows.</a:t>
            </a:r>
            <a:endParaRPr lang="en-US" sz="2400" dirty="0"/>
          </a:p>
        </p:txBody>
      </p:sp>
    </p:spTree>
    <p:extLst>
      <p:ext uri="{BB962C8B-B14F-4D97-AF65-F5344CB8AC3E}">
        <p14:creationId xmlns:p14="http://schemas.microsoft.com/office/powerpoint/2010/main" val="2575496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Present Value</a:t>
            </a:r>
            <a:endParaRPr lang="en-US" dirty="0"/>
          </a:p>
        </p:txBody>
      </p:sp>
      <p:sp>
        <p:nvSpPr>
          <p:cNvPr id="3" name="Content Placeholder 2"/>
          <p:cNvSpPr>
            <a:spLocks noGrp="1"/>
          </p:cNvSpPr>
          <p:nvPr>
            <p:ph idx="1"/>
          </p:nvPr>
        </p:nvSpPr>
        <p:spPr/>
        <p:txBody>
          <a:bodyPr/>
          <a:lstStyle/>
          <a:p>
            <a:pPr marL="0" indent="0">
              <a:buNone/>
            </a:pPr>
            <a:r>
              <a:rPr lang="en-US" altLang="en-US" sz="2400" dirty="0">
                <a:ea typeface="ヒラギノ角ゴ Pro W3" pitchFamily="-84" charset="-128"/>
              </a:rPr>
              <a:t>There are four basic types of credit instruments which incorporate present value concepts:</a:t>
            </a:r>
          </a:p>
          <a:p>
            <a:pPr marL="402336" indent="-402336">
              <a:buFontTx/>
              <a:buAutoNum type="arabicPeriod"/>
            </a:pPr>
            <a:r>
              <a:rPr lang="en-US" altLang="en-US" sz="2400" dirty="0">
                <a:ea typeface="ヒラギノ角ゴ Pro W3" pitchFamily="-84" charset="-128"/>
              </a:rPr>
              <a:t>Simple Loan</a:t>
            </a:r>
          </a:p>
          <a:p>
            <a:pPr marL="402336" indent="-402336">
              <a:buFontTx/>
              <a:buAutoNum type="arabicPeriod"/>
            </a:pPr>
            <a:r>
              <a:rPr lang="en-US" altLang="en-US" sz="2400" dirty="0">
                <a:ea typeface="ヒラギノ角ゴ Pro W3" pitchFamily="-84" charset="-128"/>
              </a:rPr>
              <a:t>Fixed Payment Loan</a:t>
            </a:r>
          </a:p>
          <a:p>
            <a:pPr marL="402336" indent="-402336">
              <a:buFontTx/>
              <a:buAutoNum type="arabicPeriod"/>
            </a:pPr>
            <a:r>
              <a:rPr lang="en-US" altLang="en-US" sz="2400" dirty="0">
                <a:ea typeface="ヒラギノ角ゴ Pro W3" pitchFamily="-84" charset="-128"/>
              </a:rPr>
              <a:t>Coupon Bond</a:t>
            </a:r>
          </a:p>
          <a:p>
            <a:pPr marL="402336" indent="-402336">
              <a:buFontTx/>
              <a:buAutoNum type="arabicPeriod"/>
            </a:pPr>
            <a:r>
              <a:rPr lang="en-US" altLang="en-US" sz="2400" dirty="0">
                <a:ea typeface="ヒラギノ角ゴ Pro W3" pitchFamily="-84" charset="-128"/>
              </a:rPr>
              <a:t>Discount Bond</a:t>
            </a:r>
            <a:endParaRPr lang="en-US" sz="2400" dirty="0"/>
          </a:p>
        </p:txBody>
      </p:sp>
    </p:spTree>
    <p:extLst>
      <p:ext uri="{BB962C8B-B14F-4D97-AF65-F5344CB8AC3E}">
        <p14:creationId xmlns:p14="http://schemas.microsoft.com/office/powerpoint/2010/main" val="1421857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Present Value</a:t>
            </a:r>
            <a:endParaRPr lang="en-US" dirty="0"/>
          </a:p>
        </p:txBody>
      </p:sp>
      <p:sp>
        <p:nvSpPr>
          <p:cNvPr id="3" name="Content Placeholder 2"/>
          <p:cNvSpPr>
            <a:spLocks noGrp="1"/>
          </p:cNvSpPr>
          <p:nvPr>
            <p:ph idx="1"/>
          </p:nvPr>
        </p:nvSpPr>
        <p:spPr/>
        <p:txBody>
          <a:bodyPr/>
          <a:lstStyle/>
          <a:p>
            <a:pPr marL="0" indent="0">
              <a:buNone/>
            </a:pPr>
            <a:r>
              <a:rPr lang="en-US" altLang="en-US" sz="2400" i="1" dirty="0">
                <a:solidFill>
                  <a:schemeClr val="accent1"/>
                </a:solidFill>
                <a:ea typeface="ヒラギノ角ゴ Pro W3" pitchFamily="-84" charset="-128"/>
              </a:rPr>
              <a:t>1.</a:t>
            </a:r>
            <a:r>
              <a:rPr lang="en-US" altLang="en-US" sz="2400" dirty="0">
                <a:solidFill>
                  <a:schemeClr val="accent1"/>
                </a:solidFill>
                <a:ea typeface="ヒラギノ角ゴ Pro W3" pitchFamily="-84" charset="-128"/>
              </a:rPr>
              <a:t> Simple Loan </a:t>
            </a:r>
            <a:endParaRPr lang="en-US" altLang="en-US" sz="2400" i="1" dirty="0">
              <a:solidFill>
                <a:schemeClr val="accent1"/>
              </a:solidFill>
              <a:ea typeface="ヒラギノ角ゴ Pro W3" pitchFamily="-84" charset="-128"/>
            </a:endParaRPr>
          </a:p>
          <a:p>
            <a:r>
              <a:rPr lang="en-US" altLang="en-US" sz="2400" i="1" dirty="0">
                <a:ea typeface="ヒラギノ角ゴ Pro W3" pitchFamily="-84" charset="-128"/>
              </a:rPr>
              <a:t>Loan Principal:</a:t>
            </a:r>
            <a:r>
              <a:rPr lang="en-US" altLang="en-US" sz="2400" dirty="0">
                <a:ea typeface="ヒラギノ角ゴ Pro W3" pitchFamily="-84" charset="-128"/>
              </a:rPr>
              <a:t> the amount of funds the lender provides to the borrower.</a:t>
            </a:r>
          </a:p>
          <a:p>
            <a:r>
              <a:rPr lang="en-US" altLang="en-US" sz="2400" i="1" dirty="0">
                <a:ea typeface="ヒラギノ角ゴ Pro W3" pitchFamily="-84" charset="-128"/>
              </a:rPr>
              <a:t>Maturity Date:</a:t>
            </a:r>
            <a:r>
              <a:rPr lang="en-US" altLang="en-US" sz="2400" dirty="0">
                <a:ea typeface="ヒラギノ角ゴ Pro W3" pitchFamily="-84" charset="-128"/>
              </a:rPr>
              <a:t> the date the loan must be repaid; the </a:t>
            </a:r>
            <a:r>
              <a:rPr lang="en-US" altLang="en-US" sz="2400" i="1" dirty="0">
                <a:ea typeface="ヒラギノ角ゴ Pro W3" pitchFamily="-84" charset="-128"/>
              </a:rPr>
              <a:t>Loan Term </a:t>
            </a:r>
            <a:r>
              <a:rPr lang="en-US" altLang="en-US" sz="2400" dirty="0">
                <a:ea typeface="ヒラギノ角ゴ Pro W3" pitchFamily="-84" charset="-128"/>
              </a:rPr>
              <a:t>is from initiation to maturity date.</a:t>
            </a:r>
          </a:p>
          <a:p>
            <a:r>
              <a:rPr lang="en-US" altLang="en-US" sz="2400" i="1" dirty="0">
                <a:ea typeface="ヒラギノ角ゴ Pro W3" pitchFamily="-84" charset="-128"/>
              </a:rPr>
              <a:t>Interest Payment:</a:t>
            </a:r>
            <a:r>
              <a:rPr lang="en-US" altLang="en-US" sz="2400" dirty="0">
                <a:ea typeface="ヒラギノ角ゴ Pro W3" pitchFamily="-84" charset="-128"/>
              </a:rPr>
              <a:t> the cash amount that the borrower must pay the lender for the use of the loan principal.</a:t>
            </a:r>
          </a:p>
          <a:p>
            <a:r>
              <a:rPr lang="en-US" altLang="en-US" sz="2400" i="1" dirty="0">
                <a:ea typeface="ヒラギノ角ゴ Pro W3" pitchFamily="-84" charset="-128"/>
              </a:rPr>
              <a:t>Simple Interest Rate:</a:t>
            </a:r>
            <a:r>
              <a:rPr lang="en-US" altLang="en-US" sz="2400" dirty="0">
                <a:ea typeface="ヒラギノ角ゴ Pro W3" pitchFamily="-84" charset="-128"/>
              </a:rPr>
              <a:t> the interest payment divided by the loan principal; the percentage of principal that must be paid as interest to the lender. Convention is to express on an annual basis, irrespective of the loan term.</a:t>
            </a:r>
            <a:endParaRPr lang="en-US" sz="2400" dirty="0"/>
          </a:p>
        </p:txBody>
      </p:sp>
    </p:spTree>
    <p:extLst>
      <p:ext uri="{BB962C8B-B14F-4D97-AF65-F5344CB8AC3E}">
        <p14:creationId xmlns:p14="http://schemas.microsoft.com/office/powerpoint/2010/main" val="676802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Present Value Concept: Simple Loan </a:t>
            </a:r>
            <a:r>
              <a:rPr lang="en-US" altLang="en-US" sz="1800" dirty="0"/>
              <a:t>(1 of 2)</a:t>
            </a:r>
            <a:endParaRPr lang="en-US" dirty="0"/>
          </a:p>
        </p:txBody>
      </p:sp>
      <p:sp>
        <p:nvSpPr>
          <p:cNvPr id="4" name="Content Placeholder 3"/>
          <p:cNvSpPr>
            <a:spLocks noGrp="1"/>
          </p:cNvSpPr>
          <p:nvPr>
            <p:ph idx="1"/>
          </p:nvPr>
        </p:nvSpPr>
        <p:spPr>
          <a:xfrm>
            <a:off x="1981200" y="1981200"/>
            <a:ext cx="8229600" cy="381000"/>
          </a:xfrm>
        </p:spPr>
        <p:txBody>
          <a:bodyPr>
            <a:normAutofit fontScale="92500" lnSpcReduction="10000"/>
          </a:bodyPr>
          <a:lstStyle/>
          <a:p>
            <a:pPr marL="0" indent="0">
              <a:buNone/>
            </a:pPr>
            <a:r>
              <a:rPr lang="en-US" sz="2400" i="1" dirty="0"/>
              <a:t>Simple loan of $100</a:t>
            </a:r>
            <a:endParaRPr lang="en-US" sz="2400" dirty="0"/>
          </a:p>
        </p:txBody>
      </p:sp>
      <p:graphicFrame>
        <p:nvGraphicFramePr>
          <p:cNvPr id="6" name="Table 5"/>
          <p:cNvGraphicFramePr>
            <a:graphicFrameLocks noGrp="1"/>
          </p:cNvGraphicFramePr>
          <p:nvPr/>
        </p:nvGraphicFramePr>
        <p:xfrm>
          <a:off x="2774791" y="2611120"/>
          <a:ext cx="6642418" cy="741680"/>
        </p:xfrm>
        <a:graphic>
          <a:graphicData uri="http://schemas.openxmlformats.org/drawingml/2006/table">
            <a:tbl>
              <a:tblPr firstRow="1">
                <a:tableStyleId>{3B4B98B0-60AC-42C2-AFA5-B58CD77FA1E5}</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1562418">
                  <a:extLst>
                    <a:ext uri="{9D8B030D-6E8A-4147-A177-3AD203B41FA5}">
                      <a16:colId xmlns:a16="http://schemas.microsoft.com/office/drawing/2014/main" val="20005"/>
                    </a:ext>
                  </a:extLst>
                </a:gridCol>
              </a:tblGrid>
              <a:tr h="370840">
                <a:tc>
                  <a:txBody>
                    <a:bodyPr/>
                    <a:lstStyle/>
                    <a:p>
                      <a:r>
                        <a:rPr lang="en-US" dirty="0">
                          <a:latin typeface="Verdana" panose="020B0604030504040204" pitchFamily="34" charset="0"/>
                          <a:ea typeface="Verdana" panose="020B0604030504040204" pitchFamily="34" charset="0"/>
                          <a:cs typeface="Verdana" panose="020B0604030504040204" pitchFamily="34" charset="0"/>
                        </a:rPr>
                        <a:t>Year:</a:t>
                      </a:r>
                    </a:p>
                  </a:txBody>
                  <a:tcPr>
                    <a:lnL>
                      <a:noFill/>
                    </a:lnL>
                    <a:lnR>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latin typeface="Verdana" panose="020B0604030504040204" pitchFamily="34" charset="0"/>
                          <a:ea typeface="Verdana" panose="020B0604030504040204" pitchFamily="34" charset="0"/>
                          <a:cs typeface="Verdana" panose="020B0604030504040204" pitchFamily="34" charset="0"/>
                        </a:rPr>
                        <a:t>0</a:t>
                      </a:r>
                    </a:p>
                  </a:txBody>
                  <a:tcPr>
                    <a:lnL>
                      <a:noFill/>
                    </a:lnL>
                    <a:lnR>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latin typeface="Verdana" panose="020B0604030504040204" pitchFamily="34" charset="0"/>
                          <a:ea typeface="Verdana" panose="020B0604030504040204" pitchFamily="34" charset="0"/>
                          <a:cs typeface="Verdana" panose="020B0604030504040204" pitchFamily="34" charset="0"/>
                        </a:rPr>
                        <a:t>1</a:t>
                      </a:r>
                    </a:p>
                  </a:txBody>
                  <a:tcPr>
                    <a:lnL>
                      <a:noFill/>
                    </a:lnL>
                    <a:lnR>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latin typeface="Verdana" panose="020B0604030504040204" pitchFamily="34" charset="0"/>
                          <a:ea typeface="Verdana" panose="020B0604030504040204" pitchFamily="34" charset="0"/>
                          <a:cs typeface="Verdana" panose="020B0604030504040204" pitchFamily="34" charset="0"/>
                        </a:rPr>
                        <a:t>2</a:t>
                      </a:r>
                    </a:p>
                  </a:txBody>
                  <a:tcPr>
                    <a:lnL>
                      <a:noFill/>
                    </a:lnL>
                    <a:lnR>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latin typeface="Verdana" panose="020B0604030504040204" pitchFamily="34" charset="0"/>
                          <a:ea typeface="Verdana" panose="020B0604030504040204" pitchFamily="34" charset="0"/>
                          <a:cs typeface="Verdana" panose="020B0604030504040204" pitchFamily="34" charset="0"/>
                        </a:rPr>
                        <a:t>3</a:t>
                      </a:r>
                    </a:p>
                  </a:txBody>
                  <a:tcPr>
                    <a:lnL>
                      <a:noFill/>
                    </a:lnL>
                    <a:lnR>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i="1" dirty="0">
                          <a:latin typeface="Verdana" panose="020B0604030504040204" pitchFamily="34" charset="0"/>
                          <a:ea typeface="Verdana" panose="020B0604030504040204" pitchFamily="34" charset="0"/>
                          <a:cs typeface="Verdana" panose="020B0604030504040204" pitchFamily="34" charset="0"/>
                        </a:rPr>
                        <a:t>n</a:t>
                      </a:r>
                    </a:p>
                  </a:txBody>
                  <a:tcPr>
                    <a:lnL>
                      <a:noFill/>
                    </a:lnL>
                    <a:lnR>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70840">
                <a:tc>
                  <a:txBody>
                    <a:bodyPr/>
                    <a:lstStyle/>
                    <a:p>
                      <a:endParaRPr lang="en-US" dirty="0">
                        <a:latin typeface="Verdana" panose="020B0604030504040204" pitchFamily="34" charset="0"/>
                        <a:ea typeface="Verdana" panose="020B0604030504040204" pitchFamily="34" charset="0"/>
                        <a:cs typeface="Verdana" panose="020B0604030504040204" pitchFamily="34" charset="0"/>
                      </a:endParaRPr>
                    </a:p>
                  </a:txBody>
                  <a:tcPr>
                    <a:lnL>
                      <a:noFill/>
                    </a:lnL>
                    <a:lnR>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US" sz="18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$100</a:t>
                      </a:r>
                      <a:endParaRPr lang="en-US" dirty="0">
                        <a:latin typeface="Verdana" panose="020B0604030504040204" pitchFamily="34" charset="0"/>
                        <a:ea typeface="Verdana" panose="020B0604030504040204" pitchFamily="34" charset="0"/>
                        <a:cs typeface="Verdana" panose="020B0604030504040204" pitchFamily="34" charset="0"/>
                      </a:endParaRPr>
                    </a:p>
                  </a:txBody>
                  <a:tcPr>
                    <a:lnL>
                      <a:noFill/>
                    </a:lnL>
                    <a:lnR>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US" dirty="0">
                          <a:latin typeface="Verdana" panose="020B0604030504040204" pitchFamily="34" charset="0"/>
                          <a:ea typeface="Verdana" panose="020B0604030504040204" pitchFamily="34" charset="0"/>
                          <a:cs typeface="Verdana" panose="020B0604030504040204" pitchFamily="34" charset="0"/>
                        </a:rPr>
                        <a:t>$110</a:t>
                      </a:r>
                    </a:p>
                  </a:txBody>
                  <a:tcPr>
                    <a:lnL>
                      <a:noFill/>
                    </a:lnL>
                    <a:lnR>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US" dirty="0">
                          <a:latin typeface="Verdana" panose="020B0604030504040204" pitchFamily="34" charset="0"/>
                          <a:ea typeface="Verdana" panose="020B0604030504040204" pitchFamily="34" charset="0"/>
                          <a:cs typeface="Verdana" panose="020B0604030504040204" pitchFamily="34" charset="0"/>
                        </a:rPr>
                        <a:t>$121</a:t>
                      </a:r>
                    </a:p>
                  </a:txBody>
                  <a:tcPr>
                    <a:lnL>
                      <a:noFill/>
                    </a:lnL>
                    <a:lnR>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US" dirty="0">
                          <a:latin typeface="Verdana" panose="020B0604030504040204" pitchFamily="34" charset="0"/>
                          <a:ea typeface="Verdana" panose="020B0604030504040204" pitchFamily="34" charset="0"/>
                          <a:cs typeface="Verdana" panose="020B0604030504040204" pitchFamily="34" charset="0"/>
                        </a:rPr>
                        <a:t>133</a:t>
                      </a:r>
                    </a:p>
                  </a:txBody>
                  <a:tcPr>
                    <a:lnL>
                      <a:noFill/>
                    </a:lnL>
                    <a:lnR>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US" dirty="0">
                          <a:latin typeface="Verdana" panose="020B0604030504040204" pitchFamily="34" charset="0"/>
                          <a:ea typeface="Verdana" panose="020B0604030504040204" pitchFamily="34" charset="0"/>
                          <a:cs typeface="Verdana" panose="020B0604030504040204" pitchFamily="34" charset="0"/>
                        </a:rPr>
                        <a:t>100×(1+</a:t>
                      </a:r>
                      <a:r>
                        <a:rPr lang="en-US" i="1" dirty="0">
                          <a:latin typeface="Verdana" panose="020B0604030504040204" pitchFamily="34" charset="0"/>
                          <a:ea typeface="Verdana" panose="020B0604030504040204" pitchFamily="34" charset="0"/>
                          <a:cs typeface="Verdana" panose="020B0604030504040204" pitchFamily="34" charset="0"/>
                        </a:rPr>
                        <a:t>i</a:t>
                      </a:r>
                      <a:r>
                        <a:rPr lang="en-US" dirty="0">
                          <a:latin typeface="Verdana" panose="020B0604030504040204" pitchFamily="34" charset="0"/>
                          <a:ea typeface="Verdana" panose="020B0604030504040204" pitchFamily="34" charset="0"/>
                          <a:cs typeface="Verdana" panose="020B0604030504040204" pitchFamily="34" charset="0"/>
                        </a:rPr>
                        <a:t>)</a:t>
                      </a:r>
                      <a:r>
                        <a:rPr lang="en-US" i="1" baseline="30000" dirty="0">
                          <a:latin typeface="Verdana" panose="020B0604030504040204" pitchFamily="34" charset="0"/>
                          <a:ea typeface="Verdana" panose="020B0604030504040204" pitchFamily="34" charset="0"/>
                          <a:cs typeface="Verdana" panose="020B0604030504040204" pitchFamily="34" charset="0"/>
                        </a:rPr>
                        <a:t>n</a:t>
                      </a:r>
                    </a:p>
                  </a:txBody>
                  <a:tcPr>
                    <a:lnL>
                      <a:noFill/>
                    </a:lnL>
                    <a:lnR>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sp>
        <p:nvSpPr>
          <p:cNvPr id="3" name="Content Placeholder 2"/>
          <p:cNvSpPr>
            <a:spLocks noGrp="1"/>
          </p:cNvSpPr>
          <p:nvPr>
            <p:ph idx="13"/>
          </p:nvPr>
        </p:nvSpPr>
        <p:spPr>
          <a:xfrm>
            <a:off x="609600" y="3601720"/>
            <a:ext cx="10972800" cy="2524444"/>
          </a:xfrm>
        </p:spPr>
        <p:txBody>
          <a:bodyPr/>
          <a:lstStyle/>
          <a:p>
            <a:pPr marL="0" indent="0">
              <a:buNone/>
            </a:pPr>
            <a:r>
              <a:rPr lang="en-US" dirty="0"/>
              <a:t>Future Value: F=P</a:t>
            </a:r>
            <a:r>
              <a:rPr lang="en-US" dirty="0">
                <a:latin typeface="Verdana" panose="020B0604030504040204" pitchFamily="34" charset="0"/>
                <a:ea typeface="Verdana" panose="020B0604030504040204" pitchFamily="34" charset="0"/>
                <a:cs typeface="Verdana" panose="020B0604030504040204" pitchFamily="34" charset="0"/>
              </a:rPr>
              <a:t>×(1+</a:t>
            </a:r>
            <a:r>
              <a:rPr lang="en-US" i="1" dirty="0">
                <a:latin typeface="Verdana" panose="020B0604030504040204" pitchFamily="34" charset="0"/>
                <a:ea typeface="Verdana" panose="020B0604030504040204" pitchFamily="34" charset="0"/>
                <a:cs typeface="Verdana" panose="020B0604030504040204" pitchFamily="34" charset="0"/>
              </a:rPr>
              <a:t>i</a:t>
            </a:r>
            <a:r>
              <a:rPr lang="en-US" dirty="0">
                <a:latin typeface="Verdana" panose="020B0604030504040204" pitchFamily="34" charset="0"/>
                <a:ea typeface="Verdana" panose="020B0604030504040204" pitchFamily="34" charset="0"/>
                <a:cs typeface="Verdana" panose="020B0604030504040204" pitchFamily="34" charset="0"/>
              </a:rPr>
              <a:t>)</a:t>
            </a:r>
            <a:r>
              <a:rPr lang="en-US" i="1" baseline="30000" dirty="0">
                <a:latin typeface="Verdana" panose="020B0604030504040204" pitchFamily="34" charset="0"/>
                <a:ea typeface="Verdana" panose="020B0604030504040204" pitchFamily="34" charset="0"/>
                <a:cs typeface="Verdana" panose="020B0604030504040204" pitchFamily="34" charset="0"/>
              </a:rPr>
              <a:t>n</a:t>
            </a:r>
          </a:p>
          <a:p>
            <a:pPr marL="0" indent="0">
              <a:buNone/>
            </a:pPr>
            <a:r>
              <a:rPr lang="en-US" dirty="0"/>
              <a:t>Warren Buffett thought a haircut worth $300,000. Why?</a:t>
            </a:r>
          </a:p>
          <a:p>
            <a:pPr marL="0" indent="0">
              <a:buNone/>
            </a:pPr>
            <a:r>
              <a:rPr lang="en-US" dirty="0"/>
              <a:t>His company Berkshire Hathaway generated about 20% annual return in the 55 year period since 1965 until 2020.</a:t>
            </a:r>
          </a:p>
          <a:p>
            <a:pPr marL="0" indent="0">
              <a:buNone/>
            </a:pPr>
            <a:r>
              <a:rPr lang="en-US" dirty="0"/>
              <a:t>Suppose a fancy haircut cost $15, then future value of the hair-cut=15*(1+0.2)^</a:t>
            </a:r>
            <a:r>
              <a:rPr lang="en-US"/>
              <a:t>55=?</a:t>
            </a:r>
            <a:endParaRPr lang="en-US" dirty="0"/>
          </a:p>
        </p:txBody>
      </p:sp>
    </p:spTree>
    <p:extLst>
      <p:ext uri="{BB962C8B-B14F-4D97-AF65-F5344CB8AC3E}">
        <p14:creationId xmlns:p14="http://schemas.microsoft.com/office/powerpoint/2010/main" val="33150460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11071</TotalTime>
  <Words>3854</Words>
  <Application>Microsoft Office PowerPoint</Application>
  <PresentationFormat>Widescreen</PresentationFormat>
  <Paragraphs>458</Paragraphs>
  <Slides>43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43</vt:i4>
      </vt:variant>
    </vt:vector>
  </HeadingPairs>
  <TitlesOfParts>
    <vt:vector size="52" baseType="lpstr">
      <vt:lpstr>Arial</vt:lpstr>
      <vt:lpstr>Calibri</vt:lpstr>
      <vt:lpstr>Calibri Light</vt:lpstr>
      <vt:lpstr>Cambria Math</vt:lpstr>
      <vt:lpstr>Times</vt:lpstr>
      <vt:lpstr>Times New Roman</vt:lpstr>
      <vt:lpstr>Verdana</vt:lpstr>
      <vt:lpstr>Wingdings</vt:lpstr>
      <vt:lpstr>Office Theme</vt:lpstr>
      <vt:lpstr>Topic 3: Understanding Interest Rate </vt:lpstr>
      <vt:lpstr>Chapter Preview</vt:lpstr>
      <vt:lpstr>Concepts -Terms of Debt (Loans and Bonds</vt:lpstr>
      <vt:lpstr>Concept- Time Value of Money </vt:lpstr>
      <vt:lpstr>Measuring Interest Rate: Present Value</vt:lpstr>
      <vt:lpstr>Present Value</vt:lpstr>
      <vt:lpstr>Present Value</vt:lpstr>
      <vt:lpstr>Present Value</vt:lpstr>
      <vt:lpstr>Present Value Concept: Simple Loan (1 of 2)</vt:lpstr>
      <vt:lpstr>Present Value Concept: Simple Loan (2 of 2)</vt:lpstr>
      <vt:lpstr>Present Value Formula</vt:lpstr>
      <vt:lpstr>Present Value: Example 3.1 Simple Present Value</vt:lpstr>
      <vt:lpstr>Yield to Maturity: Loans</vt:lpstr>
      <vt:lpstr>Present Value Concept: Fixed-Payment Loan Terms </vt:lpstr>
      <vt:lpstr>Present Value Concept: Fixed-Payment Loan Terms </vt:lpstr>
      <vt:lpstr>Present Value Concept: Fixed-Payment Loan Terms</vt:lpstr>
      <vt:lpstr>Present Value Concept: Coupon Bond</vt:lpstr>
      <vt:lpstr>Relationship Between Price and Yield to Maturity</vt:lpstr>
      <vt:lpstr>Relationship Between Price and Yield to Maturity  Table 3.1 Yields to Maturity on a 10% Coupon Rate Bond Maturing in 10 Years (Face Value = $1,000)</vt:lpstr>
      <vt:lpstr>Present Value Concept: Coupon Bond</vt:lpstr>
      <vt:lpstr>Current Yield</vt:lpstr>
      <vt:lpstr>Present Value Concept: Discount Bond</vt:lpstr>
      <vt:lpstr>Distinction Between Real and Nominal Interest Rates (1 of 2)</vt:lpstr>
      <vt:lpstr>Distinction Between Real and Nominal Interest Rates (2 of 2)</vt:lpstr>
      <vt:lpstr>Global: Negative T-Bill Rates? It Can Happen</vt:lpstr>
      <vt:lpstr>Figure 3.1 Real and Nominal Interest Rates (Three-Month Treasury Bill), 1953–2016</vt:lpstr>
      <vt:lpstr>Distinction Between Interest Rates and Returns</vt:lpstr>
      <vt:lpstr>Table 3.2 One-Year Returns on Different-Maturity 10% Coupon Rate Bonds When Interest Rates Rise from 10% to 20%</vt:lpstr>
      <vt:lpstr>Maturity and the Volatility of Bond Returns (1 of 3)</vt:lpstr>
      <vt:lpstr>Maturity and the Volatility of Bond Returns (2 of 3)</vt:lpstr>
      <vt:lpstr>Maturity and the Volatility of Bond Returns (3 of 3)</vt:lpstr>
      <vt:lpstr>Reinvestment Risk</vt:lpstr>
      <vt:lpstr>Formula for Duration</vt:lpstr>
      <vt:lpstr>Table 3.3 Calculating Duration on a $1,000 Ten-Year 10% Coupon Bond When Its Interest Rate Is 10%</vt:lpstr>
      <vt:lpstr>Table 3.4 Calculating Duration on a $1,000 Ten-Year 10% Coupon Bond When Its Interest Rate Is 20%</vt:lpstr>
      <vt:lpstr>Duration and Interest-Rate Risk (1 of 2)</vt:lpstr>
      <vt:lpstr>Duration and Interest-Rate Risk (2 of 2)</vt:lpstr>
      <vt:lpstr>Chapter Summary</vt:lpstr>
      <vt:lpstr>One-Time Investment </vt:lpstr>
      <vt:lpstr>One-Time Investment </vt:lpstr>
      <vt:lpstr>One-Time Investment </vt:lpstr>
      <vt:lpstr>Uneven Annual Cash Flows</vt:lpstr>
      <vt:lpstr>Excel based formulas:</vt:lpstr>
    </vt:vector>
  </TitlesOfParts>
  <Company>Seton Hall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3: Understanding Interest Rate</dc:title>
  <dc:creator>Kangzhen Xie</dc:creator>
  <cp:lastModifiedBy>Chris Droussiotis</cp:lastModifiedBy>
  <cp:revision>73</cp:revision>
  <dcterms:created xsi:type="dcterms:W3CDTF">2017-08-31T18:42:58Z</dcterms:created>
  <dcterms:modified xsi:type="dcterms:W3CDTF">2023-09-11T22:54:41Z</dcterms:modified>
</cp:coreProperties>
</file>