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317" r:id="rId2"/>
    <p:sldId id="375" r:id="rId3"/>
    <p:sldId id="376" r:id="rId4"/>
    <p:sldId id="377" r:id="rId5"/>
    <p:sldId id="378" r:id="rId6"/>
    <p:sldId id="379" r:id="rId7"/>
    <p:sldId id="381" r:id="rId8"/>
    <p:sldId id="382" r:id="rId9"/>
    <p:sldId id="384" r:id="rId10"/>
    <p:sldId id="385" r:id="rId11"/>
    <p:sldId id="386" r:id="rId12"/>
    <p:sldId id="387" r:id="rId13"/>
    <p:sldId id="389" r:id="rId14"/>
    <p:sldId id="391" r:id="rId15"/>
    <p:sldId id="392" r:id="rId16"/>
    <p:sldId id="393" r:id="rId17"/>
    <p:sldId id="395" r:id="rId18"/>
    <p:sldId id="396" r:id="rId19"/>
    <p:sldId id="397" r:id="rId20"/>
    <p:sldId id="398" r:id="rId21"/>
    <p:sldId id="399" r:id="rId22"/>
    <p:sldId id="400" r:id="rId23"/>
    <p:sldId id="401" r:id="rId24"/>
    <p:sldId id="402" r:id="rId25"/>
    <p:sldId id="403" r:id="rId26"/>
    <p:sldId id="405" r:id="rId27"/>
    <p:sldId id="406" r:id="rId28"/>
    <p:sldId id="408" r:id="rId29"/>
    <p:sldId id="410" r:id="rId30"/>
    <p:sldId id="411" r:id="rId31"/>
    <p:sldId id="413" r:id="rId32"/>
    <p:sldId id="414" r:id="rId33"/>
    <p:sldId id="417" r:id="rId34"/>
    <p:sldId id="418" r:id="rId35"/>
    <p:sldId id="419" r:id="rId36"/>
    <p:sldId id="420" r:id="rId37"/>
    <p:sldId id="421" r:id="rId38"/>
    <p:sldId id="423" r:id="rId39"/>
    <p:sldId id="424"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8133" autoAdjust="0"/>
  </p:normalViewPr>
  <p:slideViewPr>
    <p:cSldViewPr snapToGrid="0">
      <p:cViewPr varScale="1">
        <p:scale>
          <a:sx n="102" d="100"/>
          <a:sy n="102" d="100"/>
        </p:scale>
        <p:origin x="95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8E98AC-749E-45C7-A873-C2995AAAEC85}" type="datetimeFigureOut">
              <a:rPr lang="en-US" smtClean="0"/>
              <a:t>4/10/2019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8D8E5D-8E2C-40FD-8823-3DEDC7713F37}" type="slidenum">
              <a:rPr lang="en-US" smtClean="0"/>
              <a:t>‹#›</a:t>
            </a:fld>
            <a:endParaRPr lang="en-US"/>
          </a:p>
        </p:txBody>
      </p:sp>
    </p:spTree>
    <p:extLst>
      <p:ext uri="{BB962C8B-B14F-4D97-AF65-F5344CB8AC3E}">
        <p14:creationId xmlns:p14="http://schemas.microsoft.com/office/powerpoint/2010/main" val="2898658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dirty="0" smtClean="0"/>
              <a:t>Part 4 Central Banking and the Conduct of Monetary Policy</a:t>
            </a:r>
          </a:p>
          <a:p>
            <a:endParaRPr lang="en-US" dirty="0"/>
          </a:p>
        </p:txBody>
      </p:sp>
      <p:sp>
        <p:nvSpPr>
          <p:cNvPr id="4" name="Slide Number Placeholder 3"/>
          <p:cNvSpPr>
            <a:spLocks noGrp="1"/>
          </p:cNvSpPr>
          <p:nvPr>
            <p:ph type="sldNum" sz="quarter" idx="10"/>
          </p:nvPr>
        </p:nvSpPr>
        <p:spPr/>
        <p:txBody>
          <a:bodyPr/>
          <a:lstStyle/>
          <a:p>
            <a:fld id="{D08D8E5D-8E2C-40FD-8823-3DEDC7713F37}" type="slidenum">
              <a:rPr lang="en-US" smtClean="0"/>
              <a:t>2</a:t>
            </a:fld>
            <a:endParaRPr lang="en-US"/>
          </a:p>
        </p:txBody>
      </p:sp>
    </p:spTree>
    <p:extLst>
      <p:ext uri="{BB962C8B-B14F-4D97-AF65-F5344CB8AC3E}">
        <p14:creationId xmlns:p14="http://schemas.microsoft.com/office/powerpoint/2010/main" val="3888417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defRPr/>
            </a:pPr>
            <a:r>
              <a:rPr lang="en-US" sz="1200" dirty="0" smtClean="0"/>
              <a:t>The  slide outlines the relationships of these entities to one another and to the three policy tools of the Fed:</a:t>
            </a:r>
          </a:p>
          <a:p>
            <a:pPr>
              <a:buFont typeface="Arial"/>
              <a:buChar char="•"/>
              <a:defRPr/>
            </a:pPr>
            <a:r>
              <a:rPr lang="en-US" sz="1200" dirty="0" smtClean="0"/>
              <a:t>Open market operations</a:t>
            </a:r>
          </a:p>
          <a:p>
            <a:pPr>
              <a:buFont typeface="Arial"/>
              <a:buChar char="•"/>
              <a:defRPr/>
            </a:pPr>
            <a:r>
              <a:rPr lang="en-US" sz="1200" dirty="0" smtClean="0"/>
              <a:t>Discount rate</a:t>
            </a:r>
          </a:p>
          <a:p>
            <a:pPr>
              <a:buFont typeface="Arial"/>
              <a:buChar char="•"/>
              <a:defRPr/>
            </a:pPr>
            <a:r>
              <a:rPr lang="en-US" sz="1200" dirty="0" smtClean="0"/>
              <a:t>Reserve requirements</a:t>
            </a:r>
          </a:p>
          <a:p>
            <a:endParaRPr lang="en-US" dirty="0"/>
          </a:p>
        </p:txBody>
      </p:sp>
      <p:sp>
        <p:nvSpPr>
          <p:cNvPr id="4" name="Slide Number Placeholder 3"/>
          <p:cNvSpPr>
            <a:spLocks noGrp="1"/>
          </p:cNvSpPr>
          <p:nvPr>
            <p:ph type="sldNum" sz="quarter" idx="10"/>
          </p:nvPr>
        </p:nvSpPr>
        <p:spPr/>
        <p:txBody>
          <a:bodyPr/>
          <a:lstStyle/>
          <a:p>
            <a:fld id="{D08D8E5D-8E2C-40FD-8823-3DEDC7713F37}" type="slidenum">
              <a:rPr lang="en-US" smtClean="0"/>
              <a:t>7</a:t>
            </a:fld>
            <a:endParaRPr lang="en-US"/>
          </a:p>
        </p:txBody>
      </p:sp>
    </p:spTree>
    <p:extLst>
      <p:ext uri="{BB962C8B-B14F-4D97-AF65-F5344CB8AC3E}">
        <p14:creationId xmlns:p14="http://schemas.microsoft.com/office/powerpoint/2010/main" val="3392358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dirty="0" smtClean="0">
                <a:ea typeface="ヒラギノ角ゴ Pro W3" charset="-128"/>
              </a:rPr>
              <a:t>The next slide shows the location of the 12 main Federal Reserve Banks, and other prominent cities in the Federal Reserve System.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ea typeface="ヒラギノ角ゴ Pro W3" charset="-128"/>
              </a:rPr>
              <a:t>You are going to groups.</a:t>
            </a:r>
            <a:r>
              <a:rPr lang="en-US" sz="1200" baseline="0" dirty="0" smtClean="0">
                <a:ea typeface="ヒラギノ角ゴ Pro W3" charset="-128"/>
              </a:rPr>
              <a:t> Each group can act on behalf of one Federal Reserve Bank. </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D08D8E5D-8E2C-40FD-8823-3DEDC7713F37}" type="slidenum">
              <a:rPr lang="en-US" smtClean="0"/>
              <a:t>9</a:t>
            </a:fld>
            <a:endParaRPr lang="en-US"/>
          </a:p>
        </p:txBody>
      </p:sp>
    </p:spTree>
    <p:extLst>
      <p:ext uri="{BB962C8B-B14F-4D97-AF65-F5344CB8AC3E}">
        <p14:creationId xmlns:p14="http://schemas.microsoft.com/office/powerpoint/2010/main" val="2424817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dirty="0" smtClean="0">
                <a:ea typeface="ヒラギノ角ゴ Pro W3" charset="-128"/>
              </a:rPr>
              <a:t>Central banks are the government authorities in change of monetary policy. For example, in the U.S., the central bank is the Federal Reserve System. Although we typically hear about central banks in connection with interest rates, their actions also affect credit, the money supply, and inflation (just to name a few areas).</a:t>
            </a:r>
            <a:endParaRPr lang="en-US" sz="1200" dirty="0" smtClean="0">
              <a:ea typeface="Verdana" panose="020B0604030504040204" pitchFamily="34" charset="0"/>
              <a:cs typeface="Verdana" panose="020B0604030504040204" pitchFamily="34" charset="0"/>
            </a:endParaRPr>
          </a:p>
          <a:p>
            <a:endParaRPr lang="en-US" dirty="0"/>
          </a:p>
        </p:txBody>
      </p:sp>
      <p:sp>
        <p:nvSpPr>
          <p:cNvPr id="4" name="Slide Number Placeholder 3"/>
          <p:cNvSpPr>
            <a:spLocks noGrp="1"/>
          </p:cNvSpPr>
          <p:nvPr>
            <p:ph type="sldNum" sz="quarter" idx="10"/>
          </p:nvPr>
        </p:nvSpPr>
        <p:spPr/>
        <p:txBody>
          <a:bodyPr/>
          <a:lstStyle/>
          <a:p>
            <a:fld id="{D08D8E5D-8E2C-40FD-8823-3DEDC7713F37}" type="slidenum">
              <a:rPr lang="en-US" smtClean="0"/>
              <a:t>10</a:t>
            </a:fld>
            <a:endParaRPr lang="en-US"/>
          </a:p>
        </p:txBody>
      </p:sp>
    </p:spTree>
    <p:extLst>
      <p:ext uri="{BB962C8B-B14F-4D97-AF65-F5344CB8AC3E}">
        <p14:creationId xmlns:p14="http://schemas.microsoft.com/office/powerpoint/2010/main" val="2492186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let’s talk about the</a:t>
            </a:r>
            <a:r>
              <a:rPr lang="en-US" baseline="0" dirty="0" smtClean="0"/>
              <a:t> most important function of Federal Reserve System. </a:t>
            </a:r>
            <a:endParaRPr lang="en-US" dirty="0"/>
          </a:p>
        </p:txBody>
      </p:sp>
      <p:sp>
        <p:nvSpPr>
          <p:cNvPr id="4" name="Slide Number Placeholder 3"/>
          <p:cNvSpPr>
            <a:spLocks noGrp="1"/>
          </p:cNvSpPr>
          <p:nvPr>
            <p:ph type="sldNum" sz="quarter" idx="10"/>
          </p:nvPr>
        </p:nvSpPr>
        <p:spPr/>
        <p:txBody>
          <a:bodyPr/>
          <a:lstStyle/>
          <a:p>
            <a:fld id="{D08D8E5D-8E2C-40FD-8823-3DEDC7713F37}" type="slidenum">
              <a:rPr lang="en-US" smtClean="0"/>
              <a:t>17</a:t>
            </a:fld>
            <a:endParaRPr lang="en-US"/>
          </a:p>
        </p:txBody>
      </p:sp>
    </p:spTree>
    <p:extLst>
      <p:ext uri="{BB962C8B-B14F-4D97-AF65-F5344CB8AC3E}">
        <p14:creationId xmlns:p14="http://schemas.microsoft.com/office/powerpoint/2010/main" val="35981140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Show them the calendar. </a:t>
            </a:r>
            <a:endParaRPr lang="en-US" dirty="0"/>
          </a:p>
        </p:txBody>
      </p:sp>
      <p:sp>
        <p:nvSpPr>
          <p:cNvPr id="4" name="Slide Number Placeholder 3"/>
          <p:cNvSpPr>
            <a:spLocks noGrp="1"/>
          </p:cNvSpPr>
          <p:nvPr>
            <p:ph type="sldNum" sz="quarter" idx="10"/>
          </p:nvPr>
        </p:nvSpPr>
        <p:spPr/>
        <p:txBody>
          <a:bodyPr/>
          <a:lstStyle/>
          <a:p>
            <a:fld id="{D08D8E5D-8E2C-40FD-8823-3DEDC7713F37}" type="slidenum">
              <a:rPr lang="en-US" smtClean="0"/>
              <a:t>18</a:t>
            </a:fld>
            <a:endParaRPr lang="en-US"/>
          </a:p>
        </p:txBody>
      </p:sp>
    </p:spTree>
    <p:extLst>
      <p:ext uri="{BB962C8B-B14F-4D97-AF65-F5344CB8AC3E}">
        <p14:creationId xmlns:p14="http://schemas.microsoft.com/office/powerpoint/2010/main" val="40593364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second</a:t>
            </a:r>
            <a:r>
              <a:rPr lang="en-US" baseline="0" dirty="0" smtClean="0"/>
              <a:t> most powerful figure, next to the President. Sometimes even more important in terms of economic policy. </a:t>
            </a:r>
            <a:endParaRPr lang="en-US" dirty="0"/>
          </a:p>
        </p:txBody>
      </p:sp>
      <p:sp>
        <p:nvSpPr>
          <p:cNvPr id="4" name="Slide Number Placeholder 3"/>
          <p:cNvSpPr>
            <a:spLocks noGrp="1"/>
          </p:cNvSpPr>
          <p:nvPr>
            <p:ph type="sldNum" sz="quarter" idx="10"/>
          </p:nvPr>
        </p:nvSpPr>
        <p:spPr/>
        <p:txBody>
          <a:bodyPr/>
          <a:lstStyle/>
          <a:p>
            <a:fld id="{D08D8E5D-8E2C-40FD-8823-3DEDC7713F37}" type="slidenum">
              <a:rPr lang="en-US" smtClean="0"/>
              <a:t>20</a:t>
            </a:fld>
            <a:endParaRPr lang="en-US"/>
          </a:p>
        </p:txBody>
      </p:sp>
    </p:spTree>
    <p:extLst>
      <p:ext uri="{BB962C8B-B14F-4D97-AF65-F5344CB8AC3E}">
        <p14:creationId xmlns:p14="http://schemas.microsoft.com/office/powerpoint/2010/main" val="26907422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smtClean="0">
                <a:ea typeface="ヒラギノ角ゴ Pro W3" charset="-128"/>
              </a:rPr>
              <a:t>These seem to favor the latter theory, but this view is probably too extreme.</a:t>
            </a:r>
            <a:endParaRPr lang="en-US" dirty="0"/>
          </a:p>
        </p:txBody>
      </p:sp>
      <p:sp>
        <p:nvSpPr>
          <p:cNvPr id="4" name="Slide Number Placeholder 3"/>
          <p:cNvSpPr>
            <a:spLocks noGrp="1"/>
          </p:cNvSpPr>
          <p:nvPr>
            <p:ph type="sldNum" sz="quarter" idx="10"/>
          </p:nvPr>
        </p:nvSpPr>
        <p:spPr/>
        <p:txBody>
          <a:bodyPr/>
          <a:lstStyle/>
          <a:p>
            <a:fld id="{D08D8E5D-8E2C-40FD-8823-3DEDC7713F37}" type="slidenum">
              <a:rPr lang="en-US" smtClean="0"/>
              <a:t>28</a:t>
            </a:fld>
            <a:endParaRPr lang="en-US"/>
          </a:p>
        </p:txBody>
      </p:sp>
    </p:spTree>
    <p:extLst>
      <p:ext uri="{BB962C8B-B14F-4D97-AF65-F5344CB8AC3E}">
        <p14:creationId xmlns:p14="http://schemas.microsoft.com/office/powerpoint/2010/main" val="25277494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dirty="0" smtClean="0"/>
              <a:t>The Fed generally likes to keep its actions hidden—not transparent—to avoid conflicts with Congress and other politicians. For example, in the past, the Fed </a:t>
            </a:r>
            <a:r>
              <a:rPr lang="en-US" altLang="en-US" sz="1200" dirty="0" err="1" smtClean="0"/>
              <a:t>didn</a:t>
            </a:r>
            <a:r>
              <a:rPr lang="ja-JP" altLang="en-US" sz="1200" dirty="0" smtClean="0"/>
              <a:t>’</a:t>
            </a:r>
            <a:r>
              <a:rPr lang="en-US" altLang="ja-JP" sz="1200" dirty="0" smtClean="0"/>
              <a:t>t announce the results of the FOMC meetings. Now it does, but try to find out what bonds are being traded at the New York Fed – that is guarded closely.</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D08D8E5D-8E2C-40FD-8823-3DEDC7713F37}" type="slidenum">
              <a:rPr lang="en-US" smtClean="0"/>
              <a:t>29</a:t>
            </a:fld>
            <a:endParaRPr lang="en-US"/>
          </a:p>
        </p:txBody>
      </p:sp>
    </p:spTree>
    <p:extLst>
      <p:ext uri="{BB962C8B-B14F-4D97-AF65-F5344CB8AC3E}">
        <p14:creationId xmlns:p14="http://schemas.microsoft.com/office/powerpoint/2010/main" val="1123379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8ED6EA-C736-4FB0-AC39-FA8263ED9BBD}" type="datetimeFigureOut">
              <a:rPr lang="en-US" smtClean="0"/>
              <a:t>4/10/2019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2416418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8ED6EA-C736-4FB0-AC39-FA8263ED9BBD}" type="datetimeFigureOut">
              <a:rPr lang="en-US" smtClean="0"/>
              <a:t>4/10/2019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332363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8ED6EA-C736-4FB0-AC39-FA8263ED9BBD}" type="datetimeFigureOut">
              <a:rPr lang="en-US" smtClean="0"/>
              <a:t>4/10/2019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713305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8ED6EA-C736-4FB0-AC39-FA8263ED9BBD}" type="datetimeFigureOut">
              <a:rPr lang="en-US" smtClean="0"/>
              <a:t>4/10/2019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3630737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F8ED6EA-C736-4FB0-AC39-FA8263ED9BBD}" type="datetimeFigureOut">
              <a:rPr lang="en-US" smtClean="0"/>
              <a:t>4/10/2019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4169276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8ED6EA-C736-4FB0-AC39-FA8263ED9BBD}" type="datetimeFigureOut">
              <a:rPr lang="en-US" smtClean="0"/>
              <a:t>4/10/2019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3187172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8ED6EA-C736-4FB0-AC39-FA8263ED9BBD}" type="datetimeFigureOut">
              <a:rPr lang="en-US" smtClean="0"/>
              <a:t>4/10/2019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3943376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8ED6EA-C736-4FB0-AC39-FA8263ED9BBD}" type="datetimeFigureOut">
              <a:rPr lang="en-US" smtClean="0"/>
              <a:t>4/10/2019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2521186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8ED6EA-C736-4FB0-AC39-FA8263ED9BBD}" type="datetimeFigureOut">
              <a:rPr lang="en-US" smtClean="0"/>
              <a:t>4/10/2019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2882302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F8ED6EA-C736-4FB0-AC39-FA8263ED9BBD}" type="datetimeFigureOut">
              <a:rPr lang="en-US" smtClean="0"/>
              <a:t>4/10/2019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126366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F8ED6EA-C736-4FB0-AC39-FA8263ED9BBD}" type="datetimeFigureOut">
              <a:rPr lang="en-US" smtClean="0"/>
              <a:t>4/10/2019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717013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8ED6EA-C736-4FB0-AC39-FA8263ED9BBD}" type="datetimeFigureOut">
              <a:rPr lang="en-US" smtClean="0"/>
              <a:t>4/10/2019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C9F2F4-16F8-4400-98EF-FD3F6C1E5995}" type="slidenum">
              <a:rPr lang="en-US" smtClean="0"/>
              <a:t>‹#›</a:t>
            </a:fld>
            <a:endParaRPr lang="en-US"/>
          </a:p>
        </p:txBody>
      </p:sp>
    </p:spTree>
    <p:extLst>
      <p:ext uri="{BB962C8B-B14F-4D97-AF65-F5344CB8AC3E}">
        <p14:creationId xmlns:p14="http://schemas.microsoft.com/office/powerpoint/2010/main" val="3060389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7874" y="1521135"/>
            <a:ext cx="8876099" cy="1384204"/>
          </a:xfrm>
        </p:spPr>
        <p:txBody>
          <a:bodyPr>
            <a:normAutofit fontScale="90000"/>
          </a:bodyPr>
          <a:lstStyle/>
          <a:p>
            <a:r>
              <a:rPr lang="en-US" altLang="en-US" sz="3000" b="1" dirty="0" smtClean="0"/>
              <a:t/>
            </a:r>
            <a:br>
              <a:rPr lang="en-US" altLang="en-US" sz="3000" b="1" dirty="0" smtClean="0"/>
            </a:br>
            <a:r>
              <a:rPr lang="en-US" altLang="en-US" sz="3000" b="1" dirty="0"/>
              <a:t/>
            </a:r>
            <a:br>
              <a:rPr lang="en-US" altLang="en-US" sz="3000" b="1" dirty="0"/>
            </a:br>
            <a:r>
              <a:rPr lang="en-US" altLang="en-US" sz="3000" b="1" dirty="0" smtClean="0"/>
              <a:t/>
            </a:r>
            <a:br>
              <a:rPr lang="en-US" altLang="en-US" sz="3000" b="1" dirty="0" smtClean="0"/>
            </a:br>
            <a:r>
              <a:rPr lang="en-US" altLang="en-US" sz="3000" b="1" dirty="0"/>
              <a:t/>
            </a:r>
            <a:br>
              <a:rPr lang="en-US" altLang="en-US" sz="3000" b="1" dirty="0"/>
            </a:br>
            <a:r>
              <a:rPr lang="en-US" altLang="en-US" sz="3000" b="1" smtClean="0"/>
              <a:t>Topic 13: </a:t>
            </a:r>
            <a:r>
              <a:rPr lang="en-US" altLang="en-US" sz="3000" b="1" dirty="0"/>
              <a:t>Central Banks and the Federal Reserve System</a:t>
            </a:r>
          </a:p>
        </p:txBody>
      </p:sp>
      <p:sp>
        <p:nvSpPr>
          <p:cNvPr id="3" name="Subtitle 2"/>
          <p:cNvSpPr>
            <a:spLocks noGrp="1"/>
          </p:cNvSpPr>
          <p:nvPr>
            <p:ph type="subTitle" idx="1"/>
          </p:nvPr>
        </p:nvSpPr>
        <p:spPr>
          <a:xfrm>
            <a:off x="1524000" y="4547936"/>
            <a:ext cx="9144000" cy="709863"/>
          </a:xfrm>
        </p:spPr>
        <p:txBody>
          <a:bodyPr/>
          <a:lstStyle/>
          <a:p>
            <a:pPr algn="l"/>
            <a:r>
              <a:rPr lang="en-US" dirty="0" smtClean="0"/>
              <a:t>Main Reading (Sources): Chap 9  </a:t>
            </a:r>
            <a:r>
              <a:rPr lang="en-US" dirty="0" err="1" smtClean="0"/>
              <a:t>Mishkin</a:t>
            </a:r>
            <a:r>
              <a:rPr lang="en-US" dirty="0" smtClean="0"/>
              <a:t> &amp; Eakins, 8</a:t>
            </a:r>
            <a:r>
              <a:rPr lang="en-US" baseline="30000" dirty="0" smtClean="0"/>
              <a:t>th</a:t>
            </a:r>
            <a:endParaRPr lang="en-US" dirty="0" smtClean="0"/>
          </a:p>
          <a:p>
            <a:endParaRPr lang="en-US" dirty="0"/>
          </a:p>
        </p:txBody>
      </p:sp>
    </p:spTree>
    <p:extLst>
      <p:ext uri="{BB962C8B-B14F-4D97-AF65-F5344CB8AC3E}">
        <p14:creationId xmlns:p14="http://schemas.microsoft.com/office/powerpoint/2010/main" val="5264213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charset="-128"/>
              </a:rPr>
              <a:t>Federal Reserve Bank Functions: Monetary Policy</a:t>
            </a:r>
            <a:endParaRPr lang="en-US" dirty="0"/>
          </a:p>
        </p:txBody>
      </p:sp>
      <p:sp>
        <p:nvSpPr>
          <p:cNvPr id="3" name="Content Placeholder 2"/>
          <p:cNvSpPr>
            <a:spLocks noGrp="1"/>
          </p:cNvSpPr>
          <p:nvPr>
            <p:ph idx="1"/>
          </p:nvPr>
        </p:nvSpPr>
        <p:spPr/>
        <p:txBody>
          <a:bodyPr/>
          <a:lstStyle/>
          <a:p>
            <a:r>
              <a:rPr lang="ja-JP" altLang="en-US" sz="2400" dirty="0"/>
              <a:t>“</a:t>
            </a:r>
            <a:r>
              <a:rPr lang="en-US" altLang="ja-JP" sz="2400" dirty="0"/>
              <a:t>Establish</a:t>
            </a:r>
            <a:r>
              <a:rPr lang="ja-JP" altLang="en-US" sz="2400" dirty="0"/>
              <a:t>”</a:t>
            </a:r>
            <a:r>
              <a:rPr lang="en-US" altLang="ja-JP" sz="2400" dirty="0"/>
              <a:t> the discount rate at which member banks may borrow from the Federal Reserve Bank (subject to BOG review)</a:t>
            </a:r>
          </a:p>
          <a:p>
            <a:r>
              <a:rPr lang="en-US" altLang="en-US" sz="2400" dirty="0"/>
              <a:t>Determine which bank receive loans</a:t>
            </a:r>
          </a:p>
          <a:p>
            <a:r>
              <a:rPr lang="en-US" altLang="en-US" sz="2400" dirty="0"/>
              <a:t>Elect one member to the Federal Advisory Council</a:t>
            </a:r>
          </a:p>
          <a:p>
            <a:r>
              <a:rPr lang="en-US" altLang="en-US" sz="2400" dirty="0"/>
              <a:t>Five of the 12 bank presidents vote in the Federal Open Market Committee</a:t>
            </a:r>
            <a:endParaRPr lang="en-US" sz="2400" dirty="0"/>
          </a:p>
        </p:txBody>
      </p:sp>
    </p:spTree>
    <p:extLst>
      <p:ext uri="{BB962C8B-B14F-4D97-AF65-F5344CB8AC3E}">
        <p14:creationId xmlns:p14="http://schemas.microsoft.com/office/powerpoint/2010/main" val="40988090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a:ea typeface="ヒラギノ角ゴ Pro W3" charset="-128"/>
              </a:rPr>
              <a:t>Federal Reserve Bank Functions: General</a:t>
            </a:r>
            <a:endParaRPr lang="en-US"/>
          </a:p>
        </p:txBody>
      </p:sp>
      <p:sp>
        <p:nvSpPr>
          <p:cNvPr id="3" name="Content Placeholder 2"/>
          <p:cNvSpPr>
            <a:spLocks noGrp="1"/>
          </p:cNvSpPr>
          <p:nvPr>
            <p:ph idx="1"/>
          </p:nvPr>
        </p:nvSpPr>
        <p:spPr/>
        <p:txBody>
          <a:bodyPr/>
          <a:lstStyle/>
          <a:p>
            <a:pPr>
              <a:spcBef>
                <a:spcPts val="800"/>
              </a:spcBef>
            </a:pPr>
            <a:r>
              <a:rPr lang="en-US" altLang="en-US" sz="2400" dirty="0">
                <a:ea typeface="ヒラギノ角ゴ Pro W3" charset="-128"/>
              </a:rPr>
              <a:t>Clear checks</a:t>
            </a:r>
          </a:p>
          <a:p>
            <a:pPr>
              <a:spcBef>
                <a:spcPts val="800"/>
              </a:spcBef>
            </a:pPr>
            <a:r>
              <a:rPr lang="en-US" altLang="en-US" sz="2400" dirty="0">
                <a:ea typeface="ヒラギノ角ゴ Pro W3" charset="-128"/>
              </a:rPr>
              <a:t>Issue new currency and remove damaged currency</a:t>
            </a:r>
          </a:p>
          <a:p>
            <a:pPr>
              <a:spcBef>
                <a:spcPts val="800"/>
              </a:spcBef>
            </a:pPr>
            <a:r>
              <a:rPr lang="en-US" altLang="en-US" sz="2400" dirty="0">
                <a:ea typeface="ヒラギノ角ゴ Pro W3" charset="-128"/>
              </a:rPr>
              <a:t>Administer and make discount loans to banks in their districts</a:t>
            </a:r>
          </a:p>
          <a:p>
            <a:pPr>
              <a:spcBef>
                <a:spcPts val="800"/>
              </a:spcBef>
            </a:pPr>
            <a:r>
              <a:rPr lang="en-US" altLang="en-US" sz="2400" dirty="0">
                <a:ea typeface="ヒラギノ角ゴ Pro W3" charset="-128"/>
              </a:rPr>
              <a:t>Evaluate bank mergers and expansions</a:t>
            </a:r>
          </a:p>
          <a:p>
            <a:pPr>
              <a:spcBef>
                <a:spcPts val="800"/>
              </a:spcBef>
            </a:pPr>
            <a:r>
              <a:rPr lang="en-US" altLang="en-US" sz="2400" dirty="0">
                <a:ea typeface="ヒラギノ角ゴ Pro W3" charset="-128"/>
              </a:rPr>
              <a:t>Liaison between local community and the Federal Reserve System</a:t>
            </a:r>
          </a:p>
          <a:p>
            <a:pPr>
              <a:spcBef>
                <a:spcPts val="800"/>
              </a:spcBef>
            </a:pPr>
            <a:r>
              <a:rPr lang="en-US" altLang="en-US" sz="2400" dirty="0">
                <a:ea typeface="ヒラギノ角ゴ Pro W3" charset="-128"/>
              </a:rPr>
              <a:t>Perform bank examinations</a:t>
            </a:r>
          </a:p>
          <a:p>
            <a:pPr>
              <a:spcBef>
                <a:spcPts val="800"/>
              </a:spcBef>
            </a:pPr>
            <a:r>
              <a:rPr lang="en-US" altLang="en-US" sz="2400" dirty="0">
                <a:ea typeface="ヒラギノ角ゴ Pro W3" charset="-128"/>
              </a:rPr>
              <a:t>Collect and examine data on local business conditions</a:t>
            </a:r>
          </a:p>
          <a:p>
            <a:pPr>
              <a:spcBef>
                <a:spcPts val="800"/>
              </a:spcBef>
            </a:pPr>
            <a:r>
              <a:rPr lang="en-US" altLang="en-US" sz="2400" dirty="0">
                <a:ea typeface="ヒラギノ角ゴ Pro W3" charset="-128"/>
              </a:rPr>
              <a:t>Conduct research related to monetary policy</a:t>
            </a:r>
            <a:endParaRPr lang="en-US" sz="2400" dirty="0"/>
          </a:p>
        </p:txBody>
      </p:sp>
    </p:spTree>
    <p:extLst>
      <p:ext uri="{BB962C8B-B14F-4D97-AF65-F5344CB8AC3E}">
        <p14:creationId xmlns:p14="http://schemas.microsoft.com/office/powerpoint/2010/main" val="23267833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charset="-128"/>
              </a:rPr>
              <a:t>The FRB of New </a:t>
            </a:r>
            <a:r>
              <a:rPr lang="en-US" altLang="en-US" dirty="0" smtClean="0">
                <a:ea typeface="ヒラギノ角ゴ Pro W3" charset="-128"/>
              </a:rPr>
              <a:t>York</a:t>
            </a:r>
            <a:endParaRPr lang="en-US" dirty="0"/>
          </a:p>
        </p:txBody>
      </p:sp>
      <p:sp>
        <p:nvSpPr>
          <p:cNvPr id="3" name="Content Placeholder 2"/>
          <p:cNvSpPr>
            <a:spLocks noGrp="1"/>
          </p:cNvSpPr>
          <p:nvPr>
            <p:ph idx="1"/>
          </p:nvPr>
        </p:nvSpPr>
        <p:spPr/>
        <p:txBody>
          <a:bodyPr/>
          <a:lstStyle/>
          <a:p>
            <a:r>
              <a:rPr lang="en-US" altLang="en-US" sz="2400" dirty="0">
                <a:ea typeface="ヒラギノ角ゴ Pro W3" charset="-128"/>
              </a:rPr>
              <a:t>The New York Fed is responsible for oversight of some of the largest financial institutions headquartered in Manhattan and the surrounding area.</a:t>
            </a:r>
          </a:p>
          <a:p>
            <a:r>
              <a:rPr lang="en-US" altLang="en-US" sz="2400" dirty="0">
                <a:ea typeface="ヒラギノ角ゴ Pro W3" charset="-128"/>
              </a:rPr>
              <a:t>The New York Fed houses the open market desk. All of the Feds open market operations </a:t>
            </a:r>
            <a:r>
              <a:rPr lang="en-US" altLang="en-US" sz="2400" dirty="0" smtClean="0">
                <a:ea typeface="ヒラギノ角ゴ Pro W3" charset="-128"/>
              </a:rPr>
              <a:t> </a:t>
            </a:r>
            <a:r>
              <a:rPr lang="en-US" altLang="en-US" sz="2400" dirty="0">
                <a:ea typeface="ヒラギノ角ゴ Pro W3" charset="-128"/>
              </a:rPr>
              <a:t>are directed through this trading desk</a:t>
            </a:r>
            <a:r>
              <a:rPr lang="en-US" altLang="en-US" sz="2400" dirty="0" smtClean="0">
                <a:ea typeface="ヒラギノ角ゴ Pro W3" charset="-128"/>
              </a:rPr>
              <a:t>.</a:t>
            </a:r>
          </a:p>
          <a:p>
            <a:r>
              <a:rPr lang="en-US" altLang="en-US" sz="2400" dirty="0" smtClean="0">
                <a:ea typeface="ヒラギノ角ゴ Pro W3" charset="-128"/>
              </a:rPr>
              <a:t>Finally</a:t>
            </a:r>
            <a:r>
              <a:rPr lang="en-US" altLang="en-US" sz="2400" dirty="0">
                <a:ea typeface="ヒラギノ角ゴ Pro W3" charset="-128"/>
              </a:rPr>
              <a:t>, the chairman of New York Fed is the only permanent member of the FOMC, serving as the vice-chairman of the committee.</a:t>
            </a:r>
          </a:p>
          <a:p>
            <a:r>
              <a:rPr lang="en-US" altLang="en-US" sz="2400" dirty="0">
                <a:ea typeface="ヒラギノ角ゴ Pro W3" charset="-128"/>
              </a:rPr>
              <a:t>The New York Fed is the only member of the Bank for International Settlements, providing close contact with other foreign central bankers</a:t>
            </a:r>
            <a:endParaRPr lang="en-US" sz="2400" dirty="0"/>
          </a:p>
          <a:p>
            <a:pPr marL="0" indent="0">
              <a:buNone/>
            </a:pPr>
            <a:endParaRPr lang="en-US" sz="2400" dirty="0"/>
          </a:p>
        </p:txBody>
      </p:sp>
    </p:spTree>
    <p:extLst>
      <p:ext uri="{BB962C8B-B14F-4D97-AF65-F5344CB8AC3E}">
        <p14:creationId xmlns:p14="http://schemas.microsoft.com/office/powerpoint/2010/main" val="6409403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charset="-128"/>
              </a:rPr>
              <a:t>Member </a:t>
            </a:r>
            <a:r>
              <a:rPr lang="en-US" altLang="en-US" dirty="0" smtClean="0">
                <a:ea typeface="ヒラギノ角ゴ Pro W3" charset="-128"/>
              </a:rPr>
              <a:t>Banks</a:t>
            </a:r>
            <a:endParaRPr lang="en-US" dirty="0"/>
          </a:p>
        </p:txBody>
      </p:sp>
      <p:sp>
        <p:nvSpPr>
          <p:cNvPr id="3" name="Content Placeholder 2"/>
          <p:cNvSpPr>
            <a:spLocks noGrp="1"/>
          </p:cNvSpPr>
          <p:nvPr>
            <p:ph idx="1"/>
          </p:nvPr>
        </p:nvSpPr>
        <p:spPr/>
        <p:txBody>
          <a:bodyPr/>
          <a:lstStyle/>
          <a:p>
            <a:r>
              <a:rPr lang="en-US" altLang="en-US" sz="2400" dirty="0">
                <a:ea typeface="ヒラギノ角ゴ Pro W3" charset="-128"/>
              </a:rPr>
              <a:t>National banks (banks chartered by the Office of the Comptroller of the Currency) are required to be members.</a:t>
            </a:r>
          </a:p>
          <a:p>
            <a:r>
              <a:rPr lang="en-US" altLang="en-US" sz="2400" dirty="0">
                <a:ea typeface="ヒラギノ角ゴ Pro W3" charset="-128"/>
              </a:rPr>
              <a:t>State commercials banks may elect to join. Currently, about 1/3 of the commercial banks in the U.S. are members of the system, down from 49% in 1947</a:t>
            </a:r>
            <a:r>
              <a:rPr lang="en-US" altLang="en-US" sz="2400" dirty="0" smtClean="0">
                <a:ea typeface="ヒラギノ角ゴ Pro W3" charset="-128"/>
              </a:rPr>
              <a:t>.</a:t>
            </a:r>
          </a:p>
          <a:p>
            <a:r>
              <a:rPr lang="en-US" altLang="en-US" sz="2400" dirty="0">
                <a:ea typeface="ヒラギノ角ゴ Pro W3" charset="-128"/>
              </a:rPr>
              <a:t>Prior to 1980, only member banks were required to maintain reserves. By 1987, all depository institutions were required to maintain reserves, eliminating this downside of membership.</a:t>
            </a:r>
            <a:endParaRPr lang="en-US" sz="2400" dirty="0"/>
          </a:p>
          <a:p>
            <a:endParaRPr lang="en-US" sz="2400" dirty="0"/>
          </a:p>
        </p:txBody>
      </p:sp>
    </p:spTree>
    <p:extLst>
      <p:ext uri="{BB962C8B-B14F-4D97-AF65-F5344CB8AC3E}">
        <p14:creationId xmlns:p14="http://schemas.microsoft.com/office/powerpoint/2010/main" val="15255507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charset="-128"/>
              </a:rPr>
              <a:t>Board of Governors </a:t>
            </a:r>
            <a:r>
              <a:rPr lang="en-US" altLang="en-US" sz="1800" dirty="0">
                <a:ea typeface="ヒラギノ角ゴ Pro W3" charset="-128"/>
              </a:rPr>
              <a:t>(1 of 2)</a:t>
            </a:r>
            <a:endParaRPr lang="en-US" dirty="0"/>
          </a:p>
        </p:txBody>
      </p:sp>
      <p:sp>
        <p:nvSpPr>
          <p:cNvPr id="3" name="Content Placeholder 2"/>
          <p:cNvSpPr>
            <a:spLocks noGrp="1"/>
          </p:cNvSpPr>
          <p:nvPr>
            <p:ph idx="1"/>
          </p:nvPr>
        </p:nvSpPr>
        <p:spPr/>
        <p:txBody>
          <a:bodyPr/>
          <a:lstStyle/>
          <a:p>
            <a:pPr>
              <a:spcBef>
                <a:spcPts val="800"/>
              </a:spcBef>
            </a:pPr>
            <a:r>
              <a:rPr lang="en-US" altLang="en-US" sz="2400" dirty="0">
                <a:ea typeface="ヒラギノ角ゴ Pro W3" charset="-128"/>
              </a:rPr>
              <a:t>The seven governors are appointed by the President, and confirmed by the Senate, for 14-year terms on a rotating schedule.</a:t>
            </a:r>
          </a:p>
          <a:p>
            <a:pPr>
              <a:spcBef>
                <a:spcPts val="800"/>
              </a:spcBef>
            </a:pPr>
            <a:r>
              <a:rPr lang="en-US" altLang="en-US" sz="2400" dirty="0">
                <a:ea typeface="ヒラギノ角ゴ Pro W3" charset="-128"/>
              </a:rPr>
              <a:t>All Board members are members of the FOMC.</a:t>
            </a:r>
          </a:p>
          <a:p>
            <a:pPr>
              <a:spcBef>
                <a:spcPts val="800"/>
              </a:spcBef>
            </a:pPr>
            <a:r>
              <a:rPr lang="en-US" altLang="en-US" sz="2400" dirty="0">
                <a:ea typeface="ヒラギノ角ゴ Pro W3" charset="-128"/>
              </a:rPr>
              <a:t>Sets reserve requirements and effectively set the discount rate.</a:t>
            </a:r>
            <a:endParaRPr lang="en-US" sz="2400" dirty="0"/>
          </a:p>
        </p:txBody>
      </p:sp>
    </p:spTree>
    <p:extLst>
      <p:ext uri="{BB962C8B-B14F-4D97-AF65-F5344CB8AC3E}">
        <p14:creationId xmlns:p14="http://schemas.microsoft.com/office/powerpoint/2010/main" val="8623793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charset="-128"/>
              </a:rPr>
              <a:t>Board of Governors </a:t>
            </a:r>
            <a:r>
              <a:rPr lang="en-US" altLang="en-US" sz="1800" dirty="0">
                <a:ea typeface="ヒラギノ角ゴ Pro W3" charset="-128"/>
              </a:rPr>
              <a:t>(2 of 2)</a:t>
            </a:r>
            <a:endParaRPr lang="en-US" dirty="0"/>
          </a:p>
        </p:txBody>
      </p:sp>
      <p:sp>
        <p:nvSpPr>
          <p:cNvPr id="3" name="Content Placeholder 2"/>
          <p:cNvSpPr>
            <a:spLocks noGrp="1"/>
          </p:cNvSpPr>
          <p:nvPr>
            <p:ph idx="1"/>
          </p:nvPr>
        </p:nvSpPr>
        <p:spPr/>
        <p:txBody>
          <a:bodyPr/>
          <a:lstStyle/>
          <a:p>
            <a:pPr>
              <a:spcBef>
                <a:spcPts val="800"/>
              </a:spcBef>
            </a:pPr>
            <a:r>
              <a:rPr lang="en-US" altLang="en-US" sz="2400" dirty="0">
                <a:ea typeface="ヒラギノ角ゴ Pro W3" charset="-128"/>
              </a:rPr>
              <a:t>Serve in an advisory capacity to the President of the United States, and represent the U.S. in foreign economic matters.</a:t>
            </a:r>
          </a:p>
          <a:p>
            <a:pPr>
              <a:spcBef>
                <a:spcPts val="800"/>
              </a:spcBef>
            </a:pPr>
            <a:r>
              <a:rPr lang="en-US" altLang="en-US" sz="2400" dirty="0">
                <a:ea typeface="ヒラギノ角ゴ Pro W3" charset="-128"/>
              </a:rPr>
              <a:t>Other duties as established by legislation (e.g., Regulation Q, Credit Control Act of 1969).</a:t>
            </a:r>
          </a:p>
          <a:p>
            <a:pPr>
              <a:spcBef>
                <a:spcPts val="800"/>
              </a:spcBef>
            </a:pPr>
            <a:r>
              <a:rPr lang="en-US" altLang="en-US" sz="2400" dirty="0">
                <a:ea typeface="ヒラギノ角ゴ Pro W3" charset="-128"/>
              </a:rPr>
              <a:t>Set margin requirements for stock purchases.</a:t>
            </a:r>
          </a:p>
          <a:p>
            <a:r>
              <a:rPr lang="en-US" altLang="en-US" sz="2400" dirty="0">
                <a:ea typeface="ヒラギノ角ゴ Pro W3" charset="-128"/>
              </a:rPr>
              <a:t>Sets the salary of the president and all officers of each Federal Reserve bank and reviews each bank</a:t>
            </a:r>
            <a:r>
              <a:rPr lang="ja-JP" altLang="en-US" sz="2400" dirty="0"/>
              <a:t>’</a:t>
            </a:r>
            <a:r>
              <a:rPr lang="en-US" altLang="ja-JP" sz="2400" dirty="0">
                <a:ea typeface="ヒラギノ角ゴ Pro W3" charset="-128"/>
              </a:rPr>
              <a:t>s budget.</a:t>
            </a:r>
            <a:endParaRPr lang="en-US" sz="2400" dirty="0"/>
          </a:p>
        </p:txBody>
      </p:sp>
    </p:spTree>
    <p:extLst>
      <p:ext uri="{BB962C8B-B14F-4D97-AF65-F5344CB8AC3E}">
        <p14:creationId xmlns:p14="http://schemas.microsoft.com/office/powerpoint/2010/main" val="29695441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charset="-128"/>
              </a:rPr>
              <a:t>Inside the Fed: The research </a:t>
            </a:r>
            <a:r>
              <a:rPr lang="en-US" altLang="en-US" dirty="0" smtClean="0">
                <a:ea typeface="ヒラギノ角ゴ Pro W3" charset="-128"/>
              </a:rPr>
              <a:t>staff</a:t>
            </a:r>
            <a:endParaRPr lang="en-US" dirty="0"/>
          </a:p>
        </p:txBody>
      </p:sp>
      <p:sp>
        <p:nvSpPr>
          <p:cNvPr id="3" name="Content Placeholder 2"/>
          <p:cNvSpPr>
            <a:spLocks noGrp="1"/>
          </p:cNvSpPr>
          <p:nvPr>
            <p:ph idx="1"/>
          </p:nvPr>
        </p:nvSpPr>
        <p:spPr/>
        <p:txBody>
          <a:bodyPr/>
          <a:lstStyle/>
          <a:p>
            <a:pPr marL="0" indent="0">
              <a:buNone/>
              <a:defRPr/>
            </a:pPr>
            <a:r>
              <a:rPr lang="en-US" altLang="en-US" sz="2400" dirty="0"/>
              <a:t>The Federal Reserve System employs over 500 research economists. What do all these researchers do?</a:t>
            </a:r>
          </a:p>
          <a:p>
            <a:pPr>
              <a:buFont typeface="Arial"/>
              <a:buChar char="•"/>
              <a:defRPr/>
            </a:pPr>
            <a:r>
              <a:rPr lang="en-US" altLang="en-US" sz="2400" dirty="0"/>
              <a:t>Offer insight on incoming economic data and interpret where it suggests our economy is heading</a:t>
            </a:r>
          </a:p>
          <a:p>
            <a:pPr>
              <a:buFont typeface="Arial"/>
              <a:buChar char="•"/>
              <a:defRPr/>
            </a:pPr>
            <a:r>
              <a:rPr lang="en-US" altLang="en-US" sz="2400" dirty="0"/>
              <a:t>Provide briefs for formal meetings on the economic outlook of the </a:t>
            </a:r>
            <a:r>
              <a:rPr lang="en-US" altLang="en-US" sz="2400" dirty="0" smtClean="0"/>
              <a:t>country</a:t>
            </a:r>
          </a:p>
          <a:p>
            <a:r>
              <a:rPr lang="en-US" altLang="en-US" sz="2400" dirty="0">
                <a:ea typeface="ヒラギノ角ゴ Pro W3" charset="-128"/>
              </a:rPr>
              <a:t>Provide support for supervisory staff in decisions about bank mergers, lending activities, and other technical advice</a:t>
            </a:r>
          </a:p>
          <a:p>
            <a:r>
              <a:rPr lang="en-US" altLang="en-US" sz="2400" dirty="0">
                <a:ea typeface="ヒラギノ角ゴ Pro W3" charset="-128"/>
              </a:rPr>
              <a:t>Produce reports on the developments in major foreign economies</a:t>
            </a:r>
          </a:p>
          <a:p>
            <a:r>
              <a:rPr lang="en-US" altLang="en-US" sz="2400" dirty="0">
                <a:ea typeface="ヒラギノ角ゴ Pro W3" charset="-128"/>
              </a:rPr>
              <a:t>Public education</a:t>
            </a:r>
            <a:endParaRPr lang="en-US" sz="2400" dirty="0"/>
          </a:p>
          <a:p>
            <a:pPr>
              <a:buFont typeface="Arial"/>
              <a:buChar char="•"/>
              <a:defRPr/>
            </a:pPr>
            <a:endParaRPr lang="en-US" sz="2400" dirty="0"/>
          </a:p>
        </p:txBody>
      </p:sp>
    </p:spTree>
    <p:extLst>
      <p:ext uri="{BB962C8B-B14F-4D97-AF65-F5344CB8AC3E}">
        <p14:creationId xmlns:p14="http://schemas.microsoft.com/office/powerpoint/2010/main" val="27696270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a:ea typeface="ヒラギノ角ゴ Pro W3" charset="-128"/>
              </a:rPr>
              <a:t>Federal Open Market Committee</a:t>
            </a:r>
            <a:endParaRPr lang="en-US"/>
          </a:p>
        </p:txBody>
      </p:sp>
      <p:sp>
        <p:nvSpPr>
          <p:cNvPr id="3" name="Content Placeholder 2"/>
          <p:cNvSpPr>
            <a:spLocks noGrp="1"/>
          </p:cNvSpPr>
          <p:nvPr>
            <p:ph idx="1"/>
          </p:nvPr>
        </p:nvSpPr>
        <p:spPr/>
        <p:txBody>
          <a:bodyPr>
            <a:normAutofit/>
          </a:bodyPr>
          <a:lstStyle/>
          <a:p>
            <a:r>
              <a:rPr lang="en-US" altLang="en-US" sz="2400" dirty="0">
                <a:ea typeface="ヒラギノ角ゴ Pro W3" charset="-128"/>
              </a:rPr>
              <a:t>Make decisions regarding open market operations, to influence the monetary base.</a:t>
            </a:r>
          </a:p>
          <a:p>
            <a:r>
              <a:rPr lang="en-US" altLang="en-US" sz="2400" dirty="0">
                <a:ea typeface="ヒラギノ角ゴ Pro W3" charset="-128"/>
              </a:rPr>
              <a:t>The chairman of the BOG is also the chair of this committee</a:t>
            </a:r>
          </a:p>
          <a:p>
            <a:r>
              <a:rPr lang="en-US" altLang="en-US" sz="2400" dirty="0">
                <a:ea typeface="ヒラギノ角ゴ Pro W3" charset="-128"/>
              </a:rPr>
              <a:t>Open market operations are the most important tool that the Fed has for controlling the money supply (along with reserve requirements and the discount rate</a:t>
            </a:r>
            <a:r>
              <a:rPr lang="en-US" altLang="en-US" sz="2400" dirty="0" smtClean="0">
                <a:ea typeface="ヒラギノ角ゴ Pro W3" charset="-128"/>
              </a:rPr>
              <a:t>)</a:t>
            </a:r>
          </a:p>
          <a:p>
            <a:r>
              <a:rPr lang="en-US" altLang="en-US" sz="2400">
                <a:ea typeface="ヒラギノ角ゴ Pro W3" charset="-128"/>
              </a:rPr>
              <a:t>Decisions about tightening (contractionary) of monetary policy (a rise in the federal funds rate) or an easing (expansionary) of monetary policy (a lowering of the federal funds rate) or neutral</a:t>
            </a:r>
            <a:r>
              <a:rPr lang="en-US" altLang="en-US" sz="2400">
                <a:ea typeface="ヒラギノ角ゴ Pro W3" charset="-128"/>
              </a:rPr>
              <a:t>. </a:t>
            </a:r>
            <a:endParaRPr lang="en-US" altLang="en-US" sz="2400" dirty="0">
              <a:ea typeface="ヒラギノ角ゴ Pro W3" charset="-128"/>
            </a:endParaRPr>
          </a:p>
          <a:p>
            <a:r>
              <a:rPr lang="en-US" altLang="en-US" sz="2400" dirty="0">
                <a:ea typeface="ヒラギノ角ゴ Pro W3" charset="-128"/>
              </a:rPr>
              <a:t>All actions are directed the Federal Reserve Bank of New York, where securities are bough / sold as required.</a:t>
            </a:r>
            <a:endParaRPr lang="en-US" sz="2400" dirty="0"/>
          </a:p>
        </p:txBody>
      </p:sp>
    </p:spTree>
    <p:extLst>
      <p:ext uri="{BB962C8B-B14F-4D97-AF65-F5344CB8AC3E}">
        <p14:creationId xmlns:p14="http://schemas.microsoft.com/office/powerpoint/2010/main" val="5518307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charset="-128"/>
              </a:rPr>
              <a:t>Inside the Fed: FOMC Meeting</a:t>
            </a:r>
            <a:endParaRPr lang="en-US" dirty="0"/>
          </a:p>
        </p:txBody>
      </p:sp>
      <p:sp>
        <p:nvSpPr>
          <p:cNvPr id="3" name="Content Placeholder 2"/>
          <p:cNvSpPr>
            <a:spLocks noGrp="1"/>
          </p:cNvSpPr>
          <p:nvPr>
            <p:ph idx="1"/>
          </p:nvPr>
        </p:nvSpPr>
        <p:spPr/>
        <p:txBody>
          <a:bodyPr/>
          <a:lstStyle/>
          <a:p>
            <a:r>
              <a:rPr lang="en-US" altLang="en-US" sz="2400" dirty="0">
                <a:ea typeface="ヒラギノ角ゴ Pro W3" charset="-128"/>
              </a:rPr>
              <a:t>Meet eight times each year (about </a:t>
            </a:r>
            <a:r>
              <a:rPr lang="en-US" altLang="en-US" sz="2400" dirty="0" smtClean="0">
                <a:ea typeface="ヒラギノ角ゴ Pro W3" charset="-128"/>
              </a:rPr>
              <a:t>every six </a:t>
            </a:r>
            <a:r>
              <a:rPr lang="en-US" altLang="en-US" sz="2400" dirty="0">
                <a:ea typeface="ヒラギノ角ゴ Pro W3" charset="-128"/>
              </a:rPr>
              <a:t>weeks)</a:t>
            </a:r>
          </a:p>
          <a:p>
            <a:r>
              <a:rPr lang="en-US" altLang="en-US" sz="2400" dirty="0">
                <a:ea typeface="ヒラギノ角ゴ Pro W3" charset="-128"/>
              </a:rPr>
              <a:t>Important agenda items include</a:t>
            </a:r>
          </a:p>
          <a:p>
            <a:pPr lvl="1"/>
            <a:r>
              <a:rPr lang="en-US" altLang="en-US" dirty="0">
                <a:ea typeface="ヒラギノ角ゴ Pro W3" charset="-128"/>
              </a:rPr>
              <a:t>Reports on open market operations (foreign and domestic</a:t>
            </a:r>
            <a:r>
              <a:rPr lang="en-US" altLang="en-US" dirty="0" smtClean="0">
                <a:ea typeface="ヒラギノ角ゴ Pro W3" charset="-128"/>
              </a:rPr>
              <a:t>)</a:t>
            </a:r>
            <a:endParaRPr lang="en-US" dirty="0"/>
          </a:p>
          <a:p>
            <a:pPr lvl="1"/>
            <a:r>
              <a:rPr lang="en-US" altLang="en-US" dirty="0" smtClean="0">
                <a:ea typeface="ヒラギノ角ゴ Pro W3" charset="-128"/>
              </a:rPr>
              <a:t>National </a:t>
            </a:r>
            <a:r>
              <a:rPr lang="en-US" altLang="en-US" dirty="0">
                <a:ea typeface="ヒラギノ角ゴ Pro W3" charset="-128"/>
              </a:rPr>
              <a:t>economic forecasts are </a:t>
            </a:r>
            <a:r>
              <a:rPr lang="en-US" altLang="en-US" dirty="0" smtClean="0">
                <a:ea typeface="ヒラギノ角ゴ Pro W3" charset="-128"/>
              </a:rPr>
              <a:t>presented</a:t>
            </a:r>
            <a:endParaRPr lang="en-US" dirty="0"/>
          </a:p>
          <a:p>
            <a:pPr lvl="1"/>
            <a:r>
              <a:rPr lang="en-US" altLang="en-US" dirty="0" smtClean="0">
                <a:ea typeface="ヒラギノ角ゴ Pro W3" charset="-128"/>
              </a:rPr>
              <a:t>Discussion </a:t>
            </a:r>
            <a:r>
              <a:rPr lang="en-US" altLang="en-US" dirty="0">
                <a:ea typeface="ヒラギノ角ゴ Pro W3" charset="-128"/>
              </a:rPr>
              <a:t>of monetary policy and directives, including views of each </a:t>
            </a:r>
            <a:r>
              <a:rPr lang="en-US" altLang="en-US" dirty="0" smtClean="0">
                <a:ea typeface="ヒラギノ角ゴ Pro W3" charset="-128"/>
              </a:rPr>
              <a:t>member</a:t>
            </a:r>
            <a:endParaRPr lang="en-US" dirty="0"/>
          </a:p>
          <a:p>
            <a:pPr lvl="1"/>
            <a:r>
              <a:rPr lang="en-US" altLang="en-US" dirty="0" smtClean="0">
                <a:ea typeface="ヒラギノ角ゴ Pro W3" charset="-128"/>
              </a:rPr>
              <a:t>Formal </a:t>
            </a:r>
            <a:r>
              <a:rPr lang="en-US" altLang="en-US" dirty="0">
                <a:ea typeface="ヒラギノ角ゴ Pro W3" charset="-128"/>
              </a:rPr>
              <a:t>policy directive </a:t>
            </a:r>
            <a:r>
              <a:rPr lang="en-US" altLang="en-US" dirty="0" smtClean="0">
                <a:ea typeface="ヒラギノ角ゴ Pro W3" charset="-128"/>
              </a:rPr>
              <a:t>made</a:t>
            </a:r>
            <a:endParaRPr lang="en-US" dirty="0"/>
          </a:p>
          <a:p>
            <a:pPr lvl="1"/>
            <a:r>
              <a:rPr lang="en-US" altLang="en-US" dirty="0" smtClean="0">
                <a:ea typeface="ヒラギノ角ゴ Pro W3" charset="-128"/>
              </a:rPr>
              <a:t>Post-meeting </a:t>
            </a:r>
            <a:r>
              <a:rPr lang="en-US" altLang="en-US" dirty="0">
                <a:ea typeface="ヒラギノ角ゴ Pro W3" charset="-128"/>
              </a:rPr>
              <a:t>announcements, as </a:t>
            </a:r>
            <a:r>
              <a:rPr lang="en-US" altLang="en-US" dirty="0" smtClean="0">
                <a:ea typeface="ヒラギノ角ゴ Pro W3" charset="-128"/>
              </a:rPr>
              <a:t>needed</a:t>
            </a:r>
            <a:endParaRPr lang="en-US" dirty="0"/>
          </a:p>
        </p:txBody>
      </p:sp>
    </p:spTree>
    <p:extLst>
      <p:ext uri="{BB962C8B-B14F-4D97-AF65-F5344CB8AC3E}">
        <p14:creationId xmlns:p14="http://schemas.microsoft.com/office/powerpoint/2010/main" val="24648516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charset="-128"/>
              </a:rPr>
              <a:t>Inside the Fed: </a:t>
            </a:r>
            <a:r>
              <a:rPr lang="en-US" altLang="en-US" dirty="0" smtClean="0">
                <a:ea typeface="ヒラギノ角ゴ Pro W3" charset="-128"/>
              </a:rPr>
              <a:t>The Books</a:t>
            </a:r>
            <a:endParaRPr lang="en-US" dirty="0"/>
          </a:p>
        </p:txBody>
      </p:sp>
      <p:sp>
        <p:nvSpPr>
          <p:cNvPr id="3" name="Content Placeholder 2"/>
          <p:cNvSpPr>
            <a:spLocks noGrp="1"/>
          </p:cNvSpPr>
          <p:nvPr>
            <p:ph idx="1"/>
          </p:nvPr>
        </p:nvSpPr>
        <p:spPr/>
        <p:txBody>
          <a:bodyPr/>
          <a:lstStyle/>
          <a:p>
            <a:pPr marL="0" indent="0">
              <a:buNone/>
            </a:pPr>
            <a:r>
              <a:rPr lang="en-US" altLang="en-US" sz="2400" dirty="0">
                <a:ea typeface="ヒラギノ角ゴ Pro W3" charset="-128"/>
              </a:rPr>
              <a:t>Several research documents are by the Fed, and have been given official, colorful names:</a:t>
            </a:r>
          </a:p>
          <a:p>
            <a:r>
              <a:rPr lang="en-US" altLang="en-US" sz="2400" u="sng" dirty="0">
                <a:ea typeface="ヒラギノ角ゴ Pro W3" charset="-128"/>
              </a:rPr>
              <a:t>Green book</a:t>
            </a:r>
            <a:r>
              <a:rPr lang="en-US" altLang="en-US" sz="2400" dirty="0">
                <a:ea typeface="ヒラギノ角ゴ Pro W3" charset="-128"/>
              </a:rPr>
              <a:t>: national forecasts for the next two years</a:t>
            </a:r>
          </a:p>
          <a:p>
            <a:r>
              <a:rPr lang="en-US" altLang="en-US" sz="2400" u="sng" dirty="0">
                <a:ea typeface="ヒラギノ角ゴ Pro W3" charset="-128"/>
              </a:rPr>
              <a:t>Blue book</a:t>
            </a:r>
            <a:r>
              <a:rPr lang="en-US" altLang="en-US" sz="2400" dirty="0">
                <a:ea typeface="ヒラギノ角ゴ Pro W3" charset="-128"/>
              </a:rPr>
              <a:t>: projections of monetary aggregates</a:t>
            </a:r>
          </a:p>
          <a:p>
            <a:r>
              <a:rPr lang="en-US" altLang="en-US" sz="2400" u="sng" dirty="0">
                <a:ea typeface="ヒラギノ角ゴ Pro W3" charset="-128"/>
              </a:rPr>
              <a:t>Beige book</a:t>
            </a:r>
            <a:r>
              <a:rPr lang="en-US" altLang="en-US" sz="2400" dirty="0">
                <a:ea typeface="ヒラギノ角ゴ Pro W3" charset="-128"/>
              </a:rPr>
              <a:t>: districts</a:t>
            </a:r>
            <a:r>
              <a:rPr lang="ja-JP" altLang="en-US" sz="2400" dirty="0"/>
              <a:t>’</a:t>
            </a:r>
            <a:r>
              <a:rPr lang="en-US" altLang="ja-JP" sz="2400" dirty="0">
                <a:ea typeface="ヒラギノ角ゴ Pro W3" charset="-128"/>
              </a:rPr>
              <a:t> </a:t>
            </a:r>
            <a:r>
              <a:rPr lang="ja-JP" altLang="en-US" sz="2400" dirty="0"/>
              <a:t>“</a:t>
            </a:r>
            <a:r>
              <a:rPr lang="en-US" altLang="ja-JP" sz="2400" dirty="0">
                <a:ea typeface="ヒラギノ角ゴ Pro W3" charset="-128"/>
              </a:rPr>
              <a:t>state of the economy</a:t>
            </a:r>
            <a:r>
              <a:rPr lang="ja-JP" altLang="en-US" sz="2400" dirty="0"/>
              <a:t>”</a:t>
            </a:r>
            <a:endParaRPr lang="en-US" sz="2400" dirty="0"/>
          </a:p>
        </p:txBody>
      </p:sp>
    </p:spTree>
    <p:extLst>
      <p:ext uri="{BB962C8B-B14F-4D97-AF65-F5344CB8AC3E}">
        <p14:creationId xmlns:p14="http://schemas.microsoft.com/office/powerpoint/2010/main" val="38593194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0875"/>
          </a:xfrm>
        </p:spPr>
        <p:txBody>
          <a:bodyPr>
            <a:normAutofit fontScale="90000"/>
          </a:bodyPr>
          <a:lstStyle/>
          <a:p>
            <a:r>
              <a:rPr lang="en-US" altLang="en-US" dirty="0">
                <a:ea typeface="ヒラギノ角ゴ Pro W3" pitchFamily="-84" charset="-128"/>
              </a:rPr>
              <a:t>Chapter </a:t>
            </a:r>
            <a:r>
              <a:rPr lang="en-US" altLang="en-US" dirty="0" smtClean="0">
                <a:ea typeface="ヒラギノ角ゴ Pro W3" pitchFamily="-84" charset="-128"/>
              </a:rPr>
              <a:t>Preview</a:t>
            </a:r>
            <a:endParaRPr lang="en-US" dirty="0"/>
          </a:p>
        </p:txBody>
      </p:sp>
      <p:sp>
        <p:nvSpPr>
          <p:cNvPr id="3" name="Content Placeholder 2"/>
          <p:cNvSpPr>
            <a:spLocks noGrp="1"/>
          </p:cNvSpPr>
          <p:nvPr>
            <p:ph idx="1"/>
          </p:nvPr>
        </p:nvSpPr>
        <p:spPr>
          <a:xfrm>
            <a:off x="711199" y="1016000"/>
            <a:ext cx="10735733" cy="5160963"/>
          </a:xfrm>
        </p:spPr>
        <p:txBody>
          <a:bodyPr>
            <a:normAutofit/>
          </a:bodyPr>
          <a:lstStyle/>
          <a:p>
            <a:r>
              <a:rPr lang="en-US" altLang="en-US" sz="2400" dirty="0" smtClean="0">
                <a:ea typeface="ヒラギノ角ゴ Pro W3" charset="-128"/>
              </a:rPr>
              <a:t>We </a:t>
            </a:r>
            <a:r>
              <a:rPr lang="en-US" altLang="en-US" sz="2400" dirty="0">
                <a:ea typeface="ヒラギノ角ゴ Pro W3" charset="-128"/>
              </a:rPr>
              <a:t>examine the role of government authorities over the money supply. We focus primarily on the role of the U.S. Federal Reserve System, but also examine similar organizations in other nations. Topics include:</a:t>
            </a:r>
          </a:p>
          <a:p>
            <a:pPr lvl="1"/>
            <a:r>
              <a:rPr lang="en-US" altLang="en-US" sz="2200" dirty="0">
                <a:ea typeface="ヒラギノ角ゴ Pro W3" charset="-128"/>
              </a:rPr>
              <a:t>Origins of the Federal Reserve System</a:t>
            </a:r>
            <a:endParaRPr lang="en-US" sz="2200" dirty="0"/>
          </a:p>
          <a:p>
            <a:pPr lvl="1"/>
            <a:r>
              <a:rPr lang="en-US" altLang="en-US" sz="2200" dirty="0">
                <a:ea typeface="ヒラギノ角ゴ Pro W3" charset="-128"/>
              </a:rPr>
              <a:t>Structure of the Federal Reserve System</a:t>
            </a:r>
            <a:endParaRPr lang="en-US" sz="2200" dirty="0"/>
          </a:p>
          <a:p>
            <a:pPr lvl="1"/>
            <a:r>
              <a:rPr lang="en-US" altLang="en-US" sz="2200" dirty="0">
                <a:ea typeface="ヒラギノ角ゴ Pro W3" charset="-128"/>
              </a:rPr>
              <a:t>How Independent is the Fed?</a:t>
            </a:r>
            <a:endParaRPr lang="en-US" sz="2200" dirty="0"/>
          </a:p>
          <a:p>
            <a:pPr lvl="1"/>
            <a:r>
              <a:rPr lang="en-US" altLang="en-US" sz="2200" dirty="0">
                <a:ea typeface="ヒラギノ角ゴ Pro W3" charset="-128"/>
              </a:rPr>
              <a:t>Should the Fed Be Independent?</a:t>
            </a:r>
            <a:endParaRPr lang="en-US" sz="2200" dirty="0"/>
          </a:p>
          <a:p>
            <a:pPr lvl="1"/>
            <a:r>
              <a:rPr lang="en-US" altLang="en-US" sz="2200" dirty="0">
                <a:ea typeface="ヒラギノ角ゴ Pro W3" charset="-128"/>
              </a:rPr>
              <a:t>Structure and Independence of the European Central Banks</a:t>
            </a:r>
            <a:endParaRPr lang="en-US" sz="2200" dirty="0"/>
          </a:p>
          <a:p>
            <a:pPr lvl="1"/>
            <a:r>
              <a:rPr lang="en-US" altLang="en-US" sz="2200" dirty="0">
                <a:ea typeface="ヒラギノ角ゴ Pro W3" charset="-128"/>
              </a:rPr>
              <a:t>Structure and Independence of other Foreign Central Banks</a:t>
            </a:r>
            <a:endParaRPr lang="en-US" sz="2200" dirty="0"/>
          </a:p>
        </p:txBody>
      </p:sp>
    </p:spTree>
    <p:extLst>
      <p:ext uri="{BB962C8B-B14F-4D97-AF65-F5344CB8AC3E}">
        <p14:creationId xmlns:p14="http://schemas.microsoft.com/office/powerpoint/2010/main" val="12154130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charset="-128"/>
              </a:rPr>
              <a:t>Chairman of the Federal Reserve System</a:t>
            </a:r>
            <a:endParaRPr lang="en-US" dirty="0"/>
          </a:p>
        </p:txBody>
      </p:sp>
      <p:sp>
        <p:nvSpPr>
          <p:cNvPr id="3" name="Content Placeholder 2"/>
          <p:cNvSpPr>
            <a:spLocks noGrp="1"/>
          </p:cNvSpPr>
          <p:nvPr>
            <p:ph idx="1"/>
          </p:nvPr>
        </p:nvSpPr>
        <p:spPr/>
        <p:txBody>
          <a:bodyPr/>
          <a:lstStyle/>
          <a:p>
            <a:r>
              <a:rPr lang="en-US" altLang="en-US" sz="2400" dirty="0">
                <a:ea typeface="ヒラギノ角ゴ Pro W3" charset="-128"/>
              </a:rPr>
              <a:t>Spokesperson for the entire Federal Reserve System, and supervises the Board</a:t>
            </a:r>
            <a:r>
              <a:rPr lang="ja-JP" altLang="en-US" sz="2400" dirty="0"/>
              <a:t>’</a:t>
            </a:r>
            <a:r>
              <a:rPr lang="en-US" altLang="ja-JP" sz="2400" dirty="0">
                <a:ea typeface="ヒラギノ角ゴ Pro W3" charset="-128"/>
              </a:rPr>
              <a:t>s staff</a:t>
            </a:r>
          </a:p>
          <a:p>
            <a:r>
              <a:rPr lang="en-US" altLang="en-US" sz="2400" dirty="0">
                <a:ea typeface="ヒラギノ角ゴ Pro W3" charset="-128"/>
              </a:rPr>
              <a:t>Negotiates, as needed, with Congress and the President of the United States</a:t>
            </a:r>
          </a:p>
          <a:p>
            <a:r>
              <a:rPr lang="en-US" altLang="en-US" sz="2400" dirty="0">
                <a:ea typeface="ヒラギノ角ゴ Pro W3" charset="-128"/>
              </a:rPr>
              <a:t>With these, the chairman has effective control over the system, even though he </a:t>
            </a:r>
            <a:r>
              <a:rPr lang="en-US" altLang="en-US" sz="2400" dirty="0" err="1">
                <a:ea typeface="ヒラギノ角ゴ Pro W3" charset="-128"/>
              </a:rPr>
              <a:t>doesn</a:t>
            </a:r>
            <a:r>
              <a:rPr lang="ja-JP" altLang="en-US" sz="2400" dirty="0"/>
              <a:t>’</a:t>
            </a:r>
            <a:r>
              <a:rPr lang="en-US" altLang="ja-JP" sz="2400" dirty="0">
                <a:ea typeface="ヒラギノ角ゴ Pro W3" charset="-128"/>
              </a:rPr>
              <a:t>t have legal authority to exercise control over the system and its member banks.</a:t>
            </a:r>
            <a:endParaRPr lang="en-US" sz="2400" dirty="0"/>
          </a:p>
        </p:txBody>
      </p:sp>
    </p:spTree>
    <p:extLst>
      <p:ext uri="{BB962C8B-B14F-4D97-AF65-F5344CB8AC3E}">
        <p14:creationId xmlns:p14="http://schemas.microsoft.com/office/powerpoint/2010/main" val="18912257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charset="-128"/>
              </a:rPr>
              <a:t>Inside the Fed: How Bernanke and Yellen D</a:t>
            </a:r>
            <a:r>
              <a:rPr lang="en-US" altLang="ja-JP" dirty="0">
                <a:ea typeface="ヒラギノ角ゴ Pro W3" charset="-128"/>
              </a:rPr>
              <a:t>iffer from Greenspan</a:t>
            </a:r>
            <a:endParaRPr lang="en-US" dirty="0"/>
          </a:p>
        </p:txBody>
      </p:sp>
      <p:graphicFrame>
        <p:nvGraphicFramePr>
          <p:cNvPr id="4" name="Table 3"/>
          <p:cNvGraphicFramePr>
            <a:graphicFrameLocks noGrp="1"/>
          </p:cNvGraphicFramePr>
          <p:nvPr>
            <p:extLst/>
          </p:nvPr>
        </p:nvGraphicFramePr>
        <p:xfrm>
          <a:off x="2057402" y="2148840"/>
          <a:ext cx="8202167" cy="2590800"/>
        </p:xfrm>
        <a:graphic>
          <a:graphicData uri="http://schemas.openxmlformats.org/drawingml/2006/table">
            <a:tbl>
              <a:tblPr firstRow="1" bandRow="1">
                <a:tableStyleId>{2D5ABB26-0587-4C30-8999-92F81FD0307C}</a:tableStyleId>
              </a:tblPr>
              <a:tblGrid>
                <a:gridCol w="3733799">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3858768">
                  <a:extLst>
                    <a:ext uri="{9D8B030D-6E8A-4147-A177-3AD203B41FA5}">
                      <a16:colId xmlns:a16="http://schemas.microsoft.com/office/drawing/2014/main" val="20002"/>
                    </a:ext>
                  </a:extLst>
                </a:gridCol>
              </a:tblGrid>
              <a:tr h="670560">
                <a:tc>
                  <a:txBody>
                    <a:bodyPr/>
                    <a:lstStyle/>
                    <a:p>
                      <a:r>
                        <a:rPr kumimoji="0" lang="en-US" altLang="en-US" sz="1800" b="1" u="sng" strike="noStrike" cap="none" normalizeH="0" baseline="0" dirty="0" smtClean="0">
                          <a:ln>
                            <a:noFill/>
                          </a:ln>
                          <a:effectLst/>
                          <a:latin typeface="+mn-lt"/>
                        </a:rPr>
                        <a:t>Greenspan</a:t>
                      </a:r>
                      <a:endParaRPr lang="en-US" b="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0" lang="en-US" altLang="en-US" sz="1800" b="1" u="none" strike="noStrike" cap="none" normalizeH="0" baseline="0" dirty="0" smtClean="0">
                          <a:ln>
                            <a:noFill/>
                          </a:ln>
                          <a:effectLst/>
                          <a:latin typeface="+mn-lt"/>
                        </a:rPr>
                        <a:t>vs.</a:t>
                      </a:r>
                      <a:endParaRPr lang="en-US" b="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1" u="sng" strike="noStrike" cap="none" normalizeH="0" baseline="0" dirty="0" smtClean="0">
                          <a:ln>
                            <a:noFill/>
                          </a:ln>
                          <a:effectLst/>
                          <a:latin typeface="+mn-lt"/>
                        </a:rPr>
                        <a:t>Bernanke / Yellen</a:t>
                      </a:r>
                      <a:endParaRPr lang="en-US" b="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867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u="none" strike="noStrike" cap="none" normalizeH="0" baseline="0" dirty="0" smtClean="0">
                          <a:ln>
                            <a:noFill/>
                          </a:ln>
                          <a:effectLst/>
                          <a:latin typeface="+mn-lt"/>
                        </a:rPr>
                        <a:t>Professional career running a consulting firm</a:t>
                      </a:r>
                      <a:endParaRPr kumimoji="0" lang="en-US" altLang="en-US" sz="1800" b="0" i="0" u="none" strike="noStrike" cap="none" normalizeH="0" baseline="0" dirty="0" smtClean="0">
                        <a:ln>
                          <a:noFill/>
                        </a:ln>
                        <a:solidFill>
                          <a:srgbClr val="000000"/>
                        </a:solidFill>
                        <a:effectLst/>
                        <a:latin typeface="+mn-lt"/>
                        <a:ea typeface="ヒラギノ角ゴ Pro W3"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bg1"/>
                          </a:solidFill>
                          <a:latin typeface="+mn-lt"/>
                        </a:rPr>
                        <a:t>Blank</a:t>
                      </a:r>
                      <a:endParaRPr lang="en-US" sz="1200" dirty="0">
                        <a:solidFill>
                          <a:schemeClr val="bg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US" altLang="en-US" sz="1800" u="none" strike="noStrike" cap="none" normalizeH="0" baseline="0" dirty="0" smtClean="0">
                          <a:ln>
                            <a:noFill/>
                          </a:ln>
                          <a:effectLst/>
                          <a:latin typeface="+mn-lt"/>
                        </a:rPr>
                        <a:t>Academics</a:t>
                      </a:r>
                      <a:endParaRPr lang="en-US"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867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kern="1200" dirty="0" smtClean="0">
                          <a:latin typeface="+mn-lt"/>
                        </a:rPr>
                        <a:t>Disciple of Ayn Rand, believer in laissez-faire capitalism</a:t>
                      </a:r>
                      <a:endParaRPr lang="en-US" altLang="en-US" sz="18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bg1"/>
                          </a:solidFill>
                          <a:latin typeface="+mn-lt"/>
                        </a:rPr>
                        <a:t>Blank</a:t>
                      </a:r>
                      <a:endParaRPr 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US" altLang="en-US" sz="1800" u="none" strike="noStrike" cap="none" normalizeH="0" baseline="0" dirty="0" smtClean="0">
                          <a:ln>
                            <a:noFill/>
                          </a:ln>
                          <a:effectLst/>
                          <a:latin typeface="+mn-lt"/>
                        </a:rPr>
                        <a:t>More theorists - involved in model design/analytics</a:t>
                      </a:r>
                      <a:endParaRPr lang="en-US"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86740">
                <a:tc>
                  <a:txBody>
                    <a:bodyPr/>
                    <a:lstStyle/>
                    <a:p>
                      <a:r>
                        <a:rPr kumimoji="0" lang="en-US" altLang="en-US" sz="1800" u="none" strike="noStrike" cap="none" normalizeH="0" baseline="0" dirty="0" smtClean="0">
                          <a:ln>
                            <a:noFill/>
                          </a:ln>
                          <a:effectLst/>
                          <a:latin typeface="+mn-lt"/>
                        </a:rPr>
                        <a:t>Not a theorist—believed more in what the data showed him</a:t>
                      </a:r>
                      <a:endParaRPr lang="en-US"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bg1"/>
                          </a:solidFill>
                          <a:latin typeface="+mn-lt"/>
                        </a:rPr>
                        <a:t>Blank</a:t>
                      </a:r>
                      <a:endParaRPr 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US" altLang="en-US" sz="1800" u="none" strike="noStrike" cap="none" normalizeH="0" baseline="0" dirty="0" smtClean="0">
                          <a:ln>
                            <a:noFill/>
                          </a:ln>
                          <a:effectLst/>
                          <a:latin typeface="+mn-lt"/>
                        </a:rPr>
                        <a:t>More </a:t>
                      </a:r>
                      <a:r>
                        <a:rPr kumimoji="0" lang="ja-JP" altLang="en-US" sz="1800" u="none" strike="noStrike" cap="none" normalizeH="0" baseline="0" dirty="0" smtClean="0">
                          <a:ln>
                            <a:noFill/>
                          </a:ln>
                          <a:effectLst/>
                          <a:latin typeface="+mn-lt"/>
                        </a:rPr>
                        <a:t>“</a:t>
                      </a:r>
                      <a:r>
                        <a:rPr kumimoji="0" lang="en-US" altLang="ja-JP" sz="1800" u="none" strike="noStrike" cap="none" normalizeH="0" baseline="0" dirty="0" smtClean="0">
                          <a:ln>
                            <a:noFill/>
                          </a:ln>
                          <a:effectLst/>
                          <a:latin typeface="+mn-lt"/>
                        </a:rPr>
                        <a:t>informal</a:t>
                      </a:r>
                      <a:r>
                        <a:rPr kumimoji="0" lang="ja-JP" altLang="en-US" sz="1800" u="none" strike="noStrike" cap="none" normalizeH="0" baseline="0" dirty="0" smtClean="0">
                          <a:ln>
                            <a:noFill/>
                          </a:ln>
                          <a:effectLst/>
                          <a:latin typeface="+mn-lt"/>
                        </a:rPr>
                        <a:t>”</a:t>
                      </a:r>
                      <a:r>
                        <a:rPr kumimoji="0" lang="en-US" altLang="ja-JP" sz="1800" u="none" strike="noStrike" cap="none" normalizeH="0" baseline="0" dirty="0" smtClean="0">
                          <a:ln>
                            <a:noFill/>
                          </a:ln>
                          <a:effectLst/>
                          <a:latin typeface="+mn-lt"/>
                        </a:rPr>
                        <a:t> and “clear” FOMC meetings relative to Greenspan</a:t>
                      </a:r>
                      <a:endParaRPr lang="en-US"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2218705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charset="-128"/>
              </a:rPr>
              <a:t>How Independent is the Fed?</a:t>
            </a:r>
            <a:endParaRPr lang="en-US" dirty="0"/>
          </a:p>
        </p:txBody>
      </p:sp>
      <p:sp>
        <p:nvSpPr>
          <p:cNvPr id="3" name="Content Placeholder 2"/>
          <p:cNvSpPr>
            <a:spLocks noGrp="1"/>
          </p:cNvSpPr>
          <p:nvPr>
            <p:ph idx="1"/>
          </p:nvPr>
        </p:nvSpPr>
        <p:spPr/>
        <p:txBody>
          <a:bodyPr/>
          <a:lstStyle/>
          <a:p>
            <a:r>
              <a:rPr lang="en-US" altLang="en-US" sz="2400" dirty="0">
                <a:ea typeface="ヒラギノ角ゴ Pro W3" charset="-128"/>
              </a:rPr>
              <a:t>A broad question of policy for the Federal Reserve Systems is how free the Fed is from presidential and congressional pressure in pursuing its goals.</a:t>
            </a:r>
          </a:p>
          <a:p>
            <a:r>
              <a:rPr lang="en-US" altLang="en-US" sz="2400" i="1" dirty="0">
                <a:ea typeface="ヒラギノ角ゴ Pro W3" charset="-128"/>
              </a:rPr>
              <a:t>Instrument Independence: </a:t>
            </a:r>
            <a:r>
              <a:rPr lang="en-US" altLang="en-US" sz="2400" dirty="0">
                <a:ea typeface="ヒラギノ角ゴ Pro W3" charset="-128"/>
              </a:rPr>
              <a:t>the ability of the central bank to set monetary policy instruments.</a:t>
            </a:r>
          </a:p>
          <a:p>
            <a:r>
              <a:rPr lang="en-US" altLang="en-US" sz="2400" i="1" dirty="0">
                <a:ea typeface="ヒラギノ角ゴ Pro W3" charset="-128"/>
              </a:rPr>
              <a:t>Goal Independence:</a:t>
            </a:r>
            <a:r>
              <a:rPr lang="en-US" altLang="en-US" sz="2400" dirty="0">
                <a:ea typeface="ヒラギノ角ゴ Pro W3" charset="-128"/>
              </a:rPr>
              <a:t> the ability of the central bank to set the goals of monetary policy.</a:t>
            </a:r>
          </a:p>
          <a:p>
            <a:r>
              <a:rPr lang="en-US" altLang="en-US" sz="2400" dirty="0">
                <a:ea typeface="ヒラギノ角ゴ Pro W3" charset="-128"/>
              </a:rPr>
              <a:t>Evidence suggests that the Fed is free along both dimensions. Further, the 14-year terms (non-renewable) limit incentives to curry favor with either the President or Congress.</a:t>
            </a:r>
            <a:endParaRPr lang="en-US" sz="2400" dirty="0"/>
          </a:p>
        </p:txBody>
      </p:sp>
    </p:spTree>
    <p:extLst>
      <p:ext uri="{BB962C8B-B14F-4D97-AF65-F5344CB8AC3E}">
        <p14:creationId xmlns:p14="http://schemas.microsoft.com/office/powerpoint/2010/main" val="39607182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a:ea typeface="ヒラギノ角ゴ Pro W3" charset="-128"/>
              </a:rPr>
              <a:t>How Independent is the Fed? </a:t>
            </a:r>
            <a:r>
              <a:rPr lang="en-US" altLang="en-US" dirty="0">
                <a:ea typeface="ヒラギノ角ゴ Pro W3" charset="-128"/>
              </a:rPr>
              <a:t>Other Evidence</a:t>
            </a:r>
            <a:endParaRPr lang="en-US" dirty="0"/>
          </a:p>
        </p:txBody>
      </p:sp>
      <p:sp>
        <p:nvSpPr>
          <p:cNvPr id="3" name="Content Placeholder 2"/>
          <p:cNvSpPr>
            <a:spLocks noGrp="1"/>
          </p:cNvSpPr>
          <p:nvPr>
            <p:ph idx="1"/>
          </p:nvPr>
        </p:nvSpPr>
        <p:spPr/>
        <p:txBody>
          <a:bodyPr/>
          <a:lstStyle/>
          <a:p>
            <a:r>
              <a:rPr lang="en-US" altLang="en-US" sz="2400" dirty="0">
                <a:ea typeface="ヒラギノ角ゴ Pro W3" charset="-128"/>
              </a:rPr>
              <a:t>The Fed usually generates revenue in excess of its expenses, so it is not typically under appropriations pressure.</a:t>
            </a:r>
          </a:p>
          <a:p>
            <a:r>
              <a:rPr lang="en-US" altLang="en-US" sz="2400" dirty="0">
                <a:ea typeface="ヒラギノ角ゴ Pro W3" charset="-128"/>
              </a:rPr>
              <a:t>However, Congress can enact legislation to gain control of the Fed, a threat wielded as needed. For example, the House Concurrent Resolution 133 requires the Fed to announce its objective growth rate for the money supply.</a:t>
            </a:r>
          </a:p>
          <a:p>
            <a:r>
              <a:rPr lang="en-US" altLang="en-US" sz="2400" dirty="0">
                <a:ea typeface="ヒラギノ角ゴ Pro W3" charset="-128"/>
              </a:rPr>
              <a:t>Presidential appointment clearly sets the direction of the Fed.</a:t>
            </a:r>
            <a:endParaRPr lang="en-US" sz="2400" dirty="0"/>
          </a:p>
        </p:txBody>
      </p:sp>
    </p:spTree>
    <p:extLst>
      <p:ext uri="{BB962C8B-B14F-4D97-AF65-F5344CB8AC3E}">
        <p14:creationId xmlns:p14="http://schemas.microsoft.com/office/powerpoint/2010/main" val="22857584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a:ea typeface="ヒラギノ角ゴ Pro W3" charset="-128"/>
              </a:rPr>
              <a:t>Should the Fed Be Independent?</a:t>
            </a:r>
            <a:endParaRPr lang="en-US"/>
          </a:p>
        </p:txBody>
      </p:sp>
      <p:sp>
        <p:nvSpPr>
          <p:cNvPr id="3" name="Content Placeholder 2"/>
          <p:cNvSpPr>
            <a:spLocks noGrp="1"/>
          </p:cNvSpPr>
          <p:nvPr>
            <p:ph idx="1"/>
          </p:nvPr>
        </p:nvSpPr>
        <p:spPr/>
        <p:txBody>
          <a:bodyPr/>
          <a:lstStyle/>
          <a:p>
            <a:r>
              <a:rPr lang="en-US" altLang="en-US" sz="2400" dirty="0">
                <a:ea typeface="ヒラギノ角ゴ Pro W3" charset="-128"/>
              </a:rPr>
              <a:t>Every few years, the question arises in Congress as to whether the independence of the Fed should be reduced in some fashion. This is usually motivated by politicians who disagree with current Fed policy.</a:t>
            </a:r>
          </a:p>
          <a:p>
            <a:r>
              <a:rPr lang="en-US" altLang="en-US" sz="2400" dirty="0">
                <a:ea typeface="ヒラギノ角ゴ Pro W3" charset="-128"/>
              </a:rPr>
              <a:t>Arguments can be made both ways, as we outline next.</a:t>
            </a:r>
            <a:endParaRPr lang="en-US" sz="2400" dirty="0"/>
          </a:p>
        </p:txBody>
      </p:sp>
    </p:spTree>
    <p:extLst>
      <p:ext uri="{BB962C8B-B14F-4D97-AF65-F5344CB8AC3E}">
        <p14:creationId xmlns:p14="http://schemas.microsoft.com/office/powerpoint/2010/main" val="7099170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289" y="173214"/>
            <a:ext cx="10515600" cy="696031"/>
          </a:xfrm>
        </p:spPr>
        <p:txBody>
          <a:bodyPr/>
          <a:lstStyle/>
          <a:p>
            <a:r>
              <a:rPr lang="en-US" altLang="en-US" dirty="0">
                <a:ea typeface="ヒラギノ角ゴ Pro W3" charset="-128"/>
              </a:rPr>
              <a:t>Case for Independence </a:t>
            </a:r>
            <a:r>
              <a:rPr lang="en-US" altLang="en-US" sz="1800" dirty="0">
                <a:ea typeface="ヒラギノ角ゴ Pro W3" charset="-128"/>
              </a:rPr>
              <a:t>(1 of </a:t>
            </a:r>
            <a:r>
              <a:rPr lang="en-US" altLang="en-US" sz="1800" dirty="0" smtClean="0">
                <a:ea typeface="ヒラギノ角ゴ Pro W3" charset="-128"/>
              </a:rPr>
              <a:t>2)</a:t>
            </a:r>
            <a:endParaRPr lang="en-US" dirty="0"/>
          </a:p>
        </p:txBody>
      </p:sp>
      <p:sp>
        <p:nvSpPr>
          <p:cNvPr id="3" name="Content Placeholder 2"/>
          <p:cNvSpPr>
            <a:spLocks noGrp="1"/>
          </p:cNvSpPr>
          <p:nvPr>
            <p:ph idx="1"/>
          </p:nvPr>
        </p:nvSpPr>
        <p:spPr>
          <a:xfrm>
            <a:off x="646289" y="1298223"/>
            <a:ext cx="10515600" cy="4351338"/>
          </a:xfrm>
        </p:spPr>
        <p:txBody>
          <a:bodyPr/>
          <a:lstStyle/>
          <a:p>
            <a:r>
              <a:rPr lang="en-US" altLang="en-US" sz="2400" dirty="0">
                <a:ea typeface="ヒラギノ角ゴ Pro W3" charset="-128"/>
              </a:rPr>
              <a:t>The strongest argument for independence is the view that political pressure will tend to add an inflationary bias to monetary policy. This stems from short-sighted goals of politicians. For example, in the short-run, high money growth does lead to lower interest rates. In the long-run, however, this also leads to higher inflation</a:t>
            </a:r>
            <a:r>
              <a:rPr lang="en-US" altLang="en-US" sz="2400" dirty="0" smtClean="0">
                <a:ea typeface="ヒラギノ角ゴ Pro W3" charset="-128"/>
              </a:rPr>
              <a:t>.</a:t>
            </a:r>
          </a:p>
          <a:p>
            <a:r>
              <a:rPr lang="en-US" altLang="en-US" sz="2400" dirty="0">
                <a:ea typeface="ヒラギノ角ゴ Pro W3" charset="-128"/>
              </a:rPr>
              <a:t>The notion of the </a:t>
            </a:r>
            <a:r>
              <a:rPr lang="en-US" altLang="en-US" sz="2400" i="1" dirty="0">
                <a:ea typeface="ヒラギノ角ゴ Pro W3" charset="-128"/>
              </a:rPr>
              <a:t>political business cycle</a:t>
            </a:r>
            <a:r>
              <a:rPr lang="en-US" altLang="en-US" sz="2400" dirty="0">
                <a:ea typeface="ヒラギノ角ゴ Pro W3" charset="-128"/>
              </a:rPr>
              <a:t> stems from the </a:t>
            </a:r>
            <a:r>
              <a:rPr lang="en-US" altLang="en-US" sz="2400" dirty="0" smtClean="0">
                <a:ea typeface="ヒラギノ角ゴ Pro W3" charset="-128"/>
              </a:rPr>
              <a:t>above </a:t>
            </a:r>
            <a:r>
              <a:rPr lang="en-US" altLang="en-US" sz="2400" dirty="0">
                <a:ea typeface="ヒラギノ角ゴ Pro W3" charset="-128"/>
              </a:rPr>
              <a:t>argument.</a:t>
            </a:r>
          </a:p>
          <a:p>
            <a:pPr lvl="1"/>
            <a:r>
              <a:rPr lang="en-US" altLang="en-US" dirty="0">
                <a:ea typeface="ヒラギノ角ゴ Pro W3" charset="-128"/>
              </a:rPr>
              <a:t>Expansionary monetary policy leads to lower unemployment and lower interest rates—a good idea just before elections.</a:t>
            </a:r>
            <a:endParaRPr lang="en-US" dirty="0"/>
          </a:p>
          <a:p>
            <a:pPr lvl="1"/>
            <a:r>
              <a:rPr lang="en-US" altLang="en-US" dirty="0">
                <a:ea typeface="ヒラギノ角ゴ Pro W3" charset="-128"/>
              </a:rPr>
              <a:t>Post-election, this policy leads to higher inflation, and therefore, higher interest rates—effects that hopefully disappear (or are forgotten) by the next election.</a:t>
            </a:r>
            <a:endParaRPr lang="en-US" dirty="0"/>
          </a:p>
          <a:p>
            <a:endParaRPr lang="en-US" sz="2400" dirty="0"/>
          </a:p>
        </p:txBody>
      </p:sp>
    </p:spTree>
    <p:extLst>
      <p:ext uri="{BB962C8B-B14F-4D97-AF65-F5344CB8AC3E}">
        <p14:creationId xmlns:p14="http://schemas.microsoft.com/office/powerpoint/2010/main" val="507315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charset="-128"/>
              </a:rPr>
              <a:t>Case for Independence </a:t>
            </a:r>
            <a:r>
              <a:rPr lang="en-US" altLang="en-US" sz="1800" dirty="0" smtClean="0">
                <a:ea typeface="ヒラギノ角ゴ Pro W3" charset="-128"/>
              </a:rPr>
              <a:t>(2 of 2) </a:t>
            </a:r>
            <a:endParaRPr lang="en-US" dirty="0"/>
          </a:p>
        </p:txBody>
      </p:sp>
      <p:sp>
        <p:nvSpPr>
          <p:cNvPr id="3" name="Content Placeholder 2"/>
          <p:cNvSpPr>
            <a:spLocks noGrp="1"/>
          </p:cNvSpPr>
          <p:nvPr>
            <p:ph idx="1"/>
          </p:nvPr>
        </p:nvSpPr>
        <p:spPr/>
        <p:txBody>
          <a:bodyPr/>
          <a:lstStyle/>
          <a:p>
            <a:r>
              <a:rPr lang="en-US" altLang="en-US" sz="2400" dirty="0">
                <a:ea typeface="ヒラギノ角ゴ Pro W3" charset="-128"/>
              </a:rPr>
              <a:t>Other arguments include:</a:t>
            </a:r>
          </a:p>
          <a:p>
            <a:pPr lvl="1"/>
            <a:r>
              <a:rPr lang="en-US" altLang="en-US" dirty="0">
                <a:ea typeface="ヒラギノ角ゴ Pro W3" charset="-128"/>
              </a:rPr>
              <a:t>The Treasury may seek to finance the government through bonds purchased by the Fed. This may lead to an inflationary bias</a:t>
            </a:r>
            <a:r>
              <a:rPr lang="en-US" altLang="en-US" dirty="0" smtClean="0">
                <a:ea typeface="ヒラギノ角ゴ Pro W3" charset="-128"/>
              </a:rPr>
              <a:t>.</a:t>
            </a:r>
            <a:endParaRPr lang="en-US" dirty="0"/>
          </a:p>
          <a:p>
            <a:pPr lvl="1"/>
            <a:r>
              <a:rPr lang="en-US" altLang="en-US" dirty="0" smtClean="0">
                <a:ea typeface="ヒラギノ角ゴ Pro W3" charset="-128"/>
              </a:rPr>
              <a:t>Politicians </a:t>
            </a:r>
            <a:r>
              <a:rPr lang="en-US" altLang="en-US" dirty="0">
                <a:ea typeface="ヒラギノ角ゴ Pro W3" charset="-128"/>
              </a:rPr>
              <a:t>have repeatedly shown an inability to make hard choices for the good of the economy that may adversely affect their own well-being</a:t>
            </a:r>
            <a:r>
              <a:rPr lang="en-US" altLang="en-US" dirty="0" smtClean="0">
                <a:ea typeface="ヒラギノ角ゴ Pro W3" charset="-128"/>
              </a:rPr>
              <a:t>.</a:t>
            </a:r>
            <a:endParaRPr lang="en-US" dirty="0"/>
          </a:p>
          <a:p>
            <a:pPr lvl="1"/>
            <a:r>
              <a:rPr lang="en-US" altLang="en-US" dirty="0" smtClean="0">
                <a:ea typeface="ヒラギノ角ゴ Pro W3" charset="-128"/>
              </a:rPr>
              <a:t>Its </a:t>
            </a:r>
            <a:r>
              <a:rPr lang="en-US" altLang="en-US" dirty="0">
                <a:ea typeface="ヒラギノ角ゴ Pro W3" charset="-128"/>
              </a:rPr>
              <a:t>independence allows the Fed to pursue policies that are politically unpopular, yet in the best interest of the public</a:t>
            </a:r>
            <a:r>
              <a:rPr lang="en-US" altLang="en-US" dirty="0" smtClean="0">
                <a:ea typeface="ヒラギノ角ゴ Pro W3" charset="-128"/>
              </a:rPr>
              <a:t>.</a:t>
            </a:r>
            <a:endParaRPr lang="en-US" dirty="0"/>
          </a:p>
        </p:txBody>
      </p:sp>
    </p:spTree>
    <p:extLst>
      <p:ext uri="{BB962C8B-B14F-4D97-AF65-F5344CB8AC3E}">
        <p14:creationId xmlns:p14="http://schemas.microsoft.com/office/powerpoint/2010/main" val="42460619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17008"/>
          </a:xfrm>
        </p:spPr>
        <p:txBody>
          <a:bodyPr>
            <a:normAutofit fontScale="90000"/>
          </a:bodyPr>
          <a:lstStyle/>
          <a:p>
            <a:r>
              <a:rPr lang="en-US" altLang="en-US" dirty="0">
                <a:ea typeface="ヒラギノ角ゴ Pro W3" charset="-128"/>
              </a:rPr>
              <a:t>Case Against Independence </a:t>
            </a:r>
            <a:endParaRPr lang="en-US" dirty="0"/>
          </a:p>
        </p:txBody>
      </p:sp>
      <p:sp>
        <p:nvSpPr>
          <p:cNvPr id="3" name="Content Placeholder 2"/>
          <p:cNvSpPr>
            <a:spLocks noGrp="1"/>
          </p:cNvSpPr>
          <p:nvPr>
            <p:ph idx="1"/>
          </p:nvPr>
        </p:nvSpPr>
        <p:spPr>
          <a:xfrm>
            <a:off x="838200" y="1253067"/>
            <a:ext cx="10515600" cy="4923896"/>
          </a:xfrm>
        </p:spPr>
        <p:txBody>
          <a:bodyPr>
            <a:normAutofit/>
          </a:bodyPr>
          <a:lstStyle/>
          <a:p>
            <a:r>
              <a:rPr lang="en-US" altLang="en-US" sz="2400" dirty="0"/>
              <a:t>Some view Fed independence as </a:t>
            </a:r>
            <a:r>
              <a:rPr lang="ja-JP" altLang="en-US" sz="2400" dirty="0"/>
              <a:t>“</a:t>
            </a:r>
            <a:r>
              <a:rPr lang="en-US" altLang="ja-JP" sz="2400" dirty="0"/>
              <a:t>undemocratic</a:t>
            </a:r>
            <a:r>
              <a:rPr lang="ja-JP" altLang="en-US" sz="2400" dirty="0"/>
              <a:t>”</a:t>
            </a:r>
            <a:r>
              <a:rPr lang="en-US" altLang="ja-JP" sz="2400" dirty="0"/>
              <a:t>—an elite group controlling an important aspect of the economy but accountable in few ways.</a:t>
            </a:r>
          </a:p>
          <a:p>
            <a:r>
              <a:rPr lang="en-US" altLang="en-US" sz="2400" dirty="0"/>
              <a:t>If this argument seems unfounded, then ask why we don</a:t>
            </a:r>
            <a:r>
              <a:rPr lang="ja-JP" altLang="en-US" sz="2400" dirty="0"/>
              <a:t>’</a:t>
            </a:r>
            <a:r>
              <a:rPr lang="en-US" altLang="ja-JP" sz="2400" dirty="0"/>
              <a:t>t let the other aspects of the country be controlled by an elite few. Are military issues, for example, any less complex?</a:t>
            </a:r>
          </a:p>
          <a:p>
            <a:r>
              <a:rPr lang="en-US" altLang="en-US" sz="2400" dirty="0"/>
              <a:t>Indeed, we hold the President and Congress accountable for the state of the economy, yet they have little control over one of the most important tools to direct the economy</a:t>
            </a:r>
            <a:r>
              <a:rPr lang="en-US" altLang="en-US" sz="2400" dirty="0" smtClean="0"/>
              <a:t>.</a:t>
            </a:r>
          </a:p>
          <a:p>
            <a:r>
              <a:rPr lang="en-US" altLang="en-US" sz="2400" dirty="0">
                <a:ea typeface="ヒラギノ角ゴ Pro W3" charset="-128"/>
              </a:rPr>
              <a:t>Further, the Fed has not always been successful in the past. It has made mistakes during the Great Depression and inflationary periods in the 1960s and 1970s.</a:t>
            </a:r>
          </a:p>
          <a:p>
            <a:r>
              <a:rPr lang="en-US" altLang="en-US" sz="2400" dirty="0">
                <a:ea typeface="ヒラギノ角ゴ Pro W3" charset="-128"/>
              </a:rPr>
              <a:t>Lastly, the Fed can succumb to political pressure regardless of any state of independence. This pressure may be worse with few checks and balances in place.</a:t>
            </a:r>
            <a:endParaRPr lang="en-US" sz="2400" dirty="0"/>
          </a:p>
          <a:p>
            <a:endParaRPr lang="en-US" sz="2400" dirty="0"/>
          </a:p>
        </p:txBody>
      </p:sp>
    </p:spTree>
    <p:extLst>
      <p:ext uri="{BB962C8B-B14F-4D97-AF65-F5344CB8AC3E}">
        <p14:creationId xmlns:p14="http://schemas.microsoft.com/office/powerpoint/2010/main" val="20830507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charset="-128"/>
              </a:rPr>
              <a:t>Explaining Central Bank Behavior</a:t>
            </a:r>
            <a:endParaRPr lang="en-US" dirty="0"/>
          </a:p>
        </p:txBody>
      </p:sp>
      <p:sp>
        <p:nvSpPr>
          <p:cNvPr id="3" name="Content Placeholder 2"/>
          <p:cNvSpPr>
            <a:spLocks noGrp="1"/>
          </p:cNvSpPr>
          <p:nvPr>
            <p:ph idx="1"/>
          </p:nvPr>
        </p:nvSpPr>
        <p:spPr/>
        <p:txBody>
          <a:bodyPr/>
          <a:lstStyle/>
          <a:p>
            <a:r>
              <a:rPr lang="en-US" altLang="en-US" sz="2400" dirty="0">
                <a:ea typeface="ヒラギノ角ゴ Pro W3" charset="-128"/>
              </a:rPr>
              <a:t>Two competing theories try to explain the observed behavior of central banks:</a:t>
            </a:r>
          </a:p>
          <a:p>
            <a:pPr lvl="1"/>
            <a:r>
              <a:rPr lang="en-US" altLang="en-US" i="1" dirty="0">
                <a:ea typeface="ヒラギノ角ゴ Pro W3" charset="-128"/>
              </a:rPr>
              <a:t>Public Interest View:</a:t>
            </a:r>
            <a:r>
              <a:rPr lang="en-US" altLang="en-US" dirty="0">
                <a:ea typeface="ヒラギノ角ゴ Pro W3" charset="-128"/>
              </a:rPr>
              <a:t> the central bank serves the public interest</a:t>
            </a:r>
            <a:r>
              <a:rPr lang="en-US" altLang="en-US" dirty="0" smtClean="0">
                <a:ea typeface="ヒラギノ角ゴ Pro W3" charset="-128"/>
              </a:rPr>
              <a:t>.</a:t>
            </a:r>
            <a:endParaRPr lang="en-US" dirty="0"/>
          </a:p>
          <a:p>
            <a:pPr lvl="1"/>
            <a:r>
              <a:rPr lang="en-US" altLang="en-US" i="1" dirty="0" smtClean="0">
                <a:ea typeface="ヒラギノ角ゴ Pro W3" charset="-128"/>
              </a:rPr>
              <a:t>Theory </a:t>
            </a:r>
            <a:r>
              <a:rPr lang="en-US" altLang="en-US" i="1" dirty="0">
                <a:ea typeface="ヒラギノ角ゴ Pro W3" charset="-128"/>
              </a:rPr>
              <a:t>of Bureaucratic Behavior: </a:t>
            </a:r>
            <a:r>
              <a:rPr lang="en-US" altLang="en-US" dirty="0">
                <a:ea typeface="ヒラギノ角ゴ Pro W3" charset="-128"/>
              </a:rPr>
              <a:t>the central bank will seek to maximize its own welfare</a:t>
            </a:r>
            <a:r>
              <a:rPr lang="en-US" altLang="en-US" dirty="0" smtClean="0">
                <a:ea typeface="ヒラギノ角ゴ Pro W3" charset="-128"/>
              </a:rPr>
              <a:t>.</a:t>
            </a:r>
            <a:endParaRPr lang="en-US" dirty="0"/>
          </a:p>
          <a:p>
            <a:r>
              <a:rPr lang="en-US" altLang="en-US" sz="2400" dirty="0">
                <a:ea typeface="ヒラギノ角ゴ Pro W3" charset="-128"/>
              </a:rPr>
              <a:t>The Fed often fights to maintain autonomy while </a:t>
            </a:r>
            <a:r>
              <a:rPr lang="en-US" altLang="en-US" sz="2400" dirty="0" smtClean="0">
                <a:ea typeface="ヒラギノ角ゴ Pro W3" charset="-128"/>
              </a:rPr>
              <a:t>avoiding </a:t>
            </a:r>
            <a:r>
              <a:rPr lang="en-US" altLang="en-US" sz="2400" dirty="0">
                <a:ea typeface="ヒラギノ角ゴ Pro W3" charset="-128"/>
              </a:rPr>
              <a:t>conflict with Congressional power groups. </a:t>
            </a:r>
            <a:endParaRPr lang="en-US" sz="2400" dirty="0"/>
          </a:p>
        </p:txBody>
      </p:sp>
    </p:spTree>
    <p:extLst>
      <p:ext uri="{BB962C8B-B14F-4D97-AF65-F5344CB8AC3E}">
        <p14:creationId xmlns:p14="http://schemas.microsoft.com/office/powerpoint/2010/main" val="1128783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charset="-128"/>
              </a:rPr>
              <a:t>Inside the Fed: Fed’</a:t>
            </a:r>
            <a:r>
              <a:rPr lang="ja-JP" altLang="en-US" dirty="0">
                <a:ea typeface="ヒラギノ角ゴ Pro W3" charset="-128"/>
              </a:rPr>
              <a:t> </a:t>
            </a:r>
            <a:r>
              <a:rPr lang="en-US" altLang="ja-JP" dirty="0">
                <a:ea typeface="ヒラギノ角ゴ Pro W3" charset="-128"/>
              </a:rPr>
              <a:t>s Communication Strategy </a:t>
            </a:r>
            <a:r>
              <a:rPr lang="en-US" altLang="ja-JP" sz="1800" dirty="0">
                <a:ea typeface="ヒラギノ角ゴ Pro W3" charset="-128"/>
              </a:rPr>
              <a:t>(1 of </a:t>
            </a:r>
            <a:r>
              <a:rPr lang="en-US" altLang="ja-JP" sz="1800" dirty="0" smtClean="0">
                <a:ea typeface="ヒラギノ角ゴ Pro W3" charset="-128"/>
              </a:rPr>
              <a:t>2)</a:t>
            </a:r>
            <a:endParaRPr lang="en-US" dirty="0"/>
          </a:p>
        </p:txBody>
      </p:sp>
      <p:sp>
        <p:nvSpPr>
          <p:cNvPr id="3" name="Content Placeholder 2"/>
          <p:cNvSpPr>
            <a:spLocks noGrp="1"/>
          </p:cNvSpPr>
          <p:nvPr>
            <p:ph idx="1"/>
          </p:nvPr>
        </p:nvSpPr>
        <p:spPr/>
        <p:txBody>
          <a:bodyPr/>
          <a:lstStyle/>
          <a:p>
            <a:pPr marL="0" indent="0">
              <a:buNone/>
            </a:pPr>
            <a:r>
              <a:rPr lang="en-US" altLang="en-US" sz="2400" dirty="0"/>
              <a:t>Has made changes toward more transparency over the years:</a:t>
            </a:r>
          </a:p>
          <a:p>
            <a:r>
              <a:rPr lang="en-US" altLang="en-US" sz="2400" dirty="0"/>
              <a:t>1994 – began to reveal the FOMC directives immediately after each FOMC meeting</a:t>
            </a:r>
          </a:p>
          <a:p>
            <a:r>
              <a:rPr lang="en-US" altLang="en-US" sz="2400" dirty="0"/>
              <a:t>1999 – began to announce the </a:t>
            </a:r>
            <a:r>
              <a:rPr lang="ja-JP" altLang="en-US" sz="2400" dirty="0"/>
              <a:t>“</a:t>
            </a:r>
            <a:r>
              <a:rPr lang="en-US" altLang="ja-JP" sz="2400" dirty="0"/>
              <a:t>bias</a:t>
            </a:r>
            <a:r>
              <a:rPr lang="ja-JP" altLang="en-US" sz="2400" dirty="0"/>
              <a:t>”</a:t>
            </a:r>
            <a:r>
              <a:rPr lang="en-US" altLang="ja-JP" sz="2400" dirty="0"/>
              <a:t> toward which direction monetary policy was likely to go</a:t>
            </a:r>
          </a:p>
          <a:p>
            <a:r>
              <a:rPr lang="en-US" altLang="en-US" sz="2400" dirty="0"/>
              <a:t>2002 – the Fed started to report the roll call for the FOMC meeting votes</a:t>
            </a:r>
          </a:p>
          <a:p>
            <a:r>
              <a:rPr lang="en-US" altLang="en-US" sz="2400" dirty="0"/>
              <a:t>2004 – moved up the release date of the minutes of FOMC meetings</a:t>
            </a:r>
            <a:endParaRPr lang="en-US" sz="2400" dirty="0"/>
          </a:p>
        </p:txBody>
      </p:sp>
    </p:spTree>
    <p:extLst>
      <p:ext uri="{BB962C8B-B14F-4D97-AF65-F5344CB8AC3E}">
        <p14:creationId xmlns:p14="http://schemas.microsoft.com/office/powerpoint/2010/main" val="28017425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charset="-128"/>
              </a:rPr>
              <a:t>Origins of the Federal Reserve System</a:t>
            </a:r>
            <a:endParaRPr lang="en-US" dirty="0"/>
          </a:p>
        </p:txBody>
      </p:sp>
      <p:sp>
        <p:nvSpPr>
          <p:cNvPr id="3" name="Content Placeholder 2"/>
          <p:cNvSpPr>
            <a:spLocks noGrp="1"/>
          </p:cNvSpPr>
          <p:nvPr>
            <p:ph idx="1"/>
          </p:nvPr>
        </p:nvSpPr>
        <p:spPr/>
        <p:txBody>
          <a:bodyPr/>
          <a:lstStyle/>
          <a:p>
            <a:r>
              <a:rPr lang="en-US" altLang="en-US" sz="2400" dirty="0">
                <a:ea typeface="ヒラギノ角ゴ Pro W3" charset="-128"/>
              </a:rPr>
              <a:t>Fear of centralized power and distrust of moneyed interests guided central bank activities in the 19</a:t>
            </a:r>
            <a:r>
              <a:rPr lang="en-US" altLang="en-US" sz="2400" baseline="30000" dirty="0">
                <a:ea typeface="ヒラギノ角ゴ Pro W3" charset="-128"/>
              </a:rPr>
              <a:t>th</a:t>
            </a:r>
            <a:r>
              <a:rPr lang="en-US" altLang="en-US" sz="2400" dirty="0">
                <a:ea typeface="ヒラギノ角ゴ Pro W3" charset="-128"/>
              </a:rPr>
              <a:t> century.</a:t>
            </a:r>
          </a:p>
          <a:p>
            <a:r>
              <a:rPr lang="en-US" altLang="en-US" sz="2400" dirty="0">
                <a:ea typeface="ヒラギノ角ゴ Pro W3" charset="-128"/>
              </a:rPr>
              <a:t>The First Bank of the U.S. was disbanded in 1811.</a:t>
            </a:r>
          </a:p>
          <a:p>
            <a:r>
              <a:rPr lang="en-US" altLang="en-US" sz="2400" dirty="0">
                <a:ea typeface="ヒラギノ角ゴ Pro W3" charset="-128"/>
              </a:rPr>
              <a:t>The Second Bank of the U.S. was disbanded in 1836 when President Andrew Jackson vetoed its renewal.</a:t>
            </a:r>
          </a:p>
          <a:p>
            <a:r>
              <a:rPr lang="en-US" altLang="en-US" sz="2400" dirty="0">
                <a:ea typeface="ヒラギノ角ゴ Pro W3" charset="-128"/>
              </a:rPr>
              <a:t>As a result, banking panics became regular events, absent a lender of last resort, culminating in the panic of 1907.</a:t>
            </a:r>
          </a:p>
          <a:p>
            <a:r>
              <a:rPr lang="en-US" altLang="en-US" sz="2400" dirty="0">
                <a:ea typeface="ヒラギノ角ゴ Pro W3" charset="-128"/>
              </a:rPr>
              <a:t>Widespread bank failures and depositor losses convinced the U.S. that a central bank was needed.</a:t>
            </a:r>
            <a:endParaRPr lang="en-US" sz="2400" dirty="0"/>
          </a:p>
        </p:txBody>
      </p:sp>
    </p:spTree>
    <p:extLst>
      <p:ext uri="{BB962C8B-B14F-4D97-AF65-F5344CB8AC3E}">
        <p14:creationId xmlns:p14="http://schemas.microsoft.com/office/powerpoint/2010/main" val="34706687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charset="-128"/>
              </a:rPr>
              <a:t>Inside the Fed: Fed’</a:t>
            </a:r>
            <a:r>
              <a:rPr lang="ja-JP" altLang="en-US" dirty="0"/>
              <a:t> </a:t>
            </a:r>
            <a:r>
              <a:rPr lang="en-US" altLang="ja-JP" dirty="0">
                <a:ea typeface="ヒラギノ角ゴ Pro W3" charset="-128"/>
              </a:rPr>
              <a:t>s Communication Strategy </a:t>
            </a:r>
            <a:r>
              <a:rPr lang="en-US" altLang="ja-JP" sz="1800" dirty="0">
                <a:ea typeface="ヒラギノ角ゴ Pro W3" charset="-128"/>
              </a:rPr>
              <a:t>(2 of </a:t>
            </a:r>
            <a:r>
              <a:rPr lang="en-US" altLang="ja-JP" sz="1800" dirty="0" smtClean="0">
                <a:ea typeface="ヒラギノ角ゴ Pro W3" charset="-128"/>
              </a:rPr>
              <a:t>2)</a:t>
            </a:r>
            <a:endParaRPr lang="en-US" dirty="0"/>
          </a:p>
        </p:txBody>
      </p:sp>
      <p:sp>
        <p:nvSpPr>
          <p:cNvPr id="3" name="Content Placeholder 2"/>
          <p:cNvSpPr>
            <a:spLocks noGrp="1"/>
          </p:cNvSpPr>
          <p:nvPr>
            <p:ph idx="1"/>
          </p:nvPr>
        </p:nvSpPr>
        <p:spPr/>
        <p:txBody>
          <a:bodyPr/>
          <a:lstStyle/>
          <a:p>
            <a:pPr marL="0" indent="0">
              <a:buNone/>
              <a:defRPr/>
            </a:pPr>
            <a:r>
              <a:rPr lang="en-US" sz="2400" dirty="0"/>
              <a:t>Each chairman, of course, adds changes to this view:</a:t>
            </a:r>
          </a:p>
          <a:p>
            <a:pPr>
              <a:defRPr/>
            </a:pPr>
            <a:r>
              <a:rPr lang="en-US" sz="2400" dirty="0"/>
              <a:t>In 2007, Bernanke extended the forecast horizon for FOMC projections from 2 years to 3 years.</a:t>
            </a:r>
          </a:p>
          <a:p>
            <a:pPr>
              <a:defRPr/>
            </a:pPr>
            <a:r>
              <a:rPr lang="en-US" sz="2400" dirty="0"/>
              <a:t>FOMC publishes these projects quarterly (instead of twice a year).</a:t>
            </a:r>
          </a:p>
          <a:p>
            <a:pPr>
              <a:defRPr/>
            </a:pPr>
            <a:r>
              <a:rPr lang="en-US" sz="2400" dirty="0"/>
              <a:t>The Chairman now also gives a press conference after FOMC meetings in January, April, June, and November.</a:t>
            </a:r>
          </a:p>
          <a:p>
            <a:pPr>
              <a:defRPr/>
            </a:pPr>
            <a:r>
              <a:rPr lang="en-US" sz="2400" dirty="0"/>
              <a:t>In 2011, provided guidance on target fed funds </a:t>
            </a:r>
            <a:r>
              <a:rPr lang="en-US" sz="2400" dirty="0" smtClean="0"/>
              <a:t>rates</a:t>
            </a:r>
          </a:p>
          <a:p>
            <a:pPr>
              <a:defRPr/>
            </a:pPr>
            <a:r>
              <a:rPr lang="en-US" sz="2400" dirty="0"/>
              <a:t>In 2012, started adding projections for FOMC forecasts of the appropriate level of target fed funds rates.</a:t>
            </a:r>
          </a:p>
          <a:p>
            <a:pPr>
              <a:defRPr/>
            </a:pPr>
            <a:r>
              <a:rPr lang="en-US" sz="2400" dirty="0"/>
              <a:t>Anchored inflation target to 2%.</a:t>
            </a:r>
          </a:p>
          <a:p>
            <a:pPr>
              <a:defRPr/>
            </a:pPr>
            <a:endParaRPr lang="en-US" sz="2400" dirty="0"/>
          </a:p>
        </p:txBody>
      </p:sp>
    </p:spTree>
    <p:extLst>
      <p:ext uri="{BB962C8B-B14F-4D97-AF65-F5344CB8AC3E}">
        <p14:creationId xmlns:p14="http://schemas.microsoft.com/office/powerpoint/2010/main" val="26303563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charset="-128"/>
              </a:rPr>
              <a:t>Structure and Independence of the European Central Bank</a:t>
            </a:r>
            <a:endParaRPr lang="en-US" dirty="0"/>
          </a:p>
        </p:txBody>
      </p:sp>
      <p:sp>
        <p:nvSpPr>
          <p:cNvPr id="3" name="Content Placeholder 2"/>
          <p:cNvSpPr>
            <a:spLocks noGrp="1"/>
          </p:cNvSpPr>
          <p:nvPr>
            <p:ph idx="1"/>
          </p:nvPr>
        </p:nvSpPr>
        <p:spPr/>
        <p:txBody>
          <a:bodyPr/>
          <a:lstStyle/>
          <a:p>
            <a:r>
              <a:rPr lang="en-US" altLang="en-US" sz="2400" dirty="0">
                <a:ea typeface="ヒラギノ角ゴ Pro W3" charset="-128"/>
              </a:rPr>
              <a:t>Founded (as it currently exists) in 1999 by a treaty between the European Central Bank (ECB) and the European System of Central Banks (ESCB).</a:t>
            </a:r>
          </a:p>
          <a:p>
            <a:r>
              <a:rPr lang="en-US" altLang="en-US" sz="2400" dirty="0">
                <a:ea typeface="ヒラギノ角ゴ Pro W3" charset="-128"/>
              </a:rPr>
              <a:t>The ECB is housed in Frankfurt, Germany.</a:t>
            </a:r>
          </a:p>
          <a:p>
            <a:r>
              <a:rPr lang="en-US" altLang="en-US" sz="2400" dirty="0">
                <a:ea typeface="ヒラギノ角ゴ Pro W3" charset="-128"/>
              </a:rPr>
              <a:t>Executive board consists of the president, vice president, and four members, all serving eight-year terms.</a:t>
            </a:r>
          </a:p>
          <a:p>
            <a:r>
              <a:rPr lang="en-US" altLang="en-US" sz="2400" dirty="0">
                <a:ea typeface="ヒラギノ角ゴ Pro W3" charset="-128"/>
              </a:rPr>
              <a:t>The policy group consists of the executive board and governors from the 17 member countries central banks.</a:t>
            </a:r>
            <a:endParaRPr lang="en-US" sz="2400" dirty="0"/>
          </a:p>
        </p:txBody>
      </p:sp>
    </p:spTree>
    <p:extLst>
      <p:ext uri="{BB962C8B-B14F-4D97-AF65-F5344CB8AC3E}">
        <p14:creationId xmlns:p14="http://schemas.microsoft.com/office/powerpoint/2010/main" val="22408184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73453"/>
          </a:xfrm>
        </p:spPr>
        <p:txBody>
          <a:bodyPr>
            <a:normAutofit fontScale="90000"/>
          </a:bodyPr>
          <a:lstStyle/>
          <a:p>
            <a:r>
              <a:rPr lang="en-US" altLang="en-US" dirty="0">
                <a:ea typeface="ヒラギノ角ゴ Pro W3" charset="-128"/>
              </a:rPr>
              <a:t>The European Central Bank </a:t>
            </a:r>
            <a:r>
              <a:rPr lang="en-US" altLang="en-US" sz="1800" dirty="0">
                <a:ea typeface="ヒラギノ角ゴ Pro W3" charset="-128"/>
              </a:rPr>
              <a:t>(1 of </a:t>
            </a:r>
            <a:r>
              <a:rPr lang="en-US" altLang="en-US" sz="1800" dirty="0" smtClean="0">
                <a:ea typeface="ヒラギノ角ゴ Pro W3" charset="-128"/>
              </a:rPr>
              <a:t>2)</a:t>
            </a:r>
            <a:endParaRPr lang="en-US" dirty="0"/>
          </a:p>
        </p:txBody>
      </p:sp>
      <p:sp>
        <p:nvSpPr>
          <p:cNvPr id="3" name="Content Placeholder 2"/>
          <p:cNvSpPr>
            <a:spLocks noGrp="1"/>
          </p:cNvSpPr>
          <p:nvPr>
            <p:ph idx="1"/>
          </p:nvPr>
        </p:nvSpPr>
        <p:spPr>
          <a:xfrm>
            <a:off x="838200" y="1332089"/>
            <a:ext cx="10515600" cy="4844874"/>
          </a:xfrm>
        </p:spPr>
        <p:txBody>
          <a:bodyPr>
            <a:normAutofit lnSpcReduction="10000"/>
          </a:bodyPr>
          <a:lstStyle/>
          <a:p>
            <a:pPr marL="0" indent="0">
              <a:buNone/>
              <a:defRPr/>
            </a:pPr>
            <a:r>
              <a:rPr lang="en-US" sz="2400" dirty="0"/>
              <a:t>Difference between the Fed and the ECB:</a:t>
            </a:r>
          </a:p>
          <a:p>
            <a:pPr>
              <a:defRPr/>
            </a:pPr>
            <a:r>
              <a:rPr lang="en-US" sz="2400" dirty="0"/>
              <a:t>Budgets of the Fed are controlled by the BOG, while the National banks that make up the ECB control their own budgets (and the ECBs).</a:t>
            </a:r>
          </a:p>
          <a:p>
            <a:pPr>
              <a:defRPr/>
            </a:pPr>
            <a:r>
              <a:rPr lang="en-US" sz="2400" dirty="0"/>
              <a:t>Monetary operations are conducted at the national level, not directly by the ECB.</a:t>
            </a:r>
          </a:p>
          <a:p>
            <a:pPr>
              <a:defRPr/>
            </a:pPr>
            <a:r>
              <a:rPr lang="en-US" sz="2400" dirty="0"/>
              <a:t>The ECB is not involved in bank regulation or supervision</a:t>
            </a:r>
            <a:r>
              <a:rPr lang="en-US" sz="2400" dirty="0" smtClean="0"/>
              <a:t>.</a:t>
            </a:r>
          </a:p>
          <a:p>
            <a:r>
              <a:rPr lang="en-US" altLang="en-US" sz="2400" dirty="0">
                <a:ea typeface="ヒラギノ角ゴ Pro W3" charset="-128"/>
              </a:rPr>
              <a:t>Only the 17 members attend the monthly meetings of the ECB, with no staff.</a:t>
            </a:r>
          </a:p>
          <a:p>
            <a:r>
              <a:rPr lang="en-US" altLang="en-US" sz="2400" dirty="0">
                <a:ea typeface="ヒラギノ角ゴ Pro W3" charset="-128"/>
              </a:rPr>
              <a:t>No voting! All decisions are made by consensus.</a:t>
            </a:r>
          </a:p>
          <a:p>
            <a:r>
              <a:rPr lang="en-US" altLang="en-US" sz="2400" dirty="0">
                <a:ea typeface="ヒラギノ角ゴ Pro W3" charset="-128"/>
              </a:rPr>
              <a:t>The ECB holds a press conference following the monthly meeting, while the Fed typically doesn’t</a:t>
            </a:r>
            <a:r>
              <a:rPr lang="en-US" altLang="ja-JP" sz="2400" dirty="0">
                <a:ea typeface="ヒラギノ角ゴ Pro W3" charset="-128"/>
              </a:rPr>
              <a:t>.</a:t>
            </a:r>
          </a:p>
          <a:p>
            <a:r>
              <a:rPr lang="en-US" altLang="en-US" sz="2400" dirty="0">
                <a:ea typeface="ヒラギノ角ゴ Pro W3" charset="-128"/>
              </a:rPr>
              <a:t>Finally, the ECB may actually expand in the future, while the Fed obviously won</a:t>
            </a:r>
            <a:r>
              <a:rPr lang="ja-JP" altLang="en-US" sz="2400" dirty="0"/>
              <a:t>’</a:t>
            </a:r>
            <a:r>
              <a:rPr lang="en-US" altLang="ja-JP" sz="2400" dirty="0">
                <a:ea typeface="ヒラギノ角ゴ Pro W3" charset="-128"/>
              </a:rPr>
              <a:t>t. Other countries which may eventually join include the U.K., Sweden, Denmark, and many others.</a:t>
            </a:r>
            <a:endParaRPr lang="en-US" sz="2400" dirty="0"/>
          </a:p>
          <a:p>
            <a:pPr>
              <a:defRPr/>
            </a:pPr>
            <a:endParaRPr lang="en-US" sz="2400" dirty="0"/>
          </a:p>
        </p:txBody>
      </p:sp>
    </p:spTree>
    <p:extLst>
      <p:ext uri="{BB962C8B-B14F-4D97-AF65-F5344CB8AC3E}">
        <p14:creationId xmlns:p14="http://schemas.microsoft.com/office/powerpoint/2010/main" val="26142489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charset="-128"/>
              </a:rPr>
              <a:t>The European Central Bank </a:t>
            </a:r>
            <a:r>
              <a:rPr lang="en-US" altLang="en-US" sz="1800" dirty="0" smtClean="0">
                <a:ea typeface="ヒラギノ角ゴ Pro W3" charset="-128"/>
              </a:rPr>
              <a:t>(2 </a:t>
            </a:r>
            <a:r>
              <a:rPr lang="en-US" altLang="en-US" sz="1800" dirty="0">
                <a:ea typeface="ヒラギノ角ゴ Pro W3" charset="-128"/>
              </a:rPr>
              <a:t>of </a:t>
            </a:r>
            <a:r>
              <a:rPr lang="en-US" altLang="en-US" sz="1800" dirty="0" smtClean="0">
                <a:ea typeface="ヒラギノ角ゴ Pro W3" charset="-128"/>
              </a:rPr>
              <a:t>2)</a:t>
            </a:r>
            <a:endParaRPr lang="en-US" dirty="0"/>
          </a:p>
        </p:txBody>
      </p:sp>
      <p:sp>
        <p:nvSpPr>
          <p:cNvPr id="3" name="Content Placeholder 2"/>
          <p:cNvSpPr>
            <a:spLocks noGrp="1"/>
          </p:cNvSpPr>
          <p:nvPr>
            <p:ph idx="1"/>
          </p:nvPr>
        </p:nvSpPr>
        <p:spPr/>
        <p:txBody>
          <a:bodyPr/>
          <a:lstStyle/>
          <a:p>
            <a:r>
              <a:rPr lang="en-US" altLang="en-US" sz="2400" dirty="0">
                <a:ea typeface="ヒラギノ角ゴ Pro W3" charset="-128"/>
              </a:rPr>
              <a:t>The ECB is the most instrument and goal independent central bank in the world. It was given independence in the Maastricht Treaty, and that policy can only be changed by amending the treaty.</a:t>
            </a:r>
          </a:p>
          <a:p>
            <a:r>
              <a:rPr lang="en-US" altLang="en-US" sz="2400" dirty="0">
                <a:ea typeface="ヒラギノ角ゴ Pro W3" charset="-128"/>
              </a:rPr>
              <a:t>The treaty set the ECB</a:t>
            </a:r>
            <a:r>
              <a:rPr lang="ja-JP" altLang="en-US" sz="2400" dirty="0"/>
              <a:t>’</a:t>
            </a:r>
            <a:r>
              <a:rPr lang="en-US" altLang="ja-JP" sz="2400" dirty="0">
                <a:ea typeface="ヒラギノ角ゴ Pro W3" charset="-128"/>
              </a:rPr>
              <a:t>s long-term goal as price stability, so it</a:t>
            </a:r>
            <a:r>
              <a:rPr lang="ja-JP" altLang="en-US" sz="2400" dirty="0"/>
              <a:t>’</a:t>
            </a:r>
            <a:r>
              <a:rPr lang="en-US" altLang="ja-JP" sz="2400" dirty="0">
                <a:ea typeface="ヒラギノ角ゴ Pro W3" charset="-128"/>
              </a:rPr>
              <a:t>s not entirely free to pursue its own goals.</a:t>
            </a:r>
            <a:endParaRPr lang="en-US" sz="2400" dirty="0"/>
          </a:p>
        </p:txBody>
      </p:sp>
    </p:spTree>
    <p:extLst>
      <p:ext uri="{BB962C8B-B14F-4D97-AF65-F5344CB8AC3E}">
        <p14:creationId xmlns:p14="http://schemas.microsoft.com/office/powerpoint/2010/main" val="25289269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charset="-128"/>
              </a:rPr>
              <a:t>Structure and Independence of Other Foreign Central Banks</a:t>
            </a:r>
            <a:endParaRPr lang="en-US" dirty="0"/>
          </a:p>
        </p:txBody>
      </p:sp>
      <p:sp>
        <p:nvSpPr>
          <p:cNvPr id="3" name="Content Placeholder 2"/>
          <p:cNvSpPr>
            <a:spLocks noGrp="1"/>
          </p:cNvSpPr>
          <p:nvPr>
            <p:ph idx="1"/>
          </p:nvPr>
        </p:nvSpPr>
        <p:spPr/>
        <p:txBody>
          <a:bodyPr/>
          <a:lstStyle/>
          <a:p>
            <a:pPr marL="0" indent="0">
              <a:buNone/>
              <a:defRPr/>
            </a:pPr>
            <a:r>
              <a:rPr lang="en-US" sz="2400" dirty="0">
                <a:ea typeface="ヒラギノ角ゴ Pro W3" charset="0"/>
                <a:cs typeface="ヒラギノ角ゴ Pro W3" charset="0"/>
              </a:rPr>
              <a:t>Unlike the United States, central banks of other industrial countries consist of one central bank that is owned by the government. Here, we examine the structure and independence of four important foreign central banks:</a:t>
            </a:r>
          </a:p>
          <a:p>
            <a:pPr>
              <a:defRPr/>
            </a:pPr>
            <a:r>
              <a:rPr lang="en-US" sz="2400" dirty="0">
                <a:ea typeface="ヒラギノ角ゴ Pro W3" charset="0"/>
                <a:cs typeface="ヒラギノ角ゴ Pro W3" charset="0"/>
              </a:rPr>
              <a:t>Bank of Canada</a:t>
            </a:r>
          </a:p>
          <a:p>
            <a:pPr>
              <a:defRPr/>
            </a:pPr>
            <a:r>
              <a:rPr lang="en-US" sz="2400" dirty="0">
                <a:ea typeface="ヒラギノ角ゴ Pro W3" charset="0"/>
                <a:cs typeface="ヒラギノ角ゴ Pro W3" charset="0"/>
              </a:rPr>
              <a:t>Bank of England</a:t>
            </a:r>
          </a:p>
          <a:p>
            <a:pPr>
              <a:defRPr/>
            </a:pPr>
            <a:r>
              <a:rPr lang="en-US" sz="2400" dirty="0">
                <a:ea typeface="ヒラギノ角ゴ Pro W3" charset="0"/>
                <a:cs typeface="ヒラギノ角ゴ Pro W3" charset="0"/>
              </a:rPr>
              <a:t>Bank of Japan</a:t>
            </a:r>
            <a:endParaRPr lang="en-US" sz="2400" dirty="0"/>
          </a:p>
        </p:txBody>
      </p:sp>
    </p:spTree>
    <p:extLst>
      <p:ext uri="{BB962C8B-B14F-4D97-AF65-F5344CB8AC3E}">
        <p14:creationId xmlns:p14="http://schemas.microsoft.com/office/powerpoint/2010/main" val="33871817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charset="-128"/>
              </a:rPr>
              <a:t>Bank of Canada</a:t>
            </a:r>
            <a:endParaRPr lang="en-US" dirty="0"/>
          </a:p>
        </p:txBody>
      </p:sp>
      <p:sp>
        <p:nvSpPr>
          <p:cNvPr id="3" name="Content Placeholder 2"/>
          <p:cNvSpPr>
            <a:spLocks noGrp="1"/>
          </p:cNvSpPr>
          <p:nvPr>
            <p:ph idx="1"/>
          </p:nvPr>
        </p:nvSpPr>
        <p:spPr/>
        <p:txBody>
          <a:bodyPr/>
          <a:lstStyle/>
          <a:p>
            <a:r>
              <a:rPr lang="en-US" altLang="en-US" sz="2400" dirty="0">
                <a:ea typeface="ヒラギノ角ゴ Pro W3" charset="-128"/>
              </a:rPr>
              <a:t>Founded in 1934</a:t>
            </a:r>
          </a:p>
          <a:p>
            <a:r>
              <a:rPr lang="en-US" altLang="en-US" sz="2400" dirty="0">
                <a:ea typeface="ヒラギノ角ゴ Pro W3" charset="-128"/>
              </a:rPr>
              <a:t>Directors are appointed by the government for three-year terms, and they appoint a governor for a seven-year term.</a:t>
            </a:r>
          </a:p>
          <a:p>
            <a:r>
              <a:rPr lang="en-US" altLang="en-US" sz="2400" dirty="0">
                <a:ea typeface="ヒラギノ角ゴ Pro W3" charset="-128"/>
              </a:rPr>
              <a:t>A governing council is the policy-making group comparable to the FOMC.</a:t>
            </a:r>
          </a:p>
          <a:p>
            <a:r>
              <a:rPr lang="en-US" altLang="en-US" sz="2400" dirty="0">
                <a:ea typeface="ヒラギノ角ゴ Pro W3" charset="-128"/>
              </a:rPr>
              <a:t>In 1967, ultimate monetary authority was given to the government. However, this authority has never been exercised to date.</a:t>
            </a:r>
            <a:endParaRPr lang="en-US" sz="2400" dirty="0"/>
          </a:p>
        </p:txBody>
      </p:sp>
    </p:spTree>
    <p:extLst>
      <p:ext uri="{BB962C8B-B14F-4D97-AF65-F5344CB8AC3E}">
        <p14:creationId xmlns:p14="http://schemas.microsoft.com/office/powerpoint/2010/main" val="8559193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18608"/>
          </a:xfrm>
        </p:spPr>
        <p:txBody>
          <a:bodyPr/>
          <a:lstStyle/>
          <a:p>
            <a:r>
              <a:rPr lang="en-US" altLang="en-US" dirty="0">
                <a:ea typeface="ヒラギノ角ゴ Pro W3" charset="-128"/>
              </a:rPr>
              <a:t>Bank of England</a:t>
            </a:r>
            <a:endParaRPr lang="en-US" dirty="0"/>
          </a:p>
        </p:txBody>
      </p:sp>
      <p:sp>
        <p:nvSpPr>
          <p:cNvPr id="3" name="Content Placeholder 2"/>
          <p:cNvSpPr>
            <a:spLocks noGrp="1"/>
          </p:cNvSpPr>
          <p:nvPr>
            <p:ph idx="1"/>
          </p:nvPr>
        </p:nvSpPr>
        <p:spPr>
          <a:xfrm>
            <a:off x="838200" y="1230489"/>
            <a:ext cx="10515600" cy="4946474"/>
          </a:xfrm>
        </p:spPr>
        <p:txBody>
          <a:bodyPr>
            <a:normAutofit/>
          </a:bodyPr>
          <a:lstStyle/>
          <a:p>
            <a:pPr>
              <a:lnSpc>
                <a:spcPts val="2600"/>
              </a:lnSpc>
            </a:pPr>
            <a:r>
              <a:rPr lang="en-US" altLang="en-US" sz="2400" dirty="0">
                <a:ea typeface="ヒラギノ角ゴ Pro W3" charset="-128"/>
              </a:rPr>
              <a:t>Founded in 1694</a:t>
            </a:r>
          </a:p>
          <a:p>
            <a:pPr>
              <a:lnSpc>
                <a:spcPts val="2600"/>
              </a:lnSpc>
            </a:pPr>
            <a:r>
              <a:rPr lang="en-US" altLang="en-US" sz="2400" dirty="0">
                <a:ea typeface="ヒラギノ角ゴ Pro W3" charset="-128"/>
              </a:rPr>
              <a:t>The </a:t>
            </a:r>
            <a:r>
              <a:rPr lang="ja-JP" altLang="en-US" sz="2400" dirty="0"/>
              <a:t>“</a:t>
            </a:r>
            <a:r>
              <a:rPr lang="en-US" altLang="ja-JP" sz="2400" dirty="0">
                <a:ea typeface="ヒラギノ角ゴ Pro W3" charset="-128"/>
              </a:rPr>
              <a:t>Court</a:t>
            </a:r>
            <a:r>
              <a:rPr lang="ja-JP" altLang="en-US" sz="2400" dirty="0"/>
              <a:t>”</a:t>
            </a:r>
            <a:r>
              <a:rPr lang="en-US" altLang="ja-JP" sz="2400" dirty="0">
                <a:ea typeface="ヒラギノ角ゴ Pro W3" charset="-128"/>
              </a:rPr>
              <a:t> (like our BOG) consists of the governor, two deputy governors (five-year terms), and 16 nonexecutive directors (three-year terms).</a:t>
            </a:r>
          </a:p>
          <a:p>
            <a:pPr>
              <a:lnSpc>
                <a:spcPts val="2600"/>
              </a:lnSpc>
            </a:pPr>
            <a:r>
              <a:rPr lang="en-US" altLang="en-US" sz="2400" dirty="0">
                <a:ea typeface="ヒラギノ角ゴ Pro W3" charset="-128"/>
              </a:rPr>
              <a:t>The Monetary Policy committee compares with the U.S. FOMC, consisting of the governor, deputy governors, two other central bank officials, plus four outside economic experts.</a:t>
            </a:r>
          </a:p>
          <a:p>
            <a:pPr>
              <a:lnSpc>
                <a:spcPts val="2600"/>
              </a:lnSpc>
            </a:pPr>
            <a:r>
              <a:rPr lang="en-US" altLang="en-US" sz="2400" dirty="0">
                <a:ea typeface="ヒラギノ角ゴ Pro W3" charset="-128"/>
              </a:rPr>
              <a:t>The Bank was the least independent of the central banks, until 1997, when it was granted authority to set interest rates.</a:t>
            </a:r>
          </a:p>
          <a:p>
            <a:pPr>
              <a:lnSpc>
                <a:spcPts val="2600"/>
              </a:lnSpc>
            </a:pPr>
            <a:r>
              <a:rPr lang="en-US" altLang="en-US" sz="2400" dirty="0">
                <a:ea typeface="ヒラギノ角ゴ Pro W3" charset="-128"/>
              </a:rPr>
              <a:t>The government can step in under </a:t>
            </a:r>
            <a:r>
              <a:rPr lang="ja-JP" altLang="en-US" sz="2400" dirty="0"/>
              <a:t>“</a:t>
            </a:r>
            <a:r>
              <a:rPr lang="en-US" altLang="ja-JP" sz="2400" dirty="0">
                <a:ea typeface="ヒラギノ角ゴ Pro W3" charset="-128"/>
              </a:rPr>
              <a:t>extreme</a:t>
            </a:r>
            <a:r>
              <a:rPr lang="ja-JP" altLang="en-US" sz="2400" dirty="0"/>
              <a:t>”</a:t>
            </a:r>
            <a:r>
              <a:rPr lang="en-US" altLang="ja-JP" sz="2400" dirty="0">
                <a:ea typeface="ヒラギノ角ゴ Pro W3" charset="-128"/>
              </a:rPr>
              <a:t> circumstances, but has never done so yet.</a:t>
            </a:r>
            <a:endParaRPr lang="en-US" sz="2400" dirty="0"/>
          </a:p>
        </p:txBody>
      </p:sp>
    </p:spTree>
    <p:extLst>
      <p:ext uri="{BB962C8B-B14F-4D97-AF65-F5344CB8AC3E}">
        <p14:creationId xmlns:p14="http://schemas.microsoft.com/office/powerpoint/2010/main" val="4647702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2475"/>
          </a:xfrm>
        </p:spPr>
        <p:txBody>
          <a:bodyPr/>
          <a:lstStyle/>
          <a:p>
            <a:r>
              <a:rPr lang="en-US" altLang="en-US" dirty="0">
                <a:ea typeface="ヒラギノ角ゴ Pro W3" charset="-128"/>
              </a:rPr>
              <a:t>Bank of Japan (Nippon </a:t>
            </a:r>
            <a:r>
              <a:rPr lang="en-US" altLang="en-US" dirty="0" err="1">
                <a:ea typeface="ヒラギノ角ゴ Pro W3" charset="-128"/>
              </a:rPr>
              <a:t>Ginko</a:t>
            </a:r>
            <a:r>
              <a:rPr lang="en-US" altLang="en-US" dirty="0">
                <a:ea typeface="ヒラギノ角ゴ Pro W3" charset="-128"/>
              </a:rPr>
              <a:t>) </a:t>
            </a:r>
            <a:endParaRPr lang="en-US" dirty="0"/>
          </a:p>
        </p:txBody>
      </p:sp>
      <p:sp>
        <p:nvSpPr>
          <p:cNvPr id="3" name="Content Placeholder 2"/>
          <p:cNvSpPr>
            <a:spLocks noGrp="1"/>
          </p:cNvSpPr>
          <p:nvPr>
            <p:ph idx="1"/>
          </p:nvPr>
        </p:nvSpPr>
        <p:spPr>
          <a:xfrm>
            <a:off x="756356" y="1286933"/>
            <a:ext cx="10597444" cy="4890030"/>
          </a:xfrm>
        </p:spPr>
        <p:txBody>
          <a:bodyPr>
            <a:normAutofit/>
          </a:bodyPr>
          <a:lstStyle/>
          <a:p>
            <a:r>
              <a:rPr lang="en-US" altLang="en-US" sz="2400" dirty="0">
                <a:ea typeface="ヒラギノ角ゴ Pro W3" charset="-128"/>
              </a:rPr>
              <a:t>Founded in 1882</a:t>
            </a:r>
          </a:p>
          <a:p>
            <a:r>
              <a:rPr lang="en-US" altLang="en-US" sz="2400" dirty="0">
                <a:ea typeface="ヒラギノ角ゴ Pro W3" charset="-128"/>
              </a:rPr>
              <a:t>The Policy Board sets monetary policy, and consists of the governor, two vice governors, and six outside members. All serve five-year terms.</a:t>
            </a:r>
          </a:p>
          <a:p>
            <a:r>
              <a:rPr lang="en-US" altLang="en-US" sz="2400" dirty="0">
                <a:ea typeface="ヒラギノ角ゴ Pro W3" charset="-128"/>
              </a:rPr>
              <a:t>The Bank of Japan Law (1998) gave the Bank considerable instrument and goal independence.</a:t>
            </a:r>
          </a:p>
          <a:p>
            <a:r>
              <a:rPr lang="en-US" altLang="en-US" sz="2400" dirty="0">
                <a:ea typeface="ヒラギノ角ゴ Pro W3" charset="-128"/>
              </a:rPr>
              <a:t>Japan</a:t>
            </a:r>
            <a:r>
              <a:rPr lang="ja-JP" altLang="en-US" sz="2400" dirty="0"/>
              <a:t>’</a:t>
            </a:r>
            <a:r>
              <a:rPr lang="en-US" altLang="ja-JP" sz="2400" dirty="0">
                <a:ea typeface="ヒラギノ角ゴ Pro W3" charset="-128"/>
              </a:rPr>
              <a:t>s Ministry of Japan can exert authority through its budgetary approval of the Bank</a:t>
            </a:r>
            <a:r>
              <a:rPr lang="ja-JP" altLang="en-US" sz="2400" dirty="0"/>
              <a:t>’</a:t>
            </a:r>
            <a:r>
              <a:rPr lang="en-US" altLang="ja-JP" sz="2400" dirty="0">
                <a:ea typeface="ヒラギノ角ゴ Pro W3" charset="-128"/>
              </a:rPr>
              <a:t>s non-monetary spending</a:t>
            </a:r>
            <a:r>
              <a:rPr lang="en-US" altLang="ja-JP" sz="2400" dirty="0" smtClean="0">
                <a:ea typeface="ヒラギノ角ゴ Pro W3" charset="-128"/>
              </a:rPr>
              <a:t>.</a:t>
            </a:r>
          </a:p>
          <a:p>
            <a:r>
              <a:rPr lang="en-US" altLang="en-US" sz="2400" dirty="0">
                <a:ea typeface="ヒラギノ角ゴ Pro W3" charset="-128"/>
              </a:rPr>
              <a:t>Recently, Ministry of Finance lost its authority to oversee many operations of the Bank of Japan.</a:t>
            </a:r>
          </a:p>
          <a:p>
            <a:r>
              <a:rPr lang="en-US" altLang="en-US" sz="2400" dirty="0">
                <a:ea typeface="ヒラギノ角ゴ Pro W3" charset="-128"/>
              </a:rPr>
              <a:t>In a recent episode, the new Abe government put pressure on the Bank of Japan to adopt a 2% inflation target against the wishes of its current Governor.</a:t>
            </a:r>
          </a:p>
          <a:p>
            <a:r>
              <a:rPr lang="en-US" altLang="en-US" sz="2400" dirty="0">
                <a:ea typeface="ヒラギノ角ゴ Pro W3" charset="-128"/>
              </a:rPr>
              <a:t>Governor resigned! May suggest that the Bank of Japan</a:t>
            </a:r>
            <a:r>
              <a:rPr lang="ja-JP" altLang="en-US" sz="2400" dirty="0"/>
              <a:t>’</a:t>
            </a:r>
            <a:r>
              <a:rPr lang="en-US" altLang="ja-JP" sz="2400" dirty="0">
                <a:ea typeface="ヒラギノ角ゴ Pro W3" charset="-128"/>
              </a:rPr>
              <a:t>s independence is limited.</a:t>
            </a:r>
            <a:endParaRPr lang="en-US" sz="2400" dirty="0"/>
          </a:p>
          <a:p>
            <a:endParaRPr lang="en-US" sz="2400" dirty="0"/>
          </a:p>
        </p:txBody>
      </p:sp>
    </p:spTree>
    <p:extLst>
      <p:ext uri="{BB962C8B-B14F-4D97-AF65-F5344CB8AC3E}">
        <p14:creationId xmlns:p14="http://schemas.microsoft.com/office/powerpoint/2010/main" val="4033586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charset="-128"/>
              </a:rPr>
              <a:t>Trend toward Independence</a:t>
            </a:r>
            <a:endParaRPr lang="en-US" dirty="0"/>
          </a:p>
        </p:txBody>
      </p:sp>
      <p:sp>
        <p:nvSpPr>
          <p:cNvPr id="3" name="Content Placeholder 2"/>
          <p:cNvSpPr>
            <a:spLocks noGrp="1"/>
          </p:cNvSpPr>
          <p:nvPr>
            <p:ph idx="1"/>
          </p:nvPr>
        </p:nvSpPr>
        <p:spPr/>
        <p:txBody>
          <a:bodyPr/>
          <a:lstStyle/>
          <a:p>
            <a:pPr marL="0" indent="0">
              <a:buNone/>
            </a:pPr>
            <a:r>
              <a:rPr lang="en-US" altLang="en-US" sz="2400" dirty="0">
                <a:ea typeface="ヒラギノ角ゴ Pro W3" charset="-128"/>
              </a:rPr>
              <a:t>In recent years, we have seen a remarkable trend toward increasing independence. The Fed used to be substantially more independent than other central banks, but this has changed with the formation of the ECB and changes at other central banks. This trend should continue.</a:t>
            </a:r>
            <a:endParaRPr lang="en-US" sz="2400" dirty="0"/>
          </a:p>
        </p:txBody>
      </p:sp>
    </p:spTree>
    <p:extLst>
      <p:ext uri="{BB962C8B-B14F-4D97-AF65-F5344CB8AC3E}">
        <p14:creationId xmlns:p14="http://schemas.microsoft.com/office/powerpoint/2010/main" val="10834070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13808"/>
          </a:xfrm>
        </p:spPr>
        <p:txBody>
          <a:bodyPr>
            <a:normAutofit fontScale="90000"/>
          </a:bodyPr>
          <a:lstStyle/>
          <a:p>
            <a:r>
              <a:rPr lang="en-US" altLang="en-US" dirty="0">
                <a:ea typeface="ヒラギノ角ゴ Pro W3" charset="-128"/>
              </a:rPr>
              <a:t>Chapter </a:t>
            </a:r>
            <a:r>
              <a:rPr lang="en-US" altLang="en-US" dirty="0" smtClean="0">
                <a:ea typeface="ヒラギノ角ゴ Pro W3" charset="-128"/>
              </a:rPr>
              <a:t>Summary</a:t>
            </a:r>
            <a:endParaRPr lang="en-US" dirty="0"/>
          </a:p>
        </p:txBody>
      </p:sp>
      <p:sp>
        <p:nvSpPr>
          <p:cNvPr id="3" name="Content Placeholder 2"/>
          <p:cNvSpPr>
            <a:spLocks noGrp="1"/>
          </p:cNvSpPr>
          <p:nvPr>
            <p:ph idx="1"/>
          </p:nvPr>
        </p:nvSpPr>
        <p:spPr>
          <a:xfrm>
            <a:off x="609600" y="1038578"/>
            <a:ext cx="10744200" cy="5138385"/>
          </a:xfrm>
        </p:spPr>
        <p:txBody>
          <a:bodyPr/>
          <a:lstStyle/>
          <a:p>
            <a:r>
              <a:rPr lang="en-US" altLang="en-US" sz="2400" dirty="0">
                <a:ea typeface="ヒラギノ角ゴ Pro W3" charset="-128"/>
              </a:rPr>
              <a:t>Origins of the Federal Reserve System: A brief history on central banking in the U.S. was discussed, including key dates leading to the formation of the Fed.</a:t>
            </a:r>
          </a:p>
          <a:p>
            <a:r>
              <a:rPr lang="en-US" altLang="en-US" sz="2400" dirty="0">
                <a:ea typeface="ヒラギノ角ゴ Pro W3" charset="-128"/>
              </a:rPr>
              <a:t>Structure of the Federal Reserve System: The checks and balances of power in the Federal Reserve System were outlined</a:t>
            </a:r>
            <a:r>
              <a:rPr lang="en-US" altLang="en-US" sz="2400" dirty="0" smtClean="0">
                <a:ea typeface="ヒラギノ角ゴ Pro W3" charset="-128"/>
              </a:rPr>
              <a:t>.</a:t>
            </a:r>
          </a:p>
          <a:p>
            <a:r>
              <a:rPr lang="en-US" altLang="en-US" sz="2400" dirty="0">
                <a:ea typeface="ヒラギノ角ゴ Pro W3" charset="-128"/>
              </a:rPr>
              <a:t>Structure of the Federal Reserve System: Further, the internal structure of the Fed and the important relationships were detailed.</a:t>
            </a:r>
          </a:p>
          <a:p>
            <a:r>
              <a:rPr lang="en-US" altLang="en-US" sz="2400" dirty="0">
                <a:ea typeface="ヒラギノ角ゴ Pro W3" charset="-128"/>
              </a:rPr>
              <a:t>How Independent is the Fed?: Both the instrument independence and goal independence of the Federal Reserve System was discussed</a:t>
            </a:r>
            <a:r>
              <a:rPr lang="en-US" altLang="en-US" sz="2400" dirty="0" smtClean="0">
                <a:ea typeface="ヒラギノ角ゴ Pro W3" charset="-128"/>
              </a:rPr>
              <a:t>.</a:t>
            </a:r>
          </a:p>
          <a:p>
            <a:r>
              <a:rPr lang="en-US" altLang="en-US" sz="2400" dirty="0">
                <a:ea typeface="ヒラギノ角ゴ Pro W3" charset="-128"/>
              </a:rPr>
              <a:t>Should the Fed Be Independent?: This </a:t>
            </a:r>
            <a:r>
              <a:rPr lang="ja-JP" altLang="en-US" sz="2400" dirty="0"/>
              <a:t>“</a:t>
            </a:r>
            <a:r>
              <a:rPr lang="en-US" altLang="ja-JP" sz="2400" dirty="0">
                <a:ea typeface="ヒラギノ角ゴ Pro W3" charset="-128"/>
              </a:rPr>
              <a:t>big picture</a:t>
            </a:r>
            <a:r>
              <a:rPr lang="ja-JP" altLang="en-US" sz="2400" dirty="0"/>
              <a:t>”</a:t>
            </a:r>
            <a:r>
              <a:rPr lang="en-US" altLang="ja-JP" sz="2400" dirty="0">
                <a:ea typeface="ヒラギノ角ゴ Pro W3" charset="-128"/>
              </a:rPr>
              <a:t> question was asked and examined from various perspectives.</a:t>
            </a:r>
          </a:p>
          <a:p>
            <a:r>
              <a:rPr lang="en-US" altLang="en-US" sz="2400" dirty="0">
                <a:ea typeface="ヒラギノ角ゴ Pro W3" charset="-128"/>
              </a:rPr>
              <a:t>Structure and Independence of the ECB and Other Foreign Central Banks: The instrument and goal independence of the foreign counterparts of the Federal Reserve System was discussed.</a:t>
            </a:r>
            <a:endParaRPr lang="en-US" sz="2400" dirty="0"/>
          </a:p>
          <a:p>
            <a:endParaRPr lang="en-US" sz="2400" dirty="0"/>
          </a:p>
          <a:p>
            <a:endParaRPr lang="en-US" sz="2400" dirty="0"/>
          </a:p>
        </p:txBody>
      </p:sp>
    </p:spTree>
    <p:extLst>
      <p:ext uri="{BB962C8B-B14F-4D97-AF65-F5344CB8AC3E}">
        <p14:creationId xmlns:p14="http://schemas.microsoft.com/office/powerpoint/2010/main" val="2530345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charset="-128"/>
              </a:rPr>
              <a:t>Federal Reserve Act of 1913</a:t>
            </a:r>
            <a:endParaRPr lang="en-US" dirty="0"/>
          </a:p>
        </p:txBody>
      </p:sp>
      <p:sp>
        <p:nvSpPr>
          <p:cNvPr id="3" name="Content Placeholder 2"/>
          <p:cNvSpPr>
            <a:spLocks noGrp="1"/>
          </p:cNvSpPr>
          <p:nvPr>
            <p:ph idx="1"/>
          </p:nvPr>
        </p:nvSpPr>
        <p:spPr/>
        <p:txBody>
          <a:bodyPr/>
          <a:lstStyle/>
          <a:p>
            <a:r>
              <a:rPr lang="en-US" altLang="en-US" sz="2400" dirty="0"/>
              <a:t>Fear of a </a:t>
            </a:r>
            <a:r>
              <a:rPr lang="ja-JP" altLang="en-US" sz="2400" dirty="0"/>
              <a:t>“</a:t>
            </a:r>
            <a:r>
              <a:rPr lang="en-US" altLang="ja-JP" sz="2400" dirty="0"/>
              <a:t>central authority</a:t>
            </a:r>
            <a:r>
              <a:rPr lang="ja-JP" altLang="en-US" sz="2400" dirty="0"/>
              <a:t>”</a:t>
            </a:r>
            <a:r>
              <a:rPr lang="en-US" altLang="ja-JP" sz="2400" dirty="0"/>
              <a:t> was rampant—people worried that powerful Wall Street interests would manipulate the system.</a:t>
            </a:r>
          </a:p>
          <a:p>
            <a:r>
              <a:rPr lang="en-US" altLang="en-US" sz="2400" dirty="0">
                <a:ea typeface="ヒラギノ角ゴ Pro W3" charset="-128"/>
              </a:rPr>
              <a:t>Questions arose as to whether such a monetary authority would be private or a government institution.</a:t>
            </a:r>
          </a:p>
          <a:p>
            <a:r>
              <a:rPr lang="en-US" altLang="en-US" sz="2400" dirty="0">
                <a:ea typeface="ヒラギノ角ゴ Pro W3" charset="-128"/>
              </a:rPr>
              <a:t>The Federal Reserve Act of 1913 was a compromise that created the Federal Reserve System, including elaborate checks and balances.</a:t>
            </a:r>
            <a:endParaRPr lang="en-US" sz="2400" dirty="0"/>
          </a:p>
        </p:txBody>
      </p:sp>
    </p:spTree>
    <p:extLst>
      <p:ext uri="{BB962C8B-B14F-4D97-AF65-F5344CB8AC3E}">
        <p14:creationId xmlns:p14="http://schemas.microsoft.com/office/powerpoint/2010/main" val="7278894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charset="-128"/>
              </a:rPr>
              <a:t>Inside the Fed: The Political Genius of the </a:t>
            </a:r>
            <a:r>
              <a:rPr lang="en-US" altLang="en-US" dirty="0" smtClean="0">
                <a:ea typeface="ヒラギノ角ゴ Pro W3" charset="-128"/>
              </a:rPr>
              <a:t>Founders </a:t>
            </a:r>
            <a:r>
              <a:rPr lang="en-US" altLang="en-US" dirty="0">
                <a:ea typeface="ヒラギノ角ゴ Pro W3" charset="-128"/>
              </a:rPr>
              <a:t>of the FRS</a:t>
            </a:r>
            <a:endParaRPr lang="en-US" dirty="0"/>
          </a:p>
        </p:txBody>
      </p:sp>
      <p:sp>
        <p:nvSpPr>
          <p:cNvPr id="3" name="Content Placeholder 2"/>
          <p:cNvSpPr>
            <a:spLocks noGrp="1"/>
          </p:cNvSpPr>
          <p:nvPr>
            <p:ph idx="1"/>
          </p:nvPr>
        </p:nvSpPr>
        <p:spPr/>
        <p:txBody>
          <a:bodyPr/>
          <a:lstStyle/>
          <a:p>
            <a:pPr>
              <a:buFont typeface="Arial" charset="0"/>
              <a:buChar char="•"/>
              <a:defRPr/>
            </a:pPr>
            <a:r>
              <a:rPr lang="en-US" sz="2400" dirty="0"/>
              <a:t>The founders decided against concentrating the federal banking system in NYC or D.C. in order to maintain public support for the idea, increasing its effectiveness.</a:t>
            </a:r>
          </a:p>
          <a:p>
            <a:pPr>
              <a:buFont typeface="Arial" charset="0"/>
              <a:buChar char="•"/>
              <a:defRPr/>
            </a:pPr>
            <a:r>
              <a:rPr lang="en-US" sz="2400" dirty="0"/>
              <a:t>The 12 branches are spread across the country to make sure all regions of the country are represented in policy deliberations.</a:t>
            </a:r>
          </a:p>
          <a:p>
            <a:pPr>
              <a:buFont typeface="Arial" charset="0"/>
              <a:buChar char="•"/>
              <a:defRPr/>
            </a:pPr>
            <a:r>
              <a:rPr lang="en-US" sz="2400" dirty="0"/>
              <a:t>The banks are quasi-private institutions, promoting a concern with regional issues.</a:t>
            </a:r>
          </a:p>
        </p:txBody>
      </p:sp>
    </p:spTree>
    <p:extLst>
      <p:ext uri="{BB962C8B-B14F-4D97-AF65-F5344CB8AC3E}">
        <p14:creationId xmlns:p14="http://schemas.microsoft.com/office/powerpoint/2010/main" val="29950784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0875"/>
          </a:xfrm>
        </p:spPr>
        <p:txBody>
          <a:bodyPr>
            <a:normAutofit fontScale="90000"/>
          </a:bodyPr>
          <a:lstStyle/>
          <a:p>
            <a:r>
              <a:rPr lang="en-US" altLang="en-US" dirty="0">
                <a:ea typeface="ヒラギノ角ゴ Pro W3" charset="-128"/>
              </a:rPr>
              <a:t>Structure of the Federal Reserve System </a:t>
            </a:r>
            <a:endParaRPr lang="en-US" dirty="0"/>
          </a:p>
        </p:txBody>
      </p:sp>
      <p:sp>
        <p:nvSpPr>
          <p:cNvPr id="3" name="Content Placeholder 2"/>
          <p:cNvSpPr>
            <a:spLocks noGrp="1"/>
          </p:cNvSpPr>
          <p:nvPr>
            <p:ph idx="1"/>
          </p:nvPr>
        </p:nvSpPr>
        <p:spPr>
          <a:xfrm>
            <a:off x="711200" y="1151467"/>
            <a:ext cx="10642600" cy="5025496"/>
          </a:xfrm>
        </p:spPr>
        <p:txBody>
          <a:bodyPr/>
          <a:lstStyle/>
          <a:p>
            <a:r>
              <a:rPr lang="en-US" altLang="en-US" sz="2400" dirty="0">
                <a:ea typeface="ヒラギノ角ゴ Pro W3" charset="-128"/>
              </a:rPr>
              <a:t>Design was intended to diffuse power along the following dimensions:</a:t>
            </a:r>
          </a:p>
          <a:p>
            <a:pPr lvl="1"/>
            <a:r>
              <a:rPr lang="en-US" altLang="en-US" sz="2200" dirty="0">
                <a:ea typeface="ヒラギノ角ゴ Pro W3" charset="-128"/>
              </a:rPr>
              <a:t>Regions of the U.S.</a:t>
            </a:r>
            <a:endParaRPr lang="en-US" sz="2200" dirty="0"/>
          </a:p>
          <a:p>
            <a:pPr lvl="1"/>
            <a:r>
              <a:rPr lang="en-US" altLang="en-US" sz="2200" dirty="0">
                <a:ea typeface="ヒラギノ角ゴ Pro W3" charset="-128"/>
              </a:rPr>
              <a:t>Government and private sector interests</a:t>
            </a:r>
            <a:endParaRPr lang="en-US" sz="2200" dirty="0"/>
          </a:p>
          <a:p>
            <a:pPr lvl="1"/>
            <a:r>
              <a:rPr lang="en-US" altLang="en-US" sz="2200" dirty="0">
                <a:ea typeface="ヒラギノ角ゴ Pro W3" charset="-128"/>
              </a:rPr>
              <a:t>Needs of bankers, businesses, and the public</a:t>
            </a:r>
            <a:endParaRPr lang="en-US" sz="2200" dirty="0"/>
          </a:p>
          <a:p>
            <a:r>
              <a:rPr lang="en-US" altLang="en-US" sz="2400" dirty="0">
                <a:ea typeface="ヒラギノ角ゴ Pro W3" charset="-128"/>
              </a:rPr>
              <a:t>The system as it exists now includes:</a:t>
            </a:r>
          </a:p>
          <a:p>
            <a:pPr lvl="1"/>
            <a:r>
              <a:rPr lang="en-US" altLang="en-US" sz="2200" dirty="0">
                <a:ea typeface="ヒラギノ角ゴ Pro W3" charset="-128"/>
              </a:rPr>
              <a:t>Twelve Federal Reserve Banks</a:t>
            </a:r>
            <a:endParaRPr lang="en-US" sz="2200" dirty="0"/>
          </a:p>
          <a:p>
            <a:pPr lvl="1"/>
            <a:r>
              <a:rPr lang="en-US" altLang="en-US" sz="2200" dirty="0">
                <a:ea typeface="ヒラギノ角ゴ Pro W3" charset="-128"/>
              </a:rPr>
              <a:t>Board of Governors (BOG) of the Federal Reserve System</a:t>
            </a:r>
            <a:endParaRPr lang="en-US" sz="2200" dirty="0"/>
          </a:p>
          <a:p>
            <a:pPr lvl="1"/>
            <a:r>
              <a:rPr lang="en-US" altLang="en-US" sz="2200" dirty="0">
                <a:ea typeface="ヒラギノ角ゴ Pro W3" charset="-128"/>
              </a:rPr>
              <a:t>Federal Open Market Committee (FOMC)</a:t>
            </a:r>
            <a:endParaRPr lang="en-US" sz="2200" dirty="0"/>
          </a:p>
          <a:p>
            <a:pPr lvl="1"/>
            <a:r>
              <a:rPr lang="en-US" altLang="en-US" sz="2200" dirty="0">
                <a:ea typeface="ヒラギノ角ゴ Pro W3" charset="-128"/>
              </a:rPr>
              <a:t>Federal Advisory Council</a:t>
            </a:r>
            <a:endParaRPr lang="en-US" sz="2200" dirty="0"/>
          </a:p>
          <a:p>
            <a:pPr lvl="1"/>
            <a:r>
              <a:rPr lang="en-US" altLang="en-US" sz="2200" dirty="0">
                <a:ea typeface="ヒラギノ角ゴ Pro W3" charset="-128"/>
              </a:rPr>
              <a:t>Member Banks (around 2,000)</a:t>
            </a:r>
            <a:endParaRPr lang="en-US" sz="2200" dirty="0"/>
          </a:p>
        </p:txBody>
      </p:sp>
    </p:spTree>
    <p:extLst>
      <p:ext uri="{BB962C8B-B14F-4D97-AF65-F5344CB8AC3E}">
        <p14:creationId xmlns:p14="http://schemas.microsoft.com/office/powerpoint/2010/main" val="36679620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2734" y="0"/>
            <a:ext cx="10515600" cy="684742"/>
          </a:xfrm>
        </p:spPr>
        <p:txBody>
          <a:bodyPr/>
          <a:lstStyle/>
          <a:p>
            <a:r>
              <a:rPr lang="en-US" sz="2400" dirty="0"/>
              <a:t>Figure 9.1 Structure and Responsibility for Policy Tools in the Federal Reserve System</a:t>
            </a:r>
          </a:p>
        </p:txBody>
      </p:sp>
      <p:pic>
        <p:nvPicPr>
          <p:cNvPr id="4" name="Picture 2" descr="It shows that Federal Reserve System consists of following parts:&#10;◦ Board of Governors: Seven members, including the chair, appointed by the president of the United States and confirmed by the Senate&#10;◦ Twelve Federal Reserve Banks (FRBs): Each with nine directors who appoint president and other officers of the FRB&#10;◦ Member Banks: Around 2,000 member commercial banks&#10;◦ Federal Open Market Committee (FOMC): Seven members of Board of Governors plus presidents of FRB of New York and four other FRBs&#10;◦ Federal Advisory Council: Twelve members (bankers), one from each district&#10;The policy tools shown are reserve requirements, open market operations, and discount rate. The functions of various parts of Federal Reserve System shown in the diagram are as follows:&#10;◦ Board of Governors&#10;  ‒ Appoints three directors to each FRB&#10;  ‒ Sets (within limits) reserve requirements&#10;  ‒ Reviews and determines discount rate&#10;◦ Twelve Federal Reserve Banks (FRBs)&#10;  ‒ Establish discount rate&#10;  ‒ Select Federal Advisory Council&#10;◦ Member Banks&#10;  ‒ Elect six directors to each FRB&#10;◦ Federal Open Market Committee (FOMC)&#10;  ‒ Directs open market operations&#10;  ‒ Advises reserve requirements and discount ra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44889" y="505098"/>
            <a:ext cx="7056512" cy="60424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742976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charset="-128"/>
              </a:rPr>
              <a:t>Twelve Federal Reserve Banks</a:t>
            </a:r>
            <a:endParaRPr lang="en-US" dirty="0"/>
          </a:p>
        </p:txBody>
      </p:sp>
      <p:sp>
        <p:nvSpPr>
          <p:cNvPr id="3" name="Content Placeholder 2"/>
          <p:cNvSpPr>
            <a:spLocks noGrp="1"/>
          </p:cNvSpPr>
          <p:nvPr>
            <p:ph idx="1"/>
          </p:nvPr>
        </p:nvSpPr>
        <p:spPr/>
        <p:txBody>
          <a:bodyPr/>
          <a:lstStyle/>
          <a:p>
            <a:r>
              <a:rPr lang="en-US" altLang="en-US" sz="2400" dirty="0">
                <a:ea typeface="ヒラギノ角ゴ Pro W3" charset="-128"/>
              </a:rPr>
              <a:t>Each of the twelve districts has a main Federal Reserve Bank and at least one branch office</a:t>
            </a:r>
          </a:p>
          <a:p>
            <a:r>
              <a:rPr lang="en-US" altLang="en-US" sz="2400" dirty="0">
                <a:ea typeface="ヒラギノ角ゴ Pro W3" charset="-128"/>
              </a:rPr>
              <a:t>The banks are </a:t>
            </a:r>
            <a:r>
              <a:rPr lang="ja-JP" altLang="en-US" sz="2400" dirty="0"/>
              <a:t>“</a:t>
            </a:r>
            <a:r>
              <a:rPr lang="en-US" altLang="ja-JP" sz="2400" dirty="0">
                <a:ea typeface="ヒラギノ角ゴ Pro W3" charset="-128"/>
              </a:rPr>
              <a:t>quasi-public</a:t>
            </a:r>
            <a:r>
              <a:rPr lang="ja-JP" altLang="en-US" sz="2400" dirty="0"/>
              <a:t>”</a:t>
            </a:r>
            <a:endParaRPr lang="en-US" altLang="ja-JP" sz="2400" dirty="0">
              <a:ea typeface="ヒラギノ角ゴ Pro W3" charset="-128"/>
            </a:endParaRPr>
          </a:p>
          <a:p>
            <a:pPr lvl="1"/>
            <a:r>
              <a:rPr lang="en-US" altLang="en-US" dirty="0">
                <a:ea typeface="ヒラギノ角ゴ Pro W3" charset="-128"/>
              </a:rPr>
              <a:t>Owned by member commercial banks in the </a:t>
            </a:r>
            <a:r>
              <a:rPr lang="en-US" altLang="en-US" dirty="0" smtClean="0">
                <a:ea typeface="ヒラギノ角ゴ Pro W3" charset="-128"/>
              </a:rPr>
              <a:t>district</a:t>
            </a:r>
            <a:endParaRPr lang="en-US" dirty="0"/>
          </a:p>
          <a:p>
            <a:pPr lvl="1"/>
            <a:r>
              <a:rPr lang="en-US" altLang="en-US" dirty="0" smtClean="0">
                <a:ea typeface="ヒラギノ角ゴ Pro W3" charset="-128"/>
              </a:rPr>
              <a:t>Member </a:t>
            </a:r>
            <a:r>
              <a:rPr lang="en-US" altLang="en-US" dirty="0">
                <a:ea typeface="ヒラギノ角ゴ Pro W3" charset="-128"/>
              </a:rPr>
              <a:t>banks elect six directors, while three directors are appointed by the Board of </a:t>
            </a:r>
            <a:r>
              <a:rPr lang="en-US" altLang="en-US" dirty="0" smtClean="0">
                <a:ea typeface="ヒラギノ角ゴ Pro W3" charset="-128"/>
              </a:rPr>
              <a:t>Governors</a:t>
            </a:r>
            <a:endParaRPr lang="en-US" dirty="0"/>
          </a:p>
          <a:p>
            <a:pPr lvl="1"/>
            <a:r>
              <a:rPr lang="en-US" altLang="en-US" dirty="0" smtClean="0">
                <a:ea typeface="ヒラギノ角ゴ Pro W3" charset="-128"/>
              </a:rPr>
              <a:t>Directors </a:t>
            </a:r>
            <a:r>
              <a:rPr lang="en-US" altLang="en-US" dirty="0">
                <a:ea typeface="ヒラギノ角ゴ Pro W3" charset="-128"/>
              </a:rPr>
              <a:t>represent professional bankers, prominent business leaders, and public interests (three from </a:t>
            </a:r>
            <a:br>
              <a:rPr lang="en-US" altLang="en-US" dirty="0">
                <a:ea typeface="ヒラギノ角ゴ Pro W3" charset="-128"/>
              </a:rPr>
            </a:br>
            <a:r>
              <a:rPr lang="en-US" altLang="en-US" dirty="0">
                <a:ea typeface="ヒラギノ角ゴ Pro W3" charset="-128"/>
              </a:rPr>
              <a:t>each group</a:t>
            </a:r>
            <a:r>
              <a:rPr lang="en-US" altLang="en-US" dirty="0" smtClean="0">
                <a:ea typeface="ヒラギノ角ゴ Pro W3" charset="-128"/>
              </a:rPr>
              <a:t>)</a:t>
            </a:r>
            <a:endParaRPr lang="en-US" dirty="0"/>
          </a:p>
        </p:txBody>
      </p:sp>
    </p:spTree>
    <p:extLst>
      <p:ext uri="{BB962C8B-B14F-4D97-AF65-F5344CB8AC3E}">
        <p14:creationId xmlns:p14="http://schemas.microsoft.com/office/powerpoint/2010/main" val="1381329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578" y="82903"/>
            <a:ext cx="10515600" cy="425097"/>
          </a:xfrm>
        </p:spPr>
        <p:txBody>
          <a:bodyPr/>
          <a:lstStyle/>
          <a:p>
            <a:r>
              <a:rPr lang="en-US" altLang="en-US" sz="2400" dirty="0">
                <a:ea typeface="ヒラギノ角ゴ Pro W3" charset="-128"/>
              </a:rPr>
              <a:t>Figure 9.2 Federal Reserve System</a:t>
            </a:r>
            <a:endParaRPr lang="en-US" dirty="0"/>
          </a:p>
        </p:txBody>
      </p:sp>
      <p:pic>
        <p:nvPicPr>
          <p:cNvPr id="4" name="Picture 2" descr="The map show 12 Federal Districts as follows:&#10;◦ District 1: ME, NH, VT, MA, RI, CT&#10;◦ District 2: NY&#10;◦ District 3: PA, NJ, DE&#10;◦ District 4: OH&#10;◦ District 5: WV, VA, NC, SC, DC&#10;◦ District 6: TN, AL, GA, FL&#10;◦ District 7: IA, IL, IN, WI, MI&#10;◦ District 8: MO, KY, AR, MS&#10;◦ District 9: MN, SD, ND, MT&#10;◦ District 10: WY, CO, NE, KS, OK&#10;◦ District 11: LA, TX, NM&#10;◦ District 12: WA, OR, ID, NV, UT, CA, AZ, AK, HI&#10;The Board of Governors of the Federal Reserve System is shown in Washington. &#10;The Federal Reserve bank cities shown are as follows:&#10;◦ Boston&#10;◦ New York&#10;◦ Philadelphia&#10;◦ Richmond&#10;◦ Cleveland&#10;◦ Atlanta&#10;◦ Chicago&#10;◦ St. Louis&#10;◦ Kansas City&#10;◦ Dallas&#10;◦ San Francisco&#10;The Federal Reserve branch cities shown are as follows:&#10;◦ Buffalo&#10;◦ Baltimore&#10;◦ Detroit&#10;◦ Cincinnati&#10;◦ Louisville&#10;◦ Charlotte&#10;◦ Nashville&#10;◦ Miami&#10;◦ Birmingham&#10;◦ Little Rock&#10;◦ New Orleans&#10;◦ Jacksonville&#10;◦ Memphis&#10;◦ San Antonio&#10;◦ Houston&#10;◦ Oklahoma City&#10;◦ Omaha&#10;◦ El Paso&#10;◦ Denver&#10;◦ Salt Lake City&#10;◦ Los Angeles&#10;◦ Helena&#10;◦ Portland&#10;◦ Seattl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3333" y="756759"/>
            <a:ext cx="9076267" cy="58579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799898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977</TotalTime>
  <Words>3336</Words>
  <Application>Microsoft Office PowerPoint</Application>
  <PresentationFormat>Widescreen</PresentationFormat>
  <Paragraphs>237</Paragraphs>
  <Slides>39</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39</vt:i4>
      </vt:variant>
    </vt:vector>
  </HeadingPairs>
  <TitlesOfParts>
    <vt:vector size="47" baseType="lpstr">
      <vt:lpstr>游ゴシック</vt:lpstr>
      <vt:lpstr>游ゴシック Light</vt:lpstr>
      <vt:lpstr>Arial</vt:lpstr>
      <vt:lpstr>Calibri</vt:lpstr>
      <vt:lpstr>Calibri Light</vt:lpstr>
      <vt:lpstr>Verdana</vt:lpstr>
      <vt:lpstr>ヒラギノ角ゴ Pro W3</vt:lpstr>
      <vt:lpstr>Office Theme</vt:lpstr>
      <vt:lpstr>    Topic 13: Central Banks and the Federal Reserve System</vt:lpstr>
      <vt:lpstr>Chapter Preview</vt:lpstr>
      <vt:lpstr>Origins of the Federal Reserve System</vt:lpstr>
      <vt:lpstr>Federal Reserve Act of 1913</vt:lpstr>
      <vt:lpstr>Inside the Fed: The Political Genius of the Founders of the FRS</vt:lpstr>
      <vt:lpstr>Structure of the Federal Reserve System </vt:lpstr>
      <vt:lpstr>Figure 9.1 Structure and Responsibility for Policy Tools in the Federal Reserve System</vt:lpstr>
      <vt:lpstr>Twelve Federal Reserve Banks</vt:lpstr>
      <vt:lpstr>Figure 9.2 Federal Reserve System</vt:lpstr>
      <vt:lpstr>Federal Reserve Bank Functions: Monetary Policy</vt:lpstr>
      <vt:lpstr>Federal Reserve Bank Functions: General</vt:lpstr>
      <vt:lpstr>The FRB of New York</vt:lpstr>
      <vt:lpstr>Member Banks</vt:lpstr>
      <vt:lpstr>Board of Governors (1 of 2)</vt:lpstr>
      <vt:lpstr>Board of Governors (2 of 2)</vt:lpstr>
      <vt:lpstr>Inside the Fed: The research staff</vt:lpstr>
      <vt:lpstr>Federal Open Market Committee</vt:lpstr>
      <vt:lpstr>Inside the Fed: FOMC Meeting</vt:lpstr>
      <vt:lpstr>Inside the Fed: The Books</vt:lpstr>
      <vt:lpstr>Chairman of the Federal Reserve System</vt:lpstr>
      <vt:lpstr>Inside the Fed: How Bernanke and Yellen Differ from Greenspan</vt:lpstr>
      <vt:lpstr>How Independent is the Fed?</vt:lpstr>
      <vt:lpstr>How Independent is the Fed? Other Evidence</vt:lpstr>
      <vt:lpstr>Should the Fed Be Independent?</vt:lpstr>
      <vt:lpstr>Case for Independence (1 of 2)</vt:lpstr>
      <vt:lpstr>Case for Independence (2 of 2) </vt:lpstr>
      <vt:lpstr>Case Against Independence </vt:lpstr>
      <vt:lpstr>Explaining Central Bank Behavior</vt:lpstr>
      <vt:lpstr>Inside the Fed: Fed’ s Communication Strategy (1 of 2)</vt:lpstr>
      <vt:lpstr>Inside the Fed: Fed’ s Communication Strategy (2 of 2)</vt:lpstr>
      <vt:lpstr>Structure and Independence of the European Central Bank</vt:lpstr>
      <vt:lpstr>The European Central Bank (1 of 2)</vt:lpstr>
      <vt:lpstr>The European Central Bank (2 of 2)</vt:lpstr>
      <vt:lpstr>Structure and Independence of Other Foreign Central Banks</vt:lpstr>
      <vt:lpstr>Bank of Canada</vt:lpstr>
      <vt:lpstr>Bank of England</vt:lpstr>
      <vt:lpstr>Bank of Japan (Nippon Ginko) </vt:lpstr>
      <vt:lpstr>Trend toward Independence</vt:lpstr>
      <vt:lpstr>Chapter Summary</vt:lpstr>
    </vt:vector>
  </TitlesOfParts>
  <Company>Seton Hall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Kangzhen Xie</dc:creator>
  <cp:lastModifiedBy>Kangzhen Xie</cp:lastModifiedBy>
  <cp:revision>65</cp:revision>
  <dcterms:created xsi:type="dcterms:W3CDTF">2017-09-30T17:56:03Z</dcterms:created>
  <dcterms:modified xsi:type="dcterms:W3CDTF">2019-04-10T15:43:44Z</dcterms:modified>
</cp:coreProperties>
</file>