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handoutMasterIdLst>
    <p:handoutMasterId r:id="rId7"/>
  </p:handoutMasterIdLst>
  <p:sldIdLst>
    <p:sldId id="265" r:id="rId2"/>
    <p:sldId id="310" r:id="rId3"/>
    <p:sldId id="321" r:id="rId4"/>
    <p:sldId id="350" r:id="rId5"/>
  </p:sldIdLst>
  <p:sldSz cx="12188825" cy="6858000"/>
  <p:notesSz cx="6858000" cy="9144000"/>
  <p:custDataLst>
    <p:tags r:id="rId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1CFE22-DF03-4BE5-8D15-93AFF892F279}" v="45" dt="2020-06-29T11:58:00.1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1" autoAdjust="0"/>
    <p:restoredTop sz="94629" autoAdjust="0"/>
  </p:normalViewPr>
  <p:slideViewPr>
    <p:cSldViewPr showGuides="1">
      <p:cViewPr varScale="1">
        <p:scale>
          <a:sx n="78" d="100"/>
          <a:sy n="78" d="100"/>
        </p:scale>
        <p:origin x="61" y="163"/>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6/29/2020</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6/29/2020</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6/29/2020</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6/29/2020</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6/29/2020</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6/29/2020</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t>6/29/2020</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03F41C87-7AD9-4845-A077-840E4A0F3F06}" type="datetimeFigureOut">
              <a:rPr lang="en-US"/>
              <a:t>6/29/2020</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03F41C87-7AD9-4845-A077-840E4A0F3F06}" type="datetimeFigureOut">
              <a:rPr lang="en-US"/>
              <a:t>6/29/2020</a:t>
            </a:fld>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03F41C87-7AD9-4845-A077-840E4A0F3F06}" type="datetimeFigureOut">
              <a:rPr lang="en-US"/>
              <a:t>6/29/2020</a:t>
            </a:fld>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03F41C87-7AD9-4845-A077-840E4A0F3F06}" type="datetimeFigureOut">
              <a:rPr lang="en-US"/>
              <a:t>6/29/2020</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pPr/>
              <a:t>6/29/2020</a:t>
            </a:fld>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03F41C87-7AD9-4845-A077-840E4A0F3F06}" type="datetimeFigureOut">
              <a:rPr lang="en-US" smtClean="0"/>
              <a:pPr/>
              <a:t>6/29/2020</a:t>
            </a:fld>
            <a:endParaRPr lang="en-US"/>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4212" y="1219200"/>
            <a:ext cx="8229600" cy="2895600"/>
          </a:xfrm>
        </p:spPr>
        <p:txBody>
          <a:bodyPr>
            <a:normAutofit fontScale="90000"/>
          </a:bodyPr>
          <a:lstStyle/>
          <a:p>
            <a:r>
              <a:rPr lang="en-US" b="1" dirty="0"/>
              <a:t>Transaction Analysis: LBOs, M&amp;As, and other Capital Market Deals</a:t>
            </a:r>
          </a:p>
        </p:txBody>
      </p:sp>
      <p:sp>
        <p:nvSpPr>
          <p:cNvPr id="2" name="TextBox 1">
            <a:extLst>
              <a:ext uri="{FF2B5EF4-FFF2-40B4-BE49-F238E27FC236}">
                <a16:creationId xmlns:a16="http://schemas.microsoft.com/office/drawing/2014/main" id="{2778FECF-67C0-4E2F-88CA-A22E86A869CF}"/>
              </a:ext>
            </a:extLst>
          </p:cNvPr>
          <p:cNvSpPr txBox="1"/>
          <p:nvPr/>
        </p:nvSpPr>
        <p:spPr>
          <a:xfrm>
            <a:off x="150812" y="0"/>
            <a:ext cx="3505200" cy="923330"/>
          </a:xfrm>
          <a:prstGeom prst="rect">
            <a:avLst/>
          </a:prstGeom>
          <a:noFill/>
        </p:spPr>
        <p:txBody>
          <a:bodyPr wrap="square" rtlCol="0">
            <a:spAutoFit/>
          </a:bodyPr>
          <a:lstStyle/>
          <a:p>
            <a:r>
              <a:rPr lang="en-US" dirty="0"/>
              <a:t>Chapter 9</a:t>
            </a:r>
          </a:p>
          <a:p>
            <a:r>
              <a:rPr lang="en-US" dirty="0"/>
              <a:t>“An Analytical Approach to Investments, Finance and Credit”</a:t>
            </a:r>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9144001" cy="762000"/>
          </a:xfrm>
        </p:spPr>
        <p:txBody>
          <a:bodyPr/>
          <a:lstStyle/>
          <a:p>
            <a:r>
              <a:rPr lang="en-US" b="1" dirty="0"/>
              <a:t>Transaction Analysis: An Overview</a:t>
            </a:r>
          </a:p>
        </p:txBody>
      </p:sp>
      <p:sp>
        <p:nvSpPr>
          <p:cNvPr id="14" name="Content Placeholder 13"/>
          <p:cNvSpPr>
            <a:spLocks noGrp="1"/>
          </p:cNvSpPr>
          <p:nvPr>
            <p:ph idx="1"/>
          </p:nvPr>
        </p:nvSpPr>
        <p:spPr>
          <a:xfrm>
            <a:off x="1217612" y="1219201"/>
            <a:ext cx="9829799" cy="4800600"/>
          </a:xfrm>
        </p:spPr>
        <p:txBody>
          <a:bodyPr>
            <a:normAutofit/>
          </a:bodyPr>
          <a:lstStyle/>
          <a:p>
            <a:r>
              <a:rPr lang="en-US" dirty="0"/>
              <a:t>A company needs to decide either to raise equity or debt, or both, and that constitutes a transaction. </a:t>
            </a:r>
          </a:p>
          <a:p>
            <a:r>
              <a:rPr lang="en-US" dirty="0"/>
              <a:t>Every transaction that involves accessing the capital markets for successful execution is unique. </a:t>
            </a:r>
          </a:p>
          <a:p>
            <a:r>
              <a:rPr lang="en-US" dirty="0"/>
              <a:t>Whether a private equity firm is tendering 100% of the shares of publicly traded company, or a company is seeking to merge with another company, the capital market raised has different “shapes and sizes.” </a:t>
            </a:r>
          </a:p>
          <a:p>
            <a:r>
              <a:rPr lang="en-US" dirty="0"/>
              <a:t>The common goal, of course, is meeting or exceeding return expectation. Since each investor, debt or equity, that is participating in the transaction has different objectives, it’s important that the transaction is structured to meet everyone’s expectations.  </a:t>
            </a:r>
          </a:p>
          <a:p>
            <a:endParaRPr lang="en-US" dirty="0"/>
          </a:p>
        </p:txBody>
      </p:sp>
    </p:spTree>
    <p:extLst>
      <p:ext uri="{BB962C8B-B14F-4D97-AF65-F5344CB8AC3E}">
        <p14:creationId xmlns:p14="http://schemas.microsoft.com/office/powerpoint/2010/main" val="213913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10515600" cy="762000"/>
          </a:xfrm>
        </p:spPr>
        <p:txBody>
          <a:bodyPr>
            <a:normAutofit fontScale="90000"/>
          </a:bodyPr>
          <a:lstStyle/>
          <a:p>
            <a:r>
              <a:rPr lang="en-US" dirty="0"/>
              <a:t>One Transaction, Multiple Expectations: The Analysis </a:t>
            </a:r>
            <a:endParaRPr lang="en-US" b="1" dirty="0"/>
          </a:p>
        </p:txBody>
      </p:sp>
      <p:sp>
        <p:nvSpPr>
          <p:cNvPr id="14" name="Content Placeholder 13"/>
          <p:cNvSpPr>
            <a:spLocks noGrp="1"/>
          </p:cNvSpPr>
          <p:nvPr>
            <p:ph idx="1"/>
          </p:nvPr>
        </p:nvSpPr>
        <p:spPr>
          <a:xfrm>
            <a:off x="1217612" y="1219201"/>
            <a:ext cx="9829799" cy="4800600"/>
          </a:xfrm>
        </p:spPr>
        <p:txBody>
          <a:bodyPr>
            <a:normAutofit fontScale="92500" lnSpcReduction="20000"/>
          </a:bodyPr>
          <a:lstStyle/>
          <a:p>
            <a:pPr lvl="1"/>
            <a:r>
              <a:rPr lang="en-US" dirty="0"/>
              <a:t>The parties involved in a transaction such as an LBO or an M&amp;A have the following expectations at different periods of their business cycle in their respective markets:</a:t>
            </a:r>
          </a:p>
          <a:p>
            <a:pPr marL="231775" lvl="1" indent="0">
              <a:buNone/>
            </a:pPr>
            <a:endParaRPr lang="en-US" dirty="0"/>
          </a:p>
          <a:p>
            <a:pPr lvl="2"/>
            <a:r>
              <a:rPr lang="en-US" b="1" dirty="0"/>
              <a:t>Private equity firms (PE firms): </a:t>
            </a:r>
            <a:r>
              <a:rPr lang="en-US" dirty="0"/>
              <a:t>Private equity firms, also known as financial sponsors, are investment companies financed by third-party investors such as pension funds, insurance companies, and high net-worth individuals. </a:t>
            </a:r>
          </a:p>
          <a:p>
            <a:pPr lvl="2"/>
            <a:endParaRPr lang="en-US" dirty="0"/>
          </a:p>
          <a:p>
            <a:pPr lvl="2"/>
            <a:r>
              <a:rPr lang="en-US" b="1" dirty="0"/>
              <a:t>Investment bankers and underwriters</a:t>
            </a:r>
          </a:p>
          <a:p>
            <a:pPr lvl="2"/>
            <a:endParaRPr lang="en-US" b="1" dirty="0"/>
          </a:p>
          <a:p>
            <a:pPr lvl="2"/>
            <a:r>
              <a:rPr lang="en-US" b="1" dirty="0"/>
              <a:t>Commercial banks and institutional investors</a:t>
            </a:r>
          </a:p>
          <a:p>
            <a:pPr lvl="2"/>
            <a:endParaRPr lang="en-US" b="1" dirty="0"/>
          </a:p>
          <a:p>
            <a:pPr lvl="2"/>
            <a:r>
              <a:rPr lang="en-US" b="1" dirty="0"/>
              <a:t>Public bond and private note investors</a:t>
            </a:r>
          </a:p>
          <a:p>
            <a:pPr lvl="2"/>
            <a:endParaRPr lang="en-US" b="1" dirty="0"/>
          </a:p>
          <a:p>
            <a:pPr lvl="2"/>
            <a:r>
              <a:rPr lang="en-US" b="1" dirty="0"/>
              <a:t>Target company</a:t>
            </a:r>
          </a:p>
          <a:p>
            <a:pPr lvl="2"/>
            <a:endParaRPr lang="en-US" b="1" dirty="0"/>
          </a:p>
          <a:p>
            <a:pPr lvl="2"/>
            <a:r>
              <a:rPr lang="en-US" b="1" dirty="0"/>
              <a:t>Government</a:t>
            </a:r>
          </a:p>
          <a:p>
            <a:pPr lvl="2"/>
            <a:endParaRPr lang="en-US" b="1" dirty="0"/>
          </a:p>
          <a:p>
            <a:pPr lvl="2"/>
            <a:r>
              <a:rPr lang="en-US" b="1" dirty="0"/>
              <a:t>Rating agencies</a:t>
            </a:r>
          </a:p>
        </p:txBody>
      </p:sp>
    </p:spTree>
    <p:extLst>
      <p:ext uri="{BB962C8B-B14F-4D97-AF65-F5344CB8AC3E}">
        <p14:creationId xmlns:p14="http://schemas.microsoft.com/office/powerpoint/2010/main" val="2878445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10515600" cy="762000"/>
          </a:xfrm>
        </p:spPr>
        <p:txBody>
          <a:bodyPr>
            <a:normAutofit/>
          </a:bodyPr>
          <a:lstStyle/>
          <a:p>
            <a:r>
              <a:rPr lang="en-US" b="1" dirty="0"/>
              <a:t>Case Studies</a:t>
            </a:r>
          </a:p>
        </p:txBody>
      </p:sp>
      <p:sp>
        <p:nvSpPr>
          <p:cNvPr id="14" name="Content Placeholder 13"/>
          <p:cNvSpPr>
            <a:spLocks noGrp="1"/>
          </p:cNvSpPr>
          <p:nvPr>
            <p:ph idx="1"/>
          </p:nvPr>
        </p:nvSpPr>
        <p:spPr>
          <a:xfrm>
            <a:off x="1217612" y="1219201"/>
            <a:ext cx="10591800" cy="4800600"/>
          </a:xfrm>
        </p:spPr>
        <p:txBody>
          <a:bodyPr>
            <a:normAutofit/>
          </a:bodyPr>
          <a:lstStyle/>
          <a:p>
            <a:pPr lvl="1"/>
            <a:r>
              <a:rPr lang="en-US" sz="2400" b="1" u="sng" dirty="0"/>
              <a:t>Case Study I</a:t>
            </a:r>
            <a:r>
              <a:rPr lang="en-US" sz="2400" dirty="0"/>
              <a:t>: Leveraged Buyout Transaction (LBO), Public to Private (Hypothetical): AK Steel</a:t>
            </a:r>
          </a:p>
          <a:p>
            <a:pPr lvl="1"/>
            <a:r>
              <a:rPr lang="en-US" sz="2400" b="1" u="sng" dirty="0"/>
              <a:t>Case Study II</a:t>
            </a:r>
            <a:r>
              <a:rPr lang="en-US" sz="2400" dirty="0"/>
              <a:t>: Leveraged Buyout Transaction (LBO), Private to Private: Celerity Technology, Inc</a:t>
            </a:r>
          </a:p>
          <a:p>
            <a:pPr lvl="1"/>
            <a:r>
              <a:rPr lang="en-US" sz="2400" b="1" u="sng" dirty="0"/>
              <a:t>Case Study III: </a:t>
            </a:r>
            <a:r>
              <a:rPr lang="en-US" sz="2400" dirty="0"/>
              <a:t>Stock Purchase Mergers and Acquisition (M&amp;A): Steel Dynamics Acquisition of AK Steel (Hypothetical)</a:t>
            </a:r>
          </a:p>
          <a:p>
            <a:pPr lvl="1"/>
            <a:r>
              <a:rPr lang="en-US" sz="2400" u="sng" dirty="0"/>
              <a:t>Case Study IV</a:t>
            </a:r>
            <a:r>
              <a:rPr lang="en-US" sz="2400" dirty="0"/>
              <a:t>: Asset Purchase Mergers and Acquisition (M&amp;A): Steel Dynamics (STLD) Acquisition of AK Steel (AKS) (Hypothetical)</a:t>
            </a:r>
          </a:p>
          <a:p>
            <a:pPr lvl="1"/>
            <a:r>
              <a:rPr lang="en-US" sz="2400" b="1" u="sng" dirty="0"/>
              <a:t>Case Study V</a:t>
            </a:r>
            <a:r>
              <a:rPr lang="en-US" sz="2400" b="1" dirty="0"/>
              <a:t>: </a:t>
            </a:r>
            <a:r>
              <a:rPr lang="en-US" sz="2400" dirty="0"/>
              <a:t>Distress Buyout of Private Company: Southstar Apparel Manufacturing Inc. </a:t>
            </a:r>
          </a:p>
          <a:p>
            <a:pPr lvl="1"/>
            <a:r>
              <a:rPr lang="en-US" sz="2400" b="1" u="sng" dirty="0"/>
              <a:t>Case Study VI</a:t>
            </a:r>
            <a:r>
              <a:rPr lang="en-US" sz="2400" dirty="0"/>
              <a:t>: Initial Public Offering: Droussia Beach Hotel Company</a:t>
            </a:r>
          </a:p>
          <a:p>
            <a:pPr lvl="1"/>
            <a:endParaRPr lang="en-US" sz="2400" dirty="0"/>
          </a:p>
          <a:p>
            <a:pPr lvl="1"/>
            <a:endParaRPr lang="en-US" sz="2400" dirty="0"/>
          </a:p>
          <a:p>
            <a:pPr lvl="1"/>
            <a:endParaRPr lang="en-US" sz="2400" b="1" dirty="0"/>
          </a:p>
          <a:p>
            <a:pPr lvl="1"/>
            <a:endParaRPr lang="en-US" sz="2400" b="1" dirty="0"/>
          </a:p>
        </p:txBody>
      </p:sp>
    </p:spTree>
    <p:extLst>
      <p:ext uri="{BB962C8B-B14F-4D97-AF65-F5344CB8AC3E}">
        <p14:creationId xmlns:p14="http://schemas.microsoft.com/office/powerpoint/2010/main" val="513772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95261.potx" id="{4CBF9558-C12D-4F51-9AA3-9D0796951DBC}" vid="{FFC159E6-A134-46E7-B1A0-C306E39FC295}"/>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1038</TotalTime>
  <Words>363</Words>
  <Application>Microsoft Office PowerPoint</Application>
  <PresentationFormat>Custom</PresentationFormat>
  <Paragraphs>33</Paragraphs>
  <Slides>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Corbel</vt:lpstr>
      <vt:lpstr>Digital Blue Tunnel 16x9</vt:lpstr>
      <vt:lpstr>Transaction Analysis: LBOs, M&amp;As, and other Capital Market Deals</vt:lpstr>
      <vt:lpstr>Transaction Analysis: An Overview</vt:lpstr>
      <vt:lpstr>One Transaction, Multiple Expectations: The Analysis </vt:lpstr>
      <vt:lpstr>Case Studies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Debt Markets: issuing Corporate Bonds 144As Private Placements</dc:title>
  <dc:creator>Chris Droussiotis</dc:creator>
  <cp:lastModifiedBy>Chris Droussiotis</cp:lastModifiedBy>
  <cp:revision>8</cp:revision>
  <dcterms:created xsi:type="dcterms:W3CDTF">2020-05-26T21:09:41Z</dcterms:created>
  <dcterms:modified xsi:type="dcterms:W3CDTF">2020-06-29T13:25:26Z</dcterms:modified>
</cp:coreProperties>
</file>