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51" r:id="rId2"/>
    <p:sldId id="277" r:id="rId3"/>
    <p:sldId id="280" r:id="rId4"/>
    <p:sldId id="281" r:id="rId5"/>
    <p:sldId id="282" r:id="rId6"/>
    <p:sldId id="283" r:id="rId7"/>
    <p:sldId id="294" r:id="rId8"/>
    <p:sldId id="256" r:id="rId9"/>
    <p:sldId id="332" r:id="rId10"/>
    <p:sldId id="295" r:id="rId11"/>
    <p:sldId id="349" r:id="rId12"/>
    <p:sldId id="306" r:id="rId13"/>
    <p:sldId id="299" r:id="rId14"/>
    <p:sldId id="287" r:id="rId15"/>
    <p:sldId id="292" r:id="rId16"/>
    <p:sldId id="293" r:id="rId17"/>
    <p:sldId id="296" r:id="rId18"/>
    <p:sldId id="297" r:id="rId19"/>
    <p:sldId id="298" r:id="rId20"/>
    <p:sldId id="358" r:id="rId21"/>
    <p:sldId id="300" r:id="rId22"/>
    <p:sldId id="301" r:id="rId23"/>
    <p:sldId id="302" r:id="rId24"/>
    <p:sldId id="303" r:id="rId25"/>
    <p:sldId id="304" r:id="rId26"/>
    <p:sldId id="353" r:id="rId27"/>
    <p:sldId id="355" r:id="rId28"/>
    <p:sldId id="309" r:id="rId29"/>
    <p:sldId id="357" r:id="rId30"/>
    <p:sldId id="356" r:id="rId31"/>
    <p:sldId id="308" r:id="rId32"/>
  </p:sldIdLst>
  <p:sldSz cx="12188825"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1" autoAdjust="0"/>
    <p:restoredTop sz="94629" autoAdjust="0"/>
  </p:normalViewPr>
  <p:slideViewPr>
    <p:cSldViewPr showGuides="1">
      <p:cViewPr varScale="1">
        <p:scale>
          <a:sx n="74" d="100"/>
          <a:sy n="74" d="100"/>
        </p:scale>
        <p:origin x="224" y="56"/>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dirty="0"/>
            <a:t>Stage 1</a:t>
          </a:r>
        </a:p>
        <a:p>
          <a:r>
            <a:rPr lang="en-US" dirty="0"/>
            <a:t>Identification &amp; Valuation</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F0960C5A-CC70-417E-BC7D-7130919FC105}">
      <dgm:prSet phldrT="[Text]"/>
      <dgm:spPr/>
      <dgm:t>
        <a:bodyPr/>
        <a:lstStyle/>
        <a:p>
          <a:r>
            <a:rPr lang="en-US" dirty="0"/>
            <a:t>Stage 2</a:t>
          </a:r>
        </a:p>
        <a:p>
          <a:r>
            <a:rPr lang="en-US" dirty="0"/>
            <a:t>The Tender offer and Settlement</a:t>
          </a:r>
        </a:p>
      </dgm:t>
    </dgm:pt>
    <dgm:pt modelId="{C3E707B5-2C7E-44DA-BD57-5C69F2B8CE1E}" type="parTrans" cxnId="{8FDA99BF-24AB-4517-91A5-230094D12C65}">
      <dgm:prSet/>
      <dgm:spPr/>
      <dgm:t>
        <a:bodyPr/>
        <a:lstStyle/>
        <a:p>
          <a:endParaRPr lang="en-US"/>
        </a:p>
      </dgm:t>
    </dgm:pt>
    <dgm:pt modelId="{D082515A-A53B-48F4-99BC-52A36885DE52}" type="sibTrans" cxnId="{8FDA99BF-24AB-4517-91A5-230094D12C65}">
      <dgm:prSet/>
      <dgm:spPr/>
      <dgm:t>
        <a:bodyPr/>
        <a:lstStyle/>
        <a:p>
          <a:endParaRPr lang="en-US"/>
        </a:p>
      </dgm:t>
    </dgm:pt>
    <dgm:pt modelId="{BF2C60AD-BE4C-41E9-88BB-167BF2A77D49}">
      <dgm:prSet phldrT="[Text]"/>
      <dgm:spPr/>
      <dgm:t>
        <a:bodyPr/>
        <a:lstStyle/>
        <a:p>
          <a:r>
            <a:rPr lang="en-US" dirty="0"/>
            <a:t>Stage 3</a:t>
          </a:r>
        </a:p>
        <a:p>
          <a:r>
            <a:rPr lang="en-US" dirty="0"/>
            <a:t>Post –Acquisition Management</a:t>
          </a:r>
        </a:p>
      </dgm:t>
    </dgm:pt>
    <dgm:pt modelId="{08C1B739-3731-4532-834D-845E841826E8}" type="parTrans" cxnId="{B169153D-B1D6-492E-94E9-0F23FFE3996A}">
      <dgm:prSet/>
      <dgm:spPr/>
      <dgm:t>
        <a:bodyPr/>
        <a:lstStyle/>
        <a:p>
          <a:endParaRPr lang="en-US"/>
        </a:p>
      </dgm:t>
    </dgm:pt>
    <dgm:pt modelId="{8B2A61C8-99D1-42B7-8C06-CE013AD5D846}" type="sibTrans" cxnId="{B169153D-B1D6-492E-94E9-0F23FFE3996A}">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3" custLinFactNeighborX="2928" custLinFactNeighborY="0">
        <dgm:presLayoutVars>
          <dgm:bulletEnabled val="1"/>
        </dgm:presLayoutVars>
      </dgm:prSet>
      <dgm:spPr/>
    </dgm:pt>
    <dgm:pt modelId="{EC07BEBF-0A99-4093-9086-7D3B2AFCB38B}" type="pres">
      <dgm:prSet presAssocID="{E5E22ABE-541D-4769-9FF1-8D7F7508DB54}" presName="parSpace" presStyleCnt="0"/>
      <dgm:spPr/>
    </dgm:pt>
    <dgm:pt modelId="{8E2B26DF-DF6F-480C-A6A2-764D15657E40}" type="pres">
      <dgm:prSet presAssocID="{F0960C5A-CC70-417E-BC7D-7130919FC105}" presName="parTxOnly" presStyleLbl="node1" presStyleIdx="1" presStyleCnt="3">
        <dgm:presLayoutVars>
          <dgm:bulletEnabled val="1"/>
        </dgm:presLayoutVars>
      </dgm:prSet>
      <dgm:spPr/>
    </dgm:pt>
    <dgm:pt modelId="{7269A2CF-E0C6-44CD-9A6B-40D62EFDF393}" type="pres">
      <dgm:prSet presAssocID="{D082515A-A53B-48F4-99BC-52A36885DE52}" presName="parSpace" presStyleCnt="0"/>
      <dgm:spPr/>
    </dgm:pt>
    <dgm:pt modelId="{7E5A5BF4-4EAD-4126-A0F9-EB4D4F37BA42}" type="pres">
      <dgm:prSet presAssocID="{BF2C60AD-BE4C-41E9-88BB-167BF2A77D49}" presName="parTxOnly" presStyleLbl="node1" presStyleIdx="2" presStyleCnt="3">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8C2D83C-F9AB-4854-875C-6FFACCFB6FB5}" type="presOf" srcId="{BF2C60AD-BE4C-41E9-88BB-167BF2A77D49}" destId="{7E5A5BF4-4EAD-4126-A0F9-EB4D4F37BA42}" srcOrd="0" destOrd="0" presId="urn:microsoft.com/office/officeart/2005/8/layout/hChevron3"/>
    <dgm:cxn modelId="{B169153D-B1D6-492E-94E9-0F23FFE3996A}" srcId="{1A7D493D-DFCD-4D25-9CC7-B91FEE8A1428}" destId="{BF2C60AD-BE4C-41E9-88BB-167BF2A77D49}" srcOrd="2" destOrd="0" parTransId="{08C1B739-3731-4532-834D-845E841826E8}" sibTransId="{8B2A61C8-99D1-42B7-8C06-CE013AD5D846}"/>
    <dgm:cxn modelId="{9F0F2750-F95A-46B6-ACAF-7DBD0A698C6B}" type="presOf" srcId="{0DFFF99E-D18F-4FAD-A840-13DA43BD8FE9}" destId="{B8D475C9-78DA-4168-ABE7-D02E14121FA7}" srcOrd="0" destOrd="0" presId="urn:microsoft.com/office/officeart/2005/8/layout/hChevron3"/>
    <dgm:cxn modelId="{1C28C057-7626-4B7A-9745-A4A2C0444AAF}" type="presOf" srcId="{F0960C5A-CC70-417E-BC7D-7130919FC105}" destId="{8E2B26DF-DF6F-480C-A6A2-764D15657E40}" srcOrd="0" destOrd="0" presId="urn:microsoft.com/office/officeart/2005/8/layout/hChevron3"/>
    <dgm:cxn modelId="{8FDA99BF-24AB-4517-91A5-230094D12C65}" srcId="{1A7D493D-DFCD-4D25-9CC7-B91FEE8A1428}" destId="{F0960C5A-CC70-417E-BC7D-7130919FC105}" srcOrd="1" destOrd="0" parTransId="{C3E707B5-2C7E-44DA-BD57-5C69F2B8CE1E}" sibTransId="{D082515A-A53B-48F4-99BC-52A36885DE52}"/>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 modelId="{6E2C9493-02FA-4244-8B7B-581FC915305E}" type="presParOf" srcId="{539EBB0E-D4DA-48BB-94F2-0DE10B4C2B33}" destId="{EC07BEBF-0A99-4093-9086-7D3B2AFCB38B}" srcOrd="1" destOrd="0" presId="urn:microsoft.com/office/officeart/2005/8/layout/hChevron3"/>
    <dgm:cxn modelId="{AD889942-453D-42BF-9518-BD237ED21B41}" type="presParOf" srcId="{539EBB0E-D4DA-48BB-94F2-0DE10B4C2B33}" destId="{8E2B26DF-DF6F-480C-A6A2-764D15657E40}" srcOrd="2" destOrd="0" presId="urn:microsoft.com/office/officeart/2005/8/layout/hChevron3"/>
    <dgm:cxn modelId="{4FA8821C-2FD7-4659-8168-A21973F48440}" type="presParOf" srcId="{539EBB0E-D4DA-48BB-94F2-0DE10B4C2B33}" destId="{7269A2CF-E0C6-44CD-9A6B-40D62EFDF393}" srcOrd="3" destOrd="0" presId="urn:microsoft.com/office/officeart/2005/8/layout/hChevron3"/>
    <dgm:cxn modelId="{904C292C-811C-455F-958E-C0A38F82EC86}" type="presParOf" srcId="{539EBB0E-D4DA-48BB-94F2-0DE10B4C2B33}" destId="{7E5A5BF4-4EAD-4126-A0F9-EB4D4F37BA42}"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1</a:t>
          </a:r>
        </a:p>
        <a:p>
          <a:r>
            <a:rPr lang="en-US" dirty="0"/>
            <a:t>Identification &amp; Valuation</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5420" custLinFactNeighborY="82196">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2</a:t>
          </a:r>
        </a:p>
        <a:p>
          <a:r>
            <a:rPr lang="en-US" dirty="0"/>
            <a:t>Identification &amp; Valuation</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5420" custLinFactNeighborY="82196">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2</a:t>
          </a:r>
        </a:p>
        <a:p>
          <a:r>
            <a:rPr lang="en-US" dirty="0"/>
            <a:t>Tender Offer &amp; Settlement</a:t>
          </a:r>
        </a:p>
        <a:p>
          <a:r>
            <a:rPr lang="en-US" dirty="0"/>
            <a:t>(after the Target has been identified)</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723" custLinFactNeighborY="12324">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3</a:t>
          </a:r>
        </a:p>
        <a:p>
          <a:r>
            <a:rPr lang="en-US" dirty="0"/>
            <a:t>Post-Acquisition Management</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5420" custLinFactNeighborY="82196">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26734" y="1226242"/>
          <a:ext cx="3819449" cy="152777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Stage 1</a:t>
          </a:r>
        </a:p>
        <a:p>
          <a:pPr marL="0" lvl="0" indent="0" algn="ctr" defTabSz="1022350">
            <a:lnSpc>
              <a:spcPct val="90000"/>
            </a:lnSpc>
            <a:spcBef>
              <a:spcPct val="0"/>
            </a:spcBef>
            <a:spcAft>
              <a:spcPct val="35000"/>
            </a:spcAft>
            <a:buNone/>
          </a:pPr>
          <a:r>
            <a:rPr lang="en-US" sz="2300" kern="1200" dirty="0"/>
            <a:t>Identification &amp; Valuation</a:t>
          </a:r>
        </a:p>
      </dsp:txBody>
      <dsp:txXfrm>
        <a:off x="26734" y="1226242"/>
        <a:ext cx="3437504" cy="1527779"/>
      </dsp:txXfrm>
    </dsp:sp>
    <dsp:sp modelId="{8E2B26DF-DF6F-480C-A6A2-764D15657E40}">
      <dsp:nvSpPr>
        <dsp:cNvPr id="0" name=""/>
        <dsp:cNvSpPr/>
      </dsp:nvSpPr>
      <dsp:spPr>
        <a:xfrm>
          <a:off x="3059927" y="1226242"/>
          <a:ext cx="3819449" cy="152777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Stage 2</a:t>
          </a:r>
        </a:p>
        <a:p>
          <a:pPr marL="0" lvl="0" indent="0" algn="ctr" defTabSz="1022350">
            <a:lnSpc>
              <a:spcPct val="90000"/>
            </a:lnSpc>
            <a:spcBef>
              <a:spcPct val="0"/>
            </a:spcBef>
            <a:spcAft>
              <a:spcPct val="35000"/>
            </a:spcAft>
            <a:buNone/>
          </a:pPr>
          <a:r>
            <a:rPr lang="en-US" sz="2300" kern="1200" dirty="0"/>
            <a:t>The Tender offer and Settlement</a:t>
          </a:r>
        </a:p>
      </dsp:txBody>
      <dsp:txXfrm>
        <a:off x="3823817" y="1226242"/>
        <a:ext cx="2291670" cy="1527779"/>
      </dsp:txXfrm>
    </dsp:sp>
    <dsp:sp modelId="{7E5A5BF4-4EAD-4126-A0F9-EB4D4F37BA42}">
      <dsp:nvSpPr>
        <dsp:cNvPr id="0" name=""/>
        <dsp:cNvSpPr/>
      </dsp:nvSpPr>
      <dsp:spPr>
        <a:xfrm>
          <a:off x="6115487" y="1226242"/>
          <a:ext cx="3819449" cy="152777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Stage 3</a:t>
          </a:r>
        </a:p>
        <a:p>
          <a:pPr marL="0" lvl="0" indent="0" algn="ctr" defTabSz="1022350">
            <a:lnSpc>
              <a:spcPct val="90000"/>
            </a:lnSpc>
            <a:spcBef>
              <a:spcPct val="0"/>
            </a:spcBef>
            <a:spcAft>
              <a:spcPct val="35000"/>
            </a:spcAft>
            <a:buNone/>
          </a:pPr>
          <a:r>
            <a:rPr lang="en-US" sz="2300" kern="1200" dirty="0"/>
            <a:t>Post –Acquisition Management</a:t>
          </a:r>
        </a:p>
      </dsp:txBody>
      <dsp:txXfrm>
        <a:off x="6879377" y="1226242"/>
        <a:ext cx="2291670" cy="1527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990600"/>
          <a:ext cx="3048000" cy="121920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u="sng" kern="1200" dirty="0"/>
            <a:t>Stage 1</a:t>
          </a:r>
        </a:p>
        <a:p>
          <a:pPr marL="0" lvl="0" indent="0" algn="ctr" defTabSz="1022350">
            <a:lnSpc>
              <a:spcPct val="90000"/>
            </a:lnSpc>
            <a:spcBef>
              <a:spcPct val="0"/>
            </a:spcBef>
            <a:spcAft>
              <a:spcPct val="35000"/>
            </a:spcAft>
            <a:buNone/>
          </a:pPr>
          <a:r>
            <a:rPr lang="en-US" sz="2300" kern="1200" dirty="0"/>
            <a:t>Identification &amp; Valuation</a:t>
          </a:r>
        </a:p>
      </dsp:txBody>
      <dsp:txXfrm>
        <a:off x="0" y="990600"/>
        <a:ext cx="2743200" cy="121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783037"/>
          <a:ext cx="3261838" cy="130473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u="sng" kern="1200" dirty="0"/>
            <a:t>Stage 2</a:t>
          </a:r>
        </a:p>
        <a:p>
          <a:pPr marL="0" lvl="0" indent="0" algn="ctr" defTabSz="1066800">
            <a:lnSpc>
              <a:spcPct val="90000"/>
            </a:lnSpc>
            <a:spcBef>
              <a:spcPct val="0"/>
            </a:spcBef>
            <a:spcAft>
              <a:spcPct val="35000"/>
            </a:spcAft>
            <a:buNone/>
          </a:pPr>
          <a:r>
            <a:rPr lang="en-US" sz="2400" kern="1200" dirty="0"/>
            <a:t>Identification &amp; Valuation</a:t>
          </a:r>
        </a:p>
      </dsp:txBody>
      <dsp:txXfrm>
        <a:off x="0" y="783037"/>
        <a:ext cx="2935654" cy="13047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706085"/>
          <a:ext cx="3657600" cy="146304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u="sng" kern="1200" dirty="0"/>
            <a:t>Stage 2</a:t>
          </a:r>
        </a:p>
        <a:p>
          <a:pPr marL="0" lvl="0" indent="0" algn="ctr" defTabSz="889000">
            <a:lnSpc>
              <a:spcPct val="90000"/>
            </a:lnSpc>
            <a:spcBef>
              <a:spcPct val="0"/>
            </a:spcBef>
            <a:spcAft>
              <a:spcPct val="35000"/>
            </a:spcAft>
            <a:buNone/>
          </a:pPr>
          <a:r>
            <a:rPr lang="en-US" sz="2000" kern="1200" dirty="0"/>
            <a:t>Tender Offer &amp; Settlement</a:t>
          </a:r>
        </a:p>
        <a:p>
          <a:pPr marL="0" lvl="0" indent="0" algn="ctr" defTabSz="889000">
            <a:lnSpc>
              <a:spcPct val="90000"/>
            </a:lnSpc>
            <a:spcBef>
              <a:spcPct val="0"/>
            </a:spcBef>
            <a:spcAft>
              <a:spcPct val="35000"/>
            </a:spcAft>
            <a:buNone/>
          </a:pPr>
          <a:r>
            <a:rPr lang="en-US" sz="2000" kern="1200" dirty="0"/>
            <a:t>(after the Target has been identified)</a:t>
          </a:r>
        </a:p>
      </dsp:txBody>
      <dsp:txXfrm>
        <a:off x="0" y="706085"/>
        <a:ext cx="3291840" cy="1463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1051560"/>
          <a:ext cx="3276598" cy="13106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u="sng" kern="1200" dirty="0"/>
            <a:t>Stage 3</a:t>
          </a:r>
        </a:p>
        <a:p>
          <a:pPr marL="0" lvl="0" indent="0" algn="ctr" defTabSz="1066800">
            <a:lnSpc>
              <a:spcPct val="90000"/>
            </a:lnSpc>
            <a:spcBef>
              <a:spcPct val="0"/>
            </a:spcBef>
            <a:spcAft>
              <a:spcPct val="35000"/>
            </a:spcAft>
            <a:buNone/>
          </a:pPr>
          <a:r>
            <a:rPr lang="en-US" sz="2400" kern="1200" dirty="0"/>
            <a:t>Post-Acquisition Management</a:t>
          </a:r>
        </a:p>
      </dsp:txBody>
      <dsp:txXfrm>
        <a:off x="0" y="1051560"/>
        <a:ext cx="2948938" cy="13106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5/4/2024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5/4/2024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5/4/2024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5/4/2024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5/4/2024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5/4/2024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5/4/2024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5/4/2024</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5/4/2024</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5/4/2024</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5/4/2024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5/4/2024</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5/4/2024</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1812" y="1828800"/>
            <a:ext cx="10972800" cy="2895600"/>
          </a:xfrm>
        </p:spPr>
        <p:txBody>
          <a:bodyPr>
            <a:normAutofit/>
          </a:bodyPr>
          <a:lstStyle/>
          <a:p>
            <a:r>
              <a:rPr lang="en-US" b="1" dirty="0"/>
              <a:t>Case Study III:</a:t>
            </a:r>
            <a:br>
              <a:rPr lang="en-US" b="1" dirty="0"/>
            </a:br>
            <a:r>
              <a:rPr lang="en-US" sz="4000" b="1" dirty="0"/>
              <a:t>Stock Purchase Mergers and Acquisition (M&amp;A): Steel Dynamics Acquisition of Proud Steel Holding Company (Hypothetical)</a:t>
            </a:r>
          </a:p>
        </p:txBody>
      </p:sp>
      <p:sp>
        <p:nvSpPr>
          <p:cNvPr id="2" name="TextBox 1">
            <a:extLst>
              <a:ext uri="{FF2B5EF4-FFF2-40B4-BE49-F238E27FC236}">
                <a16:creationId xmlns:a16="http://schemas.microsoft.com/office/drawing/2014/main" id="{2778FECF-67C0-4E2F-88CA-A22E86A869CF}"/>
              </a:ext>
            </a:extLst>
          </p:cNvPr>
          <p:cNvSpPr txBox="1"/>
          <p:nvPr/>
        </p:nvSpPr>
        <p:spPr>
          <a:xfrm>
            <a:off x="150812" y="0"/>
            <a:ext cx="3505200" cy="923330"/>
          </a:xfrm>
          <a:prstGeom prst="rect">
            <a:avLst/>
          </a:prstGeom>
          <a:noFill/>
        </p:spPr>
        <p:txBody>
          <a:bodyPr wrap="square" rtlCol="0">
            <a:spAutoFit/>
          </a:bodyPr>
          <a:lstStyle/>
          <a:p>
            <a:r>
              <a:rPr lang="en-US" dirty="0"/>
              <a:t>Chapter 9</a:t>
            </a:r>
          </a:p>
          <a:p>
            <a:r>
              <a:rPr lang="en-US" dirty="0"/>
              <a:t>“An Analytical Approach to Investments, Finance and Credit”</a:t>
            </a:r>
          </a:p>
        </p:txBody>
      </p:sp>
    </p:spTree>
    <p:extLst>
      <p:ext uri="{BB962C8B-B14F-4D97-AF65-F5344CB8AC3E}">
        <p14:creationId xmlns:p14="http://schemas.microsoft.com/office/powerpoint/2010/main" val="293108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52F89F-F25E-4E1C-B329-753FFA9FF4FF}"/>
              </a:ext>
            </a:extLst>
          </p:cNvPr>
          <p:cNvPicPr>
            <a:picLocks noChangeAspect="1"/>
          </p:cNvPicPr>
          <p:nvPr/>
        </p:nvPicPr>
        <p:blipFill>
          <a:blip r:embed="rId2"/>
          <a:stretch>
            <a:fillRect/>
          </a:stretch>
        </p:blipFill>
        <p:spPr>
          <a:xfrm>
            <a:off x="337475" y="381000"/>
            <a:ext cx="11242699" cy="5410200"/>
          </a:xfrm>
          <a:prstGeom prst="rect">
            <a:avLst/>
          </a:prstGeom>
          <a:solidFill>
            <a:schemeClr val="bg2">
              <a:lumMod val="10000"/>
              <a:lumOff val="90000"/>
            </a:schemeClr>
          </a:solidFill>
        </p:spPr>
      </p:pic>
      <p:sp>
        <p:nvSpPr>
          <p:cNvPr id="10" name="Slide Number Placeholder 3">
            <a:extLst>
              <a:ext uri="{FF2B5EF4-FFF2-40B4-BE49-F238E27FC236}">
                <a16:creationId xmlns:a16="http://schemas.microsoft.com/office/drawing/2014/main" id="{5ED518E1-B271-304B-7568-822F4C421C9B}"/>
              </a:ext>
            </a:extLst>
          </p:cNvPr>
          <p:cNvSpPr>
            <a:spLocks noGrp="1"/>
          </p:cNvSpPr>
          <p:nvPr>
            <p:ph type="sldNum" sz="quarter" idx="12"/>
          </p:nvPr>
        </p:nvSpPr>
        <p:spPr/>
        <p:txBody>
          <a:bodyPr/>
          <a:lstStyle/>
          <a:p>
            <a:pPr>
              <a:spcAft>
                <a:spcPts val="600"/>
              </a:spcAft>
            </a:pPr>
            <a:fld id="{CC6071B7-C13E-A040-8323-8CF9E68160E2}" type="slidenum">
              <a:rPr lang="en-US" smtClean="0"/>
              <a:pPr>
                <a:spcAft>
                  <a:spcPts val="600"/>
                </a:spcAft>
              </a:pPr>
              <a:t>10</a:t>
            </a:fld>
            <a:endParaRPr lang="en-US"/>
          </a:p>
        </p:txBody>
      </p:sp>
    </p:spTree>
    <p:extLst>
      <p:ext uri="{BB962C8B-B14F-4D97-AF65-F5344CB8AC3E}">
        <p14:creationId xmlns:p14="http://schemas.microsoft.com/office/powerpoint/2010/main" val="294772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685800"/>
            <a:ext cx="106680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4" name="Content Placeholder 3">
            <a:extLst>
              <a:ext uri="{FF2B5EF4-FFF2-40B4-BE49-F238E27FC236}">
                <a16:creationId xmlns:a16="http://schemas.microsoft.com/office/drawing/2014/main" id="{5D2AB295-7F22-4417-9229-7C8EE61EB887}"/>
              </a:ext>
            </a:extLst>
          </p:cNvPr>
          <p:cNvSpPr>
            <a:spLocks noGrp="1"/>
          </p:cNvSpPr>
          <p:nvPr>
            <p:ph idx="1"/>
          </p:nvPr>
        </p:nvSpPr>
        <p:spPr>
          <a:xfrm>
            <a:off x="436303" y="1752600"/>
            <a:ext cx="11449309" cy="4800600"/>
          </a:xfrm>
        </p:spPr>
        <p:txBody>
          <a:bodyPr>
            <a:normAutofit lnSpcReduction="10000"/>
          </a:bodyPr>
          <a:lstStyle/>
          <a:p>
            <a:pPr marL="0" indent="0">
              <a:buNone/>
            </a:pPr>
            <a:r>
              <a:rPr lang="en-US" b="1" u="sng" dirty="0"/>
              <a:t>Step I: M&amp;A Valuation Methodologies</a:t>
            </a:r>
            <a:endParaRPr lang="en-US" dirty="0"/>
          </a:p>
          <a:p>
            <a:r>
              <a:rPr lang="en-US" dirty="0"/>
              <a:t>The $3.10 comparable stock price should give some comfort to the IB and STLD that any premium paid over that should be acceptable to the majority shareholders. </a:t>
            </a:r>
          </a:p>
          <a:p>
            <a:r>
              <a:rPr lang="en-US" dirty="0"/>
              <a:t>The next set of valuation analyses is to compare the target company to other acquisition-related transactions in the steel business. </a:t>
            </a:r>
          </a:p>
          <a:p>
            <a:r>
              <a:rPr lang="en-US" dirty="0"/>
              <a:t>Figure (next page) shows recent acquisitions of steel companies. </a:t>
            </a:r>
          </a:p>
          <a:p>
            <a:r>
              <a:rPr lang="en-US" dirty="0"/>
              <a:t>Based on this analysis, the average acquisition EBITDA multiple is at 6.26x, which puts the stock price at $4.93, a 64.3% premium on top of the current $3 stock trading price.</a:t>
            </a:r>
          </a:p>
          <a:p>
            <a:r>
              <a:rPr lang="en-US" dirty="0"/>
              <a:t>At this level, the anticipated acceptance from the current shareholders is if STLD decides to offer that price it will sound excessive compared to the shareholder’s expectation of 30%-plus, as described in the LBO case study. </a:t>
            </a:r>
          </a:p>
          <a:p>
            <a:endParaRPr lang="en-US" dirty="0"/>
          </a:p>
        </p:txBody>
      </p:sp>
    </p:spTree>
    <p:extLst>
      <p:ext uri="{BB962C8B-B14F-4D97-AF65-F5344CB8AC3E}">
        <p14:creationId xmlns:p14="http://schemas.microsoft.com/office/powerpoint/2010/main" val="396721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p:txBody>
          <a:bodyPr/>
          <a:lstStyle/>
          <a:p>
            <a:r>
              <a:rPr lang="en-US" dirty="0"/>
              <a:t>Merging with a publicly traded company</a:t>
            </a:r>
            <a:br>
              <a:rPr lang="en-US" dirty="0"/>
            </a:br>
            <a:r>
              <a:rPr lang="en-US" sz="2399" dirty="0"/>
              <a:t>first round process</a:t>
            </a:r>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226153" y="2053086"/>
            <a:ext cx="10417010" cy="4375286"/>
          </a:xfrm>
        </p:spPr>
        <p:txBody>
          <a:bodyPr>
            <a:normAutofit/>
          </a:bodyPr>
          <a:lstStyle/>
          <a:p>
            <a:r>
              <a:rPr lang="en-US" dirty="0"/>
              <a:t>Contact Prospective Buyers</a:t>
            </a:r>
          </a:p>
          <a:p>
            <a:r>
              <a:rPr lang="en-US" dirty="0"/>
              <a:t>Negotiate and Execute Confidentiality Agreements with Interested Parties</a:t>
            </a:r>
          </a:p>
          <a:p>
            <a:r>
              <a:rPr lang="en-US" dirty="0"/>
              <a:t>Distribute Confidential Information Memorandum and Initial Bid Procedures Letter</a:t>
            </a:r>
          </a:p>
          <a:p>
            <a:r>
              <a:rPr lang="en-US" dirty="0"/>
              <a:t>Prepare Management Presentation</a:t>
            </a:r>
          </a:p>
          <a:p>
            <a:r>
              <a:rPr lang="en-US" dirty="0"/>
              <a:t>Set up Data Room</a:t>
            </a:r>
          </a:p>
          <a:p>
            <a:r>
              <a:rPr lang="en-US" dirty="0"/>
              <a:t>Prepare Stapled Financing Package (if applicable)</a:t>
            </a:r>
          </a:p>
          <a:p>
            <a:r>
              <a:rPr lang="en-US" dirty="0"/>
              <a:t>Receive Initial Bids and Select Buyers to Proceed to Second Round</a:t>
            </a:r>
          </a:p>
        </p:txBody>
      </p:sp>
    </p:spTree>
    <p:extLst>
      <p:ext uri="{BB962C8B-B14F-4D97-AF65-F5344CB8AC3E}">
        <p14:creationId xmlns:p14="http://schemas.microsoft.com/office/powerpoint/2010/main" val="141673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155382" y="171700"/>
            <a:ext cx="10039969" cy="447550"/>
          </a:xfrm>
        </p:spPr>
        <p:txBody>
          <a:bodyPr>
            <a:normAutofit fontScale="90000"/>
          </a:bodyPr>
          <a:lstStyle/>
          <a:p>
            <a:r>
              <a:rPr lang="en-US" sz="3199" dirty="0">
                <a:solidFill>
                  <a:srgbClr val="FFFFFF"/>
                </a:solidFill>
              </a:rPr>
              <a:t>Method #3</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9066212" y="171699"/>
            <a:ext cx="2861699" cy="447551"/>
          </a:xfrm>
        </p:spPr>
        <p:txBody>
          <a:bodyPr>
            <a:normAutofit/>
          </a:bodyPr>
          <a:lstStyle/>
          <a:p>
            <a:r>
              <a:rPr lang="en-US" sz="1400" dirty="0">
                <a:solidFill>
                  <a:srgbClr val="FFFFFF"/>
                </a:solidFill>
              </a:rPr>
              <a:t>ENTERPISE VALUE: $2.94 Billion</a:t>
            </a:r>
          </a:p>
        </p:txBody>
      </p:sp>
      <p:pic>
        <p:nvPicPr>
          <p:cNvPr id="6" name="Picture 5">
            <a:extLst>
              <a:ext uri="{FF2B5EF4-FFF2-40B4-BE49-F238E27FC236}">
                <a16:creationId xmlns:a16="http://schemas.microsoft.com/office/drawing/2014/main" id="{852343A3-F672-4E27-AB9B-0383553ABC37}"/>
              </a:ext>
            </a:extLst>
          </p:cNvPr>
          <p:cNvPicPr>
            <a:picLocks noChangeAspect="1"/>
          </p:cNvPicPr>
          <p:nvPr/>
        </p:nvPicPr>
        <p:blipFill>
          <a:blip r:embed="rId2"/>
          <a:stretch>
            <a:fillRect/>
          </a:stretch>
        </p:blipFill>
        <p:spPr>
          <a:xfrm>
            <a:off x="379412" y="762000"/>
            <a:ext cx="9340309" cy="5837693"/>
          </a:xfrm>
          <a:prstGeom prst="rect">
            <a:avLst/>
          </a:prstGeom>
          <a:solidFill>
            <a:schemeClr val="bg2">
              <a:lumMod val="10000"/>
              <a:lumOff val="90000"/>
            </a:schemeClr>
          </a:solidFill>
        </p:spPr>
      </p:pic>
    </p:spTree>
    <p:extLst>
      <p:ext uri="{BB962C8B-B14F-4D97-AF65-F5344CB8AC3E}">
        <p14:creationId xmlns:p14="http://schemas.microsoft.com/office/powerpoint/2010/main" val="41922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098E-4674-4082-9F84-7E523F768BC8}"/>
              </a:ext>
            </a:extLst>
          </p:cNvPr>
          <p:cNvSpPr>
            <a:spLocks noGrp="1"/>
          </p:cNvSpPr>
          <p:nvPr>
            <p:ph type="title"/>
          </p:nvPr>
        </p:nvSpPr>
        <p:spPr/>
        <p:txBody>
          <a:bodyPr/>
          <a:lstStyle/>
          <a:p>
            <a:r>
              <a:rPr lang="en-US" b="1" dirty="0"/>
              <a:t>Analytical Approach to M&amp;A</a:t>
            </a:r>
            <a:br>
              <a:rPr lang="en-US" b="1" dirty="0">
                <a:solidFill>
                  <a:schemeClr val="tx2"/>
                </a:solidFill>
              </a:rPr>
            </a:br>
            <a:endParaRPr lang="en-US" dirty="0"/>
          </a:p>
        </p:txBody>
      </p:sp>
      <p:sp>
        <p:nvSpPr>
          <p:cNvPr id="3" name="Content Placeholder 2">
            <a:extLst>
              <a:ext uri="{FF2B5EF4-FFF2-40B4-BE49-F238E27FC236}">
                <a16:creationId xmlns:a16="http://schemas.microsoft.com/office/drawing/2014/main" id="{F4C3D0CF-9C15-48D4-9511-FC5113301F88}"/>
              </a:ext>
            </a:extLst>
          </p:cNvPr>
          <p:cNvSpPr>
            <a:spLocks noGrp="1"/>
          </p:cNvSpPr>
          <p:nvPr>
            <p:ph idx="1"/>
          </p:nvPr>
        </p:nvSpPr>
        <p:spPr>
          <a:xfrm>
            <a:off x="1141115" y="2249795"/>
            <a:ext cx="9903419" cy="3062379"/>
          </a:xfrm>
        </p:spPr>
        <p:txBody>
          <a:bodyPr>
            <a:normAutofit/>
          </a:bodyPr>
          <a:lstStyle/>
          <a:p>
            <a:pPr fontAlgn="base"/>
            <a:r>
              <a:rPr lang="en-US" sz="2099" b="1" dirty="0"/>
              <a:t>VALUATION METHODS</a:t>
            </a:r>
            <a:r>
              <a:rPr lang="en-US" sz="2099" dirty="0"/>
              <a:t>:</a:t>
            </a:r>
          </a:p>
          <a:p>
            <a:pPr lvl="1" fontAlgn="base"/>
            <a:r>
              <a:rPr lang="en-US" sz="1699" dirty="0"/>
              <a:t>Method 1: 	Using the current stock price as a basis of valuation</a:t>
            </a:r>
          </a:p>
          <a:p>
            <a:pPr lvl="1" fontAlgn="base"/>
            <a:r>
              <a:rPr lang="en-US" sz="1699" dirty="0"/>
              <a:t>Method 2:	Comparable method using Trading EBITDA Multiples</a:t>
            </a:r>
          </a:p>
          <a:p>
            <a:pPr lvl="1" fontAlgn="base"/>
            <a:r>
              <a:rPr lang="en-US" sz="1699" dirty="0"/>
              <a:t>Method 3:	Comparable method using Acquisition EBITDA Multiples</a:t>
            </a:r>
          </a:p>
          <a:p>
            <a:pPr lvl="1" fontAlgn="base"/>
            <a:r>
              <a:rPr lang="en-US" sz="1699" dirty="0"/>
              <a:t>Method 4:	Discount Cash Flow Method (DCF)</a:t>
            </a:r>
          </a:p>
          <a:p>
            <a:pPr lvl="1" fontAlgn="base"/>
            <a:r>
              <a:rPr lang="en-US" sz="1699" dirty="0"/>
              <a:t>Method 5:	Leveraged Buyout Private Equity Expectation Model (LBO)</a:t>
            </a:r>
          </a:p>
          <a:p>
            <a:pPr marL="0" indent="0">
              <a:buNone/>
            </a:pPr>
            <a:endParaRPr lang="en-US" dirty="0"/>
          </a:p>
        </p:txBody>
      </p:sp>
    </p:spTree>
    <p:extLst>
      <p:ext uri="{BB962C8B-B14F-4D97-AF65-F5344CB8AC3E}">
        <p14:creationId xmlns:p14="http://schemas.microsoft.com/office/powerpoint/2010/main" val="139846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06EA-2B7B-415F-8BF2-88654D14A2B5}"/>
              </a:ext>
            </a:extLst>
          </p:cNvPr>
          <p:cNvSpPr>
            <a:spLocks noGrp="1"/>
          </p:cNvSpPr>
          <p:nvPr>
            <p:ph type="title"/>
          </p:nvPr>
        </p:nvSpPr>
        <p:spPr>
          <a:xfrm>
            <a:off x="1065212" y="152400"/>
            <a:ext cx="9144001" cy="1371600"/>
          </a:xfrm>
        </p:spPr>
        <p:txBody>
          <a:bodyPr>
            <a:normAutofit/>
          </a:bodyPr>
          <a:lstStyle/>
          <a:p>
            <a:r>
              <a:rPr lang="en-US" sz="3199" b="1" dirty="0"/>
              <a:t>Method 1: </a:t>
            </a:r>
            <a:br>
              <a:rPr lang="en-US" sz="1999" b="1" dirty="0"/>
            </a:br>
            <a:r>
              <a:rPr lang="en-US" sz="2399" b="1" dirty="0"/>
              <a:t>Using the Stock Price as the basis of valuation</a:t>
            </a:r>
            <a:endParaRPr lang="en-US" sz="1999" dirty="0"/>
          </a:p>
        </p:txBody>
      </p:sp>
      <p:sp>
        <p:nvSpPr>
          <p:cNvPr id="3" name="Content Placeholder 2">
            <a:extLst>
              <a:ext uri="{FF2B5EF4-FFF2-40B4-BE49-F238E27FC236}">
                <a16:creationId xmlns:a16="http://schemas.microsoft.com/office/drawing/2014/main" id="{71546C88-0F18-4CC1-88CC-B31307931B90}"/>
              </a:ext>
            </a:extLst>
          </p:cNvPr>
          <p:cNvSpPr>
            <a:spLocks noGrp="1"/>
          </p:cNvSpPr>
          <p:nvPr>
            <p:ph idx="1"/>
          </p:nvPr>
        </p:nvSpPr>
        <p:spPr>
          <a:xfrm>
            <a:off x="379412" y="1676401"/>
            <a:ext cx="10665121" cy="4495799"/>
          </a:xfrm>
        </p:spPr>
        <p:txBody>
          <a:bodyPr>
            <a:normAutofit/>
          </a:bodyPr>
          <a:lstStyle/>
          <a:p>
            <a:pPr fontAlgn="base">
              <a:spcBef>
                <a:spcPts val="0"/>
              </a:spcBef>
            </a:pPr>
            <a:r>
              <a:rPr lang="en-US" sz="2000" dirty="0"/>
              <a:t>The stock price represents the value of the company. </a:t>
            </a:r>
          </a:p>
          <a:p>
            <a:pPr marL="0" indent="0" fontAlgn="base">
              <a:spcBef>
                <a:spcPts val="0"/>
              </a:spcBef>
              <a:buNone/>
            </a:pPr>
            <a:endParaRPr lang="en-US" sz="2000" dirty="0"/>
          </a:p>
          <a:p>
            <a:pPr fontAlgn="base">
              <a:spcBef>
                <a:spcPts val="0"/>
              </a:spcBef>
            </a:pPr>
            <a:r>
              <a:rPr lang="en-US" sz="2000" dirty="0"/>
              <a:t>The company issues financial statements every three months and other non-financial information as they come up, so how does the stock price behave like this? </a:t>
            </a:r>
          </a:p>
          <a:p>
            <a:pPr fontAlgn="base">
              <a:spcBef>
                <a:spcPts val="0"/>
              </a:spcBef>
            </a:pPr>
            <a:r>
              <a:rPr lang="en-US" sz="2000" dirty="0"/>
              <a:t>It is said that the stock price moves based on technical, fundamental and behavioral reasons and there are plenty of analytical approaches that back each of these three reasons. </a:t>
            </a:r>
          </a:p>
          <a:p>
            <a:pPr fontAlgn="base">
              <a:spcBef>
                <a:spcPts val="0"/>
              </a:spcBef>
            </a:pPr>
            <a:endParaRPr lang="en-US" sz="2000" dirty="0">
              <a:solidFill>
                <a:srgbClr val="FFFF00"/>
              </a:solidFill>
            </a:endParaRPr>
          </a:p>
          <a:p>
            <a:pPr marL="457063" lvl="3" indent="0" algn="ctr" fontAlgn="base">
              <a:spcBef>
                <a:spcPts val="0"/>
              </a:spcBef>
              <a:buNone/>
            </a:pPr>
            <a:r>
              <a:rPr lang="en-US" sz="2000" b="1" dirty="0">
                <a:solidFill>
                  <a:srgbClr val="FFFF00"/>
                </a:solidFill>
              </a:rPr>
              <a:t>EV = MVE + D – C  and MVE = (SP + SO)</a:t>
            </a:r>
          </a:p>
          <a:p>
            <a:pPr marL="342797" lvl="3" indent="-342797" fontAlgn="base">
              <a:spcBef>
                <a:spcPts val="0"/>
              </a:spcBef>
            </a:pPr>
            <a:endParaRPr lang="en-US" sz="2000" i="1" dirty="0"/>
          </a:p>
          <a:p>
            <a:pPr marL="2285314" lvl="8" indent="0" fontAlgn="base">
              <a:spcBef>
                <a:spcPts val="0"/>
              </a:spcBef>
              <a:buNone/>
            </a:pPr>
            <a:r>
              <a:rPr lang="en-US" sz="2000" dirty="0"/>
              <a:t>where EV is Enterprise Value, MVE is the Market Value of the Equity, D is the total Debt Outstanding and C is the Cash and cash equivalents of the company. where MVE is the Market Value of the Equity, SP is the Stock Price and SO is the Shares Outstanding. </a:t>
            </a:r>
          </a:p>
          <a:p>
            <a:pPr marL="0" indent="0" fontAlgn="base">
              <a:spcBef>
                <a:spcPts val="0"/>
              </a:spcBef>
              <a:buNone/>
            </a:pPr>
            <a:r>
              <a:rPr lang="en-US" sz="2000" dirty="0"/>
              <a:t> </a:t>
            </a:r>
          </a:p>
          <a:p>
            <a:endParaRPr lang="en-US" dirty="0"/>
          </a:p>
        </p:txBody>
      </p:sp>
    </p:spTree>
    <p:extLst>
      <p:ext uri="{BB962C8B-B14F-4D97-AF65-F5344CB8AC3E}">
        <p14:creationId xmlns:p14="http://schemas.microsoft.com/office/powerpoint/2010/main" val="33671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855043" y="619250"/>
            <a:ext cx="2850674" cy="1478185"/>
          </a:xfrm>
        </p:spPr>
        <p:txBody>
          <a:bodyPr>
            <a:normAutofit/>
          </a:bodyPr>
          <a:lstStyle/>
          <a:p>
            <a:r>
              <a:rPr lang="en-US" sz="3199" dirty="0">
                <a:solidFill>
                  <a:srgbClr val="FFFFFF"/>
                </a:solidFill>
              </a:rPr>
              <a:t>Method #1</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844399" y="2249794"/>
            <a:ext cx="2861699" cy="3956271"/>
          </a:xfrm>
        </p:spPr>
        <p:txBody>
          <a:bodyPr>
            <a:normAutofit/>
          </a:bodyPr>
          <a:lstStyle/>
          <a:p>
            <a:r>
              <a:rPr lang="en-US" sz="1400" dirty="0">
                <a:solidFill>
                  <a:srgbClr val="FFFFFF"/>
                </a:solidFill>
              </a:rPr>
              <a:t>ENTERPISE VALUE: $2.96 Billion</a:t>
            </a:r>
          </a:p>
        </p:txBody>
      </p:sp>
      <p:pic>
        <p:nvPicPr>
          <p:cNvPr id="3" name="Picture 2">
            <a:extLst>
              <a:ext uri="{FF2B5EF4-FFF2-40B4-BE49-F238E27FC236}">
                <a16:creationId xmlns:a16="http://schemas.microsoft.com/office/drawing/2014/main" id="{9AEE7B9A-969D-4CD3-BFC6-0EF7EA663388}"/>
              </a:ext>
            </a:extLst>
          </p:cNvPr>
          <p:cNvPicPr>
            <a:picLocks noChangeAspect="1"/>
          </p:cNvPicPr>
          <p:nvPr/>
        </p:nvPicPr>
        <p:blipFill>
          <a:blip r:embed="rId2"/>
          <a:stretch>
            <a:fillRect/>
          </a:stretch>
        </p:blipFill>
        <p:spPr>
          <a:xfrm>
            <a:off x="844400" y="481424"/>
            <a:ext cx="10567469" cy="3633197"/>
          </a:xfrm>
          <a:prstGeom prst="rect">
            <a:avLst/>
          </a:prstGeom>
          <a:solidFill>
            <a:schemeClr val="bg2">
              <a:lumMod val="10000"/>
              <a:lumOff val="90000"/>
            </a:schemeClr>
          </a:solidFill>
        </p:spPr>
      </p:pic>
    </p:spTree>
    <p:extLst>
      <p:ext uri="{BB962C8B-B14F-4D97-AF65-F5344CB8AC3E}">
        <p14:creationId xmlns:p14="http://schemas.microsoft.com/office/powerpoint/2010/main" val="355221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p:txBody>
          <a:bodyPr/>
          <a:lstStyle/>
          <a:p>
            <a:r>
              <a:rPr lang="en-US" dirty="0"/>
              <a:t>Method 2</a:t>
            </a:r>
            <a:br>
              <a:rPr lang="en-US" dirty="0"/>
            </a:br>
            <a:r>
              <a:rPr lang="en-US" sz="2399" dirty="0"/>
              <a:t>Using Comparable Trading EBITDA Multiples</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226153" y="2053086"/>
            <a:ext cx="10417010" cy="4185665"/>
          </a:xfrm>
        </p:spPr>
        <p:txBody>
          <a:bodyPr>
            <a:normAutofit fontScale="92500" lnSpcReduction="20000"/>
          </a:bodyPr>
          <a:lstStyle/>
          <a:p>
            <a:r>
              <a:rPr lang="en-US" dirty="0"/>
              <a:t>The most used method by mergers &amp; acquisitions professional</a:t>
            </a:r>
          </a:p>
          <a:p>
            <a:r>
              <a:rPr lang="en-US" dirty="0"/>
              <a:t>Looks at the ratio of the Enterprise Value to Earnings Before Interest, Taxes, Depreciation and Amortization (EV /EBITDA) for each of the pier companies and applies the average to measure the company’s value. </a:t>
            </a:r>
          </a:p>
          <a:p>
            <a:r>
              <a:rPr lang="en-US" dirty="0"/>
              <a:t>The average multiple provides a benchmark which the analyst can establish as the basis for valuating publicly traded companies </a:t>
            </a:r>
          </a:p>
          <a:p>
            <a:r>
              <a:rPr lang="en-US" dirty="0"/>
              <a:t>The basic idea is that as the company increases its earnings based on either favorable economic conditions or management decisions from year to year, then the value should also follow at a relatively consistent way. </a:t>
            </a:r>
          </a:p>
          <a:p>
            <a:r>
              <a:rPr lang="en-US" dirty="0"/>
              <a:t>In general, industries with higher growth characteristics enjoy higher multiples of earnings. Similar companies that compete with the company that is being valued given the similar business and financial characteristics.  </a:t>
            </a:r>
          </a:p>
          <a:p>
            <a:endParaRPr lang="en-US" dirty="0"/>
          </a:p>
          <a:p>
            <a:endParaRPr lang="en-US" dirty="0"/>
          </a:p>
        </p:txBody>
      </p:sp>
    </p:spTree>
    <p:extLst>
      <p:ext uri="{BB962C8B-B14F-4D97-AF65-F5344CB8AC3E}">
        <p14:creationId xmlns:p14="http://schemas.microsoft.com/office/powerpoint/2010/main" val="318804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303212" y="88164"/>
            <a:ext cx="9277969" cy="567265"/>
          </a:xfrm>
        </p:spPr>
        <p:txBody>
          <a:bodyPr>
            <a:normAutofit/>
          </a:bodyPr>
          <a:lstStyle/>
          <a:p>
            <a:r>
              <a:rPr lang="en-US" sz="3199" dirty="0">
                <a:solidFill>
                  <a:srgbClr val="FFFFFF"/>
                </a:solidFill>
              </a:rPr>
              <a:t>Method #2</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9256190" y="86416"/>
            <a:ext cx="2861699" cy="567266"/>
          </a:xfrm>
        </p:spPr>
        <p:txBody>
          <a:bodyPr>
            <a:normAutofit/>
          </a:bodyPr>
          <a:lstStyle/>
          <a:p>
            <a:r>
              <a:rPr lang="en-US" sz="1400" dirty="0">
                <a:solidFill>
                  <a:srgbClr val="FFFFFF"/>
                </a:solidFill>
              </a:rPr>
              <a:t>ENTERPISE VALUE: $2.49 Billion</a:t>
            </a:r>
          </a:p>
        </p:txBody>
      </p:sp>
      <p:pic>
        <p:nvPicPr>
          <p:cNvPr id="6" name="Picture 5">
            <a:extLst>
              <a:ext uri="{FF2B5EF4-FFF2-40B4-BE49-F238E27FC236}">
                <a16:creationId xmlns:a16="http://schemas.microsoft.com/office/drawing/2014/main" id="{9691B08C-85CB-40D4-8B54-319588ED01D1}"/>
              </a:ext>
            </a:extLst>
          </p:cNvPr>
          <p:cNvPicPr>
            <a:picLocks noChangeAspect="1"/>
          </p:cNvPicPr>
          <p:nvPr/>
        </p:nvPicPr>
        <p:blipFill>
          <a:blip r:embed="rId2"/>
          <a:stretch>
            <a:fillRect/>
          </a:stretch>
        </p:blipFill>
        <p:spPr>
          <a:xfrm>
            <a:off x="303212" y="672962"/>
            <a:ext cx="10002828" cy="5784768"/>
          </a:xfrm>
          <a:prstGeom prst="rect">
            <a:avLst/>
          </a:prstGeom>
          <a:solidFill>
            <a:schemeClr val="bg2">
              <a:lumMod val="10000"/>
              <a:lumOff val="90000"/>
            </a:schemeClr>
          </a:solidFill>
        </p:spPr>
      </p:pic>
    </p:spTree>
    <p:extLst>
      <p:ext uri="{BB962C8B-B14F-4D97-AF65-F5344CB8AC3E}">
        <p14:creationId xmlns:p14="http://schemas.microsoft.com/office/powerpoint/2010/main" val="26717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a:xfrm>
            <a:off x="454036" y="323099"/>
            <a:ext cx="9648386" cy="806503"/>
          </a:xfrm>
        </p:spPr>
        <p:txBody>
          <a:bodyPr>
            <a:normAutofit fontScale="90000"/>
          </a:bodyPr>
          <a:lstStyle/>
          <a:p>
            <a:r>
              <a:rPr lang="en-US" dirty="0"/>
              <a:t>Method 3</a:t>
            </a:r>
            <a:br>
              <a:rPr lang="en-US" dirty="0"/>
            </a:br>
            <a:r>
              <a:rPr lang="en-US" sz="2399" dirty="0"/>
              <a:t>Using Comparable Acquisition EBITDA Multiples</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457530" y="1558692"/>
            <a:ext cx="10417010" cy="4185665"/>
          </a:xfrm>
        </p:spPr>
        <p:txBody>
          <a:bodyPr>
            <a:normAutofit fontScale="92500" lnSpcReduction="10000"/>
          </a:bodyPr>
          <a:lstStyle/>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establishes a similar benchmark to what the companies in the same industry are being bought based on multiples of their EBITDA.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Corporate values using this method are determined based on other companies in the same business that are recently sold to either strategic investors or private equity firms.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The mergers &amp; acquisition professional search for other companies in the same business that were sold to either strategic investors or private equity firms and establishes a benchmark based on average multiples over time.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That average acquisition multiple of the purchase price to EBITDA is then used as a measurement to value the company in question.</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425926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a:xfrm>
            <a:off x="608012" y="533400"/>
            <a:ext cx="10134599" cy="685800"/>
          </a:xfrm>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3886112793"/>
              </p:ext>
            </p:extLst>
          </p:nvPr>
        </p:nvGraphicFramePr>
        <p:xfrm>
          <a:off x="705658" y="1600200"/>
          <a:ext cx="9939305" cy="3980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470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155382" y="171700"/>
            <a:ext cx="10039969" cy="447550"/>
          </a:xfrm>
        </p:spPr>
        <p:txBody>
          <a:bodyPr>
            <a:normAutofit fontScale="90000"/>
          </a:bodyPr>
          <a:lstStyle/>
          <a:p>
            <a:r>
              <a:rPr lang="en-US" sz="3199" dirty="0">
                <a:solidFill>
                  <a:srgbClr val="FFFFFF"/>
                </a:solidFill>
              </a:rPr>
              <a:t>Method #3</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9066212" y="171699"/>
            <a:ext cx="2861699" cy="447551"/>
          </a:xfrm>
        </p:spPr>
        <p:txBody>
          <a:bodyPr>
            <a:normAutofit/>
          </a:bodyPr>
          <a:lstStyle/>
          <a:p>
            <a:r>
              <a:rPr lang="en-US" sz="1400" dirty="0">
                <a:solidFill>
                  <a:srgbClr val="FFFFFF"/>
                </a:solidFill>
              </a:rPr>
              <a:t>ENTERPISE VALUE: $2.94 Billion</a:t>
            </a:r>
          </a:p>
        </p:txBody>
      </p:sp>
      <p:pic>
        <p:nvPicPr>
          <p:cNvPr id="6" name="Picture 5">
            <a:extLst>
              <a:ext uri="{FF2B5EF4-FFF2-40B4-BE49-F238E27FC236}">
                <a16:creationId xmlns:a16="http://schemas.microsoft.com/office/drawing/2014/main" id="{852343A3-F672-4E27-AB9B-0383553ABC37}"/>
              </a:ext>
            </a:extLst>
          </p:cNvPr>
          <p:cNvPicPr>
            <a:picLocks noChangeAspect="1"/>
          </p:cNvPicPr>
          <p:nvPr/>
        </p:nvPicPr>
        <p:blipFill>
          <a:blip r:embed="rId2"/>
          <a:stretch>
            <a:fillRect/>
          </a:stretch>
        </p:blipFill>
        <p:spPr>
          <a:xfrm>
            <a:off x="379412" y="762000"/>
            <a:ext cx="9340309" cy="5837693"/>
          </a:xfrm>
          <a:prstGeom prst="rect">
            <a:avLst/>
          </a:prstGeom>
          <a:solidFill>
            <a:schemeClr val="bg2">
              <a:lumMod val="10000"/>
              <a:lumOff val="90000"/>
            </a:schemeClr>
          </a:solidFill>
        </p:spPr>
      </p:pic>
    </p:spTree>
    <p:extLst>
      <p:ext uri="{BB962C8B-B14F-4D97-AF65-F5344CB8AC3E}">
        <p14:creationId xmlns:p14="http://schemas.microsoft.com/office/powerpoint/2010/main" val="86918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a:xfrm>
            <a:off x="463363" y="312812"/>
            <a:ext cx="8953067" cy="592300"/>
          </a:xfrm>
        </p:spPr>
        <p:txBody>
          <a:bodyPr>
            <a:normAutofit fontScale="90000"/>
          </a:bodyPr>
          <a:lstStyle/>
          <a:p>
            <a:r>
              <a:rPr lang="en-US" dirty="0"/>
              <a:t>Method 4</a:t>
            </a:r>
            <a:br>
              <a:rPr lang="en-US" dirty="0"/>
            </a:br>
            <a:r>
              <a:rPr lang="en-US" sz="2399" dirty="0"/>
              <a:t>Using discount cash flow method</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563851" y="1456082"/>
            <a:ext cx="10508701" cy="4542833"/>
          </a:xfrm>
        </p:spPr>
        <p:txBody>
          <a:bodyPr>
            <a:normAutofit fontScale="85000" lnSpcReduction="20000"/>
          </a:bodyPr>
          <a:lstStyle/>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is the most fundamental method that is used to value many types of companies, especially companies that are tough to find any trading and acquisition multiple comparables.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called the DCF method that is broadly used by many investors, advisors, banks and academics is premised on the principal that the value of a company can be derived by the present value of its projected free cash flow (FCF). </a:t>
            </a:r>
          </a:p>
          <a:p>
            <a:pPr marL="0" algn="just" fontAlgn="base">
              <a:lnSpc>
                <a:spcPct val="107000"/>
              </a:lnSpc>
              <a:spcBef>
                <a:spcPts val="0"/>
              </a:spcBef>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We will learn later that this FCF is derived from various assumptions, starting from Revenue and subtracting operating and capital costs.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r>
              <a:rPr lang="en-US" kern="150" dirty="0">
                <a:latin typeface="Times New Roman" panose="02020603050405020304" pitchFamily="18" charset="0"/>
                <a:ea typeface="Arial Unicode MS"/>
                <a:cs typeface="Arial Unicode MS"/>
              </a:rPr>
              <a:t>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r>
              <a:rPr lang="en-US" kern="150" dirty="0">
                <a:latin typeface="Times New Roman" panose="02020603050405020304" pitchFamily="18" charset="0"/>
                <a:ea typeface="Arial Unicode MS"/>
                <a:cs typeface="Arial Unicode MS"/>
              </a:rPr>
              <a:t>To value the company using the DCF method the analyst needs to derive the following four items:</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Setting up a stream of cash flows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Identifying an exit year.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Calculating the value at exit year (Terminal Value)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Using the appropriate discount rate to value the present value of the firm.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r>
              <a:rPr lang="en-US" kern="150" dirty="0">
                <a:latin typeface="Times New Roman" panose="02020603050405020304" pitchFamily="18" charset="0"/>
                <a:ea typeface="Arial Unicode MS"/>
                <a:cs typeface="Arial Unicode MS"/>
              </a:rPr>
              <a:t>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377201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438719" y="228600"/>
            <a:ext cx="2850674" cy="599950"/>
          </a:xfrm>
        </p:spPr>
        <p:txBody>
          <a:bodyPr>
            <a:normAutofit/>
          </a:bodyPr>
          <a:lstStyle/>
          <a:p>
            <a:r>
              <a:rPr lang="en-US" sz="3199" dirty="0">
                <a:solidFill>
                  <a:srgbClr val="FFFFFF"/>
                </a:solidFill>
              </a:rPr>
              <a:t>Method #4</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227012" y="1066800"/>
            <a:ext cx="2861699" cy="950606"/>
          </a:xfrm>
        </p:spPr>
        <p:txBody>
          <a:bodyPr>
            <a:normAutofit/>
          </a:bodyPr>
          <a:lstStyle/>
          <a:p>
            <a:r>
              <a:rPr lang="en-US" sz="1400" dirty="0">
                <a:solidFill>
                  <a:srgbClr val="FFFFFF"/>
                </a:solidFill>
              </a:rPr>
              <a:t>ENTERPISE VALUE: $3.6 Billion</a:t>
            </a:r>
          </a:p>
        </p:txBody>
      </p:sp>
      <p:pic>
        <p:nvPicPr>
          <p:cNvPr id="6" name="Picture 5">
            <a:extLst>
              <a:ext uri="{FF2B5EF4-FFF2-40B4-BE49-F238E27FC236}">
                <a16:creationId xmlns:a16="http://schemas.microsoft.com/office/drawing/2014/main" id="{13B6C6CF-B59B-4893-9674-CF329CF7631C}"/>
              </a:ext>
            </a:extLst>
          </p:cNvPr>
          <p:cNvPicPr>
            <a:picLocks noChangeAspect="1"/>
          </p:cNvPicPr>
          <p:nvPr/>
        </p:nvPicPr>
        <p:blipFill>
          <a:blip r:embed="rId2"/>
          <a:stretch>
            <a:fillRect/>
          </a:stretch>
        </p:blipFill>
        <p:spPr>
          <a:xfrm>
            <a:off x="3728917" y="228600"/>
            <a:ext cx="8021189" cy="6268941"/>
          </a:xfrm>
          <a:prstGeom prst="rect">
            <a:avLst/>
          </a:prstGeom>
          <a:solidFill>
            <a:schemeClr val="bg2">
              <a:lumMod val="10000"/>
              <a:lumOff val="90000"/>
            </a:schemeClr>
          </a:solidFill>
        </p:spPr>
      </p:pic>
    </p:spTree>
    <p:extLst>
      <p:ext uri="{BB962C8B-B14F-4D97-AF65-F5344CB8AC3E}">
        <p14:creationId xmlns:p14="http://schemas.microsoft.com/office/powerpoint/2010/main" val="252086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a:xfrm>
            <a:off x="1088351" y="303484"/>
            <a:ext cx="8953067" cy="592300"/>
          </a:xfrm>
        </p:spPr>
        <p:txBody>
          <a:bodyPr>
            <a:normAutofit fontScale="90000"/>
          </a:bodyPr>
          <a:lstStyle/>
          <a:p>
            <a:r>
              <a:rPr lang="en-US" dirty="0"/>
              <a:t>Method 5</a:t>
            </a:r>
            <a:br>
              <a:rPr lang="en-US" dirty="0"/>
            </a:br>
            <a:r>
              <a:rPr lang="en-US" sz="2399" dirty="0"/>
              <a:t>Using Leveraged buyout (LBO) or non-recourse method</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020933" y="1596005"/>
            <a:ext cx="10417010" cy="4375286"/>
          </a:xfrm>
        </p:spPr>
        <p:txBody>
          <a:bodyPr>
            <a:normAutofit fontScale="92500" lnSpcReduction="10000"/>
          </a:bodyPr>
          <a:lstStyle/>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is very similar to method 4 (DCF method) which is based on future free cash flows except the projected debt, WACC and expected return.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While the DCF analysis is used for determining today’s value of the company based on future cash flows, the value of the company using this LBO method is determined based on investor expectation which is return determines the acquisition price of the firm.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The equity investment amount is determined after assuming that most of the financing will be via debt. This method is unique because it uses the capital markets to engineer the financing of the buyout, so the equity return expectation is met via the use of leverage.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starts step by step starting first with the maximum debt the private equity can raise based on the target’s cash flow..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976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855043" y="619251"/>
            <a:ext cx="2850674" cy="1057150"/>
          </a:xfrm>
        </p:spPr>
        <p:txBody>
          <a:bodyPr>
            <a:normAutofit fontScale="90000"/>
          </a:bodyPr>
          <a:lstStyle/>
          <a:p>
            <a:r>
              <a:rPr lang="en-US" sz="3199" dirty="0">
                <a:solidFill>
                  <a:srgbClr val="FFFFFF"/>
                </a:solidFill>
              </a:rPr>
              <a:t>Method #5</a:t>
            </a:r>
            <a:br>
              <a:rPr lang="en-US" sz="3199" dirty="0">
                <a:solidFill>
                  <a:srgbClr val="FFFFFF"/>
                </a:solidFill>
              </a:rPr>
            </a:br>
            <a:br>
              <a:rPr lang="en-US" sz="3199" dirty="0">
                <a:solidFill>
                  <a:srgbClr val="FFFFFF"/>
                </a:solidFill>
              </a:rPr>
            </a:br>
            <a:endParaRPr lang="en-US" sz="3199" dirty="0">
              <a:solidFill>
                <a:srgbClr val="FFFFFF"/>
              </a:solidFill>
            </a:endParaRP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579778" y="1147826"/>
            <a:ext cx="2861699" cy="493406"/>
          </a:xfrm>
        </p:spPr>
        <p:txBody>
          <a:bodyPr>
            <a:normAutofit/>
          </a:bodyPr>
          <a:lstStyle/>
          <a:p>
            <a:r>
              <a:rPr lang="en-US" sz="1400" dirty="0">
                <a:solidFill>
                  <a:srgbClr val="FFFFFF"/>
                </a:solidFill>
              </a:rPr>
              <a:t>Setting up the financial structure</a:t>
            </a:r>
          </a:p>
        </p:txBody>
      </p:sp>
      <p:pic>
        <p:nvPicPr>
          <p:cNvPr id="5" name="Picture 4">
            <a:extLst>
              <a:ext uri="{FF2B5EF4-FFF2-40B4-BE49-F238E27FC236}">
                <a16:creationId xmlns:a16="http://schemas.microsoft.com/office/drawing/2014/main" id="{104AA560-5872-49F6-909A-94400AF3682D}"/>
              </a:ext>
            </a:extLst>
          </p:cNvPr>
          <p:cNvPicPr>
            <a:picLocks noChangeAspect="1"/>
          </p:cNvPicPr>
          <p:nvPr/>
        </p:nvPicPr>
        <p:blipFill>
          <a:blip r:embed="rId2"/>
          <a:stretch>
            <a:fillRect/>
          </a:stretch>
        </p:blipFill>
        <p:spPr>
          <a:xfrm>
            <a:off x="4037012" y="344425"/>
            <a:ext cx="7572035" cy="6169150"/>
          </a:xfrm>
          <a:prstGeom prst="rect">
            <a:avLst/>
          </a:prstGeom>
          <a:solidFill>
            <a:schemeClr val="bg2">
              <a:lumMod val="10000"/>
              <a:lumOff val="90000"/>
            </a:schemeClr>
          </a:solidFill>
        </p:spPr>
      </p:pic>
    </p:spTree>
    <p:extLst>
      <p:ext uri="{BB962C8B-B14F-4D97-AF65-F5344CB8AC3E}">
        <p14:creationId xmlns:p14="http://schemas.microsoft.com/office/powerpoint/2010/main" val="427631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855043" y="619250"/>
            <a:ext cx="2850674" cy="1478185"/>
          </a:xfrm>
        </p:spPr>
        <p:txBody>
          <a:bodyPr>
            <a:normAutofit/>
          </a:bodyPr>
          <a:lstStyle/>
          <a:p>
            <a:r>
              <a:rPr lang="en-US" sz="3199" dirty="0">
                <a:solidFill>
                  <a:srgbClr val="FFFFFF"/>
                </a:solidFill>
              </a:rPr>
              <a:t>Method #5</a:t>
            </a:r>
            <a:br>
              <a:rPr lang="en-US" sz="3199" dirty="0">
                <a:solidFill>
                  <a:srgbClr val="FFFFFF"/>
                </a:solidFill>
              </a:rPr>
            </a:br>
            <a:br>
              <a:rPr lang="en-US" sz="3199" dirty="0">
                <a:solidFill>
                  <a:srgbClr val="FFFFFF"/>
                </a:solidFill>
              </a:rPr>
            </a:br>
            <a:endParaRPr lang="en-US" sz="3199" dirty="0">
              <a:solidFill>
                <a:srgbClr val="FFFFFF"/>
              </a:solidFill>
            </a:endParaRP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844399" y="2249794"/>
            <a:ext cx="2861699" cy="3956271"/>
          </a:xfrm>
        </p:spPr>
        <p:txBody>
          <a:bodyPr>
            <a:normAutofit/>
          </a:bodyPr>
          <a:lstStyle/>
          <a:p>
            <a:r>
              <a:rPr lang="en-US" sz="1400" dirty="0">
                <a:solidFill>
                  <a:srgbClr val="FFFFFF"/>
                </a:solidFill>
              </a:rPr>
              <a:t>Enterprise Value = $3.3</a:t>
            </a:r>
          </a:p>
        </p:txBody>
      </p:sp>
      <p:pic>
        <p:nvPicPr>
          <p:cNvPr id="5" name="Picture 4">
            <a:extLst>
              <a:ext uri="{FF2B5EF4-FFF2-40B4-BE49-F238E27FC236}">
                <a16:creationId xmlns:a16="http://schemas.microsoft.com/office/drawing/2014/main" id="{53B37C1A-F5EE-4607-89D5-B18587C1EB50}"/>
              </a:ext>
            </a:extLst>
          </p:cNvPr>
          <p:cNvPicPr>
            <a:picLocks noChangeAspect="1"/>
          </p:cNvPicPr>
          <p:nvPr/>
        </p:nvPicPr>
        <p:blipFill>
          <a:blip r:embed="rId2"/>
          <a:stretch>
            <a:fillRect/>
          </a:stretch>
        </p:blipFill>
        <p:spPr>
          <a:xfrm>
            <a:off x="4799012" y="334464"/>
            <a:ext cx="6655458" cy="6189072"/>
          </a:xfrm>
          <a:prstGeom prst="rect">
            <a:avLst/>
          </a:prstGeom>
          <a:solidFill>
            <a:schemeClr val="bg2">
              <a:lumMod val="10000"/>
              <a:lumOff val="90000"/>
            </a:schemeClr>
          </a:solidFill>
        </p:spPr>
      </p:pic>
    </p:spTree>
    <p:extLst>
      <p:ext uri="{BB962C8B-B14F-4D97-AF65-F5344CB8AC3E}">
        <p14:creationId xmlns:p14="http://schemas.microsoft.com/office/powerpoint/2010/main" val="10698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a:bodyPr>
          <a:lstStyle/>
          <a:p>
            <a:pPr marL="0" indent="0">
              <a:buNone/>
            </a:pPr>
            <a:r>
              <a:rPr lang="en-US" sz="2800" b="1" u="sng" dirty="0"/>
              <a:t>Step III: Accretion and Dilution Analysis</a:t>
            </a:r>
          </a:p>
          <a:p>
            <a:pPr lvl="1"/>
            <a:r>
              <a:rPr lang="en-US" sz="2800" dirty="0"/>
              <a:t>STLD’s shareholders expect to receive an accretion and dilution analysis describing to what extent their ownership holdings will be diluted following the merger. </a:t>
            </a:r>
          </a:p>
          <a:p>
            <a:pPr lvl="1"/>
            <a:r>
              <a:rPr lang="en-US" sz="2800" dirty="0"/>
              <a:t>The acquirer (with the expected backing of its shareholders) will be reluctant to pursue a deal if it will result in excessive dilution to the existing shareholders’ ownership. </a:t>
            </a:r>
          </a:p>
          <a:p>
            <a:pPr lvl="1"/>
            <a:r>
              <a:rPr lang="en-US" sz="2800" dirty="0"/>
              <a:t>As a result, the bid price is often guided by the EPS accretion and dilution analysis. </a:t>
            </a:r>
            <a:endParaRPr lang="en-US" sz="2800" b="1" dirty="0"/>
          </a:p>
        </p:txBody>
      </p:sp>
    </p:spTree>
    <p:extLst>
      <p:ext uri="{BB962C8B-B14F-4D97-AF65-F5344CB8AC3E}">
        <p14:creationId xmlns:p14="http://schemas.microsoft.com/office/powerpoint/2010/main" val="31487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lnSpcReduction="10000"/>
          </a:bodyPr>
          <a:lstStyle/>
          <a:p>
            <a:r>
              <a:rPr lang="en-US" dirty="0"/>
              <a:t>The accretion and dilution analysis is based on a forward-looking basis considering PRST’s future expected earnings, including synergies as a result of the merger. </a:t>
            </a:r>
          </a:p>
          <a:p>
            <a:r>
              <a:rPr lang="en-US" dirty="0"/>
              <a:t>EBIT is projected to grow 5% per year for both companies. </a:t>
            </a:r>
          </a:p>
          <a:p>
            <a:r>
              <a:rPr lang="en-US" dirty="0"/>
              <a:t>The projected synergies of $125 million include duplication of operating expenses ($80 million), economies of scale ($20 million), and other plant implementation and rationalization programs for combining the companies ($25 million). </a:t>
            </a:r>
          </a:p>
          <a:p>
            <a:r>
              <a:rPr lang="en-US" dirty="0"/>
              <a:t>According to the analysis, STLD is showing that the merger will result in an accretion of approximately 64 –69 cents or 12.3–13.2% of the stock per year. </a:t>
            </a:r>
          </a:p>
          <a:p>
            <a:r>
              <a:rPr lang="en-US" dirty="0"/>
              <a:t>Though AKS does not have access to this analysis, it could run its own version, putting it in a better position to negotiate a price. </a:t>
            </a:r>
          </a:p>
          <a:p>
            <a:r>
              <a:rPr lang="en-US" dirty="0"/>
              <a:t>Figure 9.10 shows a breakeven pre-tax synergies line of $252.5 million in value that gives AKS some ammunition to negotiate a maximum price. </a:t>
            </a:r>
          </a:p>
          <a:p>
            <a:pPr marL="0" indent="0">
              <a:buNone/>
            </a:pPr>
            <a:endParaRPr lang="en-US" sz="2800" b="1" dirty="0"/>
          </a:p>
        </p:txBody>
      </p:sp>
    </p:spTree>
    <p:extLst>
      <p:ext uri="{BB962C8B-B14F-4D97-AF65-F5344CB8AC3E}">
        <p14:creationId xmlns:p14="http://schemas.microsoft.com/office/powerpoint/2010/main" val="23932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F10ED1-CE8D-4C7B-97C3-8CD54F903ACF}"/>
              </a:ext>
            </a:extLst>
          </p:cNvPr>
          <p:cNvSpPr/>
          <p:nvPr/>
        </p:nvSpPr>
        <p:spPr>
          <a:xfrm>
            <a:off x="455612" y="457200"/>
            <a:ext cx="3210422" cy="830781"/>
          </a:xfrm>
          <a:prstGeom prst="rect">
            <a:avLst/>
          </a:prstGeom>
        </p:spPr>
        <p:txBody>
          <a:bodyPr wrap="square">
            <a:spAutoFit/>
          </a:bodyPr>
          <a:lstStyle/>
          <a:p>
            <a:pPr defTabSz="457063">
              <a:defRPr/>
            </a:pPr>
            <a:r>
              <a:rPr lang="en-US" sz="1799" b="1" dirty="0">
                <a:solidFill>
                  <a:prstClr val="white"/>
                </a:solidFill>
                <a:latin typeface="Tw Cen MT" panose="020B0602020104020603"/>
              </a:rPr>
              <a:t>Merging </a:t>
            </a:r>
          </a:p>
          <a:p>
            <a:pPr defTabSz="457063">
              <a:defRPr/>
            </a:pPr>
            <a:r>
              <a:rPr lang="en-US" sz="1799" b="1" dirty="0">
                <a:solidFill>
                  <a:prstClr val="white"/>
                </a:solidFill>
                <a:latin typeface="Tw Cen MT" panose="020B0602020104020603"/>
              </a:rPr>
              <a:t>with a publicly traded company</a:t>
            </a:r>
            <a:br>
              <a:rPr lang="en-US" sz="1799" b="1" dirty="0">
                <a:solidFill>
                  <a:prstClr val="white"/>
                </a:solidFill>
                <a:latin typeface="Tw Cen MT" panose="020B0602020104020603"/>
              </a:rPr>
            </a:br>
            <a:r>
              <a:rPr lang="en-US" sz="1200" b="1" dirty="0">
                <a:solidFill>
                  <a:prstClr val="white"/>
                </a:solidFill>
                <a:latin typeface="Tw Cen MT" panose="020B0602020104020603"/>
              </a:rPr>
              <a:t>Accretion &amp; Dilution Analysis</a:t>
            </a:r>
            <a:endParaRPr lang="en-US" sz="1799" b="1" dirty="0">
              <a:solidFill>
                <a:prstClr val="white"/>
              </a:solidFill>
              <a:latin typeface="Tw Cen MT" panose="020B0602020104020603"/>
            </a:endParaRPr>
          </a:p>
        </p:txBody>
      </p:sp>
      <p:pic>
        <p:nvPicPr>
          <p:cNvPr id="2" name="Picture 1">
            <a:extLst>
              <a:ext uri="{FF2B5EF4-FFF2-40B4-BE49-F238E27FC236}">
                <a16:creationId xmlns:a16="http://schemas.microsoft.com/office/drawing/2014/main" id="{351D28EE-B502-491F-9319-FC7E9A551167}"/>
              </a:ext>
            </a:extLst>
          </p:cNvPr>
          <p:cNvPicPr>
            <a:picLocks noChangeAspect="1"/>
          </p:cNvPicPr>
          <p:nvPr/>
        </p:nvPicPr>
        <p:blipFill>
          <a:blip r:embed="rId2"/>
          <a:stretch>
            <a:fillRect/>
          </a:stretch>
        </p:blipFill>
        <p:spPr>
          <a:xfrm>
            <a:off x="4722812" y="304800"/>
            <a:ext cx="6858000" cy="6429685"/>
          </a:xfrm>
          <a:prstGeom prst="rect">
            <a:avLst/>
          </a:prstGeom>
          <a:solidFill>
            <a:schemeClr val="accent1">
              <a:lumMod val="20000"/>
              <a:lumOff val="80000"/>
            </a:schemeClr>
          </a:solidFill>
        </p:spPr>
      </p:pic>
    </p:spTree>
    <p:extLst>
      <p:ext uri="{BB962C8B-B14F-4D97-AF65-F5344CB8AC3E}">
        <p14:creationId xmlns:p14="http://schemas.microsoft.com/office/powerpoint/2010/main" val="213625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fontScale="92500" lnSpcReduction="10000"/>
          </a:bodyPr>
          <a:lstStyle/>
          <a:p>
            <a:pPr marL="0" indent="0">
              <a:buNone/>
            </a:pPr>
            <a:r>
              <a:rPr lang="en-US" b="1" u="sng" dirty="0"/>
              <a:t>Step IV: Bidding for the Target Company</a:t>
            </a:r>
          </a:p>
          <a:p>
            <a:r>
              <a:rPr lang="en-US" dirty="0"/>
              <a:t>Assuming this is a friendly merger of equals, STLD files a proxy statement with the SEC that describes the deal, which is 50% cash and 50% stock exchange at an estimated combined value of $4 per share, a 33% premium of the current $3 traded share price. </a:t>
            </a:r>
          </a:p>
          <a:p>
            <a:r>
              <a:rPr lang="en-US" dirty="0"/>
              <a:t>After the SEC reviews and approves the statement, the statement is then sent to the shareholders along with a proxy card that needs to be filed by the shareholders and sent back within 20 days. </a:t>
            </a:r>
          </a:p>
          <a:p>
            <a:r>
              <a:rPr lang="en-US" dirty="0"/>
              <a:t>The transaction is voted on at a special shareholder meeting before the final decision is made. If the transaction is hostile, then STLD needs to file a tender offer (TO) announcing the purchase of 100% of PRST stock at $4 with cash and 50% stock. </a:t>
            </a:r>
          </a:p>
          <a:p>
            <a:r>
              <a:rPr lang="en-US" dirty="0"/>
              <a:t>The SEC will review the TO prior to the announcement since there is a stock-for-stock component of the transaction. If the transaction was all cash, then the SEC would not have a chance to review the deal. </a:t>
            </a:r>
            <a:endParaRPr lang="en-US" b="1" dirty="0"/>
          </a:p>
        </p:txBody>
      </p:sp>
    </p:spTree>
    <p:extLst>
      <p:ext uri="{BB962C8B-B14F-4D97-AF65-F5344CB8AC3E}">
        <p14:creationId xmlns:p14="http://schemas.microsoft.com/office/powerpoint/2010/main" val="2725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3184744418"/>
              </p:ext>
            </p:extLst>
          </p:nvPr>
        </p:nvGraphicFramePr>
        <p:xfrm>
          <a:off x="1065212" y="2019300"/>
          <a:ext cx="3048000"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525100" y="2606254"/>
            <a:ext cx="5684111" cy="2800510"/>
          </a:xfrm>
          <a:prstGeom prst="rect">
            <a:avLst/>
          </a:prstGeom>
          <a:noFill/>
        </p:spPr>
        <p:txBody>
          <a:bodyPr wrap="square" rtlCol="0">
            <a:spAutoFit/>
          </a:bodyPr>
          <a:lstStyle/>
          <a:p>
            <a:pPr marL="285664" indent="-285664">
              <a:buFont typeface="Arial" panose="020B0604020202020204" pitchFamily="34" charset="0"/>
              <a:buChar char="•"/>
            </a:pPr>
            <a:r>
              <a:rPr lang="en-US" sz="2800" dirty="0"/>
              <a:t>Well Define Corporate Strategy</a:t>
            </a:r>
          </a:p>
          <a:p>
            <a:pPr marL="285664" indent="-285664">
              <a:buFont typeface="Arial" panose="020B0604020202020204" pitchFamily="34" charset="0"/>
              <a:buChar char="•"/>
            </a:pPr>
            <a:r>
              <a:rPr lang="en-US" sz="2800" dirty="0"/>
              <a:t>Public vs Private Company</a:t>
            </a:r>
          </a:p>
          <a:p>
            <a:pPr marL="285664" indent="-285664">
              <a:buFont typeface="Arial" panose="020B0604020202020204" pitchFamily="34" charset="0"/>
              <a:buChar char="•"/>
            </a:pPr>
            <a:r>
              <a:rPr lang="en-US" sz="2800" dirty="0"/>
              <a:t>Quantify the Return (ROI) and Risk</a:t>
            </a:r>
          </a:p>
          <a:p>
            <a:pPr marL="285664" indent="-285664">
              <a:buFont typeface="Arial" panose="020B0604020202020204" pitchFamily="34" charset="0"/>
              <a:buChar char="•"/>
            </a:pPr>
            <a:r>
              <a:rPr lang="en-US" sz="2800" dirty="0"/>
              <a:t>Valuation Methodologies</a:t>
            </a:r>
          </a:p>
          <a:p>
            <a:pPr marL="285664" indent="-285664">
              <a:buFont typeface="Arial" panose="020B0604020202020204" pitchFamily="34" charset="0"/>
              <a:buChar char="•"/>
            </a:pPr>
            <a:r>
              <a:rPr lang="en-US" sz="2800" dirty="0"/>
              <a:t>Accretion vs Dilution Analysis</a:t>
            </a:r>
          </a:p>
          <a:p>
            <a:pPr marL="285664" indent="-285664">
              <a:buFont typeface="Arial" panose="020B0604020202020204" pitchFamily="34" charset="0"/>
              <a:buChar char="•"/>
            </a:pPr>
            <a:endParaRPr lang="en-US" sz="1799" dirty="0"/>
          </a:p>
          <a:p>
            <a:endParaRPr lang="en-US" sz="1799" dirty="0"/>
          </a:p>
        </p:txBody>
      </p:sp>
    </p:spTree>
    <p:extLst>
      <p:ext uri="{BB962C8B-B14F-4D97-AF65-F5344CB8AC3E}">
        <p14:creationId xmlns:p14="http://schemas.microsoft.com/office/powerpoint/2010/main" val="32908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a:bodyPr>
          <a:lstStyle/>
          <a:p>
            <a:pPr marL="0" indent="0">
              <a:buNone/>
            </a:pPr>
            <a:r>
              <a:rPr lang="en-US" b="1" u="sng" dirty="0"/>
              <a:t>Step IV: Bidding for the Target Company</a:t>
            </a:r>
          </a:p>
          <a:p>
            <a:r>
              <a:rPr lang="en-US" dirty="0"/>
              <a:t>In a hostile case, the seller would immediately retain a sell-side investment banker to prepare a fairness opinion and possibly run an accretion/dilution analysis to compare if the $4 offer price is at fair value. </a:t>
            </a:r>
          </a:p>
          <a:p>
            <a:r>
              <a:rPr lang="en-US" dirty="0"/>
              <a:t>If it’s a friendly merger, the two parties will exchange information that will be reviewed and used by their respective boards of directors. </a:t>
            </a:r>
          </a:p>
          <a:p>
            <a:r>
              <a:rPr lang="en-US" dirty="0"/>
              <a:t>The information could include all the benefits of the merger between the companies including the management succession plan and other implementation plans after the merger. </a:t>
            </a:r>
          </a:p>
          <a:p>
            <a:r>
              <a:rPr lang="en-US" dirty="0"/>
              <a:t>Most mergers, friendly or not, include some resistance from the target company’s shareholders, which could result in a shareholder proxy fight. </a:t>
            </a:r>
          </a:p>
          <a:p>
            <a:endParaRPr lang="en-US" b="1" dirty="0"/>
          </a:p>
        </p:txBody>
      </p:sp>
    </p:spTree>
    <p:extLst>
      <p:ext uri="{BB962C8B-B14F-4D97-AF65-F5344CB8AC3E}">
        <p14:creationId xmlns:p14="http://schemas.microsoft.com/office/powerpoint/2010/main" val="27023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p:txBody>
          <a:bodyPr/>
          <a:lstStyle/>
          <a:p>
            <a:r>
              <a:rPr lang="en-US" dirty="0"/>
              <a:t>Merging with a publicly traded company</a:t>
            </a:r>
            <a:br>
              <a:rPr lang="en-US" dirty="0"/>
            </a:br>
            <a:r>
              <a:rPr lang="en-US" sz="2399" dirty="0"/>
              <a:t>second round process (SEC driven)</a:t>
            </a:r>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226153" y="2053086"/>
            <a:ext cx="10417010" cy="3140247"/>
          </a:xfrm>
        </p:spPr>
        <p:txBody>
          <a:bodyPr>
            <a:normAutofit/>
          </a:bodyPr>
          <a:lstStyle/>
          <a:p>
            <a:r>
              <a:rPr lang="en-US" dirty="0"/>
              <a:t>Contact Management Presentations</a:t>
            </a:r>
          </a:p>
          <a:p>
            <a:r>
              <a:rPr lang="en-US" dirty="0"/>
              <a:t>Facilitate Site Visits</a:t>
            </a:r>
          </a:p>
          <a:p>
            <a:r>
              <a:rPr lang="en-US" dirty="0"/>
              <a:t>Provide Data Room Access</a:t>
            </a:r>
          </a:p>
          <a:p>
            <a:r>
              <a:rPr lang="en-US" dirty="0"/>
              <a:t>Distribute Final Bid Procedures Letter and Draft Definitive Agreement</a:t>
            </a:r>
          </a:p>
          <a:p>
            <a:r>
              <a:rPr lang="en-US" dirty="0"/>
              <a:t>Receive Final Bids</a:t>
            </a:r>
          </a:p>
        </p:txBody>
      </p:sp>
    </p:spTree>
    <p:extLst>
      <p:ext uri="{BB962C8B-B14F-4D97-AF65-F5344CB8AC3E}">
        <p14:creationId xmlns:p14="http://schemas.microsoft.com/office/powerpoint/2010/main" val="30081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a:xfrm>
            <a:off x="379412" y="228600"/>
            <a:ext cx="10820399" cy="533400"/>
          </a:xfrm>
        </p:spPr>
        <p:txBody>
          <a:bodyPr>
            <a:normAutofit fontScale="90000"/>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978488441"/>
              </p:ext>
            </p:extLst>
          </p:nvPr>
        </p:nvGraphicFramePr>
        <p:xfrm>
          <a:off x="989015" y="1752600"/>
          <a:ext cx="3261838" cy="2087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525100" y="2606254"/>
            <a:ext cx="6674711" cy="2523640"/>
          </a:xfrm>
          <a:prstGeom prst="rect">
            <a:avLst/>
          </a:prstGeom>
          <a:noFill/>
        </p:spPr>
        <p:txBody>
          <a:bodyPr wrap="square" rtlCol="0">
            <a:spAutoFit/>
          </a:bodyPr>
          <a:lstStyle/>
          <a:p>
            <a:pPr marL="285664" indent="-285664">
              <a:buFont typeface="Arial" panose="020B0604020202020204" pitchFamily="34" charset="0"/>
              <a:buChar char="•"/>
            </a:pPr>
            <a:r>
              <a:rPr lang="en-US" sz="2800" dirty="0"/>
              <a:t>Well Define Corporate Strategy</a:t>
            </a:r>
          </a:p>
          <a:p>
            <a:pPr marL="285664" indent="-285664">
              <a:buFont typeface="Arial" panose="020B0604020202020204" pitchFamily="34" charset="0"/>
              <a:buChar char="•"/>
            </a:pPr>
            <a:r>
              <a:rPr lang="en-US" sz="2800" dirty="0"/>
              <a:t>Public vs Private Company</a:t>
            </a:r>
          </a:p>
          <a:p>
            <a:pPr marL="285664" indent="-285664">
              <a:buFont typeface="Arial" panose="020B0604020202020204" pitchFamily="34" charset="0"/>
              <a:buChar char="•"/>
            </a:pPr>
            <a:r>
              <a:rPr lang="en-US" sz="2800" dirty="0"/>
              <a:t>Quantify the Return (ROI) and Risk</a:t>
            </a:r>
          </a:p>
          <a:p>
            <a:pPr marL="285664" indent="-285664">
              <a:buFont typeface="Arial" panose="020B0604020202020204" pitchFamily="34" charset="0"/>
              <a:buChar char="•"/>
            </a:pPr>
            <a:r>
              <a:rPr lang="en-US" sz="2800" dirty="0"/>
              <a:t>Valuation Methodologies</a:t>
            </a:r>
          </a:p>
          <a:p>
            <a:pPr marL="285664" indent="-285664">
              <a:buFont typeface="Arial" panose="020B0604020202020204" pitchFamily="34" charset="0"/>
              <a:buChar char="•"/>
            </a:pPr>
            <a:endParaRPr lang="en-US" sz="2800" dirty="0"/>
          </a:p>
          <a:p>
            <a:endParaRPr lang="en-US" sz="1799" dirty="0"/>
          </a:p>
        </p:txBody>
      </p:sp>
    </p:spTree>
    <p:extLst>
      <p:ext uri="{BB962C8B-B14F-4D97-AF65-F5344CB8AC3E}">
        <p14:creationId xmlns:p14="http://schemas.microsoft.com/office/powerpoint/2010/main" val="41736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a:xfrm>
            <a:off x="1522413" y="381000"/>
            <a:ext cx="10134599" cy="838200"/>
          </a:xfrm>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2479338541"/>
              </p:ext>
            </p:extLst>
          </p:nvPr>
        </p:nvGraphicFramePr>
        <p:xfrm>
          <a:off x="608012" y="1981200"/>
          <a:ext cx="3657600"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570412" y="1754603"/>
            <a:ext cx="7512911" cy="4339393"/>
          </a:xfrm>
          <a:prstGeom prst="rect">
            <a:avLst/>
          </a:prstGeom>
          <a:noFill/>
        </p:spPr>
        <p:txBody>
          <a:bodyPr wrap="square" rtlCol="0">
            <a:spAutoFit/>
          </a:bodyPr>
          <a:lstStyle/>
          <a:p>
            <a:pPr marL="285664" indent="-285664">
              <a:buFont typeface="Arial" panose="020B0604020202020204" pitchFamily="34" charset="0"/>
              <a:buChar char="•"/>
            </a:pPr>
            <a:r>
              <a:rPr lang="en-US" sz="2400" dirty="0"/>
              <a:t>Securing the approval of the management and ownership of the target company to government and regular bodies (friendly vs hostile takeover)</a:t>
            </a:r>
          </a:p>
          <a:p>
            <a:pPr marL="285664" indent="-285664">
              <a:buFont typeface="Arial" panose="020B0604020202020204" pitchFamily="34" charset="0"/>
              <a:buChar char="•"/>
            </a:pPr>
            <a:r>
              <a:rPr lang="en-US" sz="2400" dirty="0"/>
              <a:t>Settlement compensation – payment to the shareholders of target company</a:t>
            </a:r>
          </a:p>
          <a:p>
            <a:pPr marL="742727" lvl="1" indent="-285664">
              <a:buFont typeface="Arial" panose="020B0604020202020204" pitchFamily="34" charset="0"/>
              <a:buChar char="•"/>
            </a:pPr>
            <a:r>
              <a:rPr lang="en-US" sz="2400" dirty="0"/>
              <a:t>Cash or Common stock</a:t>
            </a:r>
          </a:p>
          <a:p>
            <a:pPr marL="742727" lvl="1" indent="-285664">
              <a:buFont typeface="Arial" panose="020B0604020202020204" pitchFamily="34" charset="0"/>
              <a:buChar char="•"/>
            </a:pPr>
            <a:r>
              <a:rPr lang="en-US" sz="2400" dirty="0"/>
              <a:t>Accretion vs Dilution Analysis</a:t>
            </a:r>
          </a:p>
          <a:p>
            <a:pPr marL="742727" lvl="1" indent="-285664">
              <a:buFont typeface="Arial" panose="020B0604020202020204" pitchFamily="34" charset="0"/>
              <a:buChar char="•"/>
            </a:pPr>
            <a:r>
              <a:rPr lang="en-US" sz="2400" dirty="0"/>
              <a:t>Various factors for determining the methods used for settlement availability of cash, size of target firm</a:t>
            </a:r>
          </a:p>
          <a:p>
            <a:pPr marL="742727" lvl="1" indent="-285664">
              <a:buFont typeface="Arial" panose="020B0604020202020204" pitchFamily="34" charset="0"/>
              <a:buChar char="•"/>
            </a:pPr>
            <a:r>
              <a:rPr lang="en-US" sz="2400" dirty="0"/>
              <a:t>Access to Capital</a:t>
            </a:r>
          </a:p>
          <a:p>
            <a:pPr marL="285664" indent="-285664">
              <a:buFont typeface="Arial" panose="020B0604020202020204" pitchFamily="34" charset="0"/>
              <a:buChar char="•"/>
            </a:pPr>
            <a:endParaRPr lang="en-US" sz="1799" dirty="0"/>
          </a:p>
          <a:p>
            <a:endParaRPr lang="en-US" sz="1799" dirty="0"/>
          </a:p>
        </p:txBody>
      </p:sp>
    </p:spTree>
    <p:extLst>
      <p:ext uri="{BB962C8B-B14F-4D97-AF65-F5344CB8AC3E}">
        <p14:creationId xmlns:p14="http://schemas.microsoft.com/office/powerpoint/2010/main" val="22880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3374205662"/>
              </p:ext>
            </p:extLst>
          </p:nvPr>
        </p:nvGraphicFramePr>
        <p:xfrm>
          <a:off x="531814" y="2133600"/>
          <a:ext cx="3276598"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113212" y="2150874"/>
            <a:ext cx="7848600" cy="2954527"/>
          </a:xfrm>
          <a:prstGeom prst="rect">
            <a:avLst/>
          </a:prstGeom>
          <a:noFill/>
        </p:spPr>
        <p:txBody>
          <a:bodyPr wrap="square" rtlCol="0">
            <a:spAutoFit/>
          </a:bodyPr>
          <a:lstStyle/>
          <a:p>
            <a:pPr marL="285664" indent="-285664">
              <a:buFont typeface="Arial" panose="020B0604020202020204" pitchFamily="34" charset="0"/>
              <a:buChar char="•"/>
            </a:pPr>
            <a:r>
              <a:rPr lang="en-US" sz="2400" dirty="0"/>
              <a:t>This is very important stage because it ill determine is relatively quick order the success or failure of the acquisition</a:t>
            </a:r>
          </a:p>
          <a:p>
            <a:pPr marL="285664" indent="-285664">
              <a:buFont typeface="Arial" panose="020B0604020202020204" pitchFamily="34" charset="0"/>
              <a:buChar char="•"/>
            </a:pPr>
            <a:r>
              <a:rPr lang="en-US" sz="2400" dirty="0"/>
              <a:t>The objective is to create shareholder value</a:t>
            </a:r>
          </a:p>
          <a:p>
            <a:pPr marL="285664" indent="-285664">
              <a:buFont typeface="Arial" panose="020B0604020202020204" pitchFamily="34" charset="0"/>
              <a:buChar char="•"/>
            </a:pPr>
            <a:r>
              <a:rPr lang="en-US" sz="2400" dirty="0"/>
              <a:t>Problems identified earlier including the failure of meeting synergies, high cost of integration and difficult corporate culture </a:t>
            </a:r>
          </a:p>
          <a:p>
            <a:endParaRPr lang="en-US" sz="1799" dirty="0"/>
          </a:p>
        </p:txBody>
      </p:sp>
    </p:spTree>
    <p:extLst>
      <p:ext uri="{BB962C8B-B14F-4D97-AF65-F5344CB8AC3E}">
        <p14:creationId xmlns:p14="http://schemas.microsoft.com/office/powerpoint/2010/main" val="46323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098E-4674-4082-9F84-7E523F768BC8}"/>
              </a:ext>
            </a:extLst>
          </p:cNvPr>
          <p:cNvSpPr>
            <a:spLocks noGrp="1"/>
          </p:cNvSpPr>
          <p:nvPr>
            <p:ph type="title"/>
          </p:nvPr>
        </p:nvSpPr>
        <p:spPr/>
        <p:txBody>
          <a:bodyPr/>
          <a:lstStyle/>
          <a:p>
            <a:r>
              <a:rPr lang="en-US" b="1" dirty="0"/>
              <a:t>Identifying the candidate</a:t>
            </a:r>
            <a:endParaRPr lang="en-US" dirty="0"/>
          </a:p>
        </p:txBody>
      </p:sp>
      <p:sp>
        <p:nvSpPr>
          <p:cNvPr id="3" name="Content Placeholder 2">
            <a:extLst>
              <a:ext uri="{FF2B5EF4-FFF2-40B4-BE49-F238E27FC236}">
                <a16:creationId xmlns:a16="http://schemas.microsoft.com/office/drawing/2014/main" id="{F4C3D0CF-9C15-48D4-9511-FC5113301F88}"/>
              </a:ext>
            </a:extLst>
          </p:cNvPr>
          <p:cNvSpPr>
            <a:spLocks noGrp="1"/>
          </p:cNvSpPr>
          <p:nvPr>
            <p:ph idx="1"/>
          </p:nvPr>
        </p:nvSpPr>
        <p:spPr>
          <a:xfrm>
            <a:off x="1141115" y="2249795"/>
            <a:ext cx="9903419" cy="3062379"/>
          </a:xfrm>
        </p:spPr>
        <p:txBody>
          <a:bodyPr>
            <a:normAutofit lnSpcReduction="10000"/>
          </a:bodyPr>
          <a:lstStyle/>
          <a:p>
            <a:pPr fontAlgn="base"/>
            <a:r>
              <a:rPr lang="en-US" sz="2999" b="1" dirty="0"/>
              <a:t>DEFINE THE STRATEGY</a:t>
            </a:r>
            <a:endParaRPr lang="en-US" sz="2999" dirty="0"/>
          </a:p>
          <a:p>
            <a:pPr lvl="1" fontAlgn="base"/>
            <a:r>
              <a:rPr lang="en-US" sz="2399" u="sng" dirty="0"/>
              <a:t>State the Objective</a:t>
            </a:r>
            <a:r>
              <a:rPr lang="en-US" sz="2399" dirty="0"/>
              <a:t>: i.e., Revenue Growth / Trade Barriers / Cost Efficiencies</a:t>
            </a:r>
          </a:p>
          <a:p>
            <a:pPr lvl="1" fontAlgn="base"/>
            <a:r>
              <a:rPr lang="en-US" sz="2399" dirty="0"/>
              <a:t>Identify the Business Model &amp; Markets: i.e., Technology / Product </a:t>
            </a:r>
          </a:p>
          <a:p>
            <a:pPr lvl="1" fontAlgn="base"/>
            <a:r>
              <a:rPr lang="en-US" sz="2399" dirty="0"/>
              <a:t>Price Range Expectation and accessing capital (Debt/Equity balance) </a:t>
            </a:r>
          </a:p>
          <a:p>
            <a:pPr lvl="1" fontAlgn="base"/>
            <a:r>
              <a:rPr lang="en-US" sz="2399" dirty="0"/>
              <a:t>Zero in on few target candidates </a:t>
            </a:r>
          </a:p>
          <a:p>
            <a:pPr lvl="1" fontAlgn="base"/>
            <a:r>
              <a:rPr lang="en-US" sz="2399" dirty="0"/>
              <a:t>Begin the preliminary analysis – Valuation, Accretion and Return analysis</a:t>
            </a:r>
          </a:p>
          <a:p>
            <a:pPr marL="0" indent="0">
              <a:buNone/>
            </a:pPr>
            <a:endParaRPr lang="en-US" dirty="0"/>
          </a:p>
        </p:txBody>
      </p:sp>
    </p:spTree>
    <p:extLst>
      <p:ext uri="{BB962C8B-B14F-4D97-AF65-F5344CB8AC3E}">
        <p14:creationId xmlns:p14="http://schemas.microsoft.com/office/powerpoint/2010/main" val="142521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6751F407-ED28-06C2-B0FD-99AB202C43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6" y="903"/>
            <a:ext cx="12188824" cy="6856204"/>
          </a:xfrm>
          <a:prstGeom prst="rect">
            <a:avLst/>
          </a:prstGeom>
        </p:spPr>
      </p:pic>
      <p:sp>
        <p:nvSpPr>
          <p:cNvPr id="2" name="Title 1">
            <a:extLst>
              <a:ext uri="{FF2B5EF4-FFF2-40B4-BE49-F238E27FC236}">
                <a16:creationId xmlns:a16="http://schemas.microsoft.com/office/drawing/2014/main" id="{E72FB3E2-AC46-478D-9957-0CC21F9A9EF4}"/>
              </a:ext>
            </a:extLst>
          </p:cNvPr>
          <p:cNvSpPr>
            <a:spLocks noGrp="1"/>
          </p:cNvSpPr>
          <p:nvPr>
            <p:ph type="ctrTitle"/>
          </p:nvPr>
        </p:nvSpPr>
        <p:spPr>
          <a:xfrm>
            <a:off x="2617487" y="374019"/>
            <a:ext cx="9844964" cy="2630680"/>
          </a:xfrm>
          <a:effectLst>
            <a:outerShdw blurRad="50800" dist="38100" dir="2700000" algn="tl" rotWithShape="0">
              <a:prstClr val="black">
                <a:alpha val="40000"/>
              </a:prstClr>
            </a:outerShdw>
          </a:effectLst>
        </p:spPr>
        <p:txBody>
          <a:bodyPr>
            <a:normAutofit/>
          </a:bodyPr>
          <a:lstStyle/>
          <a:p>
            <a:r>
              <a:rPr lang="en-US" sz="5198" dirty="0">
                <a:solidFill>
                  <a:srgbClr val="FFFFFF"/>
                </a:solidFill>
              </a:rPr>
              <a:t>Mergers &amp; Acquisitions</a:t>
            </a:r>
            <a:br>
              <a:rPr lang="en-US" sz="5198" dirty="0">
                <a:solidFill>
                  <a:srgbClr val="FFFFFF"/>
                </a:solidFill>
              </a:rPr>
            </a:br>
            <a:br>
              <a:rPr lang="en-US" sz="5198" dirty="0">
                <a:solidFill>
                  <a:srgbClr val="FFFFFF"/>
                </a:solidFill>
              </a:rPr>
            </a:br>
            <a:r>
              <a:rPr lang="en-US" sz="3199" dirty="0">
                <a:solidFill>
                  <a:srgbClr val="FFFFFF"/>
                </a:solidFill>
              </a:rPr>
              <a:t>CASE STUDY:</a:t>
            </a:r>
            <a:br>
              <a:rPr lang="en-US" sz="3199" dirty="0">
                <a:solidFill>
                  <a:srgbClr val="FFFFFF"/>
                </a:solidFill>
              </a:rPr>
            </a:br>
            <a:r>
              <a:rPr lang="en-US" sz="3199" dirty="0">
                <a:solidFill>
                  <a:srgbClr val="FFFFFF"/>
                </a:solidFill>
              </a:rPr>
              <a:t>PROUD STEEL HOLDING COMPANY</a:t>
            </a:r>
          </a:p>
        </p:txBody>
      </p:sp>
    </p:spTree>
    <p:extLst>
      <p:ext uri="{BB962C8B-B14F-4D97-AF65-F5344CB8AC3E}">
        <p14:creationId xmlns:p14="http://schemas.microsoft.com/office/powerpoint/2010/main" val="252868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lnSpcReduction="10000"/>
          </a:bodyPr>
          <a:lstStyle/>
          <a:p>
            <a:pPr marL="231775" lvl="1" indent="0">
              <a:buNone/>
            </a:pPr>
            <a:r>
              <a:rPr lang="en-US" b="1" u="sng" dirty="0"/>
              <a:t>Step I: M&amp;A Valuation Methodologies</a:t>
            </a:r>
          </a:p>
          <a:p>
            <a:pPr lvl="1"/>
            <a:r>
              <a:rPr lang="en-US" dirty="0"/>
              <a:t>STLD hires an investment banker (IB) to advise on the potential merger between STLD and PRST</a:t>
            </a:r>
          </a:p>
          <a:p>
            <a:pPr lvl="1"/>
            <a:r>
              <a:rPr lang="en-US" dirty="0"/>
              <a:t>The IB’s job is to evaluate the target company using various methods, including identifying the universe of comparable companies to be used for trading comps. </a:t>
            </a:r>
          </a:p>
          <a:p>
            <a:pPr lvl="1"/>
            <a:r>
              <a:rPr lang="en-US" dirty="0"/>
              <a:t>The IB first searches his or her own database to see if a relevant set of comparable acquisitions exists.</a:t>
            </a:r>
          </a:p>
          <a:p>
            <a:pPr lvl="1"/>
            <a:r>
              <a:rPr lang="en-US" dirty="0"/>
              <a:t>The IB will also search various M&amp;A databases, which are merger proxies of comparable companies that include fairness opinions. It’s important for the IB to learn as much as possible regarding the target company and all the circumstances surrounding the transaction. </a:t>
            </a:r>
          </a:p>
          <a:p>
            <a:pPr lvl="1"/>
            <a:r>
              <a:rPr lang="en-US" dirty="0"/>
              <a:t>Once the peer or comparable companies are identified, the banker gathers as much information as possible for these companies including financial statements, related acquisitions, and press releases.</a:t>
            </a:r>
          </a:p>
          <a:p>
            <a:pPr lvl="1"/>
            <a:r>
              <a:rPr lang="en-US" dirty="0"/>
              <a:t>The IB then spreads all the information of these companies and determines the multiple’s ratios such as enterprise value to EBITDA, enterprise value to revenue, or even enterprise value to net income. </a:t>
            </a:r>
            <a:endParaRPr lang="en-US" b="1" dirty="0"/>
          </a:p>
        </p:txBody>
      </p:sp>
    </p:spTree>
    <p:extLst>
      <p:ext uri="{BB962C8B-B14F-4D97-AF65-F5344CB8AC3E}">
        <p14:creationId xmlns:p14="http://schemas.microsoft.com/office/powerpoint/2010/main" val="38706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1865</TotalTime>
  <Words>2371</Words>
  <Application>Microsoft Office PowerPoint</Application>
  <PresentationFormat>Custom</PresentationFormat>
  <Paragraphs>172</Paragraphs>
  <Slides>31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Corbel</vt:lpstr>
      <vt:lpstr>Times New Roman</vt:lpstr>
      <vt:lpstr>Tw Cen MT</vt:lpstr>
      <vt:lpstr>Digital Blue Tunnel 16x9</vt:lpstr>
      <vt:lpstr>Case Study III: Stock Purchase Mergers and Acquisition (M&amp;A): Steel Dynamics Acquisition of Proud Steel Holding Company (Hypothetical)</vt:lpstr>
      <vt:lpstr>PROCESS OF ACQUIRING the target company</vt:lpstr>
      <vt:lpstr>PROCESS OF ACQUIRING the target company</vt:lpstr>
      <vt:lpstr>PROCESS OF ACQUIRING the target company</vt:lpstr>
      <vt:lpstr>PROCESS OF ACQUIRING the target company</vt:lpstr>
      <vt:lpstr>PROCESS OF ACQUIRING the target company</vt:lpstr>
      <vt:lpstr>Identifying the candidate</vt:lpstr>
      <vt:lpstr>Mergers &amp; Acquisitions  CASE STUDY: PROUD STEEL HOLDING COMPANY</vt:lpstr>
      <vt:lpstr>Case Study III: Stock Purchase Mergers and Acquisition (M&amp;A): Steel Dynamics Acquisition (STLD) of Proud Steel (PRST)</vt:lpstr>
      <vt:lpstr>PowerPoint Presentation</vt:lpstr>
      <vt:lpstr>Case Study III: Stock Purchase Mergers and Acquisition (M&amp;A): Steel Dynamics Acquisition (STLD) of Proud Steel (PRST)</vt:lpstr>
      <vt:lpstr>Merging with a publicly traded company first round process</vt:lpstr>
      <vt:lpstr>Method #3</vt:lpstr>
      <vt:lpstr>Analytical Approach to M&amp;A </vt:lpstr>
      <vt:lpstr>Method 1:  Using the Stock Price as the basis of valuation</vt:lpstr>
      <vt:lpstr>Method #1</vt:lpstr>
      <vt:lpstr>Method 2 Using Comparable Trading EBITDA Multiples</vt:lpstr>
      <vt:lpstr>Method #2</vt:lpstr>
      <vt:lpstr>Method 3 Using Comparable Acquisition EBITDA Multiples</vt:lpstr>
      <vt:lpstr>Method #3</vt:lpstr>
      <vt:lpstr>Method 4 Using discount cash flow method</vt:lpstr>
      <vt:lpstr>Method #4</vt:lpstr>
      <vt:lpstr>Method 5 Using Leveraged buyout (LBO) or non-recourse method</vt:lpstr>
      <vt:lpstr>Method #5  </vt:lpstr>
      <vt:lpstr>Method #5  </vt:lpstr>
      <vt:lpstr>Case Study III: Stock Purchase Mergers and Acquisition (M&amp;A): Steel Dynamics Acquisition (STLD) of Proud Steel (PRST)</vt:lpstr>
      <vt:lpstr>Case Study III: Stock Purchase Mergers and Acquisition (M&amp;A): Steel Dynamics Acquisition (STLD) of Proud Steel (PRST)</vt:lpstr>
      <vt:lpstr>PowerPoint Presentation</vt:lpstr>
      <vt:lpstr>Case Study III: Stock Purchase Mergers and Acquisition (M&amp;A): Steel Dynamics Acquisition (STLD) of Proud Steel (PRST)</vt:lpstr>
      <vt:lpstr>Case Study III: Stock Purchase Mergers and Acquisition (M&amp;A): Steel Dynamics Acquisition (STLD) of Proud Steel (PRST)</vt:lpstr>
      <vt:lpstr>Merging with a publicly traded company second round process (SEC driven)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Debt Markets: issuing Corporate Bonds 144As Private Placements</dc:title>
  <dc:creator>Chris Droussiotis</dc:creator>
  <cp:lastModifiedBy>Christakis Droussiotis</cp:lastModifiedBy>
  <cp:revision>15</cp:revision>
  <dcterms:created xsi:type="dcterms:W3CDTF">2020-05-26T21:09:41Z</dcterms:created>
  <dcterms:modified xsi:type="dcterms:W3CDTF">2024-05-05T05:48:01Z</dcterms:modified>
</cp:coreProperties>
</file>