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51" r:id="rId2"/>
    <p:sldId id="332" r:id="rId3"/>
    <p:sldId id="348" r:id="rId4"/>
    <p:sldId id="349" r:id="rId5"/>
    <p:sldId id="333" r:id="rId6"/>
  </p:sldIdLst>
  <p:sldSz cx="12188825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1" autoAdjust="0"/>
    <p:restoredTop sz="94629" autoAdjust="0"/>
  </p:normalViewPr>
  <p:slideViewPr>
    <p:cSldViewPr showGuides="1">
      <p:cViewPr>
        <p:scale>
          <a:sx n="60" d="100"/>
          <a:sy n="60" d="100"/>
        </p:scale>
        <p:origin x="61" y="552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6/28/2020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6/28/2020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6/28/2020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6/28/2020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6/28/2020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6/28/2020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6/28/2020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6/28/2020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6/28/2020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6/28/2020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6/28/2020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6/28/2020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6/28/2020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31812" y="1828800"/>
            <a:ext cx="10972800" cy="2895600"/>
          </a:xfrm>
        </p:spPr>
        <p:txBody>
          <a:bodyPr>
            <a:normAutofit/>
          </a:bodyPr>
          <a:lstStyle/>
          <a:p>
            <a:r>
              <a:rPr lang="en-US" b="1" dirty="0"/>
              <a:t>Case Study II: </a:t>
            </a:r>
            <a:br>
              <a:rPr lang="en-US" b="1" dirty="0"/>
            </a:br>
            <a:r>
              <a:rPr lang="en-US" sz="4400" b="1" dirty="0"/>
              <a:t>Leveraged Buyout Transaction (LBO), Private to Private: Celerity Technology, Inc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78FECF-67C0-4E2F-88CA-A22E86A869CF}"/>
              </a:ext>
            </a:extLst>
          </p:cNvPr>
          <p:cNvSpPr txBox="1"/>
          <p:nvPr/>
        </p:nvSpPr>
        <p:spPr>
          <a:xfrm>
            <a:off x="150812" y="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Chapter 9</a:t>
            </a:r>
          </a:p>
          <a:p>
            <a:r>
              <a:rPr lang="en-US" dirty="0"/>
              <a:t>“An Analytical Approach to Investments, Finance and Credit”</a:t>
            </a:r>
          </a:p>
        </p:txBody>
      </p:sp>
    </p:spTree>
    <p:extLst>
      <p:ext uri="{BB962C8B-B14F-4D97-AF65-F5344CB8AC3E}">
        <p14:creationId xmlns:p14="http://schemas.microsoft.com/office/powerpoint/2010/main" val="293108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5612" y="811619"/>
            <a:ext cx="11277600" cy="762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Case Study II: </a:t>
            </a:r>
            <a:br>
              <a:rPr lang="en-US" b="1" dirty="0"/>
            </a:br>
            <a:r>
              <a:rPr lang="en-US" b="1" dirty="0"/>
              <a:t>Leveraged Buyout Transaction (LBO), Private to Private: Celerity Technology, Inc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27012" y="1905000"/>
            <a:ext cx="10896600" cy="4800600"/>
          </a:xfrm>
        </p:spPr>
        <p:txBody>
          <a:bodyPr>
            <a:normAutofit/>
          </a:bodyPr>
          <a:lstStyle/>
          <a:p>
            <a:pPr marL="231775" lvl="1" indent="0">
              <a:buNone/>
            </a:pPr>
            <a:r>
              <a:rPr lang="en-US" b="1" u="sng" dirty="0"/>
              <a:t>Transaction Information</a:t>
            </a:r>
          </a:p>
          <a:p>
            <a:pPr lvl="1"/>
            <a:r>
              <a:rPr lang="en-US" dirty="0"/>
              <a:t>Celerity Technology is in the process of finding a seller for the company. </a:t>
            </a:r>
          </a:p>
          <a:p>
            <a:pPr lvl="1"/>
            <a:r>
              <a:rPr lang="en-US" dirty="0"/>
              <a:t>The sell-side advisor will prepare a valuation analysis for management, which is based on the future cash flows of the company and includes an assumed financing based on market parameters. </a:t>
            </a:r>
          </a:p>
          <a:p>
            <a:pPr lvl="1"/>
            <a:r>
              <a:rPr lang="en-US" dirty="0"/>
              <a:t>He or she will also prepare a selling information memorandum (SIM) that will be shared with prospective buyers. </a:t>
            </a:r>
          </a:p>
          <a:p>
            <a:pPr lvl="1"/>
            <a:r>
              <a:rPr lang="en-US" dirty="0"/>
              <a:t>The SIM could include committed financing, called “stapled financing,” named as an addendum that is stapled to the SIM. I</a:t>
            </a:r>
          </a:p>
          <a:p>
            <a:pPr lvl="1"/>
            <a:r>
              <a:rPr lang="en-US" dirty="0"/>
              <a:t>n this case, we assume there was staple financing available, but the seller has run the projections including only the existing debt structure to calculate the value of the company</a:t>
            </a:r>
          </a:p>
          <a:p>
            <a:pPr lvl="1"/>
            <a:endParaRPr lang="en-US" b="1" dirty="0"/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7069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90991" y="3810000"/>
            <a:ext cx="2743200" cy="762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Case Study II: </a:t>
            </a:r>
            <a:br>
              <a:rPr lang="en-US" b="1" dirty="0"/>
            </a:br>
            <a:r>
              <a:rPr lang="en-US" b="1" dirty="0"/>
              <a:t>Leveraged Buyout Transaction (LBO), Private to Private: Celerity Technology, Inc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03212" y="4648200"/>
            <a:ext cx="2743200" cy="190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Fig 9.6 shows the valuation of the Celerity Technology Inc. is approximately $3 billion or 7x current EBITDA based on the company’s projections</a:t>
            </a:r>
            <a:r>
              <a:rPr lang="en-US" dirty="0"/>
              <a:t>. </a:t>
            </a:r>
          </a:p>
          <a:p>
            <a:pPr marL="231775" lvl="1" indent="0">
              <a:buNone/>
            </a:pPr>
            <a:endParaRPr lang="en-US" sz="2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21CC96-C618-4D09-937E-EE55654D9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980" y="188383"/>
            <a:ext cx="8741833" cy="6481233"/>
          </a:xfrm>
          <a:prstGeom prst="rect">
            <a:avLst/>
          </a:prstGeom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2351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5612" y="685800"/>
            <a:ext cx="10668000" cy="762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Case Study II: </a:t>
            </a:r>
            <a:br>
              <a:rPr lang="en-US" b="1" dirty="0"/>
            </a:br>
            <a:r>
              <a:rPr lang="en-US" b="1" dirty="0"/>
              <a:t>Leveraged Buyout Transaction (LBO), Private to Private: Celerity Technology, Inc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2AB295-7F22-4417-9229-7C8EE61EB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303" y="1752600"/>
            <a:ext cx="11449309" cy="4114801"/>
          </a:xfrm>
        </p:spPr>
        <p:txBody>
          <a:bodyPr/>
          <a:lstStyle/>
          <a:p>
            <a:r>
              <a:rPr lang="en-US" dirty="0"/>
              <a:t>Figure 9.7 shows that the valuation for Celerity Technology Inc., using the LBO valuation method, is approximately $4 billion or 10x EBITDA. </a:t>
            </a:r>
          </a:p>
          <a:p>
            <a:r>
              <a:rPr lang="en-US" dirty="0"/>
              <a:t>In this case, the private equity investors expect a 25% return on investment after the debt capacity is imbedded in the capital structure; at this time the debt is structured at a maximum of 6x EBITDA. </a:t>
            </a:r>
          </a:p>
          <a:p>
            <a:r>
              <a:rPr lang="en-US" dirty="0"/>
              <a:t>This $4 billion will be at the highest negotiating level that the buyers of Celerity Technology Inc. anticipate they can get to. </a:t>
            </a:r>
          </a:p>
          <a:p>
            <a:r>
              <a:rPr lang="en-US" dirty="0"/>
              <a:t>According to the seller, $3 billion will be the lowest acceptable bid. Integrating both models, run from different perspectives and based on negotiations, it turns out that Celerity Technology could end up being purchased at a price between $3 to $4 billion.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21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>
            <a:extLst>
              <a:ext uri="{FF2B5EF4-FFF2-40B4-BE49-F238E27FC236}">
                <a16:creationId xmlns:a16="http://schemas.microsoft.com/office/drawing/2014/main" id="{D077BE4E-B0B0-4C86-9582-0334AF9BD324}"/>
              </a:ext>
            </a:extLst>
          </p:cNvPr>
          <p:cNvSpPr txBox="1">
            <a:spLocks/>
          </p:cNvSpPr>
          <p:nvPr/>
        </p:nvSpPr>
        <p:spPr>
          <a:xfrm>
            <a:off x="227012" y="230372"/>
            <a:ext cx="4267200" cy="2514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Case Study II: </a:t>
            </a:r>
            <a:br>
              <a:rPr lang="en-US" b="1" dirty="0"/>
            </a:br>
            <a:endParaRPr lang="en-US" b="1" dirty="0"/>
          </a:p>
          <a:p>
            <a:r>
              <a:rPr lang="en-US" sz="2500" b="1" dirty="0"/>
              <a:t>Leveraged Buyout Transaction (LBO), Private to Private: Celerity Technology Inc.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1EAA0D-142B-4CE0-B8D2-948F8455F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1749" y="216195"/>
            <a:ext cx="6789063" cy="6400800"/>
          </a:xfrm>
          <a:prstGeom prst="rect">
            <a:avLst/>
          </a:prstGeom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11652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4CBF9558-C12D-4F51-9AA3-9D0796951DBC}" vid="{FFC159E6-A134-46E7-B1A0-C306E39FC295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974</TotalTime>
  <Words>400</Words>
  <Application>Microsoft Office PowerPoint</Application>
  <PresentationFormat>Custom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Corbel</vt:lpstr>
      <vt:lpstr>Digital Blue Tunnel 16x9</vt:lpstr>
      <vt:lpstr>Case Study II:  Leveraged Buyout Transaction (LBO), Private to Private: Celerity Technology, Inc</vt:lpstr>
      <vt:lpstr>Case Study II:  Leveraged Buyout Transaction (LBO), Private to Private: Celerity Technology, Inc</vt:lpstr>
      <vt:lpstr>Case Study II:  Leveraged Buyout Transaction (LBO), Private to Private: Celerity Technology, Inc</vt:lpstr>
      <vt:lpstr>Case Study II:  Leveraged Buyout Transaction (LBO), Private to Private: Celerity Technology, Inc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Debt Markets: issuing Corporate Bonds 144As Private Placements</dc:title>
  <dc:creator>Chris Droussiotis</dc:creator>
  <cp:lastModifiedBy>Chris Droussiotis</cp:lastModifiedBy>
  <cp:revision>10</cp:revision>
  <dcterms:created xsi:type="dcterms:W3CDTF">2020-05-26T21:09:41Z</dcterms:created>
  <dcterms:modified xsi:type="dcterms:W3CDTF">2020-06-29T12:18:01Z</dcterms:modified>
</cp:coreProperties>
</file>