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5" r:id="rId2"/>
    <p:sldId id="375" r:id="rId3"/>
    <p:sldId id="307" r:id="rId4"/>
    <p:sldId id="359" r:id="rId5"/>
    <p:sldId id="373" r:id="rId6"/>
    <p:sldId id="346" r:id="rId7"/>
    <p:sldId id="321" r:id="rId8"/>
    <p:sldId id="345" r:id="rId9"/>
    <p:sldId id="347" r:id="rId10"/>
    <p:sldId id="348" r:id="rId11"/>
    <p:sldId id="349" r:id="rId12"/>
    <p:sldId id="350" r:id="rId13"/>
    <p:sldId id="351" r:id="rId14"/>
    <p:sldId id="372" r:id="rId15"/>
    <p:sldId id="370" r:id="rId16"/>
    <p:sldId id="371" r:id="rId17"/>
    <p:sldId id="352" r:id="rId18"/>
    <p:sldId id="353" r:id="rId19"/>
    <p:sldId id="357" r:id="rId20"/>
    <p:sldId id="354" r:id="rId21"/>
    <p:sldId id="355" r:id="rId22"/>
    <p:sldId id="374" r:id="rId23"/>
    <p:sldId id="360" r:id="rId24"/>
    <p:sldId id="361" r:id="rId25"/>
    <p:sldId id="362" r:id="rId26"/>
    <p:sldId id="363" r:id="rId27"/>
    <p:sldId id="364" r:id="rId28"/>
    <p:sldId id="365" r:id="rId29"/>
    <p:sldId id="366" r:id="rId30"/>
    <p:sldId id="367" r:id="rId31"/>
    <p:sldId id="368"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18A5E-B8F4-4775-9CE5-E44467E4251A}" v="5" dt="2024-02-20T21:40:47.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1" autoAdjust="0"/>
    <p:restoredTop sz="94629" autoAdjust="0"/>
  </p:normalViewPr>
  <p:slideViewPr>
    <p:cSldViewPr showGuides="1">
      <p:cViewPr varScale="1">
        <p:scale>
          <a:sx n="102" d="100"/>
          <a:sy n="102" d="100"/>
        </p:scale>
        <p:origin x="120"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4/13/2024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4/13/2024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4/13/2024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4/13/2024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4/13/2024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4/13/2024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4/13/2024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4/13/2024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4/13/2024</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finance.yahoo.com/quote/H/analy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Valuation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lnSpcReduction="10000"/>
          </a:bodyPr>
          <a:lstStyle/>
          <a:p>
            <a:r>
              <a:rPr lang="en-US" b="1" dirty="0"/>
              <a:t>Method 3: Dividend Discount Model (DDM)</a:t>
            </a:r>
          </a:p>
          <a:p>
            <a:pPr marL="0" indent="0">
              <a:buNone/>
            </a:pPr>
            <a:r>
              <a:rPr lang="en-US" dirty="0"/>
              <a:t>	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buNone/>
            </a:pPr>
            <a:endParaRPr lang="en-US" dirty="0"/>
          </a:p>
          <a:p>
            <a:pPr marL="0" indent="0">
              <a:buNone/>
            </a:pPr>
            <a:endParaRPr lang="en-US" dirty="0">
              <a:solidFill>
                <a:srgbClr val="FFFF00"/>
              </a:solidFill>
            </a:endParaRPr>
          </a:p>
          <a:p>
            <a:pPr marL="0" indent="0">
              <a:buNone/>
            </a:pPr>
            <a:r>
              <a:rPr lang="en-US" dirty="0"/>
              <a:t>where D</a:t>
            </a:r>
            <a:r>
              <a:rPr lang="en-US" baseline="-25000" dirty="0"/>
              <a:t>1</a:t>
            </a:r>
            <a:r>
              <a:rPr lang="en-US" dirty="0"/>
              <a:t> is the expected dividend, k is the discount rate using CAPM or desired rate, and g is the expected growth rate.</a:t>
            </a:r>
          </a:p>
          <a:p>
            <a:pPr marL="0" indent="0">
              <a:buNone/>
            </a:pPr>
            <a:endParaRPr lang="en-US" dirty="0"/>
          </a:p>
          <a:p>
            <a:pPr lvl="1"/>
            <a:endParaRPr lang="en-US" dirty="0"/>
          </a:p>
        </p:txBody>
      </p:sp>
      <p:pic>
        <p:nvPicPr>
          <p:cNvPr id="2" name="Picture 1">
            <a:extLst>
              <a:ext uri="{FF2B5EF4-FFF2-40B4-BE49-F238E27FC236}">
                <a16:creationId xmlns:a16="http://schemas.microsoft.com/office/drawing/2014/main" id="{C80822E0-FFA4-4422-AC08-8131CFBD2D42}"/>
              </a:ext>
            </a:extLst>
          </p:cNvPr>
          <p:cNvPicPr>
            <a:picLocks noChangeAspect="1"/>
          </p:cNvPicPr>
          <p:nvPr/>
        </p:nvPicPr>
        <p:blipFill>
          <a:blip r:embed="rId2"/>
          <a:stretch>
            <a:fillRect/>
          </a:stretch>
        </p:blipFill>
        <p:spPr>
          <a:xfrm>
            <a:off x="5362828" y="3130270"/>
            <a:ext cx="1463167" cy="597460"/>
          </a:xfrm>
          <a:prstGeom prst="rect">
            <a:avLst/>
          </a:prstGeom>
        </p:spPr>
      </p:pic>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5" name="Picture 4">
            <a:extLst>
              <a:ext uri="{FF2B5EF4-FFF2-40B4-BE49-F238E27FC236}">
                <a16:creationId xmlns:a16="http://schemas.microsoft.com/office/drawing/2014/main" id="{F7B2CBAC-1488-40DB-BCB2-E21AE54CE866}"/>
              </a:ext>
            </a:extLst>
          </p:cNvPr>
          <p:cNvPicPr>
            <a:picLocks noChangeAspect="1"/>
          </p:cNvPicPr>
          <p:nvPr/>
        </p:nvPicPr>
        <p:blipFill>
          <a:blip r:embed="rId2"/>
          <a:stretch>
            <a:fillRect/>
          </a:stretch>
        </p:blipFill>
        <p:spPr>
          <a:xfrm>
            <a:off x="6323012" y="1286005"/>
            <a:ext cx="1463167" cy="597460"/>
          </a:xfrm>
          <a:prstGeom prst="rect">
            <a:avLst/>
          </a:prstGeom>
        </p:spPr>
      </p:pic>
      <p:pic>
        <p:nvPicPr>
          <p:cNvPr id="6" name="Picture 5">
            <a:extLst>
              <a:ext uri="{FF2B5EF4-FFF2-40B4-BE49-F238E27FC236}">
                <a16:creationId xmlns:a16="http://schemas.microsoft.com/office/drawing/2014/main" id="{85042857-579D-6A0E-BE53-534F2762B661}"/>
              </a:ext>
            </a:extLst>
          </p:cNvPr>
          <p:cNvPicPr>
            <a:picLocks noChangeAspect="1"/>
          </p:cNvPicPr>
          <p:nvPr/>
        </p:nvPicPr>
        <p:blipFill>
          <a:blip r:embed="rId3"/>
          <a:stretch>
            <a:fillRect/>
          </a:stretch>
        </p:blipFill>
        <p:spPr>
          <a:xfrm>
            <a:off x="531812" y="2197310"/>
            <a:ext cx="10468860" cy="2222290"/>
          </a:xfrm>
          <a:prstGeom prst="rect">
            <a:avLst/>
          </a:prstGeom>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ADFFB63B-9B50-B84E-A4FE-EB7E017B95DC}"/>
              </a:ext>
            </a:extLst>
          </p:cNvPr>
          <p:cNvPicPr>
            <a:picLocks noChangeAspect="1"/>
          </p:cNvPicPr>
          <p:nvPr/>
        </p:nvPicPr>
        <p:blipFill>
          <a:blip r:embed="rId2"/>
          <a:stretch>
            <a:fillRect/>
          </a:stretch>
        </p:blipFill>
        <p:spPr>
          <a:xfrm>
            <a:off x="379412" y="1676400"/>
            <a:ext cx="11001375" cy="3771900"/>
          </a:xfrm>
          <a:prstGeom prst="rect">
            <a:avLst/>
          </a:prstGeom>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41106" y="1066800"/>
            <a:ext cx="11817032" cy="3585833"/>
          </a:xfrm>
        </p:spPr>
        <p:txBody>
          <a:bodyPr>
            <a:normAutofit/>
          </a:bodyPr>
          <a:lstStyle/>
          <a:p>
            <a:r>
              <a:rPr lang="en-US" dirty="0"/>
              <a:t>Method 5: Using Comparable Acquisition EBITDA Multiples	</a:t>
            </a:r>
          </a:p>
          <a:p>
            <a:pPr lvl="1"/>
            <a:endParaRPr lang="en-US" dirty="0"/>
          </a:p>
        </p:txBody>
      </p:sp>
      <p:pic>
        <p:nvPicPr>
          <p:cNvPr id="3" name="Picture 2">
            <a:extLst>
              <a:ext uri="{FF2B5EF4-FFF2-40B4-BE49-F238E27FC236}">
                <a16:creationId xmlns:a16="http://schemas.microsoft.com/office/drawing/2014/main" id="{B4B89C9B-43CE-FC75-4605-8F152FB24274}"/>
              </a:ext>
            </a:extLst>
          </p:cNvPr>
          <p:cNvPicPr>
            <a:picLocks noChangeAspect="1"/>
          </p:cNvPicPr>
          <p:nvPr/>
        </p:nvPicPr>
        <p:blipFill>
          <a:blip r:embed="rId2"/>
          <a:stretch>
            <a:fillRect/>
          </a:stretch>
        </p:blipFill>
        <p:spPr>
          <a:xfrm>
            <a:off x="309332" y="1695450"/>
            <a:ext cx="11619525" cy="4629150"/>
          </a:xfrm>
          <a:prstGeom prst="rect">
            <a:avLst/>
          </a:prstGeom>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34496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endParaRPr lang="en-US" dirty="0"/>
          </a:p>
          <a:p>
            <a:pPr lvl="1"/>
            <a:endParaRPr lang="en-US" dirty="0"/>
          </a:p>
        </p:txBody>
      </p:sp>
      <p:pic>
        <p:nvPicPr>
          <p:cNvPr id="6" name="Picture 5">
            <a:extLst>
              <a:ext uri="{FF2B5EF4-FFF2-40B4-BE49-F238E27FC236}">
                <a16:creationId xmlns:a16="http://schemas.microsoft.com/office/drawing/2014/main" id="{D391A4F7-1852-3706-6DD0-9EF5B6C3CB48}"/>
              </a:ext>
            </a:extLst>
          </p:cNvPr>
          <p:cNvPicPr>
            <a:picLocks noChangeAspect="1"/>
          </p:cNvPicPr>
          <p:nvPr/>
        </p:nvPicPr>
        <p:blipFill>
          <a:blip r:embed="rId2"/>
          <a:stretch>
            <a:fillRect/>
          </a:stretch>
        </p:blipFill>
        <p:spPr>
          <a:xfrm>
            <a:off x="297180" y="2438400"/>
            <a:ext cx="11428412" cy="4052840"/>
          </a:xfrm>
          <a:prstGeom prst="rect">
            <a:avLst/>
          </a:prstGeom>
          <a:solidFill>
            <a:schemeClr val="tx1"/>
          </a:solidFill>
        </p:spPr>
      </p:pic>
    </p:spTree>
    <p:extLst>
      <p:ext uri="{BB962C8B-B14F-4D97-AF65-F5344CB8AC3E}">
        <p14:creationId xmlns:p14="http://schemas.microsoft.com/office/powerpoint/2010/main" val="42173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endParaRPr lang="en-US" dirty="0"/>
          </a:p>
          <a:p>
            <a:pPr lvl="1"/>
            <a:endParaRPr lang="en-US" dirty="0"/>
          </a:p>
        </p:txBody>
      </p:sp>
      <p:pic>
        <p:nvPicPr>
          <p:cNvPr id="2" name="Picture 1">
            <a:extLst>
              <a:ext uri="{FF2B5EF4-FFF2-40B4-BE49-F238E27FC236}">
                <a16:creationId xmlns:a16="http://schemas.microsoft.com/office/drawing/2014/main" id="{87089EC3-22B9-F4A5-D85C-C8CB5FA33368}"/>
              </a:ext>
            </a:extLst>
          </p:cNvPr>
          <p:cNvPicPr>
            <a:picLocks noChangeAspect="1"/>
          </p:cNvPicPr>
          <p:nvPr/>
        </p:nvPicPr>
        <p:blipFill>
          <a:blip r:embed="rId2"/>
          <a:stretch>
            <a:fillRect/>
          </a:stretch>
        </p:blipFill>
        <p:spPr>
          <a:xfrm>
            <a:off x="148590" y="2590800"/>
            <a:ext cx="11580811" cy="2743200"/>
          </a:xfrm>
          <a:prstGeom prst="rect">
            <a:avLst/>
          </a:prstGeom>
          <a:solidFill>
            <a:schemeClr val="tx1"/>
          </a:solidFill>
        </p:spPr>
      </p:pic>
    </p:spTree>
    <p:extLst>
      <p:ext uri="{BB962C8B-B14F-4D97-AF65-F5344CB8AC3E}">
        <p14:creationId xmlns:p14="http://schemas.microsoft.com/office/powerpoint/2010/main" val="18673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Using the appropriate discount rate to value the present value of the firm</a:t>
            </a:r>
          </a:p>
          <a:p>
            <a:pPr lvl="3"/>
            <a:r>
              <a:rPr lang="en-US" dirty="0"/>
              <a:t>WACC for Firm Value</a:t>
            </a:r>
          </a:p>
          <a:p>
            <a:pPr lvl="3"/>
            <a:r>
              <a:rPr lang="en-US" dirty="0"/>
              <a:t>CAPM for Equity Value</a:t>
            </a:r>
          </a:p>
          <a:p>
            <a:pPr lvl="1"/>
            <a:endParaRPr lang="en-US" dirty="0"/>
          </a:p>
        </p:txBody>
      </p:sp>
      <p:pic>
        <p:nvPicPr>
          <p:cNvPr id="2" name="Picture 1">
            <a:extLst>
              <a:ext uri="{FF2B5EF4-FFF2-40B4-BE49-F238E27FC236}">
                <a16:creationId xmlns:a16="http://schemas.microsoft.com/office/drawing/2014/main" id="{486E4752-9583-0758-699D-A82D8444C111}"/>
              </a:ext>
            </a:extLst>
          </p:cNvPr>
          <p:cNvPicPr>
            <a:picLocks noChangeAspect="1"/>
          </p:cNvPicPr>
          <p:nvPr/>
        </p:nvPicPr>
        <p:blipFill>
          <a:blip r:embed="rId2"/>
          <a:stretch>
            <a:fillRect/>
          </a:stretch>
        </p:blipFill>
        <p:spPr>
          <a:xfrm>
            <a:off x="455612" y="3124200"/>
            <a:ext cx="11615057" cy="2286000"/>
          </a:xfrm>
          <a:prstGeom prst="rect">
            <a:avLst/>
          </a:prstGeom>
        </p:spPr>
      </p:pic>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115" y="304800"/>
            <a:ext cx="9982200" cy="609600"/>
          </a:xfrm>
        </p:spPr>
        <p:txBody>
          <a:bodyPr>
            <a:normAutofit/>
          </a:bodyPr>
          <a:lstStyle/>
          <a:p>
            <a:r>
              <a:rPr lang="en-US" b="1" dirty="0"/>
              <a:t>Method 6: DCF Valuation Analysis</a:t>
            </a:r>
          </a:p>
        </p:txBody>
      </p:sp>
      <p:pic>
        <p:nvPicPr>
          <p:cNvPr id="4" name="Picture 3">
            <a:extLst>
              <a:ext uri="{FF2B5EF4-FFF2-40B4-BE49-F238E27FC236}">
                <a16:creationId xmlns:a16="http://schemas.microsoft.com/office/drawing/2014/main" id="{FA3FCA14-950F-3ED7-9478-FBDF66B2C287}"/>
              </a:ext>
            </a:extLst>
          </p:cNvPr>
          <p:cNvPicPr>
            <a:picLocks noChangeAspect="1"/>
          </p:cNvPicPr>
          <p:nvPr/>
        </p:nvPicPr>
        <p:blipFill>
          <a:blip r:embed="rId2"/>
          <a:stretch>
            <a:fillRect/>
          </a:stretch>
        </p:blipFill>
        <p:spPr>
          <a:xfrm>
            <a:off x="379412" y="1219200"/>
            <a:ext cx="10799579" cy="5334000"/>
          </a:xfrm>
          <a:prstGeom prst="rect">
            <a:avLst/>
          </a:prstGeom>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1-6 -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C2FE9DFB-C47E-C6D9-AF98-DA1924EA88C1}"/>
              </a:ext>
            </a:extLst>
          </p:cNvPr>
          <p:cNvPicPr>
            <a:picLocks noChangeAspect="1"/>
          </p:cNvPicPr>
          <p:nvPr/>
        </p:nvPicPr>
        <p:blipFill>
          <a:blip r:embed="rId2"/>
          <a:stretch>
            <a:fillRect/>
          </a:stretch>
        </p:blipFill>
        <p:spPr>
          <a:xfrm>
            <a:off x="503895" y="1825613"/>
            <a:ext cx="11181033" cy="3206774"/>
          </a:xfrm>
          <a:prstGeom prst="rect">
            <a:avLst/>
          </a:prstGeom>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8C4-6399-44FE-ACF8-4511613AD259}"/>
              </a:ext>
            </a:extLst>
          </p:cNvPr>
          <p:cNvSpPr>
            <a:spLocks noGrp="1"/>
          </p:cNvSpPr>
          <p:nvPr>
            <p:ph type="title"/>
          </p:nvPr>
        </p:nvSpPr>
        <p:spPr>
          <a:xfrm>
            <a:off x="707706" y="1181615"/>
            <a:ext cx="11032285" cy="665975"/>
          </a:xfrm>
        </p:spPr>
        <p:txBody>
          <a:bodyPr>
            <a:normAutofit/>
          </a:bodyPr>
          <a:lstStyle/>
          <a:p>
            <a:r>
              <a:rPr lang="en-US" sz="2800" dirty="0"/>
              <a:t>THIS IS WHAT I LEARNED OVER 36 YEARS VALUING COMPANIES</a:t>
            </a:r>
          </a:p>
        </p:txBody>
      </p:sp>
      <p:sp>
        <p:nvSpPr>
          <p:cNvPr id="3" name="Content Placeholder 2">
            <a:extLst>
              <a:ext uri="{FF2B5EF4-FFF2-40B4-BE49-F238E27FC236}">
                <a16:creationId xmlns:a16="http://schemas.microsoft.com/office/drawing/2014/main" id="{D6C0F240-297D-483D-B89D-18FC470E7DEF}"/>
              </a:ext>
            </a:extLst>
          </p:cNvPr>
          <p:cNvSpPr>
            <a:spLocks noGrp="1"/>
          </p:cNvSpPr>
          <p:nvPr>
            <p:ph idx="1"/>
          </p:nvPr>
        </p:nvSpPr>
        <p:spPr>
          <a:xfrm>
            <a:off x="707706" y="2017267"/>
            <a:ext cx="10551825" cy="3983034"/>
          </a:xfrm>
        </p:spPr>
        <p:txBody>
          <a:bodyPr>
            <a:normAutofit fontScale="85000" lnSpcReduction="10000"/>
          </a:bodyPr>
          <a:lstStyle/>
          <a:p>
            <a:r>
              <a:rPr lang="en-US" i="1" dirty="0"/>
              <a:t>Valuing a company is highly subjective</a:t>
            </a:r>
          </a:p>
          <a:p>
            <a:r>
              <a:rPr lang="en-US" i="1" dirty="0"/>
              <a:t>There is a lot of interpretation of the data used for the valuation methods</a:t>
            </a:r>
          </a:p>
          <a:p>
            <a:r>
              <a:rPr lang="en-US" i="1" dirty="0"/>
              <a:t>Although there are several methods to value a company, the valuation is both art and science.</a:t>
            </a:r>
          </a:p>
          <a:p>
            <a:r>
              <a:rPr lang="en-US" i="1" dirty="0"/>
              <a:t>There is some judgement that goes in choosing the data</a:t>
            </a:r>
          </a:p>
          <a:p>
            <a:r>
              <a:rPr lang="en-US" i="1" dirty="0"/>
              <a:t>All the successful start-ups started with convincing storytelling. A good story is simple, credible and persuasive.</a:t>
            </a:r>
          </a:p>
          <a:p>
            <a:r>
              <a:rPr lang="en-US" i="1" dirty="0"/>
              <a:t>Naturally, the buyer has a different perspective than the seller and therefore the valuation assessment could be derived differently</a:t>
            </a:r>
          </a:p>
          <a:p>
            <a:r>
              <a:rPr lang="en-US" i="1" dirty="0"/>
              <a:t>Final Thought: We can spend hours and days analyzing the value of the company but at the end of the day </a:t>
            </a:r>
            <a:r>
              <a:rPr lang="en-US" b="1" i="1" dirty="0"/>
              <a:t>the value of anything is what someone is willing to pay.</a:t>
            </a:r>
            <a:endParaRPr lang="en-US" dirty="0"/>
          </a:p>
          <a:p>
            <a:endParaRPr lang="en-US" dirty="0"/>
          </a:p>
        </p:txBody>
      </p:sp>
      <p:sp>
        <p:nvSpPr>
          <p:cNvPr id="5" name="TextBox 4">
            <a:extLst>
              <a:ext uri="{FF2B5EF4-FFF2-40B4-BE49-F238E27FC236}">
                <a16:creationId xmlns:a16="http://schemas.microsoft.com/office/drawing/2014/main" id="{86E72157-B01D-4BCA-B5C2-5711C5A64A3D}"/>
              </a:ext>
            </a:extLst>
          </p:cNvPr>
          <p:cNvSpPr txBox="1"/>
          <p:nvPr/>
        </p:nvSpPr>
        <p:spPr>
          <a:xfrm rot="19855423">
            <a:off x="-19630" y="602884"/>
            <a:ext cx="2194230" cy="400110"/>
          </a:xfrm>
          <a:prstGeom prst="rect">
            <a:avLst/>
          </a:prstGeom>
          <a:noFill/>
        </p:spPr>
        <p:txBody>
          <a:bodyPr wrap="square" rtlCol="0">
            <a:spAutoFit/>
          </a:bodyPr>
          <a:lstStyle/>
          <a:p>
            <a:r>
              <a:rPr lang="en-US" sz="2000" b="1" dirty="0">
                <a:solidFill>
                  <a:srgbClr val="FFFF00"/>
                </a:solidFill>
              </a:rPr>
              <a:t>PERSONAL NOTE</a:t>
            </a:r>
          </a:p>
        </p:txBody>
      </p:sp>
    </p:spTree>
    <p:extLst>
      <p:ext uri="{BB962C8B-B14F-4D97-AF65-F5344CB8AC3E}">
        <p14:creationId xmlns:p14="http://schemas.microsoft.com/office/powerpoint/2010/main" val="347694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4" name="Content Placeholder 3">
            <a:extLst>
              <a:ext uri="{FF2B5EF4-FFF2-40B4-BE49-F238E27FC236}">
                <a16:creationId xmlns:a16="http://schemas.microsoft.com/office/drawing/2014/main" id="{3F622418-5FAF-D41B-0D6F-81CB5BCA5067}"/>
              </a:ext>
            </a:extLst>
          </p:cNvPr>
          <p:cNvPicPr>
            <a:picLocks noGrp="1" noChangeAspect="1"/>
          </p:cNvPicPr>
          <p:nvPr>
            <p:ph idx="1"/>
          </p:nvPr>
        </p:nvPicPr>
        <p:blipFill>
          <a:blip r:embed="rId2"/>
          <a:stretch>
            <a:fillRect/>
          </a:stretch>
        </p:blipFill>
        <p:spPr>
          <a:xfrm>
            <a:off x="846138" y="1371600"/>
            <a:ext cx="11031387" cy="2057400"/>
          </a:xfrm>
          <a:prstGeom prst="rect">
            <a:avLst/>
          </a:prstGeom>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F984-CE85-DA52-C8D8-0662481D84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EFB993-88FD-CE97-32D3-20E5639CB310}"/>
              </a:ext>
            </a:extLst>
          </p:cNvPr>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5" name="Content Placeholder 4">
            <a:extLst>
              <a:ext uri="{FF2B5EF4-FFF2-40B4-BE49-F238E27FC236}">
                <a16:creationId xmlns:a16="http://schemas.microsoft.com/office/drawing/2014/main" id="{55301A95-908D-F0EE-9DB3-5FCA5CD544AE}"/>
              </a:ext>
            </a:extLst>
          </p:cNvPr>
          <p:cNvPicPr>
            <a:picLocks noGrp="1" noChangeAspect="1"/>
          </p:cNvPicPr>
          <p:nvPr>
            <p:ph idx="1"/>
          </p:nvPr>
        </p:nvPicPr>
        <p:blipFill>
          <a:blip r:embed="rId2"/>
          <a:stretch>
            <a:fillRect/>
          </a:stretch>
        </p:blipFill>
        <p:spPr>
          <a:xfrm>
            <a:off x="836612" y="838200"/>
            <a:ext cx="9998722" cy="5791200"/>
          </a:xfrm>
          <a:prstGeom prst="rect">
            <a:avLst/>
          </a:prstGeom>
        </p:spPr>
      </p:pic>
    </p:spTree>
    <p:extLst>
      <p:ext uri="{BB962C8B-B14F-4D97-AF65-F5344CB8AC3E}">
        <p14:creationId xmlns:p14="http://schemas.microsoft.com/office/powerpoint/2010/main" val="39936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Private Companies</a:t>
            </a:r>
            <a:br>
              <a:rPr lang="en-US" dirty="0"/>
            </a:br>
            <a:r>
              <a:rPr lang="en-US" dirty="0"/>
              <a:t>	</a:t>
            </a:r>
            <a:r>
              <a:rPr lang="en-US" sz="2400" dirty="0"/>
              <a:t>Applying methods 6-8</a:t>
            </a:r>
            <a:br>
              <a:rPr lang="en-US" dirty="0"/>
            </a:br>
            <a:r>
              <a:rPr lang="en-US" dirty="0"/>
              <a:t> </a:t>
            </a:r>
            <a:endParaRPr lang="en-US" sz="2200" b="1" dirty="0"/>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option</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payoff</m:t>
                      </m:r>
                      <m:r>
                        <a:rPr lang="en-US"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S</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δ</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e>
                      </m:d>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X</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i</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latin typeface="Cambria Math" panose="02040503050406030204" pitchFamily="18" charset="0"/>
                      </a:rPr>
                      <m:t>𝐝𝟏</m:t>
                    </m:r>
                    <m:r>
                      <a:rPr lang="en-US" b="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begChr m:val="["/>
                            <m:endChr m:val="]"/>
                            <m:ctrlPr>
                              <a:rPr lang="en-US" i="1">
                                <a:solidFill>
                                  <a:srgbClr val="FFFF00"/>
                                </a:solidFill>
                                <a:latin typeface="Cambria Math" panose="02040503050406030204" pitchFamily="18" charset="0"/>
                              </a:rPr>
                            </m:ctrlPr>
                          </m:dPr>
                          <m:e>
                            <m:func>
                              <m:funcPr>
                                <m:ctrlPr>
                                  <a:rPr lang="en-US" i="1">
                                    <a:solidFill>
                                      <a:srgbClr val="FFFF00"/>
                                    </a:solidFill>
                                    <a:latin typeface="Cambria Math" panose="02040503050406030204" pitchFamily="18" charset="0"/>
                                  </a:rPr>
                                </m:ctrlPr>
                              </m:funcPr>
                              <m:fName>
                                <m:r>
                                  <a:rPr lang="en-US" b="1">
                                    <a:solidFill>
                                      <a:srgbClr val="FFFF00"/>
                                    </a:solidFill>
                                    <a:latin typeface="Cambria Math" panose="02040503050406030204" pitchFamily="18" charset="0"/>
                                  </a:rPr>
                                  <m:t>𝐥𝐧</m:t>
                                </m:r>
                              </m:fName>
                              <m:e>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𝐒</m:t>
                                        </m:r>
                                      </m:num>
                                      <m:den>
                                        <m:r>
                                          <a:rPr lang="en-US" b="1">
                                            <a:solidFill>
                                              <a:srgbClr val="FFFF00"/>
                                            </a:solidFill>
                                            <a:latin typeface="Cambria Math" panose="02040503050406030204" pitchFamily="18" charset="0"/>
                                          </a:rPr>
                                          <m:t>𝐗</m:t>
                                        </m:r>
                                      </m:den>
                                    </m:f>
                                  </m:e>
                                </m:d>
                                <m:r>
                                  <a:rPr lang="en-US" b="1">
                                    <a:solidFill>
                                      <a:srgbClr val="FFFF00"/>
                                    </a:solidFill>
                                    <a:latin typeface="Cambria Math" panose="02040503050406030204" pitchFamily="18" charset="0"/>
                                  </a:rPr>
                                  <m:t>+</m:t>
                                </m:r>
                              </m:e>
                            </m:func>
                            <m:d>
                              <m:dPr>
                                <m:ctrlPr>
                                  <a:rPr lang="en-US" i="1">
                                    <a:solidFill>
                                      <a:srgbClr val="FFFF00"/>
                                    </a:solidFill>
                                    <a:latin typeface="Cambria Math" panose="02040503050406030204" pitchFamily="18" charset="0"/>
                                  </a:rPr>
                                </m:ctrlPr>
                              </m:dPr>
                              <m:e>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𝐢</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𝛅</m:t>
                                </m:r>
                                <m:r>
                                  <a:rPr lang="en-US" b="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𝛔</m:t>
                                        </m:r>
                                      </m:e>
                                      <m:sup>
                                        <m:r>
                                          <a:rPr lang="en-US" b="1">
                                            <a:solidFill>
                                              <a:srgbClr val="FFFF00"/>
                                            </a:solidFill>
                                            <a:latin typeface="Cambria Math" panose="02040503050406030204" pitchFamily="18" charset="0"/>
                                          </a:rPr>
                                          <m:t>𝟐</m:t>
                                        </m:r>
                                      </m:sup>
                                    </m:sSup>
                                  </m:num>
                                  <m:den>
                                    <m:r>
                                      <a:rPr lang="en-US" b="1">
                                        <a:solidFill>
                                          <a:srgbClr val="FFFF00"/>
                                        </a:solidFill>
                                        <a:latin typeface="Cambria Math" panose="02040503050406030204" pitchFamily="18" charset="0"/>
                                      </a:rPr>
                                      <m:t>𝟐</m:t>
                                    </m:r>
                                  </m:den>
                                </m:f>
                              </m:e>
                            </m:d>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e>
                        </m:d>
                      </m:num>
                      <m:den>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den>
                    </m:f>
                  </m:oMath>
                </a14:m>
                <a:r>
                  <a:rPr lang="en-US" i="1" dirty="0">
                    <a:solidFill>
                      <a:srgbClr val="FFFF00"/>
                    </a:solidFill>
                  </a:rPr>
                  <a:t> and </a:t>
                </a:r>
                <a14:m>
                  <m:oMath xmlns:m="http://schemas.openxmlformats.org/officeDocument/2006/math">
                    <m:r>
                      <a:rPr lang="en-US" b="1">
                        <a:solidFill>
                          <a:srgbClr val="FFFF00"/>
                        </a:solidFill>
                        <a:latin typeface="Cambria Math" panose="02040503050406030204" pitchFamily="18" charset="0"/>
                      </a:rPr>
                      <m:t>𝐝𝟐</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𝐝𝟏</m:t>
                    </m:r>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latin typeface="Cambria Math" panose="02040503050406030204" pitchFamily="18" charset="0"/>
                      </a:rPr>
                      <m:t>𝒅</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d>
                          <m:dPr>
                            <m:begChr m:val="["/>
                            <m:endChr m:val="]"/>
                            <m:ctrlPr>
                              <a:rPr lang="en-US" b="1" i="1">
                                <a:solidFill>
                                  <a:srgbClr val="FFFF00"/>
                                </a:solidFill>
                                <a:latin typeface="Cambria Math" panose="02040503050406030204" pitchFamily="18" charset="0"/>
                              </a:rPr>
                            </m:ctrlPr>
                          </m:dPr>
                          <m:e>
                            <m:func>
                              <m:funcPr>
                                <m:ctrlPr>
                                  <a:rPr lang="en-US" b="1" i="1">
                                    <a:solidFill>
                                      <a:srgbClr val="FFFF00"/>
                                    </a:solidFill>
                                    <a:latin typeface="Cambria Math" panose="02040503050406030204" pitchFamily="18" charset="0"/>
                                  </a:rPr>
                                </m:ctrlPr>
                              </m:funcPr>
                              <m:fName>
                                <m:r>
                                  <a:rPr lang="en-US" b="1" i="1">
                                    <a:solidFill>
                                      <a:srgbClr val="FFFF00"/>
                                    </a:solidFill>
                                    <a:latin typeface="Cambria Math" panose="02040503050406030204" pitchFamily="18" charset="0"/>
                                  </a:rPr>
                                  <m:t>𝒍𝒏</m:t>
                                </m:r>
                              </m:fName>
                              <m:e>
                                <m:d>
                                  <m:dPr>
                                    <m:ctrlPr>
                                      <a:rPr lang="en-US" b="1" i="1">
                                        <a:solidFill>
                                          <a:srgbClr val="FFFF00"/>
                                        </a:solidFill>
                                        <a:latin typeface="Cambria Math" panose="02040503050406030204" pitchFamily="18" charset="0"/>
                                      </a:rPr>
                                    </m:ctrlPr>
                                  </m:dPr>
                                  <m:e>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𝑺</m:t>
                                        </m:r>
                                      </m:num>
                                      <m:den>
                                        <m:r>
                                          <a:rPr lang="en-US" b="1" i="1">
                                            <a:solidFill>
                                              <a:srgbClr val="FFFF00"/>
                                            </a:solidFill>
                                            <a:latin typeface="Cambria Math" panose="02040503050406030204" pitchFamily="18" charset="0"/>
                                          </a:rPr>
                                          <m:t>𝑿</m:t>
                                        </m:r>
                                      </m:den>
                                    </m:f>
                                  </m:e>
                                </m:d>
                                <m:r>
                                  <a:rPr lang="en-US" b="1" i="1">
                                    <a:solidFill>
                                      <a:srgbClr val="FFFF00"/>
                                    </a:solidFill>
                                    <a:latin typeface="Cambria Math" panose="02040503050406030204" pitchFamily="18" charset="0"/>
                                  </a:rPr>
                                  <m:t>+</m:t>
                                </m:r>
                              </m:e>
                            </m:func>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𝜹</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𝝈</m:t>
                                        </m:r>
                                      </m:e>
                                      <m:sup>
                                        <m:r>
                                          <a:rPr lang="en-US" b="1" i="1">
                                            <a:solidFill>
                                              <a:srgbClr val="FFFF00"/>
                                            </a:solidFill>
                                            <a:latin typeface="Cambria Math" panose="02040503050406030204" pitchFamily="18" charset="0"/>
                                          </a:rPr>
                                          <m:t>𝟐</m:t>
                                        </m:r>
                                      </m:sup>
                                    </m:sSup>
                                  </m:num>
                                  <m:den>
                                    <m:r>
                                      <a:rPr lang="en-US" b="1" i="1">
                                        <a:solidFill>
                                          <a:srgbClr val="FFFF00"/>
                                        </a:solidFill>
                                        <a:latin typeface="Cambria Math" panose="02040503050406030204" pitchFamily="18" charset="0"/>
                                      </a:rPr>
                                      <m:t>𝟐</m:t>
                                    </m:r>
                                  </m:den>
                                </m:f>
                              </m:e>
                            </m:d>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e>
                        </m:d>
                      </m:num>
                      <m:den>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den>
                    </m:f>
                  </m:oMath>
                </a14:m>
                <a:r>
                  <a:rPr lang="en-US" b="1" dirty="0">
                    <a:solidFill>
                      <a:srgbClr val="FFFF00"/>
                    </a:solidFill>
                  </a:rPr>
                  <a:t> and </a:t>
                </a:r>
                <a14:m>
                  <m:oMath xmlns:m="http://schemas.openxmlformats.org/officeDocument/2006/math">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𝟐</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oMath>
                </a14:m>
                <a:r>
                  <a:rPr lang="en-US" b="1" dirty="0">
                    <a:solidFill>
                      <a:srgbClr val="FFFF00"/>
                    </a:solidFill>
                  </a:rPr>
                  <a:t> </a:t>
                </a:r>
              </a:p>
              <a:p>
                <a:endParaRPr lang="en-US" dirty="0"/>
              </a:p>
              <a:p>
                <a14:m>
                  <m:oMath xmlns:m="http://schemas.openxmlformats.org/officeDocument/2006/math">
                    <m:r>
                      <a:rPr lang="en-US" i="1" smtClean="0">
                        <a:latin typeface="Cambria Math" panose="02040503050406030204" pitchFamily="18" charset="0"/>
                      </a:rPr>
                      <m:t> </m:t>
                    </m:r>
                  </m:oMath>
                </a14:m>
                <a:r>
                  <a:rPr lang="en-US" i="1" dirty="0"/>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𝐶</m:t>
                      </m:r>
                      <m:r>
                        <a:rPr lang="en-US"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𝑆</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𝛿</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1</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𝑋</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𝑖</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oMath>
                  </m:oMathPara>
                </a14:m>
                <a:endParaRPr lang="en-US" dirty="0">
                  <a:solidFill>
                    <a:srgbClr val="FFFF00"/>
                  </a:solidFill>
                </a:endParaRP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 =$152.0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C03E9-C2CD-479A-B75A-0A664F83E070}"/>
              </a:ext>
            </a:extLst>
          </p:cNvPr>
          <p:cNvSpPr>
            <a:spLocks noGrp="1"/>
          </p:cNvSpPr>
          <p:nvPr>
            <p:ph idx="1"/>
          </p:nvPr>
        </p:nvSpPr>
        <p:spPr>
          <a:xfrm>
            <a:off x="17103" y="896228"/>
            <a:ext cx="11963399" cy="5713473"/>
          </a:xfrm>
        </p:spPr>
        <p:txBody>
          <a:bodyPr>
            <a:normAutofit/>
          </a:bodyPr>
          <a:lstStyle/>
          <a:p>
            <a:r>
              <a:rPr lang="en-US" b="1" dirty="0"/>
              <a:t>Established Companies (Public and Private)</a:t>
            </a:r>
          </a:p>
          <a:p>
            <a:pPr lvl="1"/>
            <a:r>
              <a:rPr lang="en-US" dirty="0"/>
              <a:t>Method #1 – Using the stock price (public) – </a:t>
            </a:r>
            <a:r>
              <a:rPr lang="en-US" dirty="0">
                <a:solidFill>
                  <a:srgbClr val="FF0000"/>
                </a:solidFill>
              </a:rPr>
              <a:t>MARKET METHOD</a:t>
            </a:r>
          </a:p>
          <a:p>
            <a:pPr lvl="1"/>
            <a:r>
              <a:rPr lang="en-US" dirty="0"/>
              <a:t>Method #2 – Intrinsic Value (using CAPM as the expected return) – </a:t>
            </a:r>
            <a:r>
              <a:rPr lang="en-US" dirty="0">
                <a:solidFill>
                  <a:srgbClr val="FF0000"/>
                </a:solidFill>
              </a:rPr>
              <a:t>MARKET METHOD</a:t>
            </a:r>
          </a:p>
          <a:p>
            <a:pPr lvl="1"/>
            <a:r>
              <a:rPr lang="en-US" dirty="0"/>
              <a:t>Method #3 – Dividend Discount Model (DDM) (public) – </a:t>
            </a:r>
            <a:r>
              <a:rPr lang="en-US" dirty="0">
                <a:solidFill>
                  <a:srgbClr val="FF0000"/>
                </a:solidFill>
              </a:rPr>
              <a:t>MARKET METHOD</a:t>
            </a:r>
          </a:p>
          <a:p>
            <a:pPr lvl="1"/>
            <a:r>
              <a:rPr lang="en-US" dirty="0"/>
              <a:t>Method #4 – Trading EBITDA Comparable (Public and Private) - </a:t>
            </a:r>
            <a:r>
              <a:rPr lang="en-US" dirty="0">
                <a:solidFill>
                  <a:srgbClr val="FF0000"/>
                </a:solidFill>
              </a:rPr>
              <a:t>MARKET METHOD</a:t>
            </a:r>
          </a:p>
          <a:p>
            <a:pPr lvl="1"/>
            <a:r>
              <a:rPr lang="en-US" dirty="0"/>
              <a:t>Method #5 – Acquisition EBITDA Comparable (Public and Private) – </a:t>
            </a:r>
            <a:r>
              <a:rPr lang="en-US" dirty="0">
                <a:solidFill>
                  <a:srgbClr val="FF0000"/>
                </a:solidFill>
              </a:rPr>
              <a:t>MARKET METHOD</a:t>
            </a:r>
          </a:p>
          <a:p>
            <a:pPr lvl="1"/>
            <a:r>
              <a:rPr lang="en-US" dirty="0"/>
              <a:t>Method #6 – Discount Cash Flow (DCF) (Public and Private) – </a:t>
            </a:r>
            <a:r>
              <a:rPr lang="en-US" dirty="0">
                <a:solidFill>
                  <a:srgbClr val="0070C0"/>
                </a:solidFill>
              </a:rPr>
              <a:t>INCOME METHOD</a:t>
            </a:r>
          </a:p>
          <a:p>
            <a:pPr lvl="1"/>
            <a:r>
              <a:rPr lang="en-US" dirty="0"/>
              <a:t>Method #7 – Leveraged Buyout (LBO) (Public and Private) – </a:t>
            </a:r>
            <a:r>
              <a:rPr lang="en-US" dirty="0">
                <a:solidFill>
                  <a:srgbClr val="0070C0"/>
                </a:solidFill>
              </a:rPr>
              <a:t>INCOME METHOD</a:t>
            </a:r>
          </a:p>
          <a:p>
            <a:pPr marL="231775" lvl="1" indent="0">
              <a:buNone/>
            </a:pPr>
            <a:endParaRPr lang="en-US" dirty="0">
              <a:solidFill>
                <a:srgbClr val="0070C0"/>
              </a:solidFill>
            </a:endParaRPr>
          </a:p>
          <a:p>
            <a:r>
              <a:rPr lang="en-US" b="1" dirty="0"/>
              <a:t>Newly Established Companies/Intellectual Property (Private) and Distress Companies</a:t>
            </a:r>
          </a:p>
          <a:p>
            <a:pPr lvl="1"/>
            <a:r>
              <a:rPr lang="en-US" dirty="0"/>
              <a:t>Method #8 – Cost Replacement – Seed &amp; Angel Investor – </a:t>
            </a:r>
            <a:r>
              <a:rPr lang="en-US" dirty="0">
                <a:solidFill>
                  <a:schemeClr val="accent6"/>
                </a:solidFill>
              </a:rPr>
              <a:t>COST BASIS METHOD</a:t>
            </a:r>
          </a:p>
          <a:p>
            <a:pPr lvl="1"/>
            <a:r>
              <a:rPr lang="en-US" dirty="0"/>
              <a:t>Method #9 – Option Pricing Method – Angel Investor – </a:t>
            </a:r>
            <a:r>
              <a:rPr lang="en-US" dirty="0">
                <a:solidFill>
                  <a:srgbClr val="FFC000"/>
                </a:solidFill>
              </a:rPr>
              <a:t>OPTION/PROBABILITY METHOD </a:t>
            </a:r>
          </a:p>
          <a:p>
            <a:pPr lvl="1"/>
            <a:r>
              <a:rPr lang="en-US" dirty="0"/>
              <a:t>Methods #4-7 (Adjusted) for Market and Income methods based on VC and PE Equity – </a:t>
            </a:r>
            <a:r>
              <a:rPr lang="en-US" sz="1700" dirty="0">
                <a:solidFill>
                  <a:srgbClr val="FF0000"/>
                </a:solidFill>
              </a:rPr>
              <a:t>MARKET/</a:t>
            </a:r>
            <a:r>
              <a:rPr lang="en-US" sz="1700" dirty="0">
                <a:solidFill>
                  <a:srgbClr val="0070C0"/>
                </a:solidFill>
              </a:rPr>
              <a:t>INCOME</a:t>
            </a:r>
          </a:p>
          <a:p>
            <a:pPr marL="231775" lvl="1" indent="0">
              <a:buNone/>
            </a:pPr>
            <a:endParaRPr lang="en-US" sz="1700" dirty="0">
              <a:solidFill>
                <a:srgbClr val="0070C0"/>
              </a:solidFill>
            </a:endParaRPr>
          </a:p>
          <a:p>
            <a:pPr lvl="1"/>
            <a:endParaRPr lang="en-US" dirty="0"/>
          </a:p>
        </p:txBody>
      </p:sp>
      <p:sp>
        <p:nvSpPr>
          <p:cNvPr id="4" name="Slide Number Placeholder 3">
            <a:extLst>
              <a:ext uri="{FF2B5EF4-FFF2-40B4-BE49-F238E27FC236}">
                <a16:creationId xmlns:a16="http://schemas.microsoft.com/office/drawing/2014/main" id="{7F0E7D73-8AD4-496B-9EBB-CA26987B2AFC}"/>
              </a:ext>
            </a:extLst>
          </p:cNvPr>
          <p:cNvSpPr>
            <a:spLocks noGrp="1"/>
          </p:cNvSpPr>
          <p:nvPr>
            <p:ph type="sldNum" sz="quarter" idx="12"/>
          </p:nvPr>
        </p:nvSpPr>
        <p:spPr/>
        <p:txBody>
          <a:bodyPr/>
          <a:lstStyle/>
          <a:p>
            <a:fld id="{AFF14CD6-B50D-8C4C-A9AB-2CE3BA2CAAF0}" type="slidenum">
              <a:rPr lang="en-US" smtClean="0"/>
              <a:pPr/>
              <a:t>3</a:t>
            </a:fld>
            <a:endParaRPr lang="en-US" dirty="0"/>
          </a:p>
        </p:txBody>
      </p:sp>
      <p:sp>
        <p:nvSpPr>
          <p:cNvPr id="5" name="Title 1">
            <a:extLst>
              <a:ext uri="{FF2B5EF4-FFF2-40B4-BE49-F238E27FC236}">
                <a16:creationId xmlns:a16="http://schemas.microsoft.com/office/drawing/2014/main" id="{869FD977-E39F-459B-8B13-31E082FA49E7}"/>
              </a:ext>
            </a:extLst>
          </p:cNvPr>
          <p:cNvSpPr>
            <a:spLocks noGrp="1"/>
          </p:cNvSpPr>
          <p:nvPr>
            <p:ph type="title"/>
          </p:nvPr>
        </p:nvSpPr>
        <p:spPr>
          <a:xfrm>
            <a:off x="356571" y="222856"/>
            <a:ext cx="8107068" cy="673372"/>
          </a:xfrm>
        </p:spPr>
        <p:txBody>
          <a:bodyPr>
            <a:normAutofit/>
          </a:bodyPr>
          <a:lstStyle/>
          <a:p>
            <a:r>
              <a:rPr lang="en-US" dirty="0"/>
              <a:t>The 9 Methods of Valuation</a:t>
            </a:r>
          </a:p>
        </p:txBody>
      </p:sp>
      <p:sp>
        <p:nvSpPr>
          <p:cNvPr id="2" name="TextBox 1">
            <a:extLst>
              <a:ext uri="{FF2B5EF4-FFF2-40B4-BE49-F238E27FC236}">
                <a16:creationId xmlns:a16="http://schemas.microsoft.com/office/drawing/2014/main" id="{7AD18739-CA7B-458F-9871-F8A2FEC3CFDC}"/>
              </a:ext>
            </a:extLst>
          </p:cNvPr>
          <p:cNvSpPr txBox="1"/>
          <p:nvPr/>
        </p:nvSpPr>
        <p:spPr>
          <a:xfrm>
            <a:off x="8685212" y="99763"/>
            <a:ext cx="3276600" cy="1600438"/>
          </a:xfrm>
          <a:prstGeom prst="rect">
            <a:avLst/>
          </a:prstGeom>
          <a:noFill/>
          <a:ln w="25400">
            <a:solidFill>
              <a:schemeClr val="tx1"/>
            </a:solidFill>
          </a:ln>
        </p:spPr>
        <p:txBody>
          <a:bodyPr wrap="square" rtlCol="0">
            <a:spAutoFit/>
          </a:bodyPr>
          <a:lstStyle/>
          <a:p>
            <a:pPr algn="ctr"/>
            <a:r>
              <a:rPr lang="en-US" u="sng" dirty="0"/>
              <a:t>Categories</a:t>
            </a:r>
          </a:p>
          <a:p>
            <a:r>
              <a:rPr lang="en-US" sz="1600" dirty="0">
                <a:solidFill>
                  <a:srgbClr val="FF0000"/>
                </a:solidFill>
              </a:rPr>
              <a:t>MARKET METHOD</a:t>
            </a:r>
          </a:p>
          <a:p>
            <a:r>
              <a:rPr lang="en-US" sz="1600" dirty="0">
                <a:solidFill>
                  <a:srgbClr val="0070C0"/>
                </a:solidFill>
              </a:rPr>
              <a:t>INCOME METHOD</a:t>
            </a:r>
          </a:p>
          <a:p>
            <a:r>
              <a:rPr lang="en-US" sz="1600" dirty="0">
                <a:solidFill>
                  <a:schemeClr val="accent6"/>
                </a:solidFill>
              </a:rPr>
              <a:t>COST BASIS METHOD</a:t>
            </a:r>
          </a:p>
          <a:p>
            <a:r>
              <a:rPr lang="en-US" sz="1600" dirty="0">
                <a:solidFill>
                  <a:srgbClr val="FFC000"/>
                </a:solidFill>
              </a:rPr>
              <a:t>OPTION / PROBABILITY METHOD</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20505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Valuation Analysis of Distress Company – AB Air Co. </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5612" y="1143000"/>
                <a:ext cx="11277600" cy="5105401"/>
              </a:xfrm>
            </p:spPr>
            <p:txBody>
              <a:bodyPr>
                <a:normAutofit fontScale="92500" lnSpcReduction="10000"/>
              </a:bodyPr>
              <a:lstStyle/>
              <a:p>
                <a:r>
                  <a:rPr lang="en-US" dirty="0"/>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dirty="0"/>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dirty="0"/>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+2 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𝑊𝑠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𝑊𝑏</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𝜌</m:t>
                      </m:r>
                    </m:oMath>
                  </m:oMathPara>
                </a14:m>
                <a:endParaRPr lang="en-US" dirty="0">
                  <a:solidFill>
                    <a:srgbClr val="FFFF00"/>
                  </a:solidFill>
                </a:endParaRPr>
              </a:p>
              <a:p>
                <a:pPr marL="231775" lvl="1" indent="0">
                  <a:buNone/>
                </a:pPr>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dirty="0"/>
                  <a:t> is the combined variance of bonds and stocks, </a:t>
                </a:r>
                <a14:m>
                  <m:oMath xmlns:m="http://schemas.openxmlformats.org/officeDocument/2006/math">
                    <m:r>
                      <a:rPr lang="en-US" i="1">
                        <a:latin typeface="Cambria Math" panose="02040503050406030204" pitchFamily="18" charset="0"/>
                      </a:rPr>
                      <m:t>𝑊𝑠</m:t>
                    </m:r>
                  </m:oMath>
                </a14:m>
                <a:r>
                  <a:rPr lang="en-US" dirty="0"/>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dirty="0"/>
                  <a:t> is the stock price variance prior to bankruptcy, </a:t>
                </a:r>
                <a14:m>
                  <m:oMath xmlns:m="http://schemas.openxmlformats.org/officeDocument/2006/math">
                    <m:r>
                      <a:rPr lang="en-US" i="1">
                        <a:latin typeface="Cambria Math" panose="02040503050406030204" pitchFamily="18" charset="0"/>
                      </a:rPr>
                      <m:t>𝑊𝑏</m:t>
                    </m:r>
                  </m:oMath>
                </a14:m>
                <a:r>
                  <a:rPr lang="en-US" dirty="0"/>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dirty="0"/>
                  <a:t> is the bond price variance prior to bankruptcy, and </a:t>
                </a:r>
                <a14:m>
                  <m:oMath xmlns:m="http://schemas.openxmlformats.org/officeDocument/2006/math">
                    <m:r>
                      <a:rPr lang="en-US" i="1">
                        <a:latin typeface="Cambria Math" panose="02040503050406030204" pitchFamily="18" charset="0"/>
                      </a:rPr>
                      <m:t>𝜌</m:t>
                    </m:r>
                  </m:oMath>
                </a14:m>
                <a:r>
                  <a:rPr lang="en-US" dirty="0"/>
                  <a:t> is the correlation between the stock and bond prices.</a:t>
                </a:r>
              </a:p>
              <a:p>
                <a:endParaRPr lang="en-US" dirty="0"/>
              </a:p>
            </p:txBody>
          </p:sp>
        </mc:Choice>
        <mc:Fallback xmlns="">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5612" y="1143000"/>
                <a:ext cx="11277600" cy="5105401"/>
              </a:xfrm>
              <a:blipFill>
                <a:blip r:embed="rId2"/>
                <a:stretch>
                  <a:fillRect l="-649" t="-2031" r="-541" b="-1314"/>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
        <p:nvSpPr>
          <p:cNvPr id="2" name="TextBox 1">
            <a:extLst>
              <a:ext uri="{FF2B5EF4-FFF2-40B4-BE49-F238E27FC236}">
                <a16:creationId xmlns:a16="http://schemas.microsoft.com/office/drawing/2014/main" id="{A174673B-C1A4-CD04-F1E4-A7380D81AC7C}"/>
              </a:ext>
            </a:extLst>
          </p:cNvPr>
          <p:cNvSpPr txBox="1"/>
          <p:nvPr/>
        </p:nvSpPr>
        <p:spPr>
          <a:xfrm>
            <a:off x="989012" y="4343400"/>
            <a:ext cx="4876800" cy="923330"/>
          </a:xfrm>
          <a:prstGeom prst="rect">
            <a:avLst/>
          </a:prstGeom>
          <a:noFill/>
        </p:spPr>
        <p:txBody>
          <a:bodyPr wrap="square" rtlCol="0">
            <a:spAutoFit/>
          </a:bodyPr>
          <a:lstStyle/>
          <a:p>
            <a:r>
              <a:rPr lang="en-US" dirty="0">
                <a:solidFill>
                  <a:srgbClr val="FFFF00"/>
                </a:solidFill>
              </a:rPr>
              <a:t>CASE STUDY: </a:t>
            </a:r>
          </a:p>
          <a:p>
            <a:r>
              <a:rPr lang="en-US" dirty="0">
                <a:solidFill>
                  <a:srgbClr val="FFFF00"/>
                </a:solidFill>
              </a:rPr>
              <a:t>HYATT HOTELS CORPORATION (H)</a:t>
            </a:r>
          </a:p>
          <a:p>
            <a:endParaRPr lang="en-US"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1-6 -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709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8ECA6988-DD7D-7A00-DBC3-B31DC22D2B49}"/>
              </a:ext>
            </a:extLst>
          </p:cNvPr>
          <p:cNvPicPr>
            <a:picLocks noChangeAspect="1"/>
          </p:cNvPicPr>
          <p:nvPr/>
        </p:nvPicPr>
        <p:blipFill>
          <a:blip r:embed="rId2"/>
          <a:stretch>
            <a:fillRect/>
          </a:stretch>
        </p:blipFill>
        <p:spPr>
          <a:xfrm>
            <a:off x="608012" y="1669210"/>
            <a:ext cx="11184632" cy="3207589"/>
          </a:xfrm>
          <a:prstGeom prst="rect">
            <a:avLst/>
          </a:prstGeom>
        </p:spPr>
      </p:pic>
    </p:spTree>
    <p:extLst>
      <p:ext uri="{BB962C8B-B14F-4D97-AF65-F5344CB8AC3E}">
        <p14:creationId xmlns:p14="http://schemas.microsoft.com/office/powerpoint/2010/main" val="29867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b="1" dirty="0">
                <a:solidFill>
                  <a:srgbClr val="FFFF00"/>
                </a:solidFill>
              </a:rPr>
              <a:t>EV = MVE + D – C</a:t>
            </a:r>
            <a:endParaRPr lang="en-US" dirty="0"/>
          </a:p>
          <a:p>
            <a:pPr marL="0" indent="0" algn="ctr">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2" name="Picture 1">
            <a:extLst>
              <a:ext uri="{FF2B5EF4-FFF2-40B4-BE49-F238E27FC236}">
                <a16:creationId xmlns:a16="http://schemas.microsoft.com/office/drawing/2014/main" id="{EDE490D8-63F1-9958-9C4A-5850AA5465D0}"/>
              </a:ext>
            </a:extLst>
          </p:cNvPr>
          <p:cNvPicPr>
            <a:picLocks noChangeAspect="1"/>
          </p:cNvPicPr>
          <p:nvPr/>
        </p:nvPicPr>
        <p:blipFill>
          <a:blip r:embed="rId2"/>
          <a:stretch>
            <a:fillRect/>
          </a:stretch>
        </p:blipFill>
        <p:spPr>
          <a:xfrm>
            <a:off x="608012" y="2133600"/>
            <a:ext cx="11023600" cy="2057400"/>
          </a:xfrm>
          <a:prstGeom prst="rect">
            <a:avLst/>
          </a:prstGeom>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576433"/>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b="1" dirty="0">
                    <a:solidFill>
                      <a:srgbClr val="FFFF00"/>
                    </a:solidFill>
                  </a:rPr>
                  <a:t>E</a:t>
                </a:r>
                <a:r>
                  <a:rPr lang="en-US" b="1" baseline="-25000" dirty="0">
                    <a:solidFill>
                      <a:srgbClr val="FFFF00"/>
                    </a:solidFill>
                  </a:rPr>
                  <a:t>r</a:t>
                </a:r>
                <a:r>
                  <a:rPr lang="en-US" b="1" dirty="0">
                    <a:solidFill>
                      <a:srgbClr val="FFFF00"/>
                    </a:solidFill>
                  </a:rPr>
                  <a:t> = Rf</a:t>
                </a:r>
                <a:r>
                  <a:rPr lang="en-US" b="1" baseline="-25000" dirty="0">
                    <a:solidFill>
                      <a:srgbClr val="FFFF00"/>
                    </a:solidFill>
                  </a:rPr>
                  <a:t>r</a:t>
                </a:r>
                <a:r>
                  <a:rPr lang="en-US" b="1" dirty="0">
                    <a:solidFill>
                      <a:srgbClr val="FFFF00"/>
                    </a:solidFill>
                  </a:rPr>
                  <a:t> + </a:t>
                </a:r>
                <a14:m>
                  <m:oMath xmlns:m="http://schemas.openxmlformats.org/officeDocument/2006/math">
                    <m:r>
                      <a:rPr lang="en-US" i="1">
                        <a:solidFill>
                          <a:srgbClr val="FFFF00"/>
                        </a:solidFill>
                        <a:latin typeface="Cambria Math" panose="02040503050406030204" pitchFamily="18" charset="0"/>
                      </a:rPr>
                      <m:t>𝛽</m:t>
                    </m:r>
                  </m:oMath>
                </a14:m>
                <a:r>
                  <a:rPr lang="en-US" b="1" dirty="0">
                    <a:solidFill>
                      <a:srgbClr val="FFFF00"/>
                    </a:solidFill>
                  </a:rPr>
                  <a:t> (M</a:t>
                </a:r>
                <a:r>
                  <a:rPr lang="en-US" b="1" baseline="-25000" dirty="0">
                    <a:solidFill>
                      <a:srgbClr val="FFFF00"/>
                    </a:solidFill>
                  </a:rPr>
                  <a:t>r</a:t>
                </a:r>
                <a:r>
                  <a:rPr lang="en-US" b="1" dirty="0">
                    <a:solidFill>
                      <a:srgbClr val="FFFF00"/>
                    </a:solidFill>
                  </a:rPr>
                  <a:t> - Rf</a:t>
                </a:r>
                <a:r>
                  <a:rPr lang="en-US" b="1" baseline="-25000" dirty="0">
                    <a:solidFill>
                      <a:srgbClr val="FFFF00"/>
                    </a:solidFill>
                  </a:rPr>
                  <a:t>r</a:t>
                </a:r>
                <a:r>
                  <a:rPr lang="en-US" b="1" dirty="0">
                    <a:solidFill>
                      <a:srgbClr val="FFFF00"/>
                    </a:solidFill>
                  </a:rPr>
                  <a:t>)</a:t>
                </a:r>
                <a:endParaRPr lang="en-US" dirty="0">
                  <a:solidFill>
                    <a:srgbClr val="FFFF00"/>
                  </a:solidFill>
                </a:endParaRPr>
              </a:p>
              <a:p>
                <a:pPr marL="0" indent="0">
                  <a:buNone/>
                </a:pPr>
                <a:r>
                  <a:rPr lang="en-US" i="1" dirty="0"/>
                  <a:t>where E</a:t>
                </a:r>
                <a:r>
                  <a:rPr lang="en-US" i="1" baseline="-25000" dirty="0"/>
                  <a:t>r</a:t>
                </a:r>
                <a:r>
                  <a:rPr lang="en-US" i="1" dirty="0"/>
                  <a:t> is the expected return, Rf</a:t>
                </a:r>
                <a:r>
                  <a:rPr lang="en-US" i="1" baseline="-25000" dirty="0"/>
                  <a:t>r</a:t>
                </a:r>
                <a:r>
                  <a:rPr lang="en-US" i="1" dirty="0"/>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dirty="0"/>
                  <a:t>is the beta of the company that is analyzed, and M</a:t>
                </a:r>
                <a:r>
                  <a:rPr lang="en-US" i="1" baseline="-25000" dirty="0"/>
                  <a:t>r</a:t>
                </a:r>
                <a:r>
                  <a:rPr lang="en-US" i="1" dirty="0"/>
                  <a:t> is market return. </a:t>
                </a:r>
                <a:endParaRPr lang="en-US" dirty="0"/>
              </a:p>
              <a:p>
                <a:pPr marL="0" indent="0">
                  <a:buNone/>
                </a:pP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v</m:t>
                          </m:r>
                        </m:e>
                        <m:sub>
                          <m:r>
                            <a:rPr lang="en-US">
                              <a:solidFill>
                                <a:srgbClr val="FFFF00"/>
                              </a:solidFill>
                              <a:latin typeface="Cambria Math" panose="02040503050406030204" pitchFamily="18" charset="0"/>
                            </a:rPr>
                            <m:t>0</m:t>
                          </m:r>
                        </m:sub>
                      </m:sSub>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D</m:t>
                              </m:r>
                            </m:e>
                            <m:sub>
                              <m:r>
                                <a:rPr lang="en-US">
                                  <a:solidFill>
                                    <a:srgbClr val="FFFF00"/>
                                  </a:solidFill>
                                  <a:latin typeface="Cambria Math" panose="02040503050406030204" pitchFamily="18" charset="0"/>
                                </a:rPr>
                                <m:t>1</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ρ</m:t>
                              </m:r>
                            </m:e>
                            <m:sub>
                              <m:r>
                                <a:rPr lang="en-US">
                                  <a:solidFill>
                                    <a:srgbClr val="FFFF00"/>
                                  </a:solidFill>
                                  <a:latin typeface="Cambria Math" panose="02040503050406030204" pitchFamily="18" charset="0"/>
                                </a:rPr>
                                <m:t>1</m:t>
                              </m:r>
                            </m:sub>
                          </m:sSub>
                        </m:num>
                        <m:den>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k</m:t>
                          </m:r>
                        </m:den>
                      </m:f>
                    </m:oMath>
                  </m:oMathPara>
                </a14:m>
                <a:endParaRPr lang="en-US"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 using CAPM.</a:t>
                </a:r>
                <a:endParaRPr lang="en-US" dirty="0"/>
              </a:p>
              <a:p>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576433"/>
              </a:xfrm>
              <a:blipFill>
                <a:blip r:embed="rId2"/>
                <a:stretch>
                  <a:fillRect l="-671" t="-2130" r="-671" b="-133"/>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5" name="Picture 4">
            <a:extLst>
              <a:ext uri="{FF2B5EF4-FFF2-40B4-BE49-F238E27FC236}">
                <a16:creationId xmlns:a16="http://schemas.microsoft.com/office/drawing/2014/main" id="{C7923716-3E12-4FAF-9771-13A83BF96BE0}"/>
              </a:ext>
            </a:extLst>
          </p:cNvPr>
          <p:cNvPicPr>
            <a:picLocks noChangeAspect="1"/>
          </p:cNvPicPr>
          <p:nvPr/>
        </p:nvPicPr>
        <p:blipFill>
          <a:blip r:embed="rId2"/>
          <a:stretch>
            <a:fillRect/>
          </a:stretch>
        </p:blipFill>
        <p:spPr>
          <a:xfrm>
            <a:off x="5637212" y="1142375"/>
            <a:ext cx="1707028" cy="554784"/>
          </a:xfrm>
          <a:prstGeom prst="rect">
            <a:avLst/>
          </a:prstGeom>
        </p:spPr>
      </p:pic>
      <p:pic>
        <p:nvPicPr>
          <p:cNvPr id="8" name="Picture 7">
            <a:extLst>
              <a:ext uri="{FF2B5EF4-FFF2-40B4-BE49-F238E27FC236}">
                <a16:creationId xmlns:a16="http://schemas.microsoft.com/office/drawing/2014/main" id="{FAE67CDA-E38C-430E-A66C-844D56E4414F}"/>
              </a:ext>
            </a:extLst>
          </p:cNvPr>
          <p:cNvPicPr>
            <a:picLocks noChangeAspect="1"/>
          </p:cNvPicPr>
          <p:nvPr/>
        </p:nvPicPr>
        <p:blipFill>
          <a:blip r:embed="rId3"/>
          <a:stretch>
            <a:fillRect/>
          </a:stretch>
        </p:blipFill>
        <p:spPr>
          <a:xfrm>
            <a:off x="531812" y="4595768"/>
            <a:ext cx="2719052" cy="591363"/>
          </a:xfrm>
          <a:prstGeom prst="rect">
            <a:avLst/>
          </a:prstGeom>
        </p:spPr>
      </p:pic>
      <p:graphicFrame>
        <p:nvGraphicFramePr>
          <p:cNvPr id="6" name="Table 5">
            <a:extLst>
              <a:ext uri="{FF2B5EF4-FFF2-40B4-BE49-F238E27FC236}">
                <a16:creationId xmlns:a16="http://schemas.microsoft.com/office/drawing/2014/main" id="{2BC6F502-08FA-41A4-E1FA-62199D779800}"/>
              </a:ext>
            </a:extLst>
          </p:cNvPr>
          <p:cNvGraphicFramePr>
            <a:graphicFrameLocks noGrp="1"/>
          </p:cNvGraphicFramePr>
          <p:nvPr>
            <p:extLst>
              <p:ext uri="{D42A27DB-BD31-4B8C-83A1-F6EECF244321}">
                <p14:modId xmlns:p14="http://schemas.microsoft.com/office/powerpoint/2010/main" val="558646039"/>
              </p:ext>
            </p:extLst>
          </p:nvPr>
        </p:nvGraphicFramePr>
        <p:xfrm>
          <a:off x="8900922" y="4635033"/>
          <a:ext cx="2717800" cy="62865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1580142480"/>
                    </a:ext>
                  </a:extLst>
                </a:gridCol>
                <a:gridCol w="825500">
                  <a:extLst>
                    <a:ext uri="{9D8B030D-6E8A-4147-A177-3AD203B41FA5}">
                      <a16:colId xmlns:a16="http://schemas.microsoft.com/office/drawing/2014/main" val="106617931"/>
                    </a:ext>
                  </a:extLst>
                </a:gridCol>
                <a:gridCol w="1054100">
                  <a:extLst>
                    <a:ext uri="{9D8B030D-6E8A-4147-A177-3AD203B41FA5}">
                      <a16:colId xmlns:a16="http://schemas.microsoft.com/office/drawing/2014/main" val="1081965102"/>
                    </a:ext>
                  </a:extLst>
                </a:gridCol>
              </a:tblGrid>
              <a:tr h="209550">
                <a:tc>
                  <a:txBody>
                    <a:bodyPr/>
                    <a:lstStyle/>
                    <a:p>
                      <a:pPr algn="l" fontAlgn="b"/>
                      <a:r>
                        <a:rPr lang="en-US" sz="1100" u="none" strike="noStrike" dirty="0">
                          <a:effectLst/>
                        </a:rPr>
                        <a:t>Source:</a:t>
                      </a:r>
                      <a:endParaRPr lang="en-US" sz="1100" b="1" i="0" u="none" strike="noStrike" dirty="0">
                        <a:solidFill>
                          <a:srgbClr val="000000"/>
                        </a:solidFill>
                        <a:effectLst/>
                        <a:latin typeface="Calibri" panose="020F0502020204030204" pitchFamily="34" charset="0"/>
                      </a:endParaRPr>
                    </a:p>
                  </a:txBody>
                  <a:tcPr marL="0" marR="0" marT="0" marB="0" anchor="b">
                    <a:solidFill>
                      <a:schemeClr val="tx1"/>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0" marR="0" marT="0" marB="0" anchor="b">
                    <a:solidFill>
                      <a:schemeClr val="tx1"/>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0" marR="0" marT="0" marB="0" anchor="b">
                    <a:solidFill>
                      <a:schemeClr val="tx1"/>
                    </a:solidFill>
                  </a:tcPr>
                </a:tc>
                <a:extLst>
                  <a:ext uri="{0D108BD9-81ED-4DB2-BD59-A6C34878D82A}">
                    <a16:rowId xmlns:a16="http://schemas.microsoft.com/office/drawing/2014/main" val="2965264023"/>
                  </a:ext>
                </a:extLst>
              </a:tr>
              <a:tr h="209550">
                <a:tc gridSpan="3">
                  <a:txBody>
                    <a:bodyPr/>
                    <a:lstStyle/>
                    <a:p>
                      <a:pPr algn="l" fontAlgn="b"/>
                      <a:r>
                        <a:rPr lang="en-US" sz="1100" u="sng" strike="noStrike">
                          <a:effectLst/>
                          <a:hlinkClick r:id="rId4"/>
                        </a:rPr>
                        <a:t>https://finance.yahoo.com/quote/H/analysis</a:t>
                      </a:r>
                      <a:endParaRPr lang="en-US" sz="1100" b="0" i="0" u="sng" strike="noStrike">
                        <a:solidFill>
                          <a:srgbClr val="0563C1"/>
                        </a:solidFill>
                        <a:effectLst/>
                        <a:latin typeface="Calibri" panose="020F0502020204030204" pitchFamily="34" charset="0"/>
                      </a:endParaRPr>
                    </a:p>
                  </a:txBody>
                  <a:tcPr marL="0" marR="0" marT="0" marB="0" anchor="b">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7987756"/>
                  </a:ext>
                </a:extLst>
              </a:tr>
              <a:tr h="20955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0" marR="0" marT="0" marB="0" anchor="b">
                    <a:solidFill>
                      <a:schemeClr val="tx1"/>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0" marR="0" marT="0" marB="0" anchor="b">
                    <a:solidFill>
                      <a:schemeClr val="tx1"/>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0" marR="0" marT="0" marB="0" anchor="b">
                    <a:solidFill>
                      <a:schemeClr val="tx1"/>
                    </a:solidFill>
                  </a:tcPr>
                </a:tc>
                <a:extLst>
                  <a:ext uri="{0D108BD9-81ED-4DB2-BD59-A6C34878D82A}">
                    <a16:rowId xmlns:a16="http://schemas.microsoft.com/office/drawing/2014/main" val="2368416927"/>
                  </a:ext>
                </a:extLst>
              </a:tr>
            </a:tbl>
          </a:graphicData>
        </a:graphic>
      </p:graphicFrame>
      <p:pic>
        <p:nvPicPr>
          <p:cNvPr id="7" name="Picture 6">
            <a:extLst>
              <a:ext uri="{FF2B5EF4-FFF2-40B4-BE49-F238E27FC236}">
                <a16:creationId xmlns:a16="http://schemas.microsoft.com/office/drawing/2014/main" id="{6A4D10DF-DC98-BAEA-069E-C7466C805117}"/>
              </a:ext>
            </a:extLst>
          </p:cNvPr>
          <p:cNvPicPr>
            <a:picLocks noChangeAspect="1"/>
          </p:cNvPicPr>
          <p:nvPr/>
        </p:nvPicPr>
        <p:blipFill>
          <a:blip r:embed="rId5"/>
          <a:stretch>
            <a:fillRect/>
          </a:stretch>
        </p:blipFill>
        <p:spPr>
          <a:xfrm>
            <a:off x="531811" y="1890558"/>
            <a:ext cx="11086911" cy="2529042"/>
          </a:xfrm>
          <a:prstGeom prst="rect">
            <a:avLst/>
          </a:prstGeom>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3001</TotalTime>
  <Words>2064</Words>
  <Application>Microsoft Office PowerPoint</Application>
  <PresentationFormat>Custom</PresentationFormat>
  <Paragraphs>172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Corbel</vt:lpstr>
      <vt:lpstr>Digital Blue Tunnel 16x9</vt:lpstr>
      <vt:lpstr>Valuation Analysis</vt:lpstr>
      <vt:lpstr>THIS IS WHAT I LEARNED OVER 36 YEARS VALUING COMPANIES</vt:lpstr>
      <vt:lpstr>The 9 Methods of Valuation</vt:lpstr>
      <vt:lpstr>Valuation of Publicly Traded Companies.  Testing the current Stock Price</vt:lpstr>
      <vt:lpstr>Methods 1-6 - Summary: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6: DCF Valuation Analysis </vt:lpstr>
      <vt:lpstr>Method 6: DCF Valuation Analysis </vt:lpstr>
      <vt:lpstr>Method 6: DCF Valuation Analysis </vt:lpstr>
      <vt:lpstr>Method 6: DCF Valuation Analysis </vt:lpstr>
      <vt:lpstr>Method 6: DCF Valuation Analysis</vt:lpstr>
      <vt:lpstr>Methods 1-6 - Summary:  </vt:lpstr>
      <vt:lpstr>Method 7: Using the Leveraged Buyout Model (LBO) Method  </vt:lpstr>
      <vt:lpstr>Method 7: Using the Leveraged Buyout Model (LBO) Method  </vt:lpstr>
      <vt:lpstr>Method 7: Using the Leveraged Buyout Model (LBO) Method  </vt:lpstr>
      <vt:lpstr>Valuation of Private Companies  Applying methods 6-8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27</cp:revision>
  <dcterms:created xsi:type="dcterms:W3CDTF">2020-05-26T21:09:41Z</dcterms:created>
  <dcterms:modified xsi:type="dcterms:W3CDTF">2024-04-13T18:58:52Z</dcterms:modified>
</cp:coreProperties>
</file>