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265" r:id="rId2"/>
    <p:sldId id="310" r:id="rId3"/>
    <p:sldId id="345" r:id="rId4"/>
    <p:sldId id="321" r:id="rId5"/>
    <p:sldId id="376" r:id="rId6"/>
    <p:sldId id="276" r:id="rId7"/>
    <p:sldId id="346" r:id="rId8"/>
    <p:sldId id="272" r:id="rId9"/>
    <p:sldId id="323" r:id="rId10"/>
    <p:sldId id="377" r:id="rId11"/>
    <p:sldId id="347" r:id="rId12"/>
    <p:sldId id="327" r:id="rId13"/>
    <p:sldId id="348" r:id="rId14"/>
    <p:sldId id="375" r:id="rId15"/>
    <p:sldId id="326" r:id="rId16"/>
    <p:sldId id="349" r:id="rId17"/>
    <p:sldId id="350" r:id="rId18"/>
    <p:sldId id="351" r:id="rId19"/>
    <p:sldId id="359" r:id="rId20"/>
    <p:sldId id="360" r:id="rId21"/>
    <p:sldId id="361" r:id="rId22"/>
    <p:sldId id="362" r:id="rId23"/>
    <p:sldId id="363" r:id="rId24"/>
    <p:sldId id="364" r:id="rId25"/>
    <p:sldId id="365" r:id="rId26"/>
    <p:sldId id="366" r:id="rId27"/>
    <p:sldId id="378" r:id="rId28"/>
    <p:sldId id="367" r:id="rId29"/>
    <p:sldId id="352" r:id="rId30"/>
    <p:sldId id="353" r:id="rId31"/>
    <p:sldId id="354" r:id="rId32"/>
    <p:sldId id="355" r:id="rId33"/>
    <p:sldId id="356" r:id="rId34"/>
    <p:sldId id="357" r:id="rId35"/>
    <p:sldId id="368" r:id="rId36"/>
    <p:sldId id="369" r:id="rId37"/>
    <p:sldId id="370" r:id="rId38"/>
    <p:sldId id="371" r:id="rId39"/>
    <p:sldId id="372" r:id="rId40"/>
    <p:sldId id="373" r:id="rId41"/>
    <p:sldId id="374" r:id="rId42"/>
  </p:sldIdLst>
  <p:sldSz cx="12188825" cy="6858000"/>
  <p:notesSz cx="6858000" cy="9144000"/>
  <p:custDataLst>
    <p:tags r:id="rId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1" autoAdjust="0"/>
    <p:restoredTop sz="94629" autoAdjust="0"/>
  </p:normalViewPr>
  <p:slideViewPr>
    <p:cSldViewPr showGuides="1">
      <p:cViewPr varScale="1">
        <p:scale>
          <a:sx n="102" d="100"/>
          <a:sy n="102" d="100"/>
        </p:scale>
        <p:origin x="138" y="102"/>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10/30/2023</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10/30/2023</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10336-001A-E04D-840B-7CD2ECF64F78}" type="slidenum">
              <a:rPr lang="en-US" smtClean="0"/>
              <a:t>6</a:t>
            </a:fld>
            <a:endParaRPr lang="en-US"/>
          </a:p>
        </p:txBody>
      </p:sp>
    </p:spTree>
    <p:extLst>
      <p:ext uri="{BB962C8B-B14F-4D97-AF65-F5344CB8AC3E}">
        <p14:creationId xmlns:p14="http://schemas.microsoft.com/office/powerpoint/2010/main" val="14794861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10/30/2023</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10/30/2023</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10/30/2023</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10/30/2023</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10/30/2023</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03F41C87-7AD9-4845-A077-840E4A0F3F06}" type="datetimeFigureOut">
              <a:rPr lang="en-US"/>
              <a:t>10/30/2023</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03F41C87-7AD9-4845-A077-840E4A0F3F06}" type="datetimeFigureOut">
              <a:rPr lang="en-US"/>
              <a:t>10/30/2023</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03F41C87-7AD9-4845-A077-840E4A0F3F06}" type="datetimeFigureOut">
              <a:rPr lang="en-US"/>
              <a:t>10/30/2023</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03F41C87-7AD9-4845-A077-840E4A0F3F06}" type="datetimeFigureOut">
              <a:rPr lang="en-US"/>
              <a:t>10/30/2023</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pPr/>
              <a:t>10/30/2023</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03F41C87-7AD9-4845-A077-840E4A0F3F06}" type="datetimeFigureOut">
              <a:rPr lang="en-US" smtClean="0"/>
              <a:pPr/>
              <a:t>10/30/2023</a:t>
            </a:fld>
            <a:endParaRPr lang="en-US"/>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4212" y="1371600"/>
            <a:ext cx="8229600" cy="2514600"/>
          </a:xfrm>
        </p:spPr>
        <p:txBody>
          <a:bodyPr>
            <a:normAutofit fontScale="90000"/>
          </a:bodyPr>
          <a:lstStyle/>
          <a:p>
            <a:r>
              <a:rPr lang="en-US" dirty="0"/>
              <a:t>Secondary Markets: Stock Investments and Valuation</a:t>
            </a:r>
          </a:p>
        </p:txBody>
      </p:sp>
      <p:sp>
        <p:nvSpPr>
          <p:cNvPr id="2" name="TextBox 1">
            <a:extLst>
              <a:ext uri="{FF2B5EF4-FFF2-40B4-BE49-F238E27FC236}">
                <a16:creationId xmlns:a16="http://schemas.microsoft.com/office/drawing/2014/main" id="{2778FECF-67C0-4E2F-88CA-A22E86A869CF}"/>
              </a:ext>
            </a:extLst>
          </p:cNvPr>
          <p:cNvSpPr txBox="1"/>
          <p:nvPr/>
        </p:nvSpPr>
        <p:spPr>
          <a:xfrm>
            <a:off x="150812" y="0"/>
            <a:ext cx="3505200" cy="923330"/>
          </a:xfrm>
          <a:prstGeom prst="rect">
            <a:avLst/>
          </a:prstGeom>
          <a:noFill/>
        </p:spPr>
        <p:txBody>
          <a:bodyPr wrap="square" rtlCol="0">
            <a:spAutoFit/>
          </a:bodyPr>
          <a:lstStyle/>
          <a:p>
            <a:r>
              <a:rPr lang="en-US" dirty="0"/>
              <a:t>Chapter 10</a:t>
            </a:r>
          </a:p>
          <a:p>
            <a:r>
              <a:rPr lang="en-US" dirty="0"/>
              <a:t>“An Analytical Approach to Investments, Finance and Credit”</a:t>
            </a: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152400"/>
            <a:ext cx="9753600" cy="762000"/>
          </a:xfrm>
        </p:spPr>
        <p:txBody>
          <a:bodyPr>
            <a:normAutofit/>
          </a:bodyPr>
          <a:lstStyle/>
          <a:p>
            <a:r>
              <a:rPr lang="en-US" b="1" dirty="0"/>
              <a:t>Trading Stock with Dividends and Return</a:t>
            </a:r>
          </a:p>
        </p:txBody>
      </p:sp>
      <p:sp>
        <p:nvSpPr>
          <p:cNvPr id="2" name="TextBox 1">
            <a:extLst>
              <a:ext uri="{FF2B5EF4-FFF2-40B4-BE49-F238E27FC236}">
                <a16:creationId xmlns:a16="http://schemas.microsoft.com/office/drawing/2014/main" id="{CADE1879-BF16-A323-1E3C-98307AF69A51}"/>
              </a:ext>
            </a:extLst>
          </p:cNvPr>
          <p:cNvSpPr txBox="1"/>
          <p:nvPr/>
        </p:nvSpPr>
        <p:spPr>
          <a:xfrm>
            <a:off x="1000779" y="974871"/>
            <a:ext cx="9067800" cy="1200329"/>
          </a:xfrm>
          <a:prstGeom prst="rect">
            <a:avLst/>
          </a:prstGeom>
          <a:noFill/>
        </p:spPr>
        <p:txBody>
          <a:bodyPr wrap="square" rtlCol="0">
            <a:spAutoFit/>
          </a:bodyPr>
          <a:lstStyle/>
          <a:p>
            <a:r>
              <a:rPr lang="en-US" sz="2400" dirty="0"/>
              <a:t>Assume that you buy the stock at $100 and sell it at $120. While you were holding it you received $2 dividend per share. What is your profit and Holding Period Return (HPR%)</a:t>
            </a:r>
          </a:p>
        </p:txBody>
      </p:sp>
      <p:sp>
        <p:nvSpPr>
          <p:cNvPr id="3" name="TextBox 2">
            <a:extLst>
              <a:ext uri="{FF2B5EF4-FFF2-40B4-BE49-F238E27FC236}">
                <a16:creationId xmlns:a16="http://schemas.microsoft.com/office/drawing/2014/main" id="{03EB10B8-FE6F-39B5-9E58-8E4C63FAFD85}"/>
              </a:ext>
            </a:extLst>
          </p:cNvPr>
          <p:cNvSpPr txBox="1"/>
          <p:nvPr/>
        </p:nvSpPr>
        <p:spPr>
          <a:xfrm>
            <a:off x="1522412" y="2235671"/>
            <a:ext cx="6705600" cy="2031325"/>
          </a:xfrm>
          <a:prstGeom prst="rect">
            <a:avLst/>
          </a:prstGeom>
          <a:noFill/>
        </p:spPr>
        <p:txBody>
          <a:bodyPr wrap="square" rtlCol="0">
            <a:spAutoFit/>
          </a:bodyPr>
          <a:lstStyle/>
          <a:p>
            <a:r>
              <a:rPr lang="en-US" dirty="0"/>
              <a:t>Gain on the stock = Sell Price – Purchase Price</a:t>
            </a:r>
          </a:p>
          <a:p>
            <a:r>
              <a:rPr lang="en-US" dirty="0"/>
              <a:t>Profit = Gain on the stock + Dividend</a:t>
            </a:r>
          </a:p>
          <a:p>
            <a:r>
              <a:rPr lang="en-US" dirty="0"/>
              <a:t>HPR% = Profit / Purchase Price</a:t>
            </a:r>
          </a:p>
          <a:p>
            <a:endParaRPr lang="en-US" dirty="0"/>
          </a:p>
          <a:p>
            <a:r>
              <a:rPr lang="en-US" dirty="0"/>
              <a:t>Gain on the stock = $120 - $100 = $20</a:t>
            </a:r>
          </a:p>
          <a:p>
            <a:r>
              <a:rPr lang="en-US" dirty="0"/>
              <a:t>Profit = $20 + $2 = $22</a:t>
            </a:r>
          </a:p>
          <a:p>
            <a:r>
              <a:rPr lang="en-US" dirty="0"/>
              <a:t>HPR% = $22 / $100 = 22%</a:t>
            </a:r>
          </a:p>
        </p:txBody>
      </p:sp>
    </p:spTree>
    <p:extLst>
      <p:ext uri="{BB962C8B-B14F-4D97-AF65-F5344CB8AC3E}">
        <p14:creationId xmlns:p14="http://schemas.microsoft.com/office/powerpoint/2010/main" val="4224496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9753600" cy="762000"/>
          </a:xfrm>
        </p:spPr>
        <p:txBody>
          <a:bodyPr>
            <a:normAutofit/>
          </a:bodyPr>
          <a:lstStyle/>
          <a:p>
            <a:r>
              <a:rPr lang="en-US" b="1" dirty="0"/>
              <a:t>Trading Strategies</a:t>
            </a:r>
          </a:p>
        </p:txBody>
      </p:sp>
      <p:sp>
        <p:nvSpPr>
          <p:cNvPr id="14" name="Content Placeholder 13"/>
          <p:cNvSpPr>
            <a:spLocks noGrp="1"/>
          </p:cNvSpPr>
          <p:nvPr>
            <p:ph idx="1"/>
          </p:nvPr>
        </p:nvSpPr>
        <p:spPr>
          <a:xfrm>
            <a:off x="1179512" y="1028700"/>
            <a:ext cx="9829799" cy="4800600"/>
          </a:xfrm>
        </p:spPr>
        <p:txBody>
          <a:bodyPr>
            <a:normAutofit/>
          </a:bodyPr>
          <a:lstStyle/>
          <a:p>
            <a:pPr marL="0" indent="0">
              <a:buNone/>
            </a:pPr>
            <a:r>
              <a:rPr lang="en-US" b="1" dirty="0"/>
              <a:t>Short-Selling Strategy: </a:t>
            </a:r>
            <a:r>
              <a:rPr lang="en-US" dirty="0"/>
              <a:t>Short selling is the process where an investor borrows the stock and then sells it immediately at the current price and will profit when the stock price declines</a:t>
            </a:r>
          </a:p>
          <a:p>
            <a:endParaRPr lang="en-US" b="1" dirty="0"/>
          </a:p>
        </p:txBody>
      </p:sp>
      <p:pic>
        <p:nvPicPr>
          <p:cNvPr id="3" name="Picture 2">
            <a:extLst>
              <a:ext uri="{FF2B5EF4-FFF2-40B4-BE49-F238E27FC236}">
                <a16:creationId xmlns:a16="http://schemas.microsoft.com/office/drawing/2014/main" id="{BFA654E4-4680-4809-8FE3-AA26C4D25BF5}"/>
              </a:ext>
            </a:extLst>
          </p:cNvPr>
          <p:cNvPicPr>
            <a:picLocks noChangeAspect="1"/>
          </p:cNvPicPr>
          <p:nvPr/>
        </p:nvPicPr>
        <p:blipFill>
          <a:blip r:embed="rId2"/>
          <a:stretch>
            <a:fillRect/>
          </a:stretch>
        </p:blipFill>
        <p:spPr>
          <a:xfrm>
            <a:off x="1522412" y="2209800"/>
            <a:ext cx="8153400" cy="4267200"/>
          </a:xfrm>
          <a:prstGeom prst="rect">
            <a:avLst/>
          </a:prstGeom>
          <a:solidFill>
            <a:schemeClr val="accent1">
              <a:lumMod val="20000"/>
              <a:lumOff val="80000"/>
            </a:schemeClr>
          </a:solidFill>
        </p:spPr>
      </p:pic>
      <p:sp>
        <p:nvSpPr>
          <p:cNvPr id="4" name="TextBox 3">
            <a:extLst>
              <a:ext uri="{FF2B5EF4-FFF2-40B4-BE49-F238E27FC236}">
                <a16:creationId xmlns:a16="http://schemas.microsoft.com/office/drawing/2014/main" id="{88448C42-3036-4909-888E-8A80C1A1D9C2}"/>
              </a:ext>
            </a:extLst>
          </p:cNvPr>
          <p:cNvSpPr txBox="1"/>
          <p:nvPr/>
        </p:nvSpPr>
        <p:spPr>
          <a:xfrm>
            <a:off x="9980612" y="2209800"/>
            <a:ext cx="2133600" cy="1569660"/>
          </a:xfrm>
          <a:prstGeom prst="rect">
            <a:avLst/>
          </a:prstGeom>
          <a:noFill/>
        </p:spPr>
        <p:txBody>
          <a:bodyPr wrap="square" rtlCol="0">
            <a:spAutoFit/>
          </a:bodyPr>
          <a:lstStyle/>
          <a:p>
            <a:r>
              <a:rPr lang="en-US" sz="1600" b="1" dirty="0"/>
              <a:t>Short Interest Ratio (SIR)</a:t>
            </a:r>
          </a:p>
          <a:p>
            <a:endParaRPr lang="en-US" sz="1600" b="1" dirty="0"/>
          </a:p>
          <a:p>
            <a:r>
              <a:rPr lang="en-US" sz="1600" b="1" dirty="0"/>
              <a:t>Short Interest to Volume Ratio (Days to cover)</a:t>
            </a:r>
          </a:p>
        </p:txBody>
      </p:sp>
    </p:spTree>
    <p:extLst>
      <p:ext uri="{BB962C8B-B14F-4D97-AF65-F5344CB8AC3E}">
        <p14:creationId xmlns:p14="http://schemas.microsoft.com/office/powerpoint/2010/main" val="1086942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10668000" cy="762000"/>
          </a:xfrm>
        </p:spPr>
        <p:txBody>
          <a:bodyPr>
            <a:normAutofit/>
          </a:bodyPr>
          <a:lstStyle/>
          <a:p>
            <a:r>
              <a:rPr lang="en-US" b="1" dirty="0"/>
              <a:t>The stockholder is entitled to receive dividends</a:t>
            </a:r>
          </a:p>
        </p:txBody>
      </p:sp>
      <p:sp>
        <p:nvSpPr>
          <p:cNvPr id="14" name="Content Placeholder 13"/>
          <p:cNvSpPr>
            <a:spLocks noGrp="1"/>
          </p:cNvSpPr>
          <p:nvPr>
            <p:ph idx="1"/>
          </p:nvPr>
        </p:nvSpPr>
        <p:spPr>
          <a:xfrm>
            <a:off x="1179512" y="2209800"/>
            <a:ext cx="9829799" cy="4191000"/>
          </a:xfrm>
        </p:spPr>
        <p:txBody>
          <a:bodyPr>
            <a:normAutofit/>
          </a:bodyPr>
          <a:lstStyle/>
          <a:p>
            <a:pPr lvl="0"/>
            <a:r>
              <a:rPr lang="en-US" b="1" dirty="0"/>
              <a:t>Declaration date:</a:t>
            </a:r>
            <a:r>
              <a:rPr lang="en-US" dirty="0"/>
              <a:t> This is the date by which the board of directors declares dividends. In their announcement they mention two other dates including the record date and the payable date.</a:t>
            </a:r>
          </a:p>
          <a:p>
            <a:pPr lvl="0"/>
            <a:r>
              <a:rPr lang="en-US" b="1" dirty="0"/>
              <a:t>Record date:</a:t>
            </a:r>
            <a:r>
              <a:rPr lang="en-US" dirty="0"/>
              <a:t> This is the date the shareholder must register on or before to receive the dividend.</a:t>
            </a:r>
          </a:p>
          <a:p>
            <a:pPr lvl="0"/>
            <a:r>
              <a:rPr lang="en-US" b="1" dirty="0"/>
              <a:t>Payable date:</a:t>
            </a:r>
            <a:r>
              <a:rPr lang="en-US" dirty="0"/>
              <a:t> This is the date that the dividend is paid to the shareholder on record.</a:t>
            </a:r>
          </a:p>
          <a:p>
            <a:r>
              <a:rPr lang="en-US" b="1" dirty="0"/>
              <a:t>Ex-dividend date: </a:t>
            </a:r>
            <a:r>
              <a:rPr lang="en-US" dirty="0"/>
              <a:t>This is the date 2 business days prior to the record date. Any regular way trades of the stock take 3 days to settle (T+3), which will give the official title of the stock</a:t>
            </a:r>
            <a:endParaRPr lang="en-US" b="1" dirty="0"/>
          </a:p>
          <a:p>
            <a:pPr lvl="1"/>
            <a:endParaRPr lang="en-US" b="1" dirty="0"/>
          </a:p>
          <a:p>
            <a:pPr lvl="1"/>
            <a:endParaRPr lang="en-US" b="1" dirty="0"/>
          </a:p>
          <a:p>
            <a:endParaRPr lang="en-US" b="1" dirty="0"/>
          </a:p>
        </p:txBody>
      </p:sp>
      <p:sp>
        <p:nvSpPr>
          <p:cNvPr id="2" name="TextBox 1">
            <a:extLst>
              <a:ext uri="{FF2B5EF4-FFF2-40B4-BE49-F238E27FC236}">
                <a16:creationId xmlns:a16="http://schemas.microsoft.com/office/drawing/2014/main" id="{88C489E3-D405-C9D4-5E6F-60CA11CC2C8D}"/>
              </a:ext>
            </a:extLst>
          </p:cNvPr>
          <p:cNvSpPr txBox="1"/>
          <p:nvPr/>
        </p:nvSpPr>
        <p:spPr>
          <a:xfrm>
            <a:off x="1293812" y="1371600"/>
            <a:ext cx="5334000" cy="523220"/>
          </a:xfrm>
          <a:prstGeom prst="rect">
            <a:avLst/>
          </a:prstGeom>
          <a:noFill/>
        </p:spPr>
        <p:txBody>
          <a:bodyPr wrap="square" rtlCol="0">
            <a:spAutoFit/>
          </a:bodyPr>
          <a:lstStyle/>
          <a:p>
            <a:r>
              <a:rPr lang="en-US" sz="2400" b="1" dirty="0">
                <a:solidFill>
                  <a:srgbClr val="FFFF00"/>
                </a:solidFill>
              </a:rPr>
              <a:t>Div</a:t>
            </a:r>
            <a:r>
              <a:rPr lang="en-US" sz="2800" b="1" dirty="0">
                <a:solidFill>
                  <a:srgbClr val="FFFF00"/>
                </a:solidFill>
              </a:rPr>
              <a:t>idend Payment Process</a:t>
            </a:r>
            <a:endParaRPr lang="en-US" sz="2800" dirty="0">
              <a:solidFill>
                <a:srgbClr val="FFFF00"/>
              </a:solidFill>
            </a:endParaRPr>
          </a:p>
        </p:txBody>
      </p:sp>
    </p:spTree>
    <p:extLst>
      <p:ext uri="{BB962C8B-B14F-4D97-AF65-F5344CB8AC3E}">
        <p14:creationId xmlns:p14="http://schemas.microsoft.com/office/powerpoint/2010/main" val="129911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27012" y="160046"/>
            <a:ext cx="8343900" cy="762000"/>
          </a:xfrm>
        </p:spPr>
        <p:txBody>
          <a:bodyPr>
            <a:normAutofit/>
          </a:bodyPr>
          <a:lstStyle/>
          <a:p>
            <a:r>
              <a:rPr lang="en-US" b="1" dirty="0"/>
              <a:t>Program Trading Strategies</a:t>
            </a:r>
          </a:p>
        </p:txBody>
      </p:sp>
      <p:sp>
        <p:nvSpPr>
          <p:cNvPr id="9" name="Content Placeholder 8">
            <a:extLst>
              <a:ext uri="{FF2B5EF4-FFF2-40B4-BE49-F238E27FC236}">
                <a16:creationId xmlns:a16="http://schemas.microsoft.com/office/drawing/2014/main" id="{C5725650-4B5A-4BAC-9766-2BE7F1080227}"/>
              </a:ext>
            </a:extLst>
          </p:cNvPr>
          <p:cNvSpPr>
            <a:spLocks noGrp="1"/>
          </p:cNvSpPr>
          <p:nvPr>
            <p:ph idx="1"/>
          </p:nvPr>
        </p:nvSpPr>
        <p:spPr>
          <a:xfrm>
            <a:off x="379412" y="1371599"/>
            <a:ext cx="9134391" cy="4114801"/>
          </a:xfrm>
        </p:spPr>
        <p:txBody>
          <a:bodyPr>
            <a:normAutofit lnSpcReduction="10000"/>
          </a:bodyPr>
          <a:lstStyle/>
          <a:p>
            <a:r>
              <a:rPr lang="en-US" b="1" dirty="0"/>
              <a:t>Algorithmic Trading: </a:t>
            </a:r>
            <a:r>
              <a:rPr lang="en-US" dirty="0"/>
              <a:t>Algorithmic trading is </a:t>
            </a:r>
            <a:r>
              <a:rPr lang="en-US" u="sng" dirty="0"/>
              <a:t>based on complex mathematical formulas built on powerful computers</a:t>
            </a:r>
            <a:r>
              <a:rPr lang="en-US" dirty="0"/>
              <a:t>. These algebraic formulas are built based on historical stock movements to predict the direction of a given stock. </a:t>
            </a:r>
            <a:endParaRPr lang="en-US" b="1" dirty="0"/>
          </a:p>
          <a:p>
            <a:r>
              <a:rPr lang="en-US" b="1" dirty="0"/>
              <a:t>High-Frequency Trading: </a:t>
            </a:r>
            <a:r>
              <a:rPr lang="en-US" dirty="0"/>
              <a:t>High-frequency trading, </a:t>
            </a:r>
            <a:r>
              <a:rPr lang="en-US" u="sng" dirty="0"/>
              <a:t>a subset of algorithmic trading</a:t>
            </a:r>
            <a:r>
              <a:rPr lang="en-US" dirty="0"/>
              <a:t>, is a type of trading done by state-of-the-art fast computers. A high-frequency trader makes profits on the bid-ask spread and cross-market arbitrage strategies, even at very small differentials</a:t>
            </a:r>
            <a:endParaRPr lang="en-US" b="1" dirty="0"/>
          </a:p>
          <a:p>
            <a:r>
              <a:rPr lang="en-US" b="1" dirty="0"/>
              <a:t>Dark Pools: </a:t>
            </a:r>
            <a:r>
              <a:rPr lang="en-US" dirty="0"/>
              <a:t>Dark pools are trading programs that are set up by large broker-dealers for their clients or </a:t>
            </a:r>
            <a:r>
              <a:rPr lang="en-US" u="sng" dirty="0"/>
              <a:t>for its proprietary traders with the purpose of trading in private</a:t>
            </a:r>
            <a:r>
              <a:rPr lang="en-US" dirty="0"/>
              <a:t>. </a:t>
            </a:r>
            <a:endParaRPr lang="en-US" b="1" dirty="0"/>
          </a:p>
          <a:p>
            <a:endParaRPr lang="en-US" b="1" dirty="0"/>
          </a:p>
          <a:p>
            <a:endParaRPr lang="en-US" b="1" dirty="0"/>
          </a:p>
          <a:p>
            <a:endParaRPr lang="en-US" b="1" dirty="0"/>
          </a:p>
        </p:txBody>
      </p:sp>
    </p:spTree>
    <p:extLst>
      <p:ext uri="{BB962C8B-B14F-4D97-AF65-F5344CB8AC3E}">
        <p14:creationId xmlns:p14="http://schemas.microsoft.com/office/powerpoint/2010/main" val="2116119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685800"/>
            <a:ext cx="10515600" cy="762000"/>
          </a:xfrm>
        </p:spPr>
        <p:txBody>
          <a:bodyPr>
            <a:normAutofit/>
          </a:bodyPr>
          <a:lstStyle/>
          <a:p>
            <a:r>
              <a:rPr lang="en-US" b="1" dirty="0"/>
              <a:t>Stocks move up and down based on many factors </a:t>
            </a:r>
          </a:p>
        </p:txBody>
      </p:sp>
      <p:sp>
        <p:nvSpPr>
          <p:cNvPr id="14" name="Content Placeholder 13"/>
          <p:cNvSpPr>
            <a:spLocks noGrp="1"/>
          </p:cNvSpPr>
          <p:nvPr>
            <p:ph idx="1"/>
          </p:nvPr>
        </p:nvSpPr>
        <p:spPr>
          <a:xfrm>
            <a:off x="1179512" y="1999562"/>
            <a:ext cx="9829799" cy="1905000"/>
          </a:xfrm>
        </p:spPr>
        <p:txBody>
          <a:bodyPr>
            <a:normAutofit fontScale="62500" lnSpcReduction="20000"/>
          </a:bodyPr>
          <a:lstStyle/>
          <a:p>
            <a:r>
              <a:rPr lang="en-US" sz="3200" b="1" dirty="0"/>
              <a:t>Fundamental (Company Specific) – </a:t>
            </a:r>
            <a:r>
              <a:rPr lang="en-US" sz="3200" dirty="0"/>
              <a:t>stocks move up and down based on announced earnings. The stock price as a multiple of earnings per share called “Price Earnings Ratio” (PE). The higher the PE the higher the expectation that the stock will rise – leading indication. </a:t>
            </a:r>
          </a:p>
          <a:p>
            <a:r>
              <a:rPr lang="en-US" sz="3200" b="1" dirty="0"/>
              <a:t>Technical (Market - Systemic and non-systemic)</a:t>
            </a:r>
          </a:p>
          <a:p>
            <a:r>
              <a:rPr lang="en-US" sz="3200" b="1" dirty="0"/>
              <a:t>Behavioral </a:t>
            </a:r>
          </a:p>
          <a:p>
            <a:pPr lvl="1"/>
            <a:endParaRPr lang="en-US" b="1" dirty="0"/>
          </a:p>
          <a:p>
            <a:pPr lvl="1"/>
            <a:endParaRPr lang="en-US" b="1" dirty="0"/>
          </a:p>
          <a:p>
            <a:endParaRPr lang="en-US" b="1" dirty="0"/>
          </a:p>
        </p:txBody>
      </p:sp>
    </p:spTree>
    <p:extLst>
      <p:ext uri="{BB962C8B-B14F-4D97-AF65-F5344CB8AC3E}">
        <p14:creationId xmlns:p14="http://schemas.microsoft.com/office/powerpoint/2010/main" val="2589421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9144001" cy="762000"/>
          </a:xfrm>
        </p:spPr>
        <p:txBody>
          <a:bodyPr>
            <a:normAutofit/>
          </a:bodyPr>
          <a:lstStyle/>
          <a:p>
            <a:r>
              <a:rPr lang="en-US" b="1" dirty="0"/>
              <a:t>Stock Analysis</a:t>
            </a:r>
          </a:p>
        </p:txBody>
      </p:sp>
      <p:sp>
        <p:nvSpPr>
          <p:cNvPr id="14" name="Content Placeholder 13"/>
          <p:cNvSpPr>
            <a:spLocks noGrp="1"/>
          </p:cNvSpPr>
          <p:nvPr>
            <p:ph idx="1"/>
          </p:nvPr>
        </p:nvSpPr>
        <p:spPr>
          <a:xfrm>
            <a:off x="1217612" y="1219200"/>
            <a:ext cx="9829799" cy="5105399"/>
          </a:xfrm>
        </p:spPr>
        <p:txBody>
          <a:bodyPr>
            <a:normAutofit/>
          </a:bodyPr>
          <a:lstStyle/>
          <a:p>
            <a:r>
              <a:rPr lang="en-US" b="1" dirty="0"/>
              <a:t>Fundamental Analysis</a:t>
            </a:r>
          </a:p>
          <a:p>
            <a:pPr lvl="1"/>
            <a:r>
              <a:rPr lang="en-US" b="1" dirty="0"/>
              <a:t>Growth, Income, or Value Investing </a:t>
            </a:r>
          </a:p>
          <a:p>
            <a:pPr lvl="1"/>
            <a:r>
              <a:rPr lang="en-US" b="1" dirty="0"/>
              <a:t>Growth Companies and Growth Stocks</a:t>
            </a:r>
          </a:p>
          <a:p>
            <a:pPr lvl="1"/>
            <a:r>
              <a:rPr lang="en-US" b="1" dirty="0"/>
              <a:t>Value Companies and Value Stocks </a:t>
            </a:r>
          </a:p>
          <a:p>
            <a:pPr lvl="1"/>
            <a:r>
              <a:rPr lang="en-US" b="1" dirty="0"/>
              <a:t>Income Companies and Income Stocks</a:t>
            </a:r>
          </a:p>
          <a:p>
            <a:pPr lvl="1"/>
            <a:r>
              <a:rPr lang="en-US" b="1" dirty="0"/>
              <a:t>Defensive Companies and Stocks</a:t>
            </a:r>
          </a:p>
          <a:p>
            <a:pPr lvl="1"/>
            <a:r>
              <a:rPr lang="en-US" b="1" dirty="0"/>
              <a:t>Cyclical Companies and Stocks</a:t>
            </a:r>
          </a:p>
          <a:p>
            <a:pPr lvl="1"/>
            <a:r>
              <a:rPr lang="en-US" b="1" dirty="0"/>
              <a:t>Speculative Companies and Stocks</a:t>
            </a:r>
          </a:p>
          <a:p>
            <a:pPr lvl="1"/>
            <a:endParaRPr lang="en-US" b="1" dirty="0"/>
          </a:p>
          <a:p>
            <a:pPr lvl="1"/>
            <a:endParaRPr lang="en-US" b="1" dirty="0"/>
          </a:p>
          <a:p>
            <a:pPr lvl="1"/>
            <a:endParaRPr lang="en-US" b="1" dirty="0"/>
          </a:p>
          <a:p>
            <a:pPr lvl="1"/>
            <a:endParaRPr lang="en-US" b="1" dirty="0"/>
          </a:p>
          <a:p>
            <a:pPr lvl="1"/>
            <a:endParaRPr lang="en-US" b="1" dirty="0"/>
          </a:p>
          <a:p>
            <a:endParaRPr lang="en-US" b="1" dirty="0"/>
          </a:p>
        </p:txBody>
      </p:sp>
    </p:spTree>
    <p:extLst>
      <p:ext uri="{BB962C8B-B14F-4D97-AF65-F5344CB8AC3E}">
        <p14:creationId xmlns:p14="http://schemas.microsoft.com/office/powerpoint/2010/main" val="4177802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65232" y="228600"/>
            <a:ext cx="9144001" cy="762000"/>
          </a:xfrm>
        </p:spPr>
        <p:txBody>
          <a:bodyPr>
            <a:normAutofit/>
          </a:bodyPr>
          <a:lstStyle/>
          <a:p>
            <a:r>
              <a:rPr lang="en-US" b="1" dirty="0"/>
              <a:t>Stock Analysis</a:t>
            </a:r>
          </a:p>
        </p:txBody>
      </p:sp>
      <mc:AlternateContent xmlns:mc="http://schemas.openxmlformats.org/markup-compatibility/2006" xmlns:a14="http://schemas.microsoft.com/office/drawing/2010/main">
        <mc:Choice Requires="a14">
          <p:sp>
            <p:nvSpPr>
              <p:cNvPr id="14" name="Content Placeholder 13"/>
              <p:cNvSpPr>
                <a:spLocks noGrp="1"/>
              </p:cNvSpPr>
              <p:nvPr>
                <p:ph idx="1"/>
              </p:nvPr>
            </p:nvSpPr>
            <p:spPr>
              <a:xfrm>
                <a:off x="270630" y="1295400"/>
                <a:ext cx="9829799" cy="5105399"/>
              </a:xfrm>
            </p:spPr>
            <p:txBody>
              <a:bodyPr>
                <a:normAutofit/>
              </a:bodyPr>
              <a:lstStyle/>
              <a:p>
                <a:r>
                  <a:rPr lang="en-US" dirty="0"/>
                  <a:t>Technical Analysis</a:t>
                </a:r>
              </a:p>
              <a:p>
                <a:pPr lvl="1"/>
                <a:r>
                  <a:rPr lang="en-US" b="1" dirty="0"/>
                  <a:t>Trendline Analysis</a:t>
                </a:r>
              </a:p>
              <a:p>
                <a:pPr lvl="1"/>
                <a:r>
                  <a:rPr lang="en-US" b="1" dirty="0"/>
                  <a:t>Price Channel</a:t>
                </a:r>
              </a:p>
              <a:p>
                <a:pPr lvl="1"/>
                <a:r>
                  <a:rPr lang="en-US" b="1" dirty="0"/>
                  <a:t>Average-Line Analysis</a:t>
                </a:r>
              </a:p>
              <a:p>
                <a:pPr lvl="1"/>
                <a:r>
                  <a:rPr lang="en-US" b="1" dirty="0"/>
                  <a:t>Momentum Indicators Analysis (MI)</a:t>
                </a:r>
              </a:p>
              <a:p>
                <a:pPr marL="231775" lvl="1" indent="0">
                  <a:buNone/>
                </a:pPr>
                <a:r>
                  <a:rPr lang="en-US" dirty="0"/>
                  <a:t>	MI= </a:t>
                </a:r>
                <a14:m>
                  <m:oMath xmlns:m="http://schemas.openxmlformats.org/officeDocument/2006/math">
                    <m:f>
                      <m:fPr>
                        <m:ctrlPr>
                          <a:rPr lang="en-US" i="1">
                            <a:latin typeface="Cambria Math" panose="02040503050406030204" pitchFamily="18" charset="0"/>
                          </a:rPr>
                        </m:ctrlPr>
                      </m:fPr>
                      <m:num>
                        <m:r>
                          <m:rPr>
                            <m:sty m:val="p"/>
                          </m:rPr>
                          <a:rPr lang="en-US">
                            <a:latin typeface="Cambria Math" panose="02040503050406030204" pitchFamily="18" charset="0"/>
                          </a:rPr>
                          <m:t>close</m:t>
                        </m:r>
                        <m:r>
                          <a:rPr lang="en-US">
                            <a:latin typeface="Cambria Math" panose="02040503050406030204" pitchFamily="18" charset="0"/>
                          </a:rPr>
                          <m:t> (</m:t>
                        </m:r>
                        <m:r>
                          <m:rPr>
                            <m:sty m:val="p"/>
                          </m:rPr>
                          <a:rPr lang="en-US">
                            <a:latin typeface="Cambria Math" panose="02040503050406030204" pitchFamily="18" charset="0"/>
                          </a:rPr>
                          <m:t>i</m:t>
                        </m:r>
                        <m:r>
                          <a:rPr lang="en-US">
                            <a:latin typeface="Cambria Math" panose="02040503050406030204" pitchFamily="18" charset="0"/>
                          </a:rPr>
                          <m:t>)</m:t>
                        </m:r>
                      </m:num>
                      <m:den>
                        <m:r>
                          <m:rPr>
                            <m:sty m:val="p"/>
                          </m:rPr>
                          <a:rPr lang="en-US">
                            <a:latin typeface="Cambria Math" panose="02040503050406030204" pitchFamily="18" charset="0"/>
                          </a:rPr>
                          <m:t>close</m:t>
                        </m:r>
                        <m:r>
                          <a:rPr lang="en-US">
                            <a:latin typeface="Cambria Math" panose="02040503050406030204" pitchFamily="18" charset="0"/>
                          </a:rPr>
                          <m:t> (</m:t>
                        </m:r>
                        <m:r>
                          <m:rPr>
                            <m:sty m:val="p"/>
                          </m:rPr>
                          <a:rPr lang="en-US">
                            <a:latin typeface="Cambria Math" panose="02040503050406030204" pitchFamily="18" charset="0"/>
                          </a:rPr>
                          <m:t>i</m:t>
                        </m:r>
                        <m:r>
                          <a:rPr lang="en-US">
                            <a:latin typeface="Cambria Math" panose="02040503050406030204" pitchFamily="18" charset="0"/>
                          </a:rPr>
                          <m:t>−</m:t>
                        </m:r>
                        <m:r>
                          <m:rPr>
                            <m:sty m:val="p"/>
                          </m:rPr>
                          <a:rPr lang="en-US">
                            <a:latin typeface="Cambria Math" panose="02040503050406030204" pitchFamily="18" charset="0"/>
                          </a:rPr>
                          <m:t>n</m:t>
                        </m:r>
                        <m:r>
                          <a:rPr lang="en-US">
                            <a:latin typeface="Cambria Math" panose="02040503050406030204" pitchFamily="18" charset="0"/>
                          </a:rPr>
                          <m:t>)</m:t>
                        </m:r>
                      </m:den>
                    </m:f>
                    <m:r>
                      <a:rPr lang="en-US">
                        <a:latin typeface="Cambria Math" panose="02040503050406030204" pitchFamily="18" charset="0"/>
                      </a:rPr>
                      <m:t> </m:t>
                    </m:r>
                    <m:r>
                      <m:rPr>
                        <m:sty m:val="p"/>
                      </m:rPr>
                      <a:rPr lang="en-US">
                        <a:latin typeface="Cambria Math" panose="02040503050406030204" pitchFamily="18" charset="0"/>
                      </a:rPr>
                      <m:t>x</m:t>
                    </m:r>
                    <m:r>
                      <a:rPr lang="en-US">
                        <a:latin typeface="Cambria Math" panose="02040503050406030204" pitchFamily="18" charset="0"/>
                      </a:rPr>
                      <m:t> 100</m:t>
                    </m:r>
                  </m:oMath>
                </a14:m>
                <a:r>
                  <a:rPr lang="en-US" i="1" dirty="0"/>
                  <a:t> </a:t>
                </a:r>
                <a:endParaRPr lang="en-US" dirty="0"/>
              </a:p>
              <a:p>
                <a:pPr lvl="1"/>
                <a:endParaRPr lang="en-US" b="1" dirty="0"/>
              </a:p>
              <a:p>
                <a:pPr lvl="1"/>
                <a:endParaRPr lang="en-US" b="1" dirty="0"/>
              </a:p>
              <a:p>
                <a:pPr lvl="1"/>
                <a:endParaRPr lang="en-US" b="1" dirty="0"/>
              </a:p>
              <a:p>
                <a:pPr lvl="1"/>
                <a:endParaRPr lang="en-US" b="1" dirty="0"/>
              </a:p>
              <a:p>
                <a:pPr lvl="1"/>
                <a:endParaRPr lang="en-US" b="1" dirty="0"/>
              </a:p>
              <a:p>
                <a:endParaRPr lang="en-US" b="1" dirty="0"/>
              </a:p>
            </p:txBody>
          </p:sp>
        </mc:Choice>
        <mc:Fallback xmlns="">
          <p:sp>
            <p:nvSpPr>
              <p:cNvPr id="14" name="Content Placeholder 13"/>
              <p:cNvSpPr>
                <a:spLocks noGrp="1" noRot="1" noChangeAspect="1" noMove="1" noResize="1" noEditPoints="1" noAdjustHandles="1" noChangeArrowheads="1" noChangeShapeType="1" noTextEdit="1"/>
              </p:cNvSpPr>
              <p:nvPr>
                <p:ph idx="1"/>
              </p:nvPr>
            </p:nvSpPr>
            <p:spPr>
              <a:xfrm>
                <a:off x="270630" y="1295400"/>
                <a:ext cx="9829799" cy="5105399"/>
              </a:xfrm>
              <a:blipFill>
                <a:blip r:embed="rId2"/>
                <a:stretch>
                  <a:fillRect l="-806" t="-1673"/>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577D10D6-EF7F-4BD9-8483-E2B40C1662F4}"/>
              </a:ext>
            </a:extLst>
          </p:cNvPr>
          <p:cNvPicPr>
            <a:picLocks noChangeAspect="1"/>
          </p:cNvPicPr>
          <p:nvPr/>
        </p:nvPicPr>
        <p:blipFill>
          <a:blip r:embed="rId3"/>
          <a:stretch>
            <a:fillRect/>
          </a:stretch>
        </p:blipFill>
        <p:spPr>
          <a:xfrm>
            <a:off x="4951412" y="1291590"/>
            <a:ext cx="6781800" cy="5105398"/>
          </a:xfrm>
          <a:prstGeom prst="rect">
            <a:avLst/>
          </a:prstGeom>
          <a:solidFill>
            <a:schemeClr val="accent1">
              <a:lumMod val="20000"/>
              <a:lumOff val="80000"/>
            </a:schemeClr>
          </a:solidFill>
        </p:spPr>
      </p:pic>
    </p:spTree>
    <p:extLst>
      <p:ext uri="{BB962C8B-B14F-4D97-AF65-F5344CB8AC3E}">
        <p14:creationId xmlns:p14="http://schemas.microsoft.com/office/powerpoint/2010/main" val="1738217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9144001" cy="762000"/>
          </a:xfrm>
        </p:spPr>
        <p:txBody>
          <a:bodyPr>
            <a:normAutofit/>
          </a:bodyPr>
          <a:lstStyle/>
          <a:p>
            <a:r>
              <a:rPr lang="en-US" b="1" dirty="0"/>
              <a:t>Stock Analysis</a:t>
            </a:r>
          </a:p>
        </p:txBody>
      </p:sp>
      <p:sp>
        <p:nvSpPr>
          <p:cNvPr id="14" name="Content Placeholder 13"/>
          <p:cNvSpPr>
            <a:spLocks noGrp="1"/>
          </p:cNvSpPr>
          <p:nvPr>
            <p:ph idx="1"/>
          </p:nvPr>
        </p:nvSpPr>
        <p:spPr>
          <a:xfrm>
            <a:off x="2055812" y="1219200"/>
            <a:ext cx="9829799" cy="5105399"/>
          </a:xfrm>
        </p:spPr>
        <p:txBody>
          <a:bodyPr>
            <a:normAutofit/>
          </a:bodyPr>
          <a:lstStyle/>
          <a:p>
            <a:r>
              <a:rPr lang="en-US" b="1" dirty="0"/>
              <a:t>Behavioral Finance Analysis</a:t>
            </a:r>
          </a:p>
          <a:p>
            <a:pPr marL="0" indent="0">
              <a:buNone/>
            </a:pPr>
            <a:r>
              <a:rPr lang="en-US" sz="1400" i="1" dirty="0"/>
              <a:t>The original passage by Keynes (1936) reads:  Even apart from the instability due to speculation, there is the instability due to the characteristic of human nature that a large proportion of our positive activities depend on spontaneous optimism rather than mathematical expectations, whether moral or hedonistic or economic. Most, probably, of our decisions to do something positive, the full consequences of which will be drawn out over many days to come, can only be taken as the result of animal spirits—a spontaneous urge to action rather than inaction, and not as the outcome of a weighted average of quantitative benefits multiplied by quantitative probabilities. (pages161-162)</a:t>
            </a:r>
          </a:p>
          <a:p>
            <a:pPr lvl="1"/>
            <a:r>
              <a:rPr lang="en-US" b="1" dirty="0"/>
              <a:t>Forecasting errors </a:t>
            </a:r>
          </a:p>
          <a:p>
            <a:pPr lvl="1"/>
            <a:r>
              <a:rPr lang="en-US" b="1" dirty="0"/>
              <a:t>Overconfidence</a:t>
            </a:r>
          </a:p>
          <a:p>
            <a:pPr lvl="1"/>
            <a:r>
              <a:rPr lang="en-US" b="1" dirty="0"/>
              <a:t>Conservatism</a:t>
            </a:r>
          </a:p>
          <a:p>
            <a:pPr lvl="1"/>
            <a:r>
              <a:rPr lang="en-US" b="1" dirty="0"/>
              <a:t>Framing</a:t>
            </a:r>
          </a:p>
          <a:p>
            <a:pPr lvl="1"/>
            <a:r>
              <a:rPr lang="en-US" b="1" dirty="0"/>
              <a:t>Mental accounting</a:t>
            </a:r>
          </a:p>
          <a:p>
            <a:pPr lvl="1"/>
            <a:r>
              <a:rPr lang="en-US" b="1" dirty="0"/>
              <a:t>Regret avoidance</a:t>
            </a:r>
          </a:p>
          <a:p>
            <a:pPr lvl="1"/>
            <a:endParaRPr lang="en-US" b="1" dirty="0"/>
          </a:p>
          <a:p>
            <a:pPr lvl="1"/>
            <a:endParaRPr lang="en-US" b="1" dirty="0"/>
          </a:p>
          <a:p>
            <a:pPr lvl="1"/>
            <a:endParaRPr lang="en-US" b="1" dirty="0"/>
          </a:p>
          <a:p>
            <a:endParaRPr lang="en-US" b="1" dirty="0"/>
          </a:p>
        </p:txBody>
      </p:sp>
      <p:pic>
        <p:nvPicPr>
          <p:cNvPr id="2" name="Picture 1">
            <a:extLst>
              <a:ext uri="{FF2B5EF4-FFF2-40B4-BE49-F238E27FC236}">
                <a16:creationId xmlns:a16="http://schemas.microsoft.com/office/drawing/2014/main" id="{A7B43BB7-7EAD-E6C0-C361-16D9CF2DDD23}"/>
              </a:ext>
            </a:extLst>
          </p:cNvPr>
          <p:cNvPicPr>
            <a:picLocks noChangeAspect="1"/>
          </p:cNvPicPr>
          <p:nvPr/>
        </p:nvPicPr>
        <p:blipFill>
          <a:blip r:embed="rId2"/>
          <a:stretch>
            <a:fillRect/>
          </a:stretch>
        </p:blipFill>
        <p:spPr>
          <a:xfrm>
            <a:off x="146049" y="1248243"/>
            <a:ext cx="1685925" cy="2190750"/>
          </a:xfrm>
          <a:prstGeom prst="rect">
            <a:avLst/>
          </a:prstGeom>
        </p:spPr>
      </p:pic>
    </p:spTree>
    <p:extLst>
      <p:ext uri="{BB962C8B-B14F-4D97-AF65-F5344CB8AC3E}">
        <p14:creationId xmlns:p14="http://schemas.microsoft.com/office/powerpoint/2010/main" val="2021246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9144001" cy="762000"/>
          </a:xfrm>
        </p:spPr>
        <p:txBody>
          <a:bodyPr/>
          <a:lstStyle/>
          <a:p>
            <a:r>
              <a:rPr lang="en-US" dirty="0"/>
              <a:t>Valuation Analysis Overview</a:t>
            </a:r>
            <a:endParaRPr lang="en-US" b="1" dirty="0"/>
          </a:p>
        </p:txBody>
      </p:sp>
      <p:sp>
        <p:nvSpPr>
          <p:cNvPr id="14" name="Content Placeholder 13"/>
          <p:cNvSpPr>
            <a:spLocks noGrp="1"/>
          </p:cNvSpPr>
          <p:nvPr>
            <p:ph idx="1"/>
          </p:nvPr>
        </p:nvSpPr>
        <p:spPr>
          <a:xfrm>
            <a:off x="1217612" y="1219201"/>
            <a:ext cx="9829799" cy="4800600"/>
          </a:xfrm>
        </p:spPr>
        <p:txBody>
          <a:bodyPr>
            <a:normAutofit fontScale="92500" lnSpcReduction="10000"/>
          </a:bodyPr>
          <a:lstStyle/>
          <a:p>
            <a:r>
              <a:rPr lang="en-US" dirty="0"/>
              <a:t>The chapter will introduce the following eight methods of valuating the company’s enterprise value:</a:t>
            </a:r>
          </a:p>
          <a:p>
            <a:r>
              <a:rPr lang="en-US" dirty="0"/>
              <a:t>Method 1: Using the current stock price as a basis of valuation</a:t>
            </a:r>
          </a:p>
          <a:p>
            <a:r>
              <a:rPr lang="en-US" dirty="0"/>
              <a:t>Method 2: Intrinsic value and capital asset pricing model (CAPM)</a:t>
            </a:r>
          </a:p>
          <a:p>
            <a:r>
              <a:rPr lang="en-US" dirty="0"/>
              <a:t>Method 3: Dividend discount model (DDM)</a:t>
            </a:r>
          </a:p>
          <a:p>
            <a:r>
              <a:rPr lang="en-US" dirty="0"/>
              <a:t>Method 4: Comparable method using trading EBITDA multiples</a:t>
            </a:r>
          </a:p>
          <a:p>
            <a:r>
              <a:rPr lang="en-US" dirty="0"/>
              <a:t>Method 5: Comparable method using acquisition EBITDA multiples</a:t>
            </a:r>
          </a:p>
          <a:p>
            <a:r>
              <a:rPr lang="en-US" dirty="0"/>
              <a:t>Method 6: Discount cash flow method (DCF)</a:t>
            </a:r>
          </a:p>
          <a:p>
            <a:r>
              <a:rPr lang="en-US" dirty="0"/>
              <a:t>Method 7: Leveraged buyout private equity expectation model (LBO)</a:t>
            </a:r>
          </a:p>
          <a:p>
            <a:r>
              <a:rPr lang="en-US" dirty="0"/>
              <a:t>Method 8: Black-Scholes option pricing model </a:t>
            </a:r>
          </a:p>
          <a:p>
            <a:endParaRPr lang="en-US" dirty="0"/>
          </a:p>
        </p:txBody>
      </p:sp>
    </p:spTree>
    <p:extLst>
      <p:ext uri="{BB962C8B-B14F-4D97-AF65-F5344CB8AC3E}">
        <p14:creationId xmlns:p14="http://schemas.microsoft.com/office/powerpoint/2010/main" val="1137379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12812" y="1219200"/>
            <a:ext cx="9144001" cy="2514600"/>
          </a:xfrm>
        </p:spPr>
        <p:txBody>
          <a:bodyPr>
            <a:normAutofit/>
          </a:bodyPr>
          <a:lstStyle/>
          <a:p>
            <a:r>
              <a:rPr lang="en-US" dirty="0"/>
              <a:t>Valuation of Publicly Traded Companies.</a:t>
            </a:r>
            <a:br>
              <a:rPr lang="en-US" dirty="0"/>
            </a:br>
            <a:r>
              <a:rPr lang="en-US" dirty="0"/>
              <a:t> </a:t>
            </a:r>
            <a:r>
              <a:rPr lang="en-US" sz="2200" dirty="0"/>
              <a:t>Testing the current Stock Price</a:t>
            </a:r>
            <a:endParaRPr lang="en-US" sz="2200" b="1" dirty="0"/>
          </a:p>
        </p:txBody>
      </p:sp>
    </p:spTree>
    <p:extLst>
      <p:ext uri="{BB962C8B-B14F-4D97-AF65-F5344CB8AC3E}">
        <p14:creationId xmlns:p14="http://schemas.microsoft.com/office/powerpoint/2010/main" val="687030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9144001" cy="762000"/>
          </a:xfrm>
        </p:spPr>
        <p:txBody>
          <a:bodyPr/>
          <a:lstStyle/>
          <a:p>
            <a:r>
              <a:rPr lang="en-US" b="1" dirty="0"/>
              <a:t>Trading Stocks: An Overview</a:t>
            </a:r>
          </a:p>
        </p:txBody>
      </p:sp>
      <p:sp>
        <p:nvSpPr>
          <p:cNvPr id="14" name="Content Placeholder 13"/>
          <p:cNvSpPr>
            <a:spLocks noGrp="1"/>
          </p:cNvSpPr>
          <p:nvPr>
            <p:ph idx="1"/>
          </p:nvPr>
        </p:nvSpPr>
        <p:spPr>
          <a:xfrm>
            <a:off x="1217612" y="1219201"/>
            <a:ext cx="9829799" cy="4800600"/>
          </a:xfrm>
        </p:spPr>
        <p:txBody>
          <a:bodyPr>
            <a:normAutofit fontScale="92500" lnSpcReduction="20000"/>
          </a:bodyPr>
          <a:lstStyle/>
          <a:p>
            <a:r>
              <a:rPr lang="en-US" dirty="0"/>
              <a:t>Buying and selling stock is probably the most common activity for an individual that started for the first time to invest. It is after all an investment that triggers anyone’s curiosity and excitement. </a:t>
            </a:r>
          </a:p>
          <a:p>
            <a:r>
              <a:rPr lang="en-US" dirty="0"/>
              <a:t>Buying a share of common stock in a firm represents getting ownership interest in that firm. Other class of ownership could be preferred stock. Preferred stock has priority over the claims of common stock. </a:t>
            </a:r>
          </a:p>
          <a:p>
            <a:r>
              <a:rPr lang="en-US" dirty="0"/>
              <a:t>The most common question of someone is looking to invest is “</a:t>
            </a:r>
            <a:r>
              <a:rPr lang="en-US" u="sng" dirty="0"/>
              <a:t>what company you think I should invest in</a:t>
            </a:r>
            <a:r>
              <a:rPr lang="en-US" dirty="0"/>
              <a:t>”. Everyone has the basic understanding that if they buy the stock of a company today, they assume that the value of such stock will go up based on their success of business.</a:t>
            </a:r>
          </a:p>
          <a:p>
            <a:r>
              <a:rPr lang="en-US" dirty="0"/>
              <a:t>Investing in companies that have good business or a good product is expected but the most sophisticated investors add a few other criteria before they make such recommendation. </a:t>
            </a:r>
            <a:r>
              <a:rPr lang="en-US" u="sng" dirty="0"/>
              <a:t>These would include the risk I am taking or how long to hold such stock and how this stock is performing against a risk-free investment or how is this stock performing against the overall market. </a:t>
            </a:r>
            <a:r>
              <a:rPr lang="en-US" dirty="0"/>
              <a:t>All these questions need to be addressed by the professionals when recommending a stock.     </a:t>
            </a:r>
          </a:p>
        </p:txBody>
      </p:sp>
    </p:spTree>
    <p:extLst>
      <p:ext uri="{BB962C8B-B14F-4D97-AF65-F5344CB8AC3E}">
        <p14:creationId xmlns:p14="http://schemas.microsoft.com/office/powerpoint/2010/main" val="213913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97180" y="447236"/>
            <a:ext cx="9982200" cy="919931"/>
          </a:xfrm>
        </p:spPr>
        <p:txBody>
          <a:bodyPr>
            <a:normAutofit fontScale="90000"/>
          </a:bodyPr>
          <a:lstStyle/>
          <a:p>
            <a:r>
              <a:rPr lang="en-US" b="1" dirty="0"/>
              <a:t>Methods 1-6: Valuation of Public Traded Companies</a:t>
            </a:r>
            <a:br>
              <a:rPr lang="en-US" b="1" dirty="0"/>
            </a:br>
            <a:endParaRPr lang="en-US" b="1" dirty="0"/>
          </a:p>
        </p:txBody>
      </p:sp>
      <p:sp>
        <p:nvSpPr>
          <p:cNvPr id="11" name="TextBox 10">
            <a:extLst>
              <a:ext uri="{FF2B5EF4-FFF2-40B4-BE49-F238E27FC236}">
                <a16:creationId xmlns:a16="http://schemas.microsoft.com/office/drawing/2014/main" id="{F5A57D86-024B-4059-AB02-4BCF4C63C042}"/>
              </a:ext>
            </a:extLst>
          </p:cNvPr>
          <p:cNvSpPr txBox="1"/>
          <p:nvPr/>
        </p:nvSpPr>
        <p:spPr>
          <a:xfrm>
            <a:off x="6316028" y="3508818"/>
            <a:ext cx="2091690" cy="369332"/>
          </a:xfrm>
          <a:prstGeom prst="rect">
            <a:avLst/>
          </a:prstGeom>
          <a:noFill/>
        </p:spPr>
        <p:txBody>
          <a:bodyPr wrap="square" rtlCol="0">
            <a:spAutoFit/>
          </a:bodyPr>
          <a:lstStyle/>
          <a:p>
            <a:r>
              <a:rPr lang="en-US" b="1" dirty="0">
                <a:solidFill>
                  <a:schemeClr val="bg1"/>
                </a:solidFill>
              </a:rPr>
              <a:t>Mezzanine / Loans</a:t>
            </a:r>
          </a:p>
        </p:txBody>
      </p:sp>
      <p:sp>
        <p:nvSpPr>
          <p:cNvPr id="12" name="TextBox 11">
            <a:extLst>
              <a:ext uri="{FF2B5EF4-FFF2-40B4-BE49-F238E27FC236}">
                <a16:creationId xmlns:a16="http://schemas.microsoft.com/office/drawing/2014/main" id="{A4E39382-8C7C-426D-A543-0B803197DC07}"/>
              </a:ext>
            </a:extLst>
          </p:cNvPr>
          <p:cNvSpPr txBox="1"/>
          <p:nvPr/>
        </p:nvSpPr>
        <p:spPr>
          <a:xfrm>
            <a:off x="8187690" y="3108905"/>
            <a:ext cx="2091690" cy="369332"/>
          </a:xfrm>
          <a:prstGeom prst="rect">
            <a:avLst/>
          </a:prstGeom>
          <a:noFill/>
        </p:spPr>
        <p:txBody>
          <a:bodyPr wrap="square" rtlCol="0">
            <a:spAutoFit/>
          </a:bodyPr>
          <a:lstStyle/>
          <a:p>
            <a:r>
              <a:rPr lang="en-US" b="1" dirty="0">
                <a:solidFill>
                  <a:schemeClr val="bg1"/>
                </a:solidFill>
              </a:rPr>
              <a:t>Bonds/Loans</a:t>
            </a:r>
          </a:p>
        </p:txBody>
      </p:sp>
      <p:sp>
        <p:nvSpPr>
          <p:cNvPr id="15" name="TextBox 14">
            <a:extLst>
              <a:ext uri="{FF2B5EF4-FFF2-40B4-BE49-F238E27FC236}">
                <a16:creationId xmlns:a16="http://schemas.microsoft.com/office/drawing/2014/main" id="{05A34C8C-15F7-4AEE-8623-6CBE8DBBE630}"/>
              </a:ext>
            </a:extLst>
          </p:cNvPr>
          <p:cNvSpPr txBox="1"/>
          <p:nvPr/>
        </p:nvSpPr>
        <p:spPr>
          <a:xfrm>
            <a:off x="5911850" y="4192706"/>
            <a:ext cx="1764551" cy="369332"/>
          </a:xfrm>
          <a:prstGeom prst="rect">
            <a:avLst/>
          </a:prstGeom>
          <a:noFill/>
        </p:spPr>
        <p:txBody>
          <a:bodyPr wrap="square" rtlCol="0">
            <a:spAutoFit/>
          </a:bodyPr>
          <a:lstStyle/>
          <a:p>
            <a:r>
              <a:rPr lang="en-US" b="1" dirty="0">
                <a:solidFill>
                  <a:schemeClr val="bg1"/>
                </a:solidFill>
              </a:rPr>
              <a:t>Series A, B, C</a:t>
            </a:r>
          </a:p>
        </p:txBody>
      </p:sp>
      <p:sp>
        <p:nvSpPr>
          <p:cNvPr id="3" name="Content Placeholder 2">
            <a:extLst>
              <a:ext uri="{FF2B5EF4-FFF2-40B4-BE49-F238E27FC236}">
                <a16:creationId xmlns:a16="http://schemas.microsoft.com/office/drawing/2014/main" id="{E038E6BC-9150-4D39-9E5C-B18A655466E0}"/>
              </a:ext>
            </a:extLst>
          </p:cNvPr>
          <p:cNvSpPr>
            <a:spLocks noGrp="1"/>
          </p:cNvSpPr>
          <p:nvPr>
            <p:ph idx="1"/>
          </p:nvPr>
        </p:nvSpPr>
        <p:spPr>
          <a:xfrm>
            <a:off x="367686" y="1151920"/>
            <a:ext cx="11088328" cy="4791680"/>
          </a:xfrm>
        </p:spPr>
        <p:txBody>
          <a:bodyPr>
            <a:normAutofit/>
          </a:bodyPr>
          <a:lstStyle/>
          <a:p>
            <a:r>
              <a:rPr lang="en-US" b="1" dirty="0"/>
              <a:t>Method 1: Using the Stock Price as the Basis of Valuation</a:t>
            </a:r>
          </a:p>
          <a:p>
            <a:pPr lvl="1"/>
            <a:r>
              <a:rPr lang="en-US" dirty="0"/>
              <a:t>The formula to value the firm or the enterprise value (EV) is as follows:</a:t>
            </a:r>
          </a:p>
          <a:p>
            <a:pPr marL="0" indent="0">
              <a:buNone/>
            </a:pPr>
            <a:r>
              <a:rPr lang="en-US" b="1" dirty="0"/>
              <a:t>	</a:t>
            </a:r>
            <a:r>
              <a:rPr lang="en-US" sz="4400" b="1" dirty="0">
                <a:solidFill>
                  <a:srgbClr val="FFFF00"/>
                </a:solidFill>
              </a:rPr>
              <a:t>EV = MVE + D – C</a:t>
            </a:r>
            <a:endParaRPr lang="en-US" sz="4400" dirty="0"/>
          </a:p>
          <a:p>
            <a:pPr marL="0" indent="0">
              <a:buNone/>
            </a:pPr>
            <a:r>
              <a:rPr lang="en-US" i="1" dirty="0"/>
              <a:t>	where EV is enterprise value, MVE is the market value of the equity, D is the total debt outstanding, and C is the cash and cash equivalents of the company. </a:t>
            </a:r>
            <a:endParaRPr lang="en-US" dirty="0"/>
          </a:p>
          <a:p>
            <a:pPr lvl="1"/>
            <a:r>
              <a:rPr lang="en-US" dirty="0"/>
              <a:t>The stock price that represents the market value of each share when multiplied by the shares outstanding will give us the market value of the equity. </a:t>
            </a:r>
          </a:p>
          <a:p>
            <a:pPr marL="231775" lvl="1" indent="0">
              <a:buNone/>
            </a:pPr>
            <a:r>
              <a:rPr lang="en-US" b="1" dirty="0"/>
              <a:t>	</a:t>
            </a:r>
            <a:r>
              <a:rPr lang="en-US" b="1" dirty="0">
                <a:solidFill>
                  <a:srgbClr val="FFFF00"/>
                </a:solidFill>
              </a:rPr>
              <a:t>MVE = (SP . SO)</a:t>
            </a:r>
            <a:endParaRPr lang="en-US" dirty="0">
              <a:solidFill>
                <a:srgbClr val="FFFF00"/>
              </a:solidFill>
            </a:endParaRPr>
          </a:p>
          <a:p>
            <a:pPr marL="0" indent="0">
              <a:buNone/>
            </a:pPr>
            <a:r>
              <a:rPr lang="en-US" i="1" dirty="0"/>
              <a:t>	where MVE is the market value of the equity, SP is the stock price and SO is the shares outstanding. </a:t>
            </a:r>
            <a:endParaRPr lang="en-US" dirty="0"/>
          </a:p>
          <a:p>
            <a:pPr lvl="1"/>
            <a:endParaRPr lang="en-US" dirty="0"/>
          </a:p>
        </p:txBody>
      </p:sp>
    </p:spTree>
    <p:extLst>
      <p:ext uri="{BB962C8B-B14F-4D97-AF65-F5344CB8AC3E}">
        <p14:creationId xmlns:p14="http://schemas.microsoft.com/office/powerpoint/2010/main" val="1326382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97180" y="447236"/>
            <a:ext cx="9982200" cy="919931"/>
          </a:xfrm>
        </p:spPr>
        <p:txBody>
          <a:bodyPr>
            <a:normAutofit fontScale="90000"/>
          </a:bodyPr>
          <a:lstStyle/>
          <a:p>
            <a:r>
              <a:rPr lang="en-US" b="1" dirty="0"/>
              <a:t>Methods 1-6: Valuation of Public Traded Companies</a:t>
            </a:r>
            <a:br>
              <a:rPr lang="en-US" b="1" dirty="0"/>
            </a:br>
            <a:endParaRPr lang="en-US" b="1" dirty="0"/>
          </a:p>
        </p:txBody>
      </p:sp>
      <p:sp>
        <p:nvSpPr>
          <p:cNvPr id="15" name="TextBox 14">
            <a:extLst>
              <a:ext uri="{FF2B5EF4-FFF2-40B4-BE49-F238E27FC236}">
                <a16:creationId xmlns:a16="http://schemas.microsoft.com/office/drawing/2014/main" id="{05A34C8C-15F7-4AEE-8623-6CBE8DBBE630}"/>
              </a:ext>
            </a:extLst>
          </p:cNvPr>
          <p:cNvSpPr txBox="1"/>
          <p:nvPr/>
        </p:nvSpPr>
        <p:spPr>
          <a:xfrm>
            <a:off x="5911850" y="4192706"/>
            <a:ext cx="1764551" cy="369332"/>
          </a:xfrm>
          <a:prstGeom prst="rect">
            <a:avLst/>
          </a:prstGeom>
          <a:noFill/>
        </p:spPr>
        <p:txBody>
          <a:bodyPr wrap="square" rtlCol="0">
            <a:spAutoFit/>
          </a:bodyPr>
          <a:lstStyle/>
          <a:p>
            <a:r>
              <a:rPr lang="en-US" b="1" dirty="0">
                <a:solidFill>
                  <a:schemeClr val="bg1"/>
                </a:solidFill>
              </a:rPr>
              <a:t>Series A, B, C</a:t>
            </a:r>
          </a:p>
        </p:txBody>
      </p:sp>
      <p:sp>
        <p:nvSpPr>
          <p:cNvPr id="8" name="Rectangle 7">
            <a:extLst>
              <a:ext uri="{FF2B5EF4-FFF2-40B4-BE49-F238E27FC236}">
                <a16:creationId xmlns:a16="http://schemas.microsoft.com/office/drawing/2014/main" id="{42B6EB3F-E38B-4E20-B574-62DBE524919B}"/>
              </a:ext>
            </a:extLst>
          </p:cNvPr>
          <p:cNvSpPr/>
          <p:nvPr/>
        </p:nvSpPr>
        <p:spPr>
          <a:xfrm>
            <a:off x="431958" y="1381050"/>
            <a:ext cx="6043454" cy="369332"/>
          </a:xfrm>
          <a:prstGeom prst="rect">
            <a:avLst/>
          </a:prstGeom>
        </p:spPr>
        <p:txBody>
          <a:bodyPr wrap="square">
            <a:spAutoFit/>
          </a:bodyPr>
          <a:lstStyle/>
          <a:p>
            <a:r>
              <a:rPr lang="en-US" b="1" dirty="0"/>
              <a:t>Method 1: Using the Stock Price as the Basis of Valuation</a:t>
            </a:r>
          </a:p>
        </p:txBody>
      </p:sp>
      <p:pic>
        <p:nvPicPr>
          <p:cNvPr id="9" name="Picture 8">
            <a:extLst>
              <a:ext uri="{FF2B5EF4-FFF2-40B4-BE49-F238E27FC236}">
                <a16:creationId xmlns:a16="http://schemas.microsoft.com/office/drawing/2014/main" id="{A02FC378-5372-48BD-9E6F-0910EE1D5125}"/>
              </a:ext>
            </a:extLst>
          </p:cNvPr>
          <p:cNvPicPr>
            <a:picLocks noChangeAspect="1"/>
          </p:cNvPicPr>
          <p:nvPr/>
        </p:nvPicPr>
        <p:blipFill>
          <a:blip r:embed="rId2"/>
          <a:stretch>
            <a:fillRect/>
          </a:stretch>
        </p:blipFill>
        <p:spPr>
          <a:xfrm>
            <a:off x="473118" y="2127871"/>
            <a:ext cx="9583694" cy="3053729"/>
          </a:xfrm>
          <a:prstGeom prst="rect">
            <a:avLst/>
          </a:prstGeom>
          <a:solidFill>
            <a:schemeClr val="accent1">
              <a:lumMod val="20000"/>
              <a:lumOff val="80000"/>
            </a:schemeClr>
          </a:solidFill>
        </p:spPr>
      </p:pic>
    </p:spTree>
    <p:extLst>
      <p:ext uri="{BB962C8B-B14F-4D97-AF65-F5344CB8AC3E}">
        <p14:creationId xmlns:p14="http://schemas.microsoft.com/office/powerpoint/2010/main" val="85015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97180" y="447236"/>
            <a:ext cx="9982200" cy="919931"/>
          </a:xfrm>
        </p:spPr>
        <p:txBody>
          <a:bodyPr>
            <a:normAutofit fontScale="90000"/>
          </a:bodyPr>
          <a:lstStyle/>
          <a:p>
            <a:r>
              <a:rPr lang="en-US" b="1" dirty="0"/>
              <a:t>Methods 1-6: Valuation of Public Traded Companies</a:t>
            </a:r>
            <a:br>
              <a:rPr lang="en-US" b="1" dirty="0"/>
            </a:br>
            <a:endParaRPr lang="en-US" b="1" dirty="0"/>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297180" y="1367167"/>
                <a:ext cx="11817032" cy="5043597"/>
              </a:xfrm>
            </p:spPr>
            <p:txBody>
              <a:bodyPr>
                <a:normAutofit fontScale="92500" lnSpcReduction="10000"/>
              </a:bodyPr>
              <a:lstStyle/>
              <a:p>
                <a:r>
                  <a:rPr lang="en-US" b="1" dirty="0"/>
                  <a:t>Method 2: Intrinsic Value and CAPM</a:t>
                </a:r>
              </a:p>
              <a:p>
                <a:pPr marL="0" indent="0">
                  <a:buNone/>
                </a:pPr>
                <a:r>
                  <a:rPr lang="en-US" dirty="0"/>
                  <a:t>	The expected return is calculated by applying the capital asset pricing model (CAPM):</a:t>
                </a:r>
              </a:p>
              <a:p>
                <a:pPr marL="0" indent="0">
                  <a:buNone/>
                </a:pPr>
                <a:r>
                  <a:rPr lang="en-US" b="1" dirty="0"/>
                  <a:t>	</a:t>
                </a:r>
                <a:r>
                  <a:rPr lang="en-US" sz="4300" b="1" dirty="0">
                    <a:solidFill>
                      <a:srgbClr val="FFFF00"/>
                    </a:solidFill>
                  </a:rPr>
                  <a:t>E</a:t>
                </a:r>
                <a:r>
                  <a:rPr lang="en-US" sz="4300" b="1" baseline="-25000" dirty="0" err="1">
                    <a:solidFill>
                      <a:srgbClr val="FFFF00"/>
                    </a:solidFill>
                  </a:rPr>
                  <a:t>r</a:t>
                </a:r>
                <a:r>
                  <a:rPr lang="en-US" sz="4300" b="1" dirty="0">
                    <a:solidFill>
                      <a:srgbClr val="FFFF00"/>
                    </a:solidFill>
                  </a:rPr>
                  <a:t> = </a:t>
                </a:r>
                <a:r>
                  <a:rPr lang="en-US" sz="4300" b="1" dirty="0" err="1">
                    <a:solidFill>
                      <a:srgbClr val="FFFF00"/>
                    </a:solidFill>
                  </a:rPr>
                  <a:t>Rf</a:t>
                </a:r>
                <a:r>
                  <a:rPr lang="en-US" sz="4300" b="1" baseline="-25000" dirty="0" err="1">
                    <a:solidFill>
                      <a:srgbClr val="FFFF00"/>
                    </a:solidFill>
                  </a:rPr>
                  <a:t>r</a:t>
                </a:r>
                <a:r>
                  <a:rPr lang="en-US" sz="4300" b="1" dirty="0">
                    <a:solidFill>
                      <a:srgbClr val="FFFF00"/>
                    </a:solidFill>
                  </a:rPr>
                  <a:t> + </a:t>
                </a:r>
                <a14:m>
                  <m:oMath xmlns:m="http://schemas.openxmlformats.org/officeDocument/2006/math">
                    <m:r>
                      <a:rPr lang="en-US" sz="4300" i="1">
                        <a:solidFill>
                          <a:srgbClr val="FFFF00"/>
                        </a:solidFill>
                        <a:latin typeface="Cambria Math" panose="02040503050406030204" pitchFamily="18" charset="0"/>
                      </a:rPr>
                      <m:t>𝛽</m:t>
                    </m:r>
                  </m:oMath>
                </a14:m>
                <a:r>
                  <a:rPr lang="en-US" sz="4300" b="1" dirty="0">
                    <a:solidFill>
                      <a:srgbClr val="FFFF00"/>
                    </a:solidFill>
                  </a:rPr>
                  <a:t> (</a:t>
                </a:r>
                <a:r>
                  <a:rPr lang="en-US" sz="4300" b="1" dirty="0" err="1">
                    <a:solidFill>
                      <a:srgbClr val="FFFF00"/>
                    </a:solidFill>
                  </a:rPr>
                  <a:t>M</a:t>
                </a:r>
                <a:r>
                  <a:rPr lang="en-US" sz="4300" b="1" baseline="-25000" dirty="0" err="1">
                    <a:solidFill>
                      <a:srgbClr val="FFFF00"/>
                    </a:solidFill>
                  </a:rPr>
                  <a:t>r</a:t>
                </a:r>
                <a:r>
                  <a:rPr lang="en-US" sz="4300" b="1" dirty="0">
                    <a:solidFill>
                      <a:srgbClr val="FFFF00"/>
                    </a:solidFill>
                  </a:rPr>
                  <a:t> - </a:t>
                </a:r>
                <a:r>
                  <a:rPr lang="en-US" sz="4300" b="1" dirty="0" err="1">
                    <a:solidFill>
                      <a:srgbClr val="FFFF00"/>
                    </a:solidFill>
                  </a:rPr>
                  <a:t>Rf</a:t>
                </a:r>
                <a:r>
                  <a:rPr lang="en-US" sz="4300" b="1" baseline="-25000" dirty="0" err="1">
                    <a:solidFill>
                      <a:srgbClr val="FFFF00"/>
                    </a:solidFill>
                  </a:rPr>
                  <a:t>r</a:t>
                </a:r>
                <a:r>
                  <a:rPr lang="en-US" sz="4300" b="1" dirty="0">
                    <a:solidFill>
                      <a:srgbClr val="FFFF00"/>
                    </a:solidFill>
                  </a:rPr>
                  <a:t>)</a:t>
                </a:r>
                <a:endParaRPr lang="en-US" sz="4300" dirty="0">
                  <a:solidFill>
                    <a:srgbClr val="FFFF00"/>
                  </a:solidFill>
                </a:endParaRPr>
              </a:p>
              <a:p>
                <a:pPr marL="0" indent="0">
                  <a:buNone/>
                </a:pPr>
                <a:endParaRPr lang="en-US" i="1" dirty="0"/>
              </a:p>
              <a:p>
                <a:pPr marL="0" indent="0">
                  <a:buNone/>
                </a:pPr>
                <a:r>
                  <a:rPr lang="en-US" i="1" dirty="0"/>
                  <a:t>where E</a:t>
                </a:r>
                <a:r>
                  <a:rPr lang="en-US" i="1" baseline="-25000" dirty="0"/>
                  <a:t>r</a:t>
                </a:r>
                <a:r>
                  <a:rPr lang="en-US" i="1" dirty="0"/>
                  <a:t> is the expected return, </a:t>
                </a:r>
                <a:r>
                  <a:rPr lang="en-US" i="1" dirty="0" err="1"/>
                  <a:t>Rf</a:t>
                </a:r>
                <a:r>
                  <a:rPr lang="en-US" i="1" baseline="-25000" dirty="0" err="1"/>
                  <a:t>r</a:t>
                </a:r>
                <a:r>
                  <a:rPr lang="en-US" i="1" dirty="0"/>
                  <a:t> is the risk-free rate,</a:t>
                </a:r>
                <a14:m>
                  <m:oMath xmlns:m="http://schemas.openxmlformats.org/officeDocument/2006/math">
                    <m:r>
                      <a:rPr lang="en-US">
                        <a:latin typeface="Cambria Math" panose="02040503050406030204" pitchFamily="18" charset="0"/>
                      </a:rPr>
                      <m:t> </m:t>
                    </m:r>
                    <m:r>
                      <m:rPr>
                        <m:sty m:val="p"/>
                      </m:rPr>
                      <a:rPr lang="en-US">
                        <a:latin typeface="Cambria Math" panose="02040503050406030204" pitchFamily="18" charset="0"/>
                      </a:rPr>
                      <m:t>β</m:t>
                    </m:r>
                    <m:r>
                      <a:rPr lang="en-US">
                        <a:latin typeface="Cambria Math" panose="02040503050406030204" pitchFamily="18" charset="0"/>
                      </a:rPr>
                      <m:t> </m:t>
                    </m:r>
                  </m:oMath>
                </a14:m>
                <a:r>
                  <a:rPr lang="en-US" i="1" dirty="0"/>
                  <a:t>is the beta of the company that is analyzed, and </a:t>
                </a:r>
                <a:r>
                  <a:rPr lang="en-US" i="1" dirty="0" err="1"/>
                  <a:t>M</a:t>
                </a:r>
                <a:r>
                  <a:rPr lang="en-US" i="1" baseline="-25000" dirty="0" err="1"/>
                  <a:t>r</a:t>
                </a:r>
                <a:r>
                  <a:rPr lang="en-US" i="1" dirty="0"/>
                  <a:t> is market return. </a:t>
                </a:r>
                <a:endParaRPr lang="en-US" dirty="0"/>
              </a:p>
              <a:p>
                <a:pPr marL="0" indent="0">
                  <a:buNone/>
                </a:pPr>
                <a:r>
                  <a:rPr lang="en-US" dirty="0"/>
                  <a:t>The formula for today’s intrinsic value is</a:t>
                </a:r>
              </a:p>
              <a:p>
                <a:pPr marL="0" indent="0">
                  <a:buNone/>
                </a:pPr>
                <a14:m>
                  <m:oMathPara xmlns:m="http://schemas.openxmlformats.org/officeDocument/2006/math">
                    <m:oMathParaPr>
                      <m:jc m:val="centerGroup"/>
                    </m:oMathParaPr>
                    <m:oMath xmlns:m="http://schemas.openxmlformats.org/officeDocument/2006/math">
                      <m:sSub>
                        <m:sSubPr>
                          <m:ctrlPr>
                            <a:rPr lang="en-US" sz="3200" i="1" smtClean="0">
                              <a:solidFill>
                                <a:srgbClr val="FFFF00"/>
                              </a:solidFill>
                              <a:latin typeface="Cambria Math" panose="02040503050406030204" pitchFamily="18" charset="0"/>
                            </a:rPr>
                          </m:ctrlPr>
                        </m:sSubPr>
                        <m:e>
                          <m:r>
                            <m:rPr>
                              <m:sty m:val="p"/>
                            </m:rPr>
                            <a:rPr lang="en-US" sz="3200">
                              <a:solidFill>
                                <a:srgbClr val="FFFF00"/>
                              </a:solidFill>
                              <a:latin typeface="Cambria Math" panose="02040503050406030204" pitchFamily="18" charset="0"/>
                            </a:rPr>
                            <m:t>v</m:t>
                          </m:r>
                        </m:e>
                        <m:sub>
                          <m:r>
                            <a:rPr lang="en-US" sz="3200">
                              <a:solidFill>
                                <a:srgbClr val="FFFF00"/>
                              </a:solidFill>
                              <a:latin typeface="Cambria Math" panose="02040503050406030204" pitchFamily="18" charset="0"/>
                            </a:rPr>
                            <m:t>0</m:t>
                          </m:r>
                        </m:sub>
                      </m:sSub>
                      <m:r>
                        <a:rPr lang="en-US" sz="3200">
                          <a:solidFill>
                            <a:srgbClr val="FFFF00"/>
                          </a:solidFill>
                          <a:latin typeface="Cambria Math" panose="02040503050406030204" pitchFamily="18" charset="0"/>
                        </a:rPr>
                        <m:t>=</m:t>
                      </m:r>
                      <m:f>
                        <m:fPr>
                          <m:ctrlPr>
                            <a:rPr lang="en-US" sz="3200" i="1">
                              <a:solidFill>
                                <a:srgbClr val="FFFF00"/>
                              </a:solidFill>
                              <a:latin typeface="Cambria Math" panose="02040503050406030204" pitchFamily="18" charset="0"/>
                            </a:rPr>
                          </m:ctrlPr>
                        </m:fPr>
                        <m:num>
                          <m:sSub>
                            <m:sSubPr>
                              <m:ctrlPr>
                                <a:rPr lang="en-US" sz="3200" i="1">
                                  <a:solidFill>
                                    <a:srgbClr val="FFFF00"/>
                                  </a:solidFill>
                                  <a:latin typeface="Cambria Math" panose="02040503050406030204" pitchFamily="18" charset="0"/>
                                </a:rPr>
                              </m:ctrlPr>
                            </m:sSubPr>
                            <m:e>
                              <m:r>
                                <m:rPr>
                                  <m:sty m:val="p"/>
                                </m:rPr>
                                <a:rPr lang="en-US" sz="3200">
                                  <a:solidFill>
                                    <a:srgbClr val="FFFF00"/>
                                  </a:solidFill>
                                  <a:latin typeface="Cambria Math" panose="02040503050406030204" pitchFamily="18" charset="0"/>
                                </a:rPr>
                                <m:t>D</m:t>
                              </m:r>
                            </m:e>
                            <m:sub>
                              <m:r>
                                <a:rPr lang="en-US" sz="3200">
                                  <a:solidFill>
                                    <a:srgbClr val="FFFF00"/>
                                  </a:solidFill>
                                  <a:latin typeface="Cambria Math" panose="02040503050406030204" pitchFamily="18" charset="0"/>
                                </a:rPr>
                                <m:t>1</m:t>
                              </m:r>
                            </m:sub>
                          </m:sSub>
                          <m:r>
                            <a:rPr lang="en-US" sz="3200">
                              <a:solidFill>
                                <a:srgbClr val="FFFF00"/>
                              </a:solidFill>
                              <a:latin typeface="Cambria Math" panose="02040503050406030204" pitchFamily="18" charset="0"/>
                            </a:rPr>
                            <m:t>+</m:t>
                          </m:r>
                          <m:sSub>
                            <m:sSubPr>
                              <m:ctrlPr>
                                <a:rPr lang="en-US" sz="3200" i="1">
                                  <a:solidFill>
                                    <a:srgbClr val="FFFF00"/>
                                  </a:solidFill>
                                  <a:latin typeface="Cambria Math" panose="02040503050406030204" pitchFamily="18" charset="0"/>
                                </a:rPr>
                              </m:ctrlPr>
                            </m:sSubPr>
                            <m:e>
                              <m:r>
                                <m:rPr>
                                  <m:sty m:val="p"/>
                                </m:rPr>
                                <a:rPr lang="en-US" sz="3200">
                                  <a:solidFill>
                                    <a:srgbClr val="FFFF00"/>
                                  </a:solidFill>
                                  <a:latin typeface="Cambria Math" panose="02040503050406030204" pitchFamily="18" charset="0"/>
                                </a:rPr>
                                <m:t>ρ</m:t>
                              </m:r>
                            </m:e>
                            <m:sub>
                              <m:r>
                                <a:rPr lang="en-US" sz="3200">
                                  <a:solidFill>
                                    <a:srgbClr val="FFFF00"/>
                                  </a:solidFill>
                                  <a:latin typeface="Cambria Math" panose="02040503050406030204" pitchFamily="18" charset="0"/>
                                </a:rPr>
                                <m:t>1</m:t>
                              </m:r>
                            </m:sub>
                          </m:sSub>
                        </m:num>
                        <m:den>
                          <m:r>
                            <a:rPr lang="en-US" sz="3200">
                              <a:solidFill>
                                <a:srgbClr val="FFFF00"/>
                              </a:solidFill>
                              <a:latin typeface="Cambria Math" panose="02040503050406030204" pitchFamily="18" charset="0"/>
                            </a:rPr>
                            <m:t>1+</m:t>
                          </m:r>
                          <m:r>
                            <m:rPr>
                              <m:sty m:val="p"/>
                            </m:rPr>
                            <a:rPr lang="en-US" sz="3200">
                              <a:solidFill>
                                <a:srgbClr val="FFFF00"/>
                              </a:solidFill>
                              <a:latin typeface="Cambria Math" panose="02040503050406030204" pitchFamily="18" charset="0"/>
                            </a:rPr>
                            <m:t>k</m:t>
                          </m:r>
                        </m:den>
                      </m:f>
                    </m:oMath>
                  </m:oMathPara>
                </a14:m>
                <a:endParaRPr lang="en-US" sz="3200" dirty="0"/>
              </a:p>
              <a:p>
                <a:pPr marL="0" indent="0">
                  <a:buNone/>
                </a:pPr>
                <a:r>
                  <a:rPr lang="en-US" i="1" dirty="0"/>
                  <a:t>where D</a:t>
                </a:r>
                <a:r>
                  <a:rPr lang="en-US" i="1" baseline="-25000" dirty="0"/>
                  <a:t>1</a:t>
                </a:r>
                <a:r>
                  <a:rPr lang="en-US" i="1" dirty="0"/>
                  <a:t> is the dividend expected to receive within a year, P</a:t>
                </a:r>
                <a:r>
                  <a:rPr lang="en-US" i="1" baseline="-25000" dirty="0"/>
                  <a:t>1</a:t>
                </a:r>
                <a:r>
                  <a:rPr lang="en-US" i="1" dirty="0"/>
                  <a:t> is the expected stock price a year from now, and k is the discount rate or expected rate of return.</a:t>
                </a:r>
                <a:endParaRPr lang="en-US" dirty="0"/>
              </a:p>
              <a:p>
                <a:endParaRPr lang="en-US" dirty="0"/>
              </a:p>
              <a:p>
                <a:pPr lvl="1"/>
                <a:endParaRPr lang="en-US" dirty="0"/>
              </a:p>
            </p:txBody>
          </p:sp>
        </mc:Choice>
        <mc:Fallback xmlns="">
          <p:sp>
            <p:nvSpPr>
              <p:cNvPr id="4" name="Content Placeholder 3">
                <a:extLst>
                  <a:ext uri="{FF2B5EF4-FFF2-40B4-BE49-F238E27FC236}">
                    <a16:creationId xmlns:a16="http://schemas.microsoft.com/office/drawing/2014/main" id="{C33D40FC-12E1-4E30-BB0A-16BB80B82A1B}"/>
                  </a:ext>
                </a:extLst>
              </p:cNvPr>
              <p:cNvSpPr>
                <a:spLocks noGrp="1" noRot="1" noChangeAspect="1" noMove="1" noResize="1" noEditPoints="1" noAdjustHandles="1" noChangeArrowheads="1" noChangeShapeType="1" noTextEdit="1"/>
              </p:cNvSpPr>
              <p:nvPr>
                <p:ph idx="1"/>
              </p:nvPr>
            </p:nvSpPr>
            <p:spPr>
              <a:xfrm>
                <a:off x="297180" y="1367167"/>
                <a:ext cx="11817032" cy="5043597"/>
              </a:xfrm>
              <a:blipFill>
                <a:blip r:embed="rId2"/>
                <a:stretch>
                  <a:fillRect l="-671" t="-1932" r="-671"/>
                </a:stretch>
              </a:blipFill>
            </p:spPr>
            <p:txBody>
              <a:bodyPr/>
              <a:lstStyle/>
              <a:p>
                <a:r>
                  <a:rPr lang="en-US">
                    <a:noFill/>
                  </a:rPr>
                  <a:t> </a:t>
                </a:r>
              </a:p>
            </p:txBody>
          </p:sp>
        </mc:Fallback>
      </mc:AlternateContent>
    </p:spTree>
    <p:extLst>
      <p:ext uri="{BB962C8B-B14F-4D97-AF65-F5344CB8AC3E}">
        <p14:creationId xmlns:p14="http://schemas.microsoft.com/office/powerpoint/2010/main" val="2142845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97180" y="447236"/>
            <a:ext cx="9982200" cy="919931"/>
          </a:xfrm>
        </p:spPr>
        <p:txBody>
          <a:bodyPr>
            <a:normAutofit fontScale="90000"/>
          </a:bodyPr>
          <a:lstStyle/>
          <a:p>
            <a:r>
              <a:rPr lang="en-US" b="1" dirty="0"/>
              <a:t>Methods 1-6: Valuation of Public Traded Companies</a:t>
            </a:r>
            <a:br>
              <a:rPr lang="en-US" b="1" dirty="0"/>
            </a:br>
            <a:endParaRPr lang="en-US" b="1" dirty="0"/>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297180" y="1367167"/>
            <a:ext cx="11817032" cy="4114801"/>
          </a:xfrm>
        </p:spPr>
        <p:txBody>
          <a:bodyPr>
            <a:normAutofit/>
          </a:bodyPr>
          <a:lstStyle/>
          <a:p>
            <a:r>
              <a:rPr lang="en-US" b="1" dirty="0"/>
              <a:t>Method 2: Intrinsic Value and CAPM</a:t>
            </a:r>
          </a:p>
          <a:p>
            <a:pPr marL="0" indent="0">
              <a:buNone/>
            </a:pPr>
            <a:r>
              <a:rPr lang="en-US" dirty="0"/>
              <a:t>	</a:t>
            </a:r>
          </a:p>
          <a:p>
            <a:pPr lvl="1"/>
            <a:endParaRPr lang="en-US" dirty="0"/>
          </a:p>
        </p:txBody>
      </p:sp>
      <p:pic>
        <p:nvPicPr>
          <p:cNvPr id="3" name="Picture 2">
            <a:extLst>
              <a:ext uri="{FF2B5EF4-FFF2-40B4-BE49-F238E27FC236}">
                <a16:creationId xmlns:a16="http://schemas.microsoft.com/office/drawing/2014/main" id="{23C498BE-05E0-4D41-8521-49C45E0B7B40}"/>
              </a:ext>
            </a:extLst>
          </p:cNvPr>
          <p:cNvPicPr>
            <a:picLocks noChangeAspect="1"/>
          </p:cNvPicPr>
          <p:nvPr/>
        </p:nvPicPr>
        <p:blipFill>
          <a:blip r:embed="rId2"/>
          <a:stretch>
            <a:fillRect/>
          </a:stretch>
        </p:blipFill>
        <p:spPr>
          <a:xfrm>
            <a:off x="608012" y="2057400"/>
            <a:ext cx="8686800" cy="3733800"/>
          </a:xfrm>
          <a:prstGeom prst="rect">
            <a:avLst/>
          </a:prstGeom>
          <a:solidFill>
            <a:schemeClr val="accent1">
              <a:lumMod val="20000"/>
              <a:lumOff val="80000"/>
            </a:schemeClr>
          </a:solidFill>
        </p:spPr>
      </p:pic>
    </p:spTree>
    <p:extLst>
      <p:ext uri="{BB962C8B-B14F-4D97-AF65-F5344CB8AC3E}">
        <p14:creationId xmlns:p14="http://schemas.microsoft.com/office/powerpoint/2010/main" val="2324402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97180" y="447236"/>
            <a:ext cx="9982200" cy="919931"/>
          </a:xfrm>
        </p:spPr>
        <p:txBody>
          <a:bodyPr>
            <a:normAutofit fontScale="90000"/>
          </a:bodyPr>
          <a:lstStyle/>
          <a:p>
            <a:r>
              <a:rPr lang="en-US" b="1" dirty="0"/>
              <a:t>Methods 1-6: Valuation of Public Traded Companies</a:t>
            </a:r>
            <a:br>
              <a:rPr lang="en-US" b="1" dirty="0"/>
            </a:br>
            <a:endParaRPr lang="en-US" b="1" dirty="0"/>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297180" y="1367167"/>
                <a:ext cx="11817032" cy="4728833"/>
              </a:xfrm>
            </p:spPr>
            <p:txBody>
              <a:bodyPr>
                <a:normAutofit fontScale="85000" lnSpcReduction="20000"/>
              </a:bodyPr>
              <a:lstStyle/>
              <a:p>
                <a:r>
                  <a:rPr lang="en-US" b="1" dirty="0"/>
                  <a:t>Method 3: Dividend Discount Model (DDM) and Gordon Growth Model (GGM) or Perpetuity Valuation Method</a:t>
                </a:r>
              </a:p>
              <a:p>
                <a:pPr marL="0" indent="0">
                  <a:buNone/>
                </a:pPr>
                <a:r>
                  <a:rPr lang="en-US" dirty="0"/>
                  <a:t>	To calculate such value using the DDM method, the analyst needs to estimate a growth rate for the company, the expected dividend per share paid for the year, and a discount rate, which derived using the capital asset pricing model (CAPM).</a:t>
                </a:r>
              </a:p>
              <a:p>
                <a:pPr marL="0" indent="0">
                  <a:buNone/>
                </a:pPr>
                <a:endParaRPr lang="en-US" dirty="0"/>
              </a:p>
              <a:p>
                <a:pPr marL="0" indent="0">
                  <a:buNone/>
                </a:pPr>
                <a:r>
                  <a:rPr lang="en-US" dirty="0">
                    <a:solidFill>
                      <a:srgbClr val="FFFF00"/>
                    </a:solidFill>
                  </a:rPr>
                  <a:t>DDM: </a:t>
                </a:r>
                <a14:m>
                  <m:oMath xmlns:m="http://schemas.openxmlformats.org/officeDocument/2006/math">
                    <m:r>
                      <m:rPr>
                        <m:sty m:val="p"/>
                      </m:rPr>
                      <a:rPr lang="en-US" smtClean="0">
                        <a:solidFill>
                          <a:srgbClr val="FFFF00"/>
                        </a:solidFill>
                        <a:latin typeface="Cambria Math" panose="02040503050406030204" pitchFamily="18" charset="0"/>
                      </a:rPr>
                      <m:t>V</m:t>
                    </m:r>
                    <m:r>
                      <a:rPr lang="en-US" smtClean="0">
                        <a:solidFill>
                          <a:srgbClr val="FFFF00"/>
                        </a:solidFill>
                        <a:latin typeface="Cambria Math" panose="02040503050406030204" pitchFamily="18" charset="0"/>
                      </a:rPr>
                      <m:t>=</m:t>
                    </m:r>
                    <m:f>
                      <m:fPr>
                        <m:ctrlPr>
                          <a:rPr lang="en-US" i="1">
                            <a:solidFill>
                              <a:srgbClr val="FFFF00"/>
                            </a:solidFill>
                            <a:latin typeface="Cambria Math" panose="02040503050406030204" pitchFamily="18" charset="0"/>
                          </a:rPr>
                        </m:ctrlPr>
                      </m:fPr>
                      <m:num>
                        <m:r>
                          <m:rPr>
                            <m:sty m:val="p"/>
                          </m:rPr>
                          <a:rPr lang="en-US">
                            <a:solidFill>
                              <a:srgbClr val="FFFF00"/>
                            </a:solidFill>
                            <a:latin typeface="Cambria Math" panose="02040503050406030204" pitchFamily="18" charset="0"/>
                          </a:rPr>
                          <m:t>D</m:t>
                        </m:r>
                        <m:r>
                          <a:rPr lang="en-US">
                            <a:solidFill>
                              <a:srgbClr val="FFFF00"/>
                            </a:solidFill>
                            <a:latin typeface="Cambria Math" panose="02040503050406030204" pitchFamily="18" charset="0"/>
                          </a:rPr>
                          <m:t>1</m:t>
                        </m:r>
                      </m:num>
                      <m:den>
                        <m:r>
                          <m:rPr>
                            <m:sty m:val="p"/>
                          </m:rPr>
                          <a:rPr lang="en-US">
                            <a:solidFill>
                              <a:srgbClr val="FFFF00"/>
                            </a:solidFill>
                            <a:latin typeface="Cambria Math" panose="02040503050406030204" pitchFamily="18" charset="0"/>
                          </a:rPr>
                          <m:t>k</m:t>
                        </m:r>
                        <m:r>
                          <a:rPr lang="en-US">
                            <a:solidFill>
                              <a:srgbClr val="FFFF00"/>
                            </a:solidFill>
                            <a:latin typeface="Cambria Math" panose="02040503050406030204" pitchFamily="18" charset="0"/>
                          </a:rPr>
                          <m:t>−</m:t>
                        </m:r>
                        <m:r>
                          <m:rPr>
                            <m:sty m:val="p"/>
                          </m:rPr>
                          <a:rPr lang="en-US">
                            <a:solidFill>
                              <a:srgbClr val="FFFF00"/>
                            </a:solidFill>
                            <a:latin typeface="Cambria Math" panose="02040503050406030204" pitchFamily="18" charset="0"/>
                          </a:rPr>
                          <m:t>g</m:t>
                        </m:r>
                      </m:den>
                    </m:f>
                  </m:oMath>
                </a14:m>
                <a:r>
                  <a:rPr lang="en-US" dirty="0">
                    <a:solidFill>
                      <a:srgbClr val="FFFF00"/>
                    </a:solidFill>
                  </a:rPr>
                  <a:t> </a:t>
                </a:r>
              </a:p>
              <a:p>
                <a:pPr marL="0" indent="0">
                  <a:buNone/>
                </a:pPr>
                <a:endParaRPr lang="en-US" dirty="0">
                  <a:solidFill>
                    <a:srgbClr val="FFFF00"/>
                  </a:solidFill>
                </a:endParaRPr>
              </a:p>
              <a:p>
                <a:pPr marL="0" indent="0">
                  <a:buNone/>
                </a:pPr>
                <a14:m>
                  <m:oMathPara xmlns:m="http://schemas.openxmlformats.org/officeDocument/2006/math">
                    <m:oMathParaPr>
                      <m:jc m:val="left"/>
                    </m:oMathParaPr>
                    <m:oMath xmlns:m="http://schemas.openxmlformats.org/officeDocument/2006/math">
                      <m:r>
                        <a:rPr lang="en-US" b="0" i="0" smtClean="0">
                          <a:solidFill>
                            <a:srgbClr val="FFFF00"/>
                          </a:solidFill>
                          <a:latin typeface="Cambria Math" panose="02040503050406030204" pitchFamily="18" charset="0"/>
                        </a:rPr>
                        <m:t> </m:t>
                      </m:r>
                      <m:r>
                        <m:rPr>
                          <m:sty m:val="p"/>
                        </m:rPr>
                        <a:rPr lang="en-US" b="0" i="0" smtClean="0">
                          <a:solidFill>
                            <a:srgbClr val="FFFF00"/>
                          </a:solidFill>
                          <a:latin typeface="Cambria Math" panose="02040503050406030204" pitchFamily="18" charset="0"/>
                        </a:rPr>
                        <m:t>GGM</m:t>
                      </m:r>
                      <m:r>
                        <a:rPr lang="en-US" b="0" i="0" smtClean="0">
                          <a:solidFill>
                            <a:srgbClr val="FFFF00"/>
                          </a:solidFill>
                          <a:latin typeface="Cambria Math" panose="02040503050406030204" pitchFamily="18" charset="0"/>
                        </a:rPr>
                        <m:t>: </m:t>
                      </m:r>
                      <m:r>
                        <m:rPr>
                          <m:sty m:val="p"/>
                        </m:rPr>
                        <a:rPr lang="en-US">
                          <a:solidFill>
                            <a:srgbClr val="FFFF00"/>
                          </a:solidFill>
                          <a:latin typeface="Cambria Math" panose="02040503050406030204" pitchFamily="18" charset="0"/>
                        </a:rPr>
                        <m:t>V</m:t>
                      </m:r>
                      <m:r>
                        <a:rPr lang="en-US">
                          <a:solidFill>
                            <a:srgbClr val="FFFF00"/>
                          </a:solidFill>
                          <a:latin typeface="Cambria Math" panose="02040503050406030204" pitchFamily="18" charset="0"/>
                        </a:rPr>
                        <m:t>=</m:t>
                      </m:r>
                      <m:f>
                        <m:fPr>
                          <m:ctrlPr>
                            <a:rPr lang="en-US" i="1">
                              <a:solidFill>
                                <a:srgbClr val="FFFF00"/>
                              </a:solidFill>
                              <a:latin typeface="Cambria Math" panose="02040503050406030204" pitchFamily="18" charset="0"/>
                            </a:rPr>
                          </m:ctrlPr>
                        </m:fPr>
                        <m:num>
                          <m:r>
                            <m:rPr>
                              <m:sty m:val="p"/>
                            </m:rPr>
                            <a:rPr lang="en-US">
                              <a:solidFill>
                                <a:srgbClr val="FFFF00"/>
                              </a:solidFill>
                              <a:latin typeface="Cambria Math" panose="02040503050406030204" pitchFamily="18" charset="0"/>
                            </a:rPr>
                            <m:t>D</m:t>
                          </m:r>
                          <m:r>
                            <a:rPr lang="en-US">
                              <a:solidFill>
                                <a:srgbClr val="FFFF00"/>
                              </a:solidFill>
                              <a:latin typeface="Cambria Math" panose="02040503050406030204" pitchFamily="18" charset="0"/>
                            </a:rPr>
                            <m:t>1</m:t>
                          </m:r>
                          <m:r>
                            <a:rPr lang="en-US" b="0" i="1" smtClean="0">
                              <a:solidFill>
                                <a:srgbClr val="FFFF00"/>
                              </a:solidFill>
                              <a:latin typeface="Cambria Math" panose="02040503050406030204" pitchFamily="18" charset="0"/>
                            </a:rPr>
                            <m:t> (1+</m:t>
                          </m:r>
                          <m:r>
                            <a:rPr lang="en-US" b="0" i="1" smtClean="0">
                              <a:solidFill>
                                <a:srgbClr val="FFFF00"/>
                              </a:solidFill>
                              <a:latin typeface="Cambria Math" panose="02040503050406030204" pitchFamily="18" charset="0"/>
                            </a:rPr>
                            <m:t>𝑔</m:t>
                          </m:r>
                          <m:r>
                            <a:rPr lang="en-US" b="0" i="1" smtClean="0">
                              <a:solidFill>
                                <a:srgbClr val="FFFF00"/>
                              </a:solidFill>
                              <a:latin typeface="Cambria Math" panose="02040503050406030204" pitchFamily="18" charset="0"/>
                            </a:rPr>
                            <m:t>)</m:t>
                          </m:r>
                        </m:num>
                        <m:den>
                          <m:r>
                            <m:rPr>
                              <m:sty m:val="p"/>
                            </m:rPr>
                            <a:rPr lang="en-US">
                              <a:solidFill>
                                <a:srgbClr val="FFFF00"/>
                              </a:solidFill>
                              <a:latin typeface="Cambria Math" panose="02040503050406030204" pitchFamily="18" charset="0"/>
                            </a:rPr>
                            <m:t>k</m:t>
                          </m:r>
                          <m:r>
                            <a:rPr lang="en-US">
                              <a:solidFill>
                                <a:srgbClr val="FFFF00"/>
                              </a:solidFill>
                              <a:latin typeface="Cambria Math" panose="02040503050406030204" pitchFamily="18" charset="0"/>
                            </a:rPr>
                            <m:t>−</m:t>
                          </m:r>
                          <m:r>
                            <m:rPr>
                              <m:sty m:val="p"/>
                            </m:rPr>
                            <a:rPr lang="en-US">
                              <a:solidFill>
                                <a:srgbClr val="FFFF00"/>
                              </a:solidFill>
                              <a:latin typeface="Cambria Math" panose="02040503050406030204" pitchFamily="18" charset="0"/>
                            </a:rPr>
                            <m:t>g</m:t>
                          </m:r>
                        </m:den>
                      </m:f>
                    </m:oMath>
                  </m:oMathPara>
                </a14:m>
                <a:endParaRPr lang="en-US" dirty="0">
                  <a:solidFill>
                    <a:srgbClr val="FFFF00"/>
                  </a:solidFill>
                </a:endParaRPr>
              </a:p>
              <a:p>
                <a:pPr marL="0" indent="0">
                  <a:buNone/>
                </a:pPr>
                <a:r>
                  <a:rPr lang="en-US" dirty="0"/>
                  <a:t>where D</a:t>
                </a:r>
                <a:r>
                  <a:rPr lang="en-US" baseline="-25000" dirty="0"/>
                  <a:t>1</a:t>
                </a:r>
                <a:r>
                  <a:rPr lang="en-US" dirty="0"/>
                  <a:t> is the expected dividend, k is the discount rate, and g is the expected growth rate.</a:t>
                </a:r>
              </a:p>
              <a:p>
                <a:pPr marL="0" indent="0">
                  <a:buNone/>
                </a:pPr>
                <a:r>
                  <a:rPr lang="en-US" i="1" dirty="0">
                    <a:solidFill>
                      <a:srgbClr val="FFFF00"/>
                    </a:solidFill>
                  </a:rPr>
                  <a:t>Please note that according to the Gordon model, stock value is positively related to the dividend growth rate and negatively related to the required return </a:t>
                </a:r>
              </a:p>
              <a:p>
                <a:pPr marL="0" indent="0">
                  <a:buNone/>
                </a:pPr>
                <a:endParaRPr lang="en-US" dirty="0"/>
              </a:p>
              <a:p>
                <a:pPr lvl="1"/>
                <a:endParaRPr lang="en-US" dirty="0"/>
              </a:p>
            </p:txBody>
          </p:sp>
        </mc:Choice>
        <mc:Fallback>
          <p:sp>
            <p:nvSpPr>
              <p:cNvPr id="4" name="Content Placeholder 3">
                <a:extLst>
                  <a:ext uri="{FF2B5EF4-FFF2-40B4-BE49-F238E27FC236}">
                    <a16:creationId xmlns:a16="http://schemas.microsoft.com/office/drawing/2014/main" id="{C33D40FC-12E1-4E30-BB0A-16BB80B82A1B}"/>
                  </a:ext>
                </a:extLst>
              </p:cNvPr>
              <p:cNvSpPr>
                <a:spLocks noGrp="1" noRot="1" noChangeAspect="1" noMove="1" noResize="1" noEditPoints="1" noAdjustHandles="1" noChangeArrowheads="1" noChangeShapeType="1" noTextEdit="1"/>
              </p:cNvSpPr>
              <p:nvPr>
                <p:ph idx="1"/>
              </p:nvPr>
            </p:nvSpPr>
            <p:spPr>
              <a:xfrm>
                <a:off x="297180" y="1367167"/>
                <a:ext cx="11817032" cy="4728833"/>
              </a:xfrm>
              <a:blipFill>
                <a:blip r:embed="rId2"/>
                <a:stretch>
                  <a:fillRect l="-568" t="-2320"/>
                </a:stretch>
              </a:blipFill>
            </p:spPr>
            <p:txBody>
              <a:bodyPr/>
              <a:lstStyle/>
              <a:p>
                <a:r>
                  <a:rPr lang="en-US">
                    <a:noFill/>
                  </a:rPr>
                  <a:t> </a:t>
                </a:r>
              </a:p>
            </p:txBody>
          </p:sp>
        </mc:Fallback>
      </mc:AlternateContent>
    </p:spTree>
    <p:extLst>
      <p:ext uri="{BB962C8B-B14F-4D97-AF65-F5344CB8AC3E}">
        <p14:creationId xmlns:p14="http://schemas.microsoft.com/office/powerpoint/2010/main" val="2577497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97180" y="447236"/>
            <a:ext cx="9982200" cy="919931"/>
          </a:xfrm>
        </p:spPr>
        <p:txBody>
          <a:bodyPr>
            <a:normAutofit fontScale="90000"/>
          </a:bodyPr>
          <a:lstStyle/>
          <a:p>
            <a:r>
              <a:rPr lang="en-US" b="1" dirty="0"/>
              <a:t>Methods 1-6: Valuation of Public Traded Companies</a:t>
            </a:r>
            <a:br>
              <a:rPr lang="en-US" b="1" dirty="0"/>
            </a:br>
            <a:endParaRPr lang="en-US" b="1" dirty="0"/>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297180" y="1367167"/>
            <a:ext cx="11817032" cy="3585833"/>
          </a:xfrm>
        </p:spPr>
        <p:txBody>
          <a:bodyPr>
            <a:normAutofit/>
          </a:bodyPr>
          <a:lstStyle/>
          <a:p>
            <a:r>
              <a:rPr lang="en-US" b="1" dirty="0"/>
              <a:t>Method 3: Dividend Discount Model (DDM)</a:t>
            </a:r>
          </a:p>
          <a:p>
            <a:pPr marL="0" indent="0">
              <a:buNone/>
            </a:pPr>
            <a:r>
              <a:rPr lang="en-US" dirty="0"/>
              <a:t>	</a:t>
            </a:r>
          </a:p>
        </p:txBody>
      </p:sp>
      <p:pic>
        <p:nvPicPr>
          <p:cNvPr id="3" name="Picture 2">
            <a:extLst>
              <a:ext uri="{FF2B5EF4-FFF2-40B4-BE49-F238E27FC236}">
                <a16:creationId xmlns:a16="http://schemas.microsoft.com/office/drawing/2014/main" id="{9C991378-8ADF-4273-AB98-FB04B9811467}"/>
              </a:ext>
            </a:extLst>
          </p:cNvPr>
          <p:cNvPicPr>
            <a:picLocks noChangeAspect="1"/>
          </p:cNvPicPr>
          <p:nvPr/>
        </p:nvPicPr>
        <p:blipFill>
          <a:blip r:embed="rId2"/>
          <a:stretch>
            <a:fillRect/>
          </a:stretch>
        </p:blipFill>
        <p:spPr>
          <a:xfrm>
            <a:off x="608012" y="2057400"/>
            <a:ext cx="8534400" cy="3225800"/>
          </a:xfrm>
          <a:prstGeom prst="rect">
            <a:avLst/>
          </a:prstGeom>
          <a:solidFill>
            <a:schemeClr val="accent1">
              <a:lumMod val="20000"/>
              <a:lumOff val="80000"/>
            </a:schemeClr>
          </a:solidFill>
        </p:spPr>
      </p:pic>
    </p:spTree>
    <p:extLst>
      <p:ext uri="{BB962C8B-B14F-4D97-AF65-F5344CB8AC3E}">
        <p14:creationId xmlns:p14="http://schemas.microsoft.com/office/powerpoint/2010/main" val="2462363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97180" y="447236"/>
            <a:ext cx="9982200" cy="919931"/>
          </a:xfrm>
        </p:spPr>
        <p:txBody>
          <a:bodyPr>
            <a:normAutofit fontScale="90000"/>
          </a:bodyPr>
          <a:lstStyle/>
          <a:p>
            <a:r>
              <a:rPr lang="en-US" b="1" dirty="0"/>
              <a:t>Methods 1-6: Valuation of Public Traded Companies</a:t>
            </a:r>
            <a:br>
              <a:rPr lang="en-US" b="1" dirty="0"/>
            </a:br>
            <a:endParaRPr lang="en-US" b="1" dirty="0"/>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297180" y="1066800"/>
            <a:ext cx="11817032" cy="3585833"/>
          </a:xfrm>
        </p:spPr>
        <p:txBody>
          <a:bodyPr>
            <a:normAutofit/>
          </a:bodyPr>
          <a:lstStyle/>
          <a:p>
            <a:r>
              <a:rPr lang="en-US" b="1" dirty="0"/>
              <a:t>Method 4: Using Comparable Trading EBITDA Multiples</a:t>
            </a:r>
          </a:p>
          <a:p>
            <a:pPr marL="0" indent="0">
              <a:buNone/>
            </a:pPr>
            <a:r>
              <a:rPr lang="en-US" dirty="0"/>
              <a:t>	</a:t>
            </a:r>
          </a:p>
          <a:p>
            <a:pPr lvl="1"/>
            <a:endParaRPr lang="en-US" dirty="0"/>
          </a:p>
        </p:txBody>
      </p:sp>
      <p:pic>
        <p:nvPicPr>
          <p:cNvPr id="3" name="Picture 2">
            <a:extLst>
              <a:ext uri="{FF2B5EF4-FFF2-40B4-BE49-F238E27FC236}">
                <a16:creationId xmlns:a16="http://schemas.microsoft.com/office/drawing/2014/main" id="{6B96EE3E-11FB-4B0B-B74F-7F36F3CB7757}"/>
              </a:ext>
            </a:extLst>
          </p:cNvPr>
          <p:cNvPicPr>
            <a:picLocks noChangeAspect="1"/>
          </p:cNvPicPr>
          <p:nvPr/>
        </p:nvPicPr>
        <p:blipFill>
          <a:blip r:embed="rId2"/>
          <a:stretch>
            <a:fillRect/>
          </a:stretch>
        </p:blipFill>
        <p:spPr>
          <a:xfrm>
            <a:off x="663363" y="1600200"/>
            <a:ext cx="9469649" cy="4982633"/>
          </a:xfrm>
          <a:prstGeom prst="rect">
            <a:avLst/>
          </a:prstGeom>
          <a:solidFill>
            <a:schemeClr val="accent1">
              <a:lumMod val="20000"/>
              <a:lumOff val="80000"/>
            </a:schemeClr>
          </a:solidFill>
        </p:spPr>
      </p:pic>
    </p:spTree>
    <p:extLst>
      <p:ext uri="{BB962C8B-B14F-4D97-AF65-F5344CB8AC3E}">
        <p14:creationId xmlns:p14="http://schemas.microsoft.com/office/powerpoint/2010/main" val="1583138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97180" y="447236"/>
            <a:ext cx="9982200" cy="919931"/>
          </a:xfrm>
        </p:spPr>
        <p:txBody>
          <a:bodyPr>
            <a:normAutofit fontScale="90000"/>
          </a:bodyPr>
          <a:lstStyle/>
          <a:p>
            <a:r>
              <a:rPr lang="en-US" b="1" dirty="0"/>
              <a:t>Methods 1-6: Valuation of Public Traded Companies</a:t>
            </a:r>
            <a:br>
              <a:rPr lang="en-US" b="1" dirty="0"/>
            </a:br>
            <a:endParaRPr lang="en-US" b="1" dirty="0"/>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297180" y="1066800"/>
            <a:ext cx="11817032" cy="3585833"/>
          </a:xfrm>
        </p:spPr>
        <p:txBody>
          <a:bodyPr>
            <a:normAutofit/>
          </a:bodyPr>
          <a:lstStyle/>
          <a:p>
            <a:r>
              <a:rPr lang="en-US" b="1" dirty="0"/>
              <a:t>Method 4: Using Comparable Trading Price Earning (PE) Multiples</a:t>
            </a:r>
          </a:p>
          <a:p>
            <a:pPr marL="0" indent="0">
              <a:buNone/>
            </a:pPr>
            <a:r>
              <a:rPr lang="en-US" sz="2000" b="0" i="0" dirty="0">
                <a:effectLst/>
                <a:latin typeface="Palatino Linotype" panose="02040502050505030304" pitchFamily="18" charset="0"/>
              </a:rPr>
              <a:t>Suppose the average industry PE ratio for hotel stocks is 25x. What is the current price of Hyatt stock if the Hyatt per share earnings are projected to be $4.00</a:t>
            </a:r>
          </a:p>
          <a:p>
            <a:pPr marL="0" indent="0">
              <a:buNone/>
            </a:pPr>
            <a:endParaRPr lang="en-US" sz="2000" dirty="0">
              <a:latin typeface="Palatino Linotype" panose="02040502050505030304" pitchFamily="18" charset="0"/>
            </a:endParaRPr>
          </a:p>
          <a:p>
            <a:pPr marL="0" indent="0">
              <a:buNone/>
            </a:pPr>
            <a:r>
              <a:rPr lang="en-US" sz="2000" dirty="0">
                <a:solidFill>
                  <a:srgbClr val="FFFF00"/>
                </a:solidFill>
                <a:latin typeface="Palatino Linotype" panose="02040502050505030304" pitchFamily="18" charset="0"/>
              </a:rPr>
              <a:t>Stock Price = P/E x Earnings</a:t>
            </a:r>
          </a:p>
          <a:p>
            <a:pPr marL="0" indent="0">
              <a:buNone/>
            </a:pPr>
            <a:endParaRPr lang="en-US" sz="2000" dirty="0">
              <a:latin typeface="Palatino Linotype" panose="02040502050505030304" pitchFamily="18" charset="0"/>
            </a:endParaRPr>
          </a:p>
          <a:p>
            <a:pPr marL="0" indent="0">
              <a:buNone/>
            </a:pPr>
            <a:r>
              <a:rPr lang="en-US" sz="2000" dirty="0">
                <a:latin typeface="Palatino Linotype" panose="02040502050505030304" pitchFamily="18" charset="0"/>
              </a:rPr>
              <a:t>Hyatt Stock Price  = 25 x 4.00 = $100</a:t>
            </a:r>
            <a:endParaRPr lang="en-US" sz="2000" dirty="0"/>
          </a:p>
          <a:p>
            <a:pPr lvl="1"/>
            <a:endParaRPr lang="en-US" dirty="0"/>
          </a:p>
        </p:txBody>
      </p:sp>
    </p:spTree>
    <p:extLst>
      <p:ext uri="{BB962C8B-B14F-4D97-AF65-F5344CB8AC3E}">
        <p14:creationId xmlns:p14="http://schemas.microsoft.com/office/powerpoint/2010/main" val="1213324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97180" y="447236"/>
            <a:ext cx="9982200" cy="919931"/>
          </a:xfrm>
        </p:spPr>
        <p:txBody>
          <a:bodyPr>
            <a:normAutofit fontScale="90000"/>
          </a:bodyPr>
          <a:lstStyle/>
          <a:p>
            <a:r>
              <a:rPr lang="en-US" b="1" dirty="0"/>
              <a:t>Methods 1-6: Valuation of Public Traded Companies</a:t>
            </a:r>
            <a:br>
              <a:rPr lang="en-US" b="1" dirty="0"/>
            </a:br>
            <a:endParaRPr lang="en-US" b="1" dirty="0"/>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297180" y="1066800"/>
            <a:ext cx="11817032" cy="3585833"/>
          </a:xfrm>
        </p:spPr>
        <p:txBody>
          <a:bodyPr>
            <a:normAutofit/>
          </a:bodyPr>
          <a:lstStyle/>
          <a:p>
            <a:r>
              <a:rPr lang="en-US" dirty="0"/>
              <a:t>Method 5: Using Comparable Acquisition EBITDA Multiples	</a:t>
            </a:r>
          </a:p>
          <a:p>
            <a:pPr lvl="1"/>
            <a:endParaRPr lang="en-US" dirty="0"/>
          </a:p>
        </p:txBody>
      </p:sp>
      <p:pic>
        <p:nvPicPr>
          <p:cNvPr id="5" name="Picture 4">
            <a:extLst>
              <a:ext uri="{FF2B5EF4-FFF2-40B4-BE49-F238E27FC236}">
                <a16:creationId xmlns:a16="http://schemas.microsoft.com/office/drawing/2014/main" id="{797CCDE3-7C74-48C2-90B7-CE68B91D88F6}"/>
              </a:ext>
            </a:extLst>
          </p:cNvPr>
          <p:cNvPicPr>
            <a:picLocks noChangeAspect="1"/>
          </p:cNvPicPr>
          <p:nvPr/>
        </p:nvPicPr>
        <p:blipFill>
          <a:blip r:embed="rId2"/>
          <a:stretch>
            <a:fillRect/>
          </a:stretch>
        </p:blipFill>
        <p:spPr>
          <a:xfrm>
            <a:off x="608012" y="1537155"/>
            <a:ext cx="8686800" cy="4873609"/>
          </a:xfrm>
          <a:prstGeom prst="rect">
            <a:avLst/>
          </a:prstGeom>
          <a:solidFill>
            <a:schemeClr val="accent1">
              <a:lumMod val="20000"/>
              <a:lumOff val="80000"/>
            </a:schemeClr>
          </a:solidFill>
        </p:spPr>
      </p:pic>
    </p:spTree>
    <p:extLst>
      <p:ext uri="{BB962C8B-B14F-4D97-AF65-F5344CB8AC3E}">
        <p14:creationId xmlns:p14="http://schemas.microsoft.com/office/powerpoint/2010/main" val="1027864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97180" y="447236"/>
            <a:ext cx="9982200" cy="919931"/>
          </a:xfrm>
        </p:spPr>
        <p:txBody>
          <a:bodyPr>
            <a:normAutofit fontScale="90000"/>
          </a:bodyPr>
          <a:lstStyle/>
          <a:p>
            <a:r>
              <a:rPr lang="en-US" b="1" dirty="0"/>
              <a:t>Methods 1-6: Valuation of Public Traded Companies</a:t>
            </a:r>
            <a:br>
              <a:rPr lang="en-US" b="1" dirty="0"/>
            </a:br>
            <a:endParaRPr lang="en-US" b="1" dirty="0"/>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297180" y="1219200"/>
            <a:ext cx="11283632" cy="4419600"/>
          </a:xfrm>
        </p:spPr>
        <p:txBody>
          <a:bodyPr>
            <a:normAutofit/>
          </a:bodyPr>
          <a:lstStyle/>
          <a:p>
            <a:r>
              <a:rPr lang="en-US" dirty="0"/>
              <a:t>Method 6: Using the Discount Cash Flow Method (DCF)	</a:t>
            </a:r>
          </a:p>
          <a:p>
            <a:pPr lvl="1"/>
            <a:r>
              <a:rPr lang="en-US" dirty="0"/>
              <a:t>To value the company using the DCF method the analyst needs to derive the following four items:</a:t>
            </a:r>
          </a:p>
          <a:p>
            <a:pPr lvl="2"/>
            <a:r>
              <a:rPr lang="en-US" dirty="0"/>
              <a:t>Setting up a stream of cash flows</a:t>
            </a:r>
          </a:p>
          <a:p>
            <a:pPr lvl="2"/>
            <a:r>
              <a:rPr lang="en-US" dirty="0"/>
              <a:t>Identifying an exit year</a:t>
            </a:r>
          </a:p>
          <a:p>
            <a:pPr lvl="2"/>
            <a:r>
              <a:rPr lang="en-US" dirty="0"/>
              <a:t>Calculating the value at exit year (terminal value)</a:t>
            </a:r>
          </a:p>
          <a:p>
            <a:pPr lvl="2"/>
            <a:r>
              <a:rPr lang="en-US" dirty="0"/>
              <a:t>Using the appropriate discount rate to value the present value of the firm</a:t>
            </a:r>
          </a:p>
          <a:p>
            <a:pPr lvl="1"/>
            <a:endParaRPr lang="en-US" dirty="0"/>
          </a:p>
        </p:txBody>
      </p:sp>
    </p:spTree>
    <p:extLst>
      <p:ext uri="{BB962C8B-B14F-4D97-AF65-F5344CB8AC3E}">
        <p14:creationId xmlns:p14="http://schemas.microsoft.com/office/powerpoint/2010/main" val="2378397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9144001" cy="762000"/>
          </a:xfrm>
        </p:spPr>
        <p:txBody>
          <a:bodyPr/>
          <a:lstStyle/>
          <a:p>
            <a:r>
              <a:rPr lang="en-US" b="1" dirty="0"/>
              <a:t>Author’s Notes</a:t>
            </a:r>
          </a:p>
        </p:txBody>
      </p:sp>
      <p:sp>
        <p:nvSpPr>
          <p:cNvPr id="14" name="Content Placeholder 13"/>
          <p:cNvSpPr>
            <a:spLocks noGrp="1"/>
          </p:cNvSpPr>
          <p:nvPr>
            <p:ph idx="1"/>
          </p:nvPr>
        </p:nvSpPr>
        <p:spPr>
          <a:xfrm>
            <a:off x="2055812" y="1371600"/>
            <a:ext cx="9829799" cy="4800600"/>
          </a:xfrm>
        </p:spPr>
        <p:txBody>
          <a:bodyPr>
            <a:normAutofit fontScale="92500" lnSpcReduction="20000"/>
          </a:bodyPr>
          <a:lstStyle/>
          <a:p>
            <a:r>
              <a:rPr lang="en-US" i="1" dirty="0"/>
              <a:t>A great book to read is Scott Patterson’s (2010) </a:t>
            </a:r>
            <a:r>
              <a:rPr lang="en-US" b="1" i="1" u="sng" dirty="0"/>
              <a:t>The Quants: How a New Breed of Math Whizzes Conquered Wall Street and Nearly Destroyed It</a:t>
            </a:r>
            <a:r>
              <a:rPr lang="en-US" i="1" dirty="0"/>
              <a:t>. It’s fun to read and it covers many of the investment concepts described here, such as the capital asset pricing model (CAPM), the formula that analysts use to set their return expectation on a stock while adjusting for the market beta. The book discusses, using a lot of humor, four math geniuses called the quants that set up quantitative funds aimed at taking advantage of inefficiencies in the equity markets: Peter Muller, a mathematician; Ken Griffin, the founder of Citadel investments; Cliff Asness, the founder of AQR Capital Management; and Boaz Weinstein, chess master and card counter who traded derivatives at Deutsche Bank.</a:t>
            </a:r>
          </a:p>
          <a:p>
            <a:r>
              <a:rPr lang="en-US" i="1" u="sng" dirty="0"/>
              <a:t>The moral to this story is that even though many investors are seeking mathematical methods to take advantage of the stock market, we often find investors fall back to the Warren Buffet approach. </a:t>
            </a:r>
            <a:r>
              <a:rPr lang="en-US" i="1" dirty="0"/>
              <a:t>Whatever your approach for picking the right stock, at the end of the day, after many lessons I learned for years as a banker, it’s easier to pick a stock of company that had good products and services. It’s much easier to defend your investment than trying to explain why your bitcoin investment did not do well. </a:t>
            </a:r>
            <a:endParaRPr lang="en-US" dirty="0"/>
          </a:p>
          <a:p>
            <a:endParaRPr lang="en-US" dirty="0"/>
          </a:p>
        </p:txBody>
      </p:sp>
      <p:pic>
        <p:nvPicPr>
          <p:cNvPr id="2" name="Picture 1">
            <a:extLst>
              <a:ext uri="{FF2B5EF4-FFF2-40B4-BE49-F238E27FC236}">
                <a16:creationId xmlns:a16="http://schemas.microsoft.com/office/drawing/2014/main" id="{5C571E4B-5FAB-FCBA-E972-754975AE3931}"/>
              </a:ext>
            </a:extLst>
          </p:cNvPr>
          <p:cNvPicPr>
            <a:picLocks noChangeAspect="1"/>
          </p:cNvPicPr>
          <p:nvPr/>
        </p:nvPicPr>
        <p:blipFill>
          <a:blip r:embed="rId2"/>
          <a:stretch>
            <a:fillRect/>
          </a:stretch>
        </p:blipFill>
        <p:spPr>
          <a:xfrm>
            <a:off x="107949" y="1371600"/>
            <a:ext cx="1762125" cy="2714625"/>
          </a:xfrm>
          <a:prstGeom prst="rect">
            <a:avLst/>
          </a:prstGeom>
        </p:spPr>
      </p:pic>
    </p:spTree>
    <p:extLst>
      <p:ext uri="{BB962C8B-B14F-4D97-AF65-F5344CB8AC3E}">
        <p14:creationId xmlns:p14="http://schemas.microsoft.com/office/powerpoint/2010/main" val="778153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27012" y="152400"/>
            <a:ext cx="9982200" cy="919931"/>
          </a:xfrm>
        </p:spPr>
        <p:txBody>
          <a:bodyPr>
            <a:normAutofit fontScale="90000"/>
          </a:bodyPr>
          <a:lstStyle/>
          <a:p>
            <a:r>
              <a:rPr lang="en-US" b="1" dirty="0"/>
              <a:t>Methods 1-6: Valuation of Public Traded Companies</a:t>
            </a:r>
            <a:br>
              <a:rPr lang="en-US" b="1" dirty="0"/>
            </a:br>
            <a:endParaRPr lang="en-US" b="1" dirty="0"/>
          </a:p>
        </p:txBody>
      </p:sp>
      <p:pic>
        <p:nvPicPr>
          <p:cNvPr id="3" name="Picture 2">
            <a:extLst>
              <a:ext uri="{FF2B5EF4-FFF2-40B4-BE49-F238E27FC236}">
                <a16:creationId xmlns:a16="http://schemas.microsoft.com/office/drawing/2014/main" id="{905717EB-99D2-4A2A-9CEA-5F06AA310A92}"/>
              </a:ext>
            </a:extLst>
          </p:cNvPr>
          <p:cNvPicPr>
            <a:picLocks noChangeAspect="1"/>
          </p:cNvPicPr>
          <p:nvPr/>
        </p:nvPicPr>
        <p:blipFill>
          <a:blip r:embed="rId2"/>
          <a:stretch>
            <a:fillRect/>
          </a:stretch>
        </p:blipFill>
        <p:spPr>
          <a:xfrm>
            <a:off x="379412" y="838200"/>
            <a:ext cx="8991600" cy="5771527"/>
          </a:xfrm>
          <a:prstGeom prst="rect">
            <a:avLst/>
          </a:prstGeom>
          <a:solidFill>
            <a:schemeClr val="accent1">
              <a:lumMod val="20000"/>
              <a:lumOff val="80000"/>
            </a:schemeClr>
          </a:solidFill>
        </p:spPr>
      </p:pic>
    </p:spTree>
    <p:extLst>
      <p:ext uri="{BB962C8B-B14F-4D97-AF65-F5344CB8AC3E}">
        <p14:creationId xmlns:p14="http://schemas.microsoft.com/office/powerpoint/2010/main" val="3399140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97180" y="838200"/>
            <a:ext cx="11512232" cy="838200"/>
          </a:xfrm>
        </p:spPr>
        <p:txBody>
          <a:bodyPr>
            <a:normAutofit fontScale="90000"/>
          </a:bodyPr>
          <a:lstStyle/>
          <a:p>
            <a:r>
              <a:rPr lang="en-US" b="1" dirty="0"/>
              <a:t>Method 7: Using the Leveraged Buyout Model (LBO) Method</a:t>
            </a:r>
            <a:br>
              <a:rPr lang="en-US" b="1" dirty="0"/>
            </a:br>
            <a:br>
              <a:rPr lang="en-US" b="1" dirty="0"/>
            </a:br>
            <a:endParaRPr lang="en-US" b="1" dirty="0"/>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297180" y="1447800"/>
            <a:ext cx="11359832" cy="4724400"/>
          </a:xfrm>
        </p:spPr>
        <p:txBody>
          <a:bodyPr>
            <a:normAutofit/>
          </a:bodyPr>
          <a:lstStyle/>
          <a:p>
            <a:r>
              <a:rPr lang="en-US" dirty="0"/>
              <a:t>While the DCF analysis is used for determining today’s value of the company based on future cash flows, </a:t>
            </a:r>
            <a:r>
              <a:rPr lang="en-US" b="1" dirty="0"/>
              <a:t>the value of the company using this LBO method is determined based on investor expectation, which means return determines the acquisition price of the firm</a:t>
            </a:r>
            <a:r>
              <a:rPr lang="en-US" dirty="0"/>
              <a:t>.</a:t>
            </a:r>
          </a:p>
          <a:p>
            <a:pPr lvl="1"/>
            <a:r>
              <a:rPr lang="en-US" b="1" dirty="0"/>
              <a:t>Building the Transactions Sources and Uses</a:t>
            </a:r>
          </a:p>
          <a:p>
            <a:pPr lvl="1"/>
            <a:r>
              <a:rPr lang="en-US" b="1" dirty="0"/>
              <a:t>Setting up the Debt Schedules</a:t>
            </a:r>
          </a:p>
          <a:p>
            <a:pPr lvl="1"/>
            <a:r>
              <a:rPr lang="en-US" b="1" dirty="0"/>
              <a:t>Calculating the Expected Equity Return</a:t>
            </a:r>
          </a:p>
          <a:p>
            <a:pPr lvl="1"/>
            <a:r>
              <a:rPr lang="en-US" b="1" dirty="0"/>
              <a:t>Running Projections</a:t>
            </a:r>
          </a:p>
          <a:p>
            <a:pPr lvl="1"/>
            <a:r>
              <a:rPr lang="en-US" b="1" dirty="0"/>
              <a:t>Determining the Terminal Value</a:t>
            </a:r>
          </a:p>
          <a:p>
            <a:pPr lvl="1"/>
            <a:r>
              <a:rPr lang="en-US" b="1" dirty="0"/>
              <a:t>Determining the Value of the Firm</a:t>
            </a:r>
          </a:p>
          <a:p>
            <a:pPr lvl="1"/>
            <a:endParaRPr lang="en-US" b="1" dirty="0"/>
          </a:p>
          <a:p>
            <a:pPr lvl="1"/>
            <a:endParaRPr lang="en-US" b="1" dirty="0"/>
          </a:p>
          <a:p>
            <a:pPr lvl="1"/>
            <a:endParaRPr lang="en-US" b="1" dirty="0"/>
          </a:p>
          <a:p>
            <a:pPr lvl="1"/>
            <a:endParaRPr lang="en-US" dirty="0"/>
          </a:p>
        </p:txBody>
      </p:sp>
    </p:spTree>
    <p:extLst>
      <p:ext uri="{BB962C8B-B14F-4D97-AF65-F5344CB8AC3E}">
        <p14:creationId xmlns:p14="http://schemas.microsoft.com/office/powerpoint/2010/main" val="3500855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36612" y="152400"/>
            <a:ext cx="9144001" cy="1219200"/>
          </a:xfrm>
        </p:spPr>
        <p:txBody>
          <a:bodyPr anchor="b">
            <a:normAutofit/>
          </a:bodyPr>
          <a:lstStyle/>
          <a:p>
            <a:r>
              <a:rPr lang="en-US" sz="2500" b="1" dirty="0"/>
              <a:t>Method 7: Using the Leveraged Buyout Model (LBO) Method</a:t>
            </a:r>
            <a:br>
              <a:rPr lang="en-US" sz="2500" b="1" dirty="0"/>
            </a:br>
            <a:br>
              <a:rPr lang="en-US" sz="2500" b="1" dirty="0"/>
            </a:br>
            <a:endParaRPr lang="en-US" sz="2500" b="1" dirty="0"/>
          </a:p>
        </p:txBody>
      </p:sp>
      <p:pic>
        <p:nvPicPr>
          <p:cNvPr id="6" name="Content Placeholder 5">
            <a:extLst>
              <a:ext uri="{FF2B5EF4-FFF2-40B4-BE49-F238E27FC236}">
                <a16:creationId xmlns:a16="http://schemas.microsoft.com/office/drawing/2014/main" id="{E53DDA52-2089-4AD8-97DA-888945BFEDBF}"/>
              </a:ext>
            </a:extLst>
          </p:cNvPr>
          <p:cNvPicPr>
            <a:picLocks noGrp="1" noChangeAspect="1"/>
          </p:cNvPicPr>
          <p:nvPr>
            <p:ph idx="1"/>
          </p:nvPr>
        </p:nvPicPr>
        <p:blipFill>
          <a:blip r:embed="rId2"/>
          <a:stretch>
            <a:fillRect/>
          </a:stretch>
        </p:blipFill>
        <p:spPr>
          <a:xfrm>
            <a:off x="912812" y="762000"/>
            <a:ext cx="9982199" cy="5562600"/>
          </a:xfrm>
          <a:prstGeom prst="rect">
            <a:avLst/>
          </a:prstGeom>
          <a:solidFill>
            <a:schemeClr val="accent1">
              <a:lumMod val="20000"/>
              <a:lumOff val="80000"/>
            </a:schemeClr>
          </a:solidFill>
        </p:spPr>
      </p:pic>
    </p:spTree>
    <p:extLst>
      <p:ext uri="{BB962C8B-B14F-4D97-AF65-F5344CB8AC3E}">
        <p14:creationId xmlns:p14="http://schemas.microsoft.com/office/powerpoint/2010/main" val="1485610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36612" y="152400"/>
            <a:ext cx="9144001" cy="1219200"/>
          </a:xfrm>
        </p:spPr>
        <p:txBody>
          <a:bodyPr anchor="b">
            <a:normAutofit/>
          </a:bodyPr>
          <a:lstStyle/>
          <a:p>
            <a:r>
              <a:rPr lang="en-US" sz="2500" b="1" dirty="0"/>
              <a:t>Method 7: Using the Leveraged Buyout Model (LBO) Method</a:t>
            </a:r>
            <a:br>
              <a:rPr lang="en-US" sz="2500" b="1" dirty="0"/>
            </a:br>
            <a:br>
              <a:rPr lang="en-US" sz="2500" b="1" dirty="0"/>
            </a:br>
            <a:endParaRPr lang="en-US" sz="2500" b="1" dirty="0"/>
          </a:p>
        </p:txBody>
      </p:sp>
      <p:pic>
        <p:nvPicPr>
          <p:cNvPr id="8" name="Content Placeholder 7">
            <a:extLst>
              <a:ext uri="{FF2B5EF4-FFF2-40B4-BE49-F238E27FC236}">
                <a16:creationId xmlns:a16="http://schemas.microsoft.com/office/drawing/2014/main" id="{DFC5F973-A6A7-4699-8F12-8275ADBD69B9}"/>
              </a:ext>
            </a:extLst>
          </p:cNvPr>
          <p:cNvPicPr>
            <a:picLocks noGrp="1" noChangeAspect="1"/>
          </p:cNvPicPr>
          <p:nvPr>
            <p:ph idx="1"/>
          </p:nvPr>
        </p:nvPicPr>
        <p:blipFill>
          <a:blip r:embed="rId2"/>
          <a:stretch>
            <a:fillRect/>
          </a:stretch>
        </p:blipFill>
        <p:spPr>
          <a:xfrm>
            <a:off x="989012" y="762000"/>
            <a:ext cx="9448800" cy="5836920"/>
          </a:xfrm>
          <a:prstGeom prst="rect">
            <a:avLst/>
          </a:prstGeom>
          <a:solidFill>
            <a:schemeClr val="accent1">
              <a:lumMod val="20000"/>
              <a:lumOff val="80000"/>
            </a:schemeClr>
          </a:solidFill>
        </p:spPr>
      </p:pic>
    </p:spTree>
    <p:extLst>
      <p:ext uri="{BB962C8B-B14F-4D97-AF65-F5344CB8AC3E}">
        <p14:creationId xmlns:p14="http://schemas.microsoft.com/office/powerpoint/2010/main" val="1189896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70988" y="838200"/>
            <a:ext cx="11512232" cy="838200"/>
          </a:xfrm>
        </p:spPr>
        <p:txBody>
          <a:bodyPr>
            <a:normAutofit fontScale="90000"/>
          </a:bodyPr>
          <a:lstStyle/>
          <a:p>
            <a:r>
              <a:rPr lang="en-US" b="1" dirty="0"/>
              <a:t>Methods 1-7 - Summary:</a:t>
            </a:r>
            <a:br>
              <a:rPr lang="en-US" b="1" dirty="0"/>
            </a:br>
            <a:br>
              <a:rPr lang="en-US" b="1" dirty="0"/>
            </a:br>
            <a:endParaRPr lang="en-US" b="1" dirty="0"/>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347188" y="914400"/>
            <a:ext cx="11359832" cy="4724400"/>
          </a:xfrm>
        </p:spPr>
        <p:txBody>
          <a:bodyPr>
            <a:normAutofit/>
          </a:bodyPr>
          <a:lstStyle/>
          <a:p>
            <a:pPr marL="231775" lvl="1" indent="0">
              <a:buNone/>
            </a:pPr>
            <a:r>
              <a:rPr lang="en-US" b="1" dirty="0"/>
              <a:t>Putting All the Values Together</a:t>
            </a:r>
          </a:p>
          <a:p>
            <a:pPr lvl="1"/>
            <a:endParaRPr lang="en-US" b="1" dirty="0"/>
          </a:p>
          <a:p>
            <a:pPr lvl="1"/>
            <a:endParaRPr lang="en-US" b="1" dirty="0"/>
          </a:p>
          <a:p>
            <a:pPr lvl="1"/>
            <a:endParaRPr lang="en-US" b="1" dirty="0"/>
          </a:p>
          <a:p>
            <a:pPr lvl="1"/>
            <a:endParaRPr lang="en-US" dirty="0"/>
          </a:p>
        </p:txBody>
      </p:sp>
      <p:pic>
        <p:nvPicPr>
          <p:cNvPr id="3" name="Picture 2">
            <a:extLst>
              <a:ext uri="{FF2B5EF4-FFF2-40B4-BE49-F238E27FC236}">
                <a16:creationId xmlns:a16="http://schemas.microsoft.com/office/drawing/2014/main" id="{8DF605BA-FC05-4CB9-8BA3-46538819A5D5}"/>
              </a:ext>
            </a:extLst>
          </p:cNvPr>
          <p:cNvPicPr>
            <a:picLocks noChangeAspect="1"/>
          </p:cNvPicPr>
          <p:nvPr/>
        </p:nvPicPr>
        <p:blipFill>
          <a:blip r:embed="rId2"/>
          <a:stretch>
            <a:fillRect/>
          </a:stretch>
        </p:blipFill>
        <p:spPr>
          <a:xfrm>
            <a:off x="655004" y="1447800"/>
            <a:ext cx="11052016" cy="4267200"/>
          </a:xfrm>
          <a:prstGeom prst="rect">
            <a:avLst/>
          </a:prstGeom>
          <a:solidFill>
            <a:schemeClr val="accent1">
              <a:lumMod val="20000"/>
              <a:lumOff val="80000"/>
            </a:schemeClr>
          </a:solidFill>
        </p:spPr>
      </p:pic>
    </p:spTree>
    <p:extLst>
      <p:ext uri="{BB962C8B-B14F-4D97-AF65-F5344CB8AC3E}">
        <p14:creationId xmlns:p14="http://schemas.microsoft.com/office/powerpoint/2010/main" val="2850277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97180" y="447236"/>
            <a:ext cx="9982200" cy="919931"/>
          </a:xfrm>
        </p:spPr>
        <p:txBody>
          <a:bodyPr>
            <a:normAutofit fontScale="90000"/>
          </a:bodyPr>
          <a:lstStyle/>
          <a:p>
            <a:r>
              <a:rPr lang="en-US" b="1" dirty="0"/>
              <a:t>Method 6: </a:t>
            </a:r>
            <a:r>
              <a:rPr lang="en-US" dirty="0"/>
              <a:t>Discount Cash Flow Method (DCF)</a:t>
            </a:r>
            <a:br>
              <a:rPr lang="en-US" b="1" dirty="0"/>
            </a:br>
            <a:endParaRPr lang="en-US" b="1" dirty="0"/>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297180" y="1219200"/>
            <a:ext cx="11283632" cy="4419600"/>
          </a:xfrm>
        </p:spPr>
        <p:txBody>
          <a:bodyPr>
            <a:normAutofit/>
          </a:bodyPr>
          <a:lstStyle/>
          <a:p>
            <a:r>
              <a:rPr lang="en-US" dirty="0"/>
              <a:t>One of the most effective ways to value a private company is to dive into the company’s projections and change the assumptions based on the investor’s view of how the revenue will grow and at what cost.</a:t>
            </a:r>
          </a:p>
          <a:p>
            <a:r>
              <a:rPr lang="en-US" dirty="0"/>
              <a:t>Since there is no stock price that trades, which gives the investor a direct indication of what the company is worth (market value), an important method used by professionals is the discount cash flow (DCF) method, which measures the company’s intrinsic value.</a:t>
            </a:r>
          </a:p>
          <a:p>
            <a:r>
              <a:rPr lang="en-US" dirty="0"/>
              <a:t>The conduction of this method is to calculate the first the equity cash flows, identify the exit year, estimate the terminal value in the exit year, and use the expected equity return as the discount rate. </a:t>
            </a:r>
          </a:p>
          <a:p>
            <a:endParaRPr lang="en-US" dirty="0"/>
          </a:p>
        </p:txBody>
      </p:sp>
    </p:spTree>
    <p:extLst>
      <p:ext uri="{BB962C8B-B14F-4D97-AF65-F5344CB8AC3E}">
        <p14:creationId xmlns:p14="http://schemas.microsoft.com/office/powerpoint/2010/main" val="410530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9144001" cy="762000"/>
          </a:xfrm>
        </p:spPr>
        <p:txBody>
          <a:bodyPr>
            <a:normAutofit/>
          </a:bodyPr>
          <a:lstStyle/>
          <a:p>
            <a:r>
              <a:rPr lang="en-US" dirty="0"/>
              <a:t>Valuation Analysis – Celerity Technology Inc </a:t>
            </a:r>
            <a:endParaRPr lang="en-US" b="1" dirty="0"/>
          </a:p>
        </p:txBody>
      </p:sp>
      <p:pic>
        <p:nvPicPr>
          <p:cNvPr id="5" name="Content Placeholder 4">
            <a:extLst>
              <a:ext uri="{FF2B5EF4-FFF2-40B4-BE49-F238E27FC236}">
                <a16:creationId xmlns:a16="http://schemas.microsoft.com/office/drawing/2014/main" id="{888319A6-1EA6-436D-A979-4EB0DA9F09DD}"/>
              </a:ext>
            </a:extLst>
          </p:cNvPr>
          <p:cNvPicPr>
            <a:picLocks noGrp="1" noChangeAspect="1"/>
          </p:cNvPicPr>
          <p:nvPr>
            <p:ph idx="1"/>
          </p:nvPr>
        </p:nvPicPr>
        <p:blipFill>
          <a:blip r:embed="rId2"/>
          <a:stretch>
            <a:fillRect/>
          </a:stretch>
        </p:blipFill>
        <p:spPr>
          <a:xfrm>
            <a:off x="1141412" y="1066800"/>
            <a:ext cx="8382000" cy="5562600"/>
          </a:xfrm>
          <a:prstGeom prst="rect">
            <a:avLst/>
          </a:prstGeom>
          <a:solidFill>
            <a:schemeClr val="accent1">
              <a:lumMod val="20000"/>
              <a:lumOff val="80000"/>
            </a:schemeClr>
          </a:solidFill>
        </p:spPr>
      </p:pic>
    </p:spTree>
    <p:extLst>
      <p:ext uri="{BB962C8B-B14F-4D97-AF65-F5344CB8AC3E}">
        <p14:creationId xmlns:p14="http://schemas.microsoft.com/office/powerpoint/2010/main" val="1767786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4612" y="34290"/>
            <a:ext cx="12192000" cy="919931"/>
          </a:xfrm>
        </p:spPr>
        <p:txBody>
          <a:bodyPr>
            <a:normAutofit fontScale="90000"/>
          </a:bodyPr>
          <a:lstStyle/>
          <a:p>
            <a:r>
              <a:rPr lang="en-US" dirty="0"/>
              <a:t>Method 7: Leveraged Buyout (LBO) Method for Private Companies</a:t>
            </a:r>
            <a:endParaRPr lang="en-US" b="1" dirty="0"/>
          </a:p>
        </p:txBody>
      </p:sp>
      <p:pic>
        <p:nvPicPr>
          <p:cNvPr id="2" name="Content Placeholder 1">
            <a:extLst>
              <a:ext uri="{FF2B5EF4-FFF2-40B4-BE49-F238E27FC236}">
                <a16:creationId xmlns:a16="http://schemas.microsoft.com/office/drawing/2014/main" id="{B7F3AB52-4436-4B49-BD79-9B6401A292AA}"/>
              </a:ext>
            </a:extLst>
          </p:cNvPr>
          <p:cNvPicPr>
            <a:picLocks noGrp="1" noChangeAspect="1"/>
          </p:cNvPicPr>
          <p:nvPr>
            <p:ph idx="1"/>
          </p:nvPr>
        </p:nvPicPr>
        <p:blipFill>
          <a:blip r:embed="rId2"/>
          <a:stretch>
            <a:fillRect/>
          </a:stretch>
        </p:blipFill>
        <p:spPr>
          <a:xfrm>
            <a:off x="227012" y="1066800"/>
            <a:ext cx="6934200" cy="5410200"/>
          </a:xfrm>
          <a:prstGeom prst="rect">
            <a:avLst/>
          </a:prstGeom>
          <a:solidFill>
            <a:schemeClr val="accent1">
              <a:lumMod val="20000"/>
              <a:lumOff val="80000"/>
            </a:schemeClr>
          </a:solidFill>
        </p:spPr>
      </p:pic>
    </p:spTree>
    <p:extLst>
      <p:ext uri="{BB962C8B-B14F-4D97-AF65-F5344CB8AC3E}">
        <p14:creationId xmlns:p14="http://schemas.microsoft.com/office/powerpoint/2010/main" val="2464461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0812" y="0"/>
            <a:ext cx="8686800" cy="919931"/>
          </a:xfrm>
        </p:spPr>
        <p:txBody>
          <a:bodyPr>
            <a:normAutofit/>
          </a:bodyPr>
          <a:lstStyle/>
          <a:p>
            <a:r>
              <a:rPr lang="en-US" dirty="0"/>
              <a:t>Method 8: Valuation of Distress Firms</a:t>
            </a:r>
            <a:endParaRPr lang="en-US" b="1" dirty="0"/>
          </a:p>
        </p:txBody>
      </p:sp>
      <p:sp>
        <p:nvSpPr>
          <p:cNvPr id="4" name="Content Placeholder 3">
            <a:extLst>
              <a:ext uri="{FF2B5EF4-FFF2-40B4-BE49-F238E27FC236}">
                <a16:creationId xmlns:a16="http://schemas.microsoft.com/office/drawing/2014/main" id="{61037F2E-E991-4BC5-94AB-D4969E6C71F2}"/>
              </a:ext>
            </a:extLst>
          </p:cNvPr>
          <p:cNvSpPr>
            <a:spLocks noGrp="1"/>
          </p:cNvSpPr>
          <p:nvPr>
            <p:ph idx="1"/>
          </p:nvPr>
        </p:nvSpPr>
        <p:spPr>
          <a:xfrm>
            <a:off x="379412" y="1066800"/>
            <a:ext cx="11353800" cy="5181601"/>
          </a:xfrm>
        </p:spPr>
        <p:txBody>
          <a:bodyPr>
            <a:normAutofit fontScale="92500" lnSpcReduction="10000"/>
          </a:bodyPr>
          <a:lstStyle/>
          <a:p>
            <a:r>
              <a:rPr lang="en-US" b="1" dirty="0"/>
              <a:t>Option Pricing Model Framework</a:t>
            </a:r>
          </a:p>
          <a:p>
            <a:pPr lvl="1"/>
            <a:r>
              <a:rPr lang="en-US" dirty="0"/>
              <a:t>In option pricing and specifically in call options the payoff formula or intrinsic value of the option is</a:t>
            </a:r>
          </a:p>
          <a:p>
            <a:pPr marL="0" indent="0">
              <a:buNone/>
            </a:pPr>
            <a:r>
              <a:rPr lang="en-US" b="1" dirty="0"/>
              <a:t>	</a:t>
            </a:r>
            <a:r>
              <a:rPr lang="en-US" b="1" dirty="0">
                <a:solidFill>
                  <a:srgbClr val="FFFF00"/>
                </a:solidFill>
              </a:rPr>
              <a:t>Option payoff = Max (0, S – X)</a:t>
            </a:r>
            <a:endParaRPr lang="en-US" dirty="0">
              <a:solidFill>
                <a:srgbClr val="FFFF00"/>
              </a:solidFill>
            </a:endParaRPr>
          </a:p>
          <a:p>
            <a:pPr marL="0" indent="0">
              <a:buNone/>
            </a:pPr>
            <a:r>
              <a:rPr lang="en-US" i="1" dirty="0"/>
              <a:t>	where S is the stock price and X is the exercise price.</a:t>
            </a:r>
            <a:endParaRPr lang="en-US" dirty="0"/>
          </a:p>
          <a:p>
            <a:pPr lvl="1"/>
            <a:r>
              <a:rPr lang="en-US" dirty="0"/>
              <a:t>To calculate the enterprise value</a:t>
            </a:r>
          </a:p>
          <a:p>
            <a:pPr marL="0" indent="0">
              <a:buNone/>
            </a:pPr>
            <a:r>
              <a:rPr lang="en-US" b="1" dirty="0">
                <a:solidFill>
                  <a:srgbClr val="FFFF00"/>
                </a:solidFill>
              </a:rPr>
              <a:t>	EV = E + D – C or EV = E + net D </a:t>
            </a:r>
            <a:endParaRPr lang="en-US" dirty="0">
              <a:solidFill>
                <a:srgbClr val="FFFF00"/>
              </a:solidFill>
            </a:endParaRPr>
          </a:p>
          <a:p>
            <a:pPr marL="0" indent="0">
              <a:buNone/>
            </a:pPr>
            <a:r>
              <a:rPr lang="en-US" i="1" dirty="0"/>
              <a:t>	where EV is the enterprise value of the firm, E is the equity value, D is the debt and C is cash. The net D is referred to as debt minus cash implied that the current debt could be paid with cash on hand.</a:t>
            </a:r>
            <a:endParaRPr lang="en-US" dirty="0"/>
          </a:p>
          <a:p>
            <a:pPr lvl="1"/>
            <a:r>
              <a:rPr lang="en-US" dirty="0"/>
              <a:t>Solving for equity:</a:t>
            </a:r>
          </a:p>
          <a:p>
            <a:pPr marL="0" indent="0">
              <a:buNone/>
            </a:pPr>
            <a:r>
              <a:rPr lang="en-US" b="1" dirty="0"/>
              <a:t>	</a:t>
            </a:r>
            <a:r>
              <a:rPr lang="en-US" b="1" dirty="0">
                <a:solidFill>
                  <a:srgbClr val="FFFF00"/>
                </a:solidFill>
              </a:rPr>
              <a:t>E = EV – net D</a:t>
            </a:r>
            <a:endParaRPr lang="en-US" dirty="0">
              <a:solidFill>
                <a:srgbClr val="FFFF00"/>
              </a:solidFill>
            </a:endParaRPr>
          </a:p>
          <a:p>
            <a:pPr marL="0" indent="0">
              <a:buNone/>
            </a:pPr>
            <a:r>
              <a:rPr lang="en-US" i="1" dirty="0"/>
              <a:t>	where E is the equity, EV is the enterprise value and net D is the net debt.</a:t>
            </a:r>
            <a:endParaRPr lang="en-US" dirty="0"/>
          </a:p>
          <a:p>
            <a:endParaRPr lang="en-US" dirty="0"/>
          </a:p>
        </p:txBody>
      </p:sp>
    </p:spTree>
    <p:extLst>
      <p:ext uri="{BB962C8B-B14F-4D97-AF65-F5344CB8AC3E}">
        <p14:creationId xmlns:p14="http://schemas.microsoft.com/office/powerpoint/2010/main" val="3359001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0812" y="0"/>
            <a:ext cx="8686800" cy="919931"/>
          </a:xfrm>
        </p:spPr>
        <p:txBody>
          <a:bodyPr>
            <a:normAutofit/>
          </a:bodyPr>
          <a:lstStyle/>
          <a:p>
            <a:r>
              <a:rPr lang="en-US" dirty="0"/>
              <a:t>Method 8: Valuation of Distress Firms</a:t>
            </a:r>
            <a:endParaRPr lang="en-US" b="1" dirty="0"/>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61037F2E-E991-4BC5-94AB-D4969E6C71F2}"/>
                  </a:ext>
                </a:extLst>
              </p:cNvPr>
              <p:cNvSpPr>
                <a:spLocks noGrp="1"/>
              </p:cNvSpPr>
              <p:nvPr>
                <p:ph idx="1"/>
              </p:nvPr>
            </p:nvSpPr>
            <p:spPr>
              <a:xfrm>
                <a:off x="379412" y="1066800"/>
                <a:ext cx="11353800" cy="4343400"/>
              </a:xfrm>
            </p:spPr>
            <p:txBody>
              <a:bodyPr>
                <a:normAutofit/>
              </a:bodyPr>
              <a:lstStyle/>
              <a:p>
                <a:r>
                  <a:rPr lang="en-US" b="1" dirty="0"/>
                  <a:t>Option Pricing Model Framework</a:t>
                </a:r>
              </a:p>
              <a:p>
                <a:pPr marL="231775" lvl="1" indent="0">
                  <a:buNone/>
                </a:pPr>
                <a:r>
                  <a:rPr lang="en-US" dirty="0"/>
                  <a:t>The Black-Scholes formula is</a:t>
                </a:r>
              </a:p>
              <a:p>
                <a:pPr marL="463550" lvl="2" indent="0">
                  <a:buNone/>
                </a:pPr>
                <a14:m>
                  <m:oMathPara xmlns:m="http://schemas.openxmlformats.org/officeDocument/2006/math">
                    <m:oMathParaPr>
                      <m:jc m:val="centerGroup"/>
                    </m:oMathParaPr>
                    <m:oMath xmlns:m="http://schemas.openxmlformats.org/officeDocument/2006/math">
                      <m:r>
                        <m:rPr>
                          <m:sty m:val="p"/>
                        </m:rPr>
                        <a:rPr lang="en-US" smtClean="0">
                          <a:solidFill>
                            <a:srgbClr val="FFFF00"/>
                          </a:solidFill>
                          <a:latin typeface="Cambria Math" panose="02040503050406030204" pitchFamily="18" charset="0"/>
                        </a:rPr>
                        <m:t>C</m:t>
                      </m:r>
                      <m:r>
                        <a:rPr lang="en-US" smtClean="0">
                          <a:solidFill>
                            <a:srgbClr val="FFFF00"/>
                          </a:solidFill>
                          <a:latin typeface="Cambria Math" panose="02040503050406030204" pitchFamily="18" charset="0"/>
                        </a:rPr>
                        <m:t> </m:t>
                      </m:r>
                      <m:r>
                        <m:rPr>
                          <m:sty m:val="p"/>
                        </m:rPr>
                        <a:rPr lang="en-US" smtClean="0">
                          <a:solidFill>
                            <a:srgbClr val="FFFF00"/>
                          </a:solidFill>
                          <a:latin typeface="Cambria Math" panose="02040503050406030204" pitchFamily="18" charset="0"/>
                        </a:rPr>
                        <m:t>option</m:t>
                      </m:r>
                      <m:r>
                        <a:rPr lang="en-US" smtClean="0">
                          <a:solidFill>
                            <a:srgbClr val="FFFF00"/>
                          </a:solidFill>
                          <a:latin typeface="Cambria Math" panose="02040503050406030204" pitchFamily="18" charset="0"/>
                        </a:rPr>
                        <m:t> </m:t>
                      </m:r>
                      <m:r>
                        <m:rPr>
                          <m:sty m:val="p"/>
                        </m:rPr>
                        <a:rPr lang="en-US" smtClean="0">
                          <a:solidFill>
                            <a:srgbClr val="FFFF00"/>
                          </a:solidFill>
                          <a:latin typeface="Cambria Math" panose="02040503050406030204" pitchFamily="18" charset="0"/>
                        </a:rPr>
                        <m:t>payoff</m:t>
                      </m:r>
                      <m:r>
                        <a:rPr lang="en-US" smtClean="0">
                          <a:solidFill>
                            <a:srgbClr val="FFFF00"/>
                          </a:solidFill>
                          <a:latin typeface="Cambria Math" panose="02040503050406030204" pitchFamily="18" charset="0"/>
                        </a:rPr>
                        <m:t>=</m:t>
                      </m:r>
                      <m:r>
                        <m:rPr>
                          <m:sty m:val="p"/>
                        </m:rPr>
                        <a:rPr lang="en-US" smtClean="0">
                          <a:solidFill>
                            <a:srgbClr val="FFFF00"/>
                          </a:solidFill>
                          <a:latin typeface="Cambria Math" panose="02040503050406030204" pitchFamily="18" charset="0"/>
                        </a:rPr>
                        <m:t>S</m:t>
                      </m:r>
                      <m:sSup>
                        <m:sSupPr>
                          <m:ctrlPr>
                            <a:rPr lang="en-US" i="1">
                              <a:solidFill>
                                <a:srgbClr val="FFFF00"/>
                              </a:solidFill>
                              <a:latin typeface="Cambria Math" panose="02040503050406030204" pitchFamily="18" charset="0"/>
                            </a:rPr>
                          </m:ctrlPr>
                        </m:sSupPr>
                        <m:e>
                          <m:r>
                            <m:rPr>
                              <m:sty m:val="p"/>
                            </m:rPr>
                            <a:rPr lang="en-US">
                              <a:solidFill>
                                <a:srgbClr val="FFFF00"/>
                              </a:solidFill>
                              <a:latin typeface="Cambria Math" panose="02040503050406030204" pitchFamily="18" charset="0"/>
                            </a:rPr>
                            <m:t>e</m:t>
                          </m:r>
                        </m:e>
                        <m:sup>
                          <m:r>
                            <a:rPr lang="en-US">
                              <a:solidFill>
                                <a:srgbClr val="FFFF00"/>
                              </a:solidFill>
                              <a:latin typeface="Cambria Math" panose="02040503050406030204" pitchFamily="18" charset="0"/>
                            </a:rPr>
                            <m:t>−</m:t>
                          </m:r>
                          <m:r>
                            <m:rPr>
                              <m:sty m:val="p"/>
                            </m:rPr>
                            <a:rPr lang="en-US">
                              <a:solidFill>
                                <a:srgbClr val="FFFF00"/>
                              </a:solidFill>
                              <a:latin typeface="Cambria Math" panose="02040503050406030204" pitchFamily="18" charset="0"/>
                            </a:rPr>
                            <m:t>δ</m:t>
                          </m:r>
                          <m:r>
                            <a:rPr lang="en-US">
                              <a:solidFill>
                                <a:srgbClr val="FFFF00"/>
                              </a:solidFill>
                              <a:latin typeface="Cambria Math" panose="02040503050406030204" pitchFamily="18" charset="0"/>
                            </a:rPr>
                            <m:t>.</m:t>
                          </m:r>
                          <m:r>
                            <m:rPr>
                              <m:sty m:val="p"/>
                            </m:rPr>
                            <a:rPr lang="en-US">
                              <a:solidFill>
                                <a:srgbClr val="FFFF00"/>
                              </a:solidFill>
                              <a:latin typeface="Cambria Math" panose="02040503050406030204" pitchFamily="18" charset="0"/>
                            </a:rPr>
                            <m:t>t</m:t>
                          </m:r>
                        </m:sup>
                      </m:sSup>
                      <m:r>
                        <a:rPr lang="en-US">
                          <a:solidFill>
                            <a:srgbClr val="FFFF00"/>
                          </a:solidFill>
                          <a:latin typeface="Cambria Math" panose="02040503050406030204" pitchFamily="18" charset="0"/>
                        </a:rPr>
                        <m:t> .</m:t>
                      </m:r>
                      <m:r>
                        <m:rPr>
                          <m:sty m:val="p"/>
                        </m:rPr>
                        <a:rPr lang="en-US">
                          <a:solidFill>
                            <a:srgbClr val="FFFF00"/>
                          </a:solidFill>
                          <a:latin typeface="Cambria Math" panose="02040503050406030204" pitchFamily="18" charset="0"/>
                        </a:rPr>
                        <m:t>N</m:t>
                      </m:r>
                      <m:r>
                        <a:rPr lang="en-US">
                          <a:solidFill>
                            <a:srgbClr val="FFFF00"/>
                          </a:solidFill>
                          <a:latin typeface="Cambria Math" panose="02040503050406030204" pitchFamily="18" charset="0"/>
                        </a:rPr>
                        <m:t> </m:t>
                      </m:r>
                      <m:d>
                        <m:dPr>
                          <m:ctrlPr>
                            <a:rPr lang="en-US" i="1">
                              <a:solidFill>
                                <a:srgbClr val="FFFF00"/>
                              </a:solidFill>
                              <a:latin typeface="Cambria Math" panose="02040503050406030204" pitchFamily="18" charset="0"/>
                            </a:rPr>
                          </m:ctrlPr>
                        </m:dPr>
                        <m:e>
                          <m:r>
                            <m:rPr>
                              <m:sty m:val="p"/>
                            </m:rPr>
                            <a:rPr lang="en-US">
                              <a:solidFill>
                                <a:srgbClr val="FFFF00"/>
                              </a:solidFill>
                              <a:latin typeface="Cambria Math" panose="02040503050406030204" pitchFamily="18" charset="0"/>
                            </a:rPr>
                            <m:t>d</m:t>
                          </m:r>
                          <m:r>
                            <a:rPr lang="en-US">
                              <a:solidFill>
                                <a:srgbClr val="FFFF00"/>
                              </a:solidFill>
                              <a:latin typeface="Cambria Math" panose="02040503050406030204" pitchFamily="18" charset="0"/>
                            </a:rPr>
                            <m:t>1</m:t>
                          </m:r>
                        </m:e>
                      </m:d>
                      <m:r>
                        <a:rPr lang="en-US">
                          <a:solidFill>
                            <a:srgbClr val="FFFF00"/>
                          </a:solidFill>
                          <a:latin typeface="Cambria Math" panose="02040503050406030204" pitchFamily="18" charset="0"/>
                        </a:rPr>
                        <m:t>−</m:t>
                      </m:r>
                      <m:r>
                        <m:rPr>
                          <m:sty m:val="p"/>
                        </m:rPr>
                        <a:rPr lang="en-US">
                          <a:solidFill>
                            <a:srgbClr val="FFFF00"/>
                          </a:solidFill>
                          <a:latin typeface="Cambria Math" panose="02040503050406030204" pitchFamily="18" charset="0"/>
                        </a:rPr>
                        <m:t>X</m:t>
                      </m:r>
                      <m:sSup>
                        <m:sSupPr>
                          <m:ctrlPr>
                            <a:rPr lang="en-US" i="1">
                              <a:solidFill>
                                <a:srgbClr val="FFFF00"/>
                              </a:solidFill>
                              <a:latin typeface="Cambria Math" panose="02040503050406030204" pitchFamily="18" charset="0"/>
                            </a:rPr>
                          </m:ctrlPr>
                        </m:sSupPr>
                        <m:e>
                          <m:r>
                            <m:rPr>
                              <m:sty m:val="p"/>
                            </m:rPr>
                            <a:rPr lang="en-US">
                              <a:solidFill>
                                <a:srgbClr val="FFFF00"/>
                              </a:solidFill>
                              <a:latin typeface="Cambria Math" panose="02040503050406030204" pitchFamily="18" charset="0"/>
                            </a:rPr>
                            <m:t>e</m:t>
                          </m:r>
                        </m:e>
                        <m:sup>
                          <m:r>
                            <a:rPr lang="en-US">
                              <a:solidFill>
                                <a:srgbClr val="FFFF00"/>
                              </a:solidFill>
                              <a:latin typeface="Cambria Math" panose="02040503050406030204" pitchFamily="18" charset="0"/>
                            </a:rPr>
                            <m:t>−</m:t>
                          </m:r>
                          <m:r>
                            <m:rPr>
                              <m:sty m:val="p"/>
                            </m:rPr>
                            <a:rPr lang="en-US">
                              <a:solidFill>
                                <a:srgbClr val="FFFF00"/>
                              </a:solidFill>
                              <a:latin typeface="Cambria Math" panose="02040503050406030204" pitchFamily="18" charset="0"/>
                            </a:rPr>
                            <m:t>i</m:t>
                          </m:r>
                          <m:r>
                            <a:rPr lang="en-US">
                              <a:solidFill>
                                <a:srgbClr val="FFFF00"/>
                              </a:solidFill>
                              <a:latin typeface="Cambria Math" panose="02040503050406030204" pitchFamily="18" charset="0"/>
                            </a:rPr>
                            <m:t>.</m:t>
                          </m:r>
                          <m:r>
                            <m:rPr>
                              <m:sty m:val="p"/>
                            </m:rPr>
                            <a:rPr lang="en-US">
                              <a:solidFill>
                                <a:srgbClr val="FFFF00"/>
                              </a:solidFill>
                              <a:latin typeface="Cambria Math" panose="02040503050406030204" pitchFamily="18" charset="0"/>
                            </a:rPr>
                            <m:t>t</m:t>
                          </m:r>
                        </m:sup>
                      </m:sSup>
                      <m:r>
                        <a:rPr lang="en-US">
                          <a:solidFill>
                            <a:srgbClr val="FFFF00"/>
                          </a:solidFill>
                          <a:latin typeface="Cambria Math" panose="02040503050406030204" pitchFamily="18" charset="0"/>
                        </a:rPr>
                        <m:t>.</m:t>
                      </m:r>
                      <m:r>
                        <m:rPr>
                          <m:sty m:val="p"/>
                        </m:rPr>
                        <a:rPr lang="en-US">
                          <a:solidFill>
                            <a:srgbClr val="FFFF00"/>
                          </a:solidFill>
                          <a:latin typeface="Cambria Math" panose="02040503050406030204" pitchFamily="18" charset="0"/>
                        </a:rPr>
                        <m:t>N</m:t>
                      </m:r>
                      <m:r>
                        <a:rPr lang="en-US">
                          <a:solidFill>
                            <a:srgbClr val="FFFF00"/>
                          </a:solidFill>
                          <a:latin typeface="Cambria Math" panose="02040503050406030204" pitchFamily="18" charset="0"/>
                        </a:rPr>
                        <m:t> (</m:t>
                      </m:r>
                      <m:r>
                        <m:rPr>
                          <m:sty m:val="p"/>
                        </m:rPr>
                        <a:rPr lang="en-US">
                          <a:solidFill>
                            <a:srgbClr val="FFFF00"/>
                          </a:solidFill>
                          <a:latin typeface="Cambria Math" panose="02040503050406030204" pitchFamily="18" charset="0"/>
                        </a:rPr>
                        <m:t>d</m:t>
                      </m:r>
                      <m:r>
                        <a:rPr lang="en-US">
                          <a:solidFill>
                            <a:srgbClr val="FFFF00"/>
                          </a:solidFill>
                          <a:latin typeface="Cambria Math" panose="02040503050406030204" pitchFamily="18" charset="0"/>
                        </a:rPr>
                        <m:t>2)</m:t>
                      </m:r>
                    </m:oMath>
                  </m:oMathPara>
                </a14:m>
                <a:endParaRPr lang="en-US" dirty="0">
                  <a:solidFill>
                    <a:srgbClr val="FFFF00"/>
                  </a:solidFill>
                </a:endParaRPr>
              </a:p>
              <a:p>
                <a:pPr marL="231775" lvl="1" indent="0">
                  <a:buNone/>
                </a:pPr>
                <a:r>
                  <a:rPr lang="en-US" i="1" dirty="0"/>
                  <a:t>	where S is the stock price, δ is the dividend yield, t is time until expiration, X is the option exercise price, i is the risk-free interest rate, and N is the normal distribution.</a:t>
                </a:r>
                <a:endParaRPr lang="en-US" dirty="0"/>
              </a:p>
              <a:p>
                <a:pPr marL="0" indent="0">
                  <a:buNone/>
                </a:pPr>
                <a:r>
                  <a:rPr lang="en-US" b="1" dirty="0"/>
                  <a:t>		</a:t>
                </a:r>
                <a14:m>
                  <m:oMath xmlns:m="http://schemas.openxmlformats.org/officeDocument/2006/math">
                    <m:r>
                      <a:rPr lang="en-US" b="1" smtClean="0">
                        <a:solidFill>
                          <a:srgbClr val="FFFF00"/>
                        </a:solidFill>
                        <a:latin typeface="Cambria Math" panose="02040503050406030204" pitchFamily="18" charset="0"/>
                      </a:rPr>
                      <m:t>𝐝𝟏</m:t>
                    </m:r>
                    <m:r>
                      <a:rPr lang="en-US" b="1" smtClean="0">
                        <a:solidFill>
                          <a:srgbClr val="FFFF00"/>
                        </a:solidFill>
                        <a:latin typeface="Cambria Math" panose="02040503050406030204" pitchFamily="18" charset="0"/>
                      </a:rPr>
                      <m:t>=</m:t>
                    </m:r>
                    <m:f>
                      <m:fPr>
                        <m:ctrlPr>
                          <a:rPr lang="en-US" i="1">
                            <a:solidFill>
                              <a:srgbClr val="FFFF00"/>
                            </a:solidFill>
                            <a:latin typeface="Cambria Math" panose="02040503050406030204" pitchFamily="18" charset="0"/>
                          </a:rPr>
                        </m:ctrlPr>
                      </m:fPr>
                      <m:num>
                        <m:d>
                          <m:dPr>
                            <m:begChr m:val="["/>
                            <m:endChr m:val="]"/>
                            <m:ctrlPr>
                              <a:rPr lang="en-US" i="1">
                                <a:solidFill>
                                  <a:srgbClr val="FFFF00"/>
                                </a:solidFill>
                                <a:latin typeface="Cambria Math" panose="02040503050406030204" pitchFamily="18" charset="0"/>
                              </a:rPr>
                            </m:ctrlPr>
                          </m:dPr>
                          <m:e>
                            <m:func>
                              <m:funcPr>
                                <m:ctrlPr>
                                  <a:rPr lang="en-US" i="1">
                                    <a:solidFill>
                                      <a:srgbClr val="FFFF00"/>
                                    </a:solidFill>
                                    <a:latin typeface="Cambria Math" panose="02040503050406030204" pitchFamily="18" charset="0"/>
                                  </a:rPr>
                                </m:ctrlPr>
                              </m:funcPr>
                              <m:fName>
                                <m:r>
                                  <a:rPr lang="en-US" b="1">
                                    <a:solidFill>
                                      <a:srgbClr val="FFFF00"/>
                                    </a:solidFill>
                                    <a:latin typeface="Cambria Math" panose="02040503050406030204" pitchFamily="18" charset="0"/>
                                  </a:rPr>
                                  <m:t>𝐥𝐧</m:t>
                                </m:r>
                              </m:fName>
                              <m:e>
                                <m:d>
                                  <m:dPr>
                                    <m:ctrlPr>
                                      <a:rPr lang="en-US" i="1">
                                        <a:solidFill>
                                          <a:srgbClr val="FFFF00"/>
                                        </a:solidFill>
                                        <a:latin typeface="Cambria Math" panose="02040503050406030204" pitchFamily="18" charset="0"/>
                                      </a:rPr>
                                    </m:ctrlPr>
                                  </m:dPr>
                                  <m:e>
                                    <m:f>
                                      <m:fPr>
                                        <m:ctrlPr>
                                          <a:rPr lang="en-US" i="1">
                                            <a:solidFill>
                                              <a:srgbClr val="FFFF00"/>
                                            </a:solidFill>
                                            <a:latin typeface="Cambria Math" panose="02040503050406030204" pitchFamily="18" charset="0"/>
                                          </a:rPr>
                                        </m:ctrlPr>
                                      </m:fPr>
                                      <m:num>
                                        <m:r>
                                          <a:rPr lang="en-US" b="1">
                                            <a:solidFill>
                                              <a:srgbClr val="FFFF00"/>
                                            </a:solidFill>
                                            <a:latin typeface="Cambria Math" panose="02040503050406030204" pitchFamily="18" charset="0"/>
                                          </a:rPr>
                                          <m:t>𝐒</m:t>
                                        </m:r>
                                      </m:num>
                                      <m:den>
                                        <m:r>
                                          <a:rPr lang="en-US" b="1">
                                            <a:solidFill>
                                              <a:srgbClr val="FFFF00"/>
                                            </a:solidFill>
                                            <a:latin typeface="Cambria Math" panose="02040503050406030204" pitchFamily="18" charset="0"/>
                                          </a:rPr>
                                          <m:t>𝐗</m:t>
                                        </m:r>
                                      </m:den>
                                    </m:f>
                                  </m:e>
                                </m:d>
                                <m:r>
                                  <a:rPr lang="en-US" b="1">
                                    <a:solidFill>
                                      <a:srgbClr val="FFFF00"/>
                                    </a:solidFill>
                                    <a:latin typeface="Cambria Math" panose="02040503050406030204" pitchFamily="18" charset="0"/>
                                  </a:rPr>
                                  <m:t>+</m:t>
                                </m:r>
                              </m:e>
                            </m:func>
                            <m:d>
                              <m:dPr>
                                <m:ctrlPr>
                                  <a:rPr lang="en-US" i="1">
                                    <a:solidFill>
                                      <a:srgbClr val="FFFF00"/>
                                    </a:solidFill>
                                    <a:latin typeface="Cambria Math" panose="02040503050406030204" pitchFamily="18" charset="0"/>
                                  </a:rPr>
                                </m:ctrlPr>
                              </m:dPr>
                              <m:e>
                                <m:r>
                                  <a:rPr lang="en-US" b="1">
                                    <a:solidFill>
                                      <a:srgbClr val="FFFF00"/>
                                    </a:solidFill>
                                    <a:latin typeface="Cambria Math" panose="02040503050406030204" pitchFamily="18" charset="0"/>
                                  </a:rPr>
                                  <m:t> </m:t>
                                </m:r>
                                <m:r>
                                  <a:rPr lang="en-US" b="1">
                                    <a:solidFill>
                                      <a:srgbClr val="FFFF00"/>
                                    </a:solidFill>
                                    <a:latin typeface="Cambria Math" panose="02040503050406030204" pitchFamily="18" charset="0"/>
                                  </a:rPr>
                                  <m:t>𝐢</m:t>
                                </m:r>
                                <m:r>
                                  <a:rPr lang="en-US" b="1">
                                    <a:solidFill>
                                      <a:srgbClr val="FFFF00"/>
                                    </a:solidFill>
                                    <a:latin typeface="Cambria Math" panose="02040503050406030204" pitchFamily="18" charset="0"/>
                                  </a:rPr>
                                  <m:t>−</m:t>
                                </m:r>
                                <m:r>
                                  <a:rPr lang="en-US" b="1">
                                    <a:solidFill>
                                      <a:srgbClr val="FFFF00"/>
                                    </a:solidFill>
                                    <a:latin typeface="Cambria Math" panose="02040503050406030204" pitchFamily="18" charset="0"/>
                                  </a:rPr>
                                  <m:t>𝛅</m:t>
                                </m:r>
                                <m:r>
                                  <a:rPr lang="en-US" b="1">
                                    <a:solidFill>
                                      <a:srgbClr val="FFFF00"/>
                                    </a:solidFill>
                                    <a:latin typeface="Cambria Math" panose="02040503050406030204" pitchFamily="18" charset="0"/>
                                  </a:rPr>
                                  <m:t>+</m:t>
                                </m:r>
                                <m:f>
                                  <m:fPr>
                                    <m:ctrlPr>
                                      <a:rPr lang="en-US" i="1">
                                        <a:solidFill>
                                          <a:srgbClr val="FFFF00"/>
                                        </a:solidFill>
                                        <a:latin typeface="Cambria Math" panose="02040503050406030204" pitchFamily="18" charset="0"/>
                                      </a:rPr>
                                    </m:ctrlPr>
                                  </m:fPr>
                                  <m:num>
                                    <m:sSup>
                                      <m:sSupPr>
                                        <m:ctrlPr>
                                          <a:rPr lang="en-US" i="1">
                                            <a:solidFill>
                                              <a:srgbClr val="FFFF00"/>
                                            </a:solidFill>
                                            <a:latin typeface="Cambria Math" panose="02040503050406030204" pitchFamily="18" charset="0"/>
                                          </a:rPr>
                                        </m:ctrlPr>
                                      </m:sSupPr>
                                      <m:e>
                                        <m:r>
                                          <a:rPr lang="en-US" b="1">
                                            <a:solidFill>
                                              <a:srgbClr val="FFFF00"/>
                                            </a:solidFill>
                                            <a:latin typeface="Cambria Math" panose="02040503050406030204" pitchFamily="18" charset="0"/>
                                          </a:rPr>
                                          <m:t>𝛔</m:t>
                                        </m:r>
                                      </m:e>
                                      <m:sup>
                                        <m:r>
                                          <a:rPr lang="en-US" b="1">
                                            <a:solidFill>
                                              <a:srgbClr val="FFFF00"/>
                                            </a:solidFill>
                                            <a:latin typeface="Cambria Math" panose="02040503050406030204" pitchFamily="18" charset="0"/>
                                          </a:rPr>
                                          <m:t>𝟐</m:t>
                                        </m:r>
                                      </m:sup>
                                    </m:sSup>
                                  </m:num>
                                  <m:den>
                                    <m:r>
                                      <a:rPr lang="en-US" b="1">
                                        <a:solidFill>
                                          <a:srgbClr val="FFFF00"/>
                                        </a:solidFill>
                                        <a:latin typeface="Cambria Math" panose="02040503050406030204" pitchFamily="18" charset="0"/>
                                      </a:rPr>
                                      <m:t>𝟐</m:t>
                                    </m:r>
                                  </m:den>
                                </m:f>
                              </m:e>
                            </m:d>
                            <m:r>
                              <a:rPr lang="en-US" b="1">
                                <a:solidFill>
                                  <a:srgbClr val="FFFF00"/>
                                </a:solidFill>
                                <a:latin typeface="Cambria Math" panose="02040503050406030204" pitchFamily="18" charset="0"/>
                              </a:rPr>
                              <m:t>.</m:t>
                            </m:r>
                            <m:r>
                              <a:rPr lang="en-US" b="1">
                                <a:solidFill>
                                  <a:srgbClr val="FFFF00"/>
                                </a:solidFill>
                                <a:latin typeface="Cambria Math" panose="02040503050406030204" pitchFamily="18" charset="0"/>
                              </a:rPr>
                              <m:t>𝐭</m:t>
                            </m:r>
                          </m:e>
                        </m:d>
                      </m:num>
                      <m:den>
                        <m:r>
                          <a:rPr lang="en-US" b="1">
                            <a:solidFill>
                              <a:srgbClr val="FFFF00"/>
                            </a:solidFill>
                            <a:latin typeface="Cambria Math" panose="02040503050406030204" pitchFamily="18" charset="0"/>
                          </a:rPr>
                          <m:t>𝛔</m:t>
                        </m:r>
                        <m:r>
                          <a:rPr lang="en-US" b="1">
                            <a:solidFill>
                              <a:srgbClr val="FFFF00"/>
                            </a:solidFill>
                            <a:latin typeface="Cambria Math" panose="02040503050406030204" pitchFamily="18" charset="0"/>
                          </a:rPr>
                          <m:t>√</m:t>
                        </m:r>
                        <m:r>
                          <a:rPr lang="en-US" b="1">
                            <a:solidFill>
                              <a:srgbClr val="FFFF00"/>
                            </a:solidFill>
                            <a:latin typeface="Cambria Math" panose="02040503050406030204" pitchFamily="18" charset="0"/>
                          </a:rPr>
                          <m:t>𝐭</m:t>
                        </m:r>
                      </m:den>
                    </m:f>
                  </m:oMath>
                </a14:m>
                <a:r>
                  <a:rPr lang="en-US" i="1" dirty="0">
                    <a:solidFill>
                      <a:srgbClr val="FFFF00"/>
                    </a:solidFill>
                  </a:rPr>
                  <a:t> and </a:t>
                </a:r>
                <a14:m>
                  <m:oMath xmlns:m="http://schemas.openxmlformats.org/officeDocument/2006/math">
                    <m:r>
                      <a:rPr lang="en-US" b="1">
                        <a:solidFill>
                          <a:srgbClr val="FFFF00"/>
                        </a:solidFill>
                        <a:latin typeface="Cambria Math" panose="02040503050406030204" pitchFamily="18" charset="0"/>
                      </a:rPr>
                      <m:t>𝐝𝟐</m:t>
                    </m:r>
                    <m:r>
                      <a:rPr lang="en-US" b="1">
                        <a:solidFill>
                          <a:srgbClr val="FFFF00"/>
                        </a:solidFill>
                        <a:latin typeface="Cambria Math" panose="02040503050406030204" pitchFamily="18" charset="0"/>
                      </a:rPr>
                      <m:t>=</m:t>
                    </m:r>
                    <m:r>
                      <a:rPr lang="en-US" b="1">
                        <a:solidFill>
                          <a:srgbClr val="FFFF00"/>
                        </a:solidFill>
                        <a:latin typeface="Cambria Math" panose="02040503050406030204" pitchFamily="18" charset="0"/>
                      </a:rPr>
                      <m:t>𝐝𝟏</m:t>
                    </m:r>
                    <m:r>
                      <a:rPr lang="en-US" b="1">
                        <a:solidFill>
                          <a:srgbClr val="FFFF00"/>
                        </a:solidFill>
                        <a:latin typeface="Cambria Math" panose="02040503050406030204" pitchFamily="18" charset="0"/>
                      </a:rPr>
                      <m:t>− </m:t>
                    </m:r>
                    <m:r>
                      <a:rPr lang="en-US" b="1">
                        <a:solidFill>
                          <a:srgbClr val="FFFF00"/>
                        </a:solidFill>
                        <a:latin typeface="Cambria Math" panose="02040503050406030204" pitchFamily="18" charset="0"/>
                      </a:rPr>
                      <m:t>𝛔</m:t>
                    </m:r>
                    <m:r>
                      <a:rPr lang="en-US" b="1">
                        <a:solidFill>
                          <a:srgbClr val="FFFF00"/>
                        </a:solidFill>
                        <a:latin typeface="Cambria Math" panose="02040503050406030204" pitchFamily="18" charset="0"/>
                      </a:rPr>
                      <m:t>√</m:t>
                    </m:r>
                    <m:r>
                      <a:rPr lang="en-US" b="1">
                        <a:solidFill>
                          <a:srgbClr val="FFFF00"/>
                        </a:solidFill>
                        <a:latin typeface="Cambria Math" panose="02040503050406030204" pitchFamily="18" charset="0"/>
                      </a:rPr>
                      <m:t>𝐭</m:t>
                    </m:r>
                  </m:oMath>
                </a14:m>
                <a:endParaRPr lang="en-US" dirty="0">
                  <a:solidFill>
                    <a:srgbClr val="FFFF00"/>
                  </a:solidFill>
                </a:endParaRPr>
              </a:p>
              <a:p>
                <a:pPr marL="0" indent="0">
                  <a:buNone/>
                </a:pPr>
                <a:r>
                  <a:rPr lang="en-US" dirty="0"/>
                  <a:t>	where S is the current stock price, X is the contractual exercise price, i is the risk-free interest rate, δ is the dividend yield, σ is the standard deviation, and t is time to expiration.</a:t>
                </a:r>
              </a:p>
            </p:txBody>
          </p:sp>
        </mc:Choice>
        <mc:Fallback xmlns="">
          <p:sp>
            <p:nvSpPr>
              <p:cNvPr id="4" name="Content Placeholder 3">
                <a:extLst>
                  <a:ext uri="{FF2B5EF4-FFF2-40B4-BE49-F238E27FC236}">
                    <a16:creationId xmlns:a16="http://schemas.microsoft.com/office/drawing/2014/main" id="{61037F2E-E991-4BC5-94AB-D4969E6C71F2}"/>
                  </a:ext>
                </a:extLst>
              </p:cNvPr>
              <p:cNvSpPr>
                <a:spLocks noGrp="1" noRot="1" noChangeAspect="1" noMove="1" noResize="1" noEditPoints="1" noAdjustHandles="1" noChangeArrowheads="1" noChangeShapeType="1" noTextEdit="1"/>
              </p:cNvSpPr>
              <p:nvPr>
                <p:ph idx="1"/>
              </p:nvPr>
            </p:nvSpPr>
            <p:spPr>
              <a:xfrm>
                <a:off x="379412" y="1066800"/>
                <a:ext cx="11353800" cy="4343400"/>
              </a:xfrm>
              <a:blipFill>
                <a:blip r:embed="rId2"/>
                <a:stretch>
                  <a:fillRect l="-805" t="-1964"/>
                </a:stretch>
              </a:blipFill>
            </p:spPr>
            <p:txBody>
              <a:bodyPr/>
              <a:lstStyle/>
              <a:p>
                <a:r>
                  <a:rPr lang="en-US">
                    <a:noFill/>
                  </a:rPr>
                  <a:t> </a:t>
                </a:r>
              </a:p>
            </p:txBody>
          </p:sp>
        </mc:Fallback>
      </mc:AlternateContent>
    </p:spTree>
    <p:extLst>
      <p:ext uri="{BB962C8B-B14F-4D97-AF65-F5344CB8AC3E}">
        <p14:creationId xmlns:p14="http://schemas.microsoft.com/office/powerpoint/2010/main" val="3839029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27012" y="160046"/>
            <a:ext cx="8343900" cy="762000"/>
          </a:xfrm>
        </p:spPr>
        <p:txBody>
          <a:bodyPr>
            <a:normAutofit fontScale="90000"/>
          </a:bodyPr>
          <a:lstStyle/>
          <a:p>
            <a:r>
              <a:rPr lang="en-US" b="1" dirty="0"/>
              <a:t>Secondary Trading Markets: An Overview</a:t>
            </a:r>
          </a:p>
        </p:txBody>
      </p:sp>
      <p:sp>
        <p:nvSpPr>
          <p:cNvPr id="9" name="Content Placeholder 8">
            <a:extLst>
              <a:ext uri="{FF2B5EF4-FFF2-40B4-BE49-F238E27FC236}">
                <a16:creationId xmlns:a16="http://schemas.microsoft.com/office/drawing/2014/main" id="{C5725650-4B5A-4BAC-9766-2BE7F1080227}"/>
              </a:ext>
            </a:extLst>
          </p:cNvPr>
          <p:cNvSpPr>
            <a:spLocks noGrp="1"/>
          </p:cNvSpPr>
          <p:nvPr>
            <p:ph idx="1"/>
          </p:nvPr>
        </p:nvSpPr>
        <p:spPr>
          <a:xfrm>
            <a:off x="379412" y="1371599"/>
            <a:ext cx="9134391" cy="4114801"/>
          </a:xfrm>
        </p:spPr>
        <p:txBody>
          <a:bodyPr>
            <a:normAutofit/>
          </a:bodyPr>
          <a:lstStyle/>
          <a:p>
            <a:r>
              <a:rPr lang="en-US" b="1" u="sng" dirty="0"/>
              <a:t>Exchange markets</a:t>
            </a:r>
            <a:r>
              <a:rPr lang="en-US" dirty="0"/>
              <a:t>: </a:t>
            </a:r>
            <a:r>
              <a:rPr lang="en-US" b="1" dirty="0"/>
              <a:t>National exchanges serve a broad base of investors and require that the stock of traded companies meet certain standards called listing requirements:</a:t>
            </a:r>
          </a:p>
          <a:p>
            <a:pPr lvl="1"/>
            <a:r>
              <a:rPr lang="en-US" b="1" dirty="0"/>
              <a:t>New York Stock Exchange (NYSE)</a:t>
            </a:r>
          </a:p>
          <a:p>
            <a:pPr lvl="1"/>
            <a:r>
              <a:rPr lang="en-US" b="1" dirty="0"/>
              <a:t>NASDAQ</a:t>
            </a:r>
          </a:p>
          <a:p>
            <a:r>
              <a:rPr lang="en-US" b="1" u="sng" dirty="0"/>
              <a:t>Electronic Communications Network (ECN) – Third Market:</a:t>
            </a:r>
            <a:r>
              <a:rPr lang="en-US" b="1" dirty="0"/>
              <a:t> Thinly traded stocks with lower transaction costs and all of the unfilled orders are available for review.</a:t>
            </a:r>
            <a:r>
              <a:rPr lang="en-US" b="1" u="sng" dirty="0"/>
              <a:t> </a:t>
            </a:r>
          </a:p>
          <a:p>
            <a:r>
              <a:rPr lang="en-US" b="1" u="sng" dirty="0"/>
              <a:t>Alternative Trading Systems (ATSs) and Dark Pools (Fourth Market)</a:t>
            </a:r>
          </a:p>
          <a:p>
            <a:endParaRPr lang="en-US" b="1" u="sng" dirty="0"/>
          </a:p>
        </p:txBody>
      </p:sp>
    </p:spTree>
    <p:extLst>
      <p:ext uri="{BB962C8B-B14F-4D97-AF65-F5344CB8AC3E}">
        <p14:creationId xmlns:p14="http://schemas.microsoft.com/office/powerpoint/2010/main" val="2878445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0812" y="0"/>
            <a:ext cx="8686800" cy="919931"/>
          </a:xfrm>
        </p:spPr>
        <p:txBody>
          <a:bodyPr>
            <a:normAutofit/>
          </a:bodyPr>
          <a:lstStyle/>
          <a:p>
            <a:r>
              <a:rPr lang="en-US" dirty="0"/>
              <a:t>Method 8: Valuation of Distress Firms</a:t>
            </a:r>
            <a:endParaRPr lang="en-US" b="1" dirty="0"/>
          </a:p>
        </p:txBody>
      </p:sp>
      <p:sp>
        <p:nvSpPr>
          <p:cNvPr id="4" name="Content Placeholder 3">
            <a:extLst>
              <a:ext uri="{FF2B5EF4-FFF2-40B4-BE49-F238E27FC236}">
                <a16:creationId xmlns:a16="http://schemas.microsoft.com/office/drawing/2014/main" id="{61037F2E-E991-4BC5-94AB-D4969E6C71F2}"/>
              </a:ext>
            </a:extLst>
          </p:cNvPr>
          <p:cNvSpPr>
            <a:spLocks noGrp="1"/>
          </p:cNvSpPr>
          <p:nvPr>
            <p:ph idx="1"/>
          </p:nvPr>
        </p:nvSpPr>
        <p:spPr>
          <a:xfrm>
            <a:off x="150812" y="1600200"/>
            <a:ext cx="5486400" cy="4379084"/>
          </a:xfrm>
          <a:ln w="34925">
            <a:solidFill>
              <a:schemeClr val="accent1"/>
            </a:solidFill>
          </a:ln>
        </p:spPr>
        <p:txBody>
          <a:bodyPr>
            <a:normAutofit/>
          </a:bodyPr>
          <a:lstStyle/>
          <a:p>
            <a:pPr marL="231775" lvl="1" indent="0">
              <a:buNone/>
            </a:pPr>
            <a:r>
              <a:rPr lang="en-US" b="1" u="sng" dirty="0"/>
              <a:t>Input</a:t>
            </a:r>
            <a:r>
              <a:rPr lang="en-US" dirty="0"/>
              <a:t>:</a:t>
            </a:r>
          </a:p>
          <a:p>
            <a:pPr lvl="2"/>
            <a:r>
              <a:rPr lang="en-US" dirty="0"/>
              <a:t>S = Value of the firm = $1 billion</a:t>
            </a:r>
          </a:p>
          <a:p>
            <a:pPr lvl="2"/>
            <a:r>
              <a:rPr lang="en-US" dirty="0"/>
              <a:t>X = Exercise price = debt value = $1,200 million</a:t>
            </a:r>
          </a:p>
          <a:p>
            <a:pPr lvl="2"/>
            <a:r>
              <a:rPr lang="en-US" dirty="0"/>
              <a:t>σ = Standard deviation of the asset = 20%</a:t>
            </a:r>
          </a:p>
          <a:p>
            <a:pPr lvl="2"/>
            <a:r>
              <a:rPr lang="en-US" dirty="0"/>
              <a:t>t = Time = term of the bond = 5 years</a:t>
            </a:r>
          </a:p>
          <a:p>
            <a:pPr lvl="2"/>
            <a:r>
              <a:rPr lang="en-US" dirty="0"/>
              <a:t>i = Risk-free rate = 3%</a:t>
            </a:r>
          </a:p>
          <a:p>
            <a:pPr lvl="2"/>
            <a:r>
              <a:rPr lang="en-US" dirty="0"/>
              <a:t>δ = Dividends = cash flow paying the equity = $0</a:t>
            </a:r>
          </a:p>
          <a:p>
            <a:pPr lvl="2"/>
            <a:r>
              <a:rPr lang="en-US" dirty="0"/>
              <a:t>C = Equity value = E =?</a:t>
            </a:r>
          </a:p>
          <a:p>
            <a:endParaRPr lang="en-US" dirty="0"/>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1506135-D12A-406C-BD35-A4340CAD7443}"/>
                  </a:ext>
                </a:extLst>
              </p:cNvPr>
              <p:cNvSpPr txBox="1"/>
              <p:nvPr/>
            </p:nvSpPr>
            <p:spPr>
              <a:xfrm>
                <a:off x="5771673" y="1600200"/>
                <a:ext cx="6131878" cy="4379084"/>
              </a:xfrm>
              <a:prstGeom prst="rect">
                <a:avLst/>
              </a:prstGeom>
              <a:noFill/>
              <a:ln w="34925">
                <a:solidFill>
                  <a:schemeClr val="accent1"/>
                </a:solidFill>
              </a:ln>
            </p:spPr>
            <p:txBody>
              <a:bodyPr wrap="square" rtlCol="0">
                <a:spAutoFit/>
              </a:bodyPr>
              <a:lstStyle/>
              <a:p>
                <a:r>
                  <a:rPr lang="en-US" b="1" u="sng" dirty="0"/>
                  <a:t>Formulas and output</a:t>
                </a:r>
                <a:r>
                  <a:rPr lang="en-US" dirty="0"/>
                  <a:t>:</a:t>
                </a:r>
              </a:p>
              <a:p>
                <a:r>
                  <a:rPr lang="en-US" dirty="0"/>
                  <a:t>Using the formula to determine the deviations d1 and d2:</a:t>
                </a:r>
              </a:p>
              <a:p>
                <a:endParaRPr lang="en-US" dirty="0"/>
              </a:p>
              <a:p>
                <a14:m>
                  <m:oMath xmlns:m="http://schemas.openxmlformats.org/officeDocument/2006/math">
                    <m:r>
                      <a:rPr lang="en-US" b="1" i="1" smtClean="0">
                        <a:solidFill>
                          <a:srgbClr val="FFFF00"/>
                        </a:solidFill>
                        <a:latin typeface="Cambria Math" panose="02040503050406030204" pitchFamily="18" charset="0"/>
                      </a:rPr>
                      <m:t>𝒅</m:t>
                    </m:r>
                    <m:r>
                      <a:rPr lang="en-US" b="1" i="1" smtClean="0">
                        <a:solidFill>
                          <a:srgbClr val="FFFF00"/>
                        </a:solidFill>
                        <a:latin typeface="Cambria Math" panose="02040503050406030204" pitchFamily="18" charset="0"/>
                      </a:rPr>
                      <m:t>𝟏</m:t>
                    </m:r>
                    <m:r>
                      <a:rPr lang="en-US" b="1" i="1" smtClean="0">
                        <a:solidFill>
                          <a:srgbClr val="FFFF00"/>
                        </a:solidFill>
                        <a:latin typeface="Cambria Math" panose="02040503050406030204" pitchFamily="18" charset="0"/>
                      </a:rPr>
                      <m:t>=</m:t>
                    </m:r>
                    <m:f>
                      <m:fPr>
                        <m:ctrlPr>
                          <a:rPr lang="en-US" b="1" i="1">
                            <a:solidFill>
                              <a:srgbClr val="FFFF00"/>
                            </a:solidFill>
                            <a:latin typeface="Cambria Math" panose="02040503050406030204" pitchFamily="18" charset="0"/>
                          </a:rPr>
                        </m:ctrlPr>
                      </m:fPr>
                      <m:num>
                        <m:d>
                          <m:dPr>
                            <m:begChr m:val="["/>
                            <m:endChr m:val="]"/>
                            <m:ctrlPr>
                              <a:rPr lang="en-US" b="1" i="1">
                                <a:solidFill>
                                  <a:srgbClr val="FFFF00"/>
                                </a:solidFill>
                                <a:latin typeface="Cambria Math" panose="02040503050406030204" pitchFamily="18" charset="0"/>
                              </a:rPr>
                            </m:ctrlPr>
                          </m:dPr>
                          <m:e>
                            <m:func>
                              <m:funcPr>
                                <m:ctrlPr>
                                  <a:rPr lang="en-US" b="1" i="1">
                                    <a:solidFill>
                                      <a:srgbClr val="FFFF00"/>
                                    </a:solidFill>
                                    <a:latin typeface="Cambria Math" panose="02040503050406030204" pitchFamily="18" charset="0"/>
                                  </a:rPr>
                                </m:ctrlPr>
                              </m:funcPr>
                              <m:fName>
                                <m:r>
                                  <a:rPr lang="en-US" b="1" i="1">
                                    <a:solidFill>
                                      <a:srgbClr val="FFFF00"/>
                                    </a:solidFill>
                                    <a:latin typeface="Cambria Math" panose="02040503050406030204" pitchFamily="18" charset="0"/>
                                  </a:rPr>
                                  <m:t>𝒍𝒏</m:t>
                                </m:r>
                              </m:fName>
                              <m:e>
                                <m:d>
                                  <m:dPr>
                                    <m:ctrlPr>
                                      <a:rPr lang="en-US" b="1" i="1">
                                        <a:solidFill>
                                          <a:srgbClr val="FFFF00"/>
                                        </a:solidFill>
                                        <a:latin typeface="Cambria Math" panose="02040503050406030204" pitchFamily="18" charset="0"/>
                                      </a:rPr>
                                    </m:ctrlPr>
                                  </m:dPr>
                                  <m:e>
                                    <m:f>
                                      <m:fPr>
                                        <m:ctrlPr>
                                          <a:rPr lang="en-US" b="1" i="1">
                                            <a:solidFill>
                                              <a:srgbClr val="FFFF00"/>
                                            </a:solidFill>
                                            <a:latin typeface="Cambria Math" panose="02040503050406030204" pitchFamily="18" charset="0"/>
                                          </a:rPr>
                                        </m:ctrlPr>
                                      </m:fPr>
                                      <m:num>
                                        <m:r>
                                          <a:rPr lang="en-US" b="1" i="1">
                                            <a:solidFill>
                                              <a:srgbClr val="FFFF00"/>
                                            </a:solidFill>
                                            <a:latin typeface="Cambria Math" panose="02040503050406030204" pitchFamily="18" charset="0"/>
                                          </a:rPr>
                                          <m:t>𝑺</m:t>
                                        </m:r>
                                      </m:num>
                                      <m:den>
                                        <m:r>
                                          <a:rPr lang="en-US" b="1" i="1">
                                            <a:solidFill>
                                              <a:srgbClr val="FFFF00"/>
                                            </a:solidFill>
                                            <a:latin typeface="Cambria Math" panose="02040503050406030204" pitchFamily="18" charset="0"/>
                                          </a:rPr>
                                          <m:t>𝑿</m:t>
                                        </m:r>
                                      </m:den>
                                    </m:f>
                                  </m:e>
                                </m:d>
                                <m:r>
                                  <a:rPr lang="en-US" b="1" i="1">
                                    <a:solidFill>
                                      <a:srgbClr val="FFFF00"/>
                                    </a:solidFill>
                                    <a:latin typeface="Cambria Math" panose="02040503050406030204" pitchFamily="18" charset="0"/>
                                  </a:rPr>
                                  <m:t>+</m:t>
                                </m:r>
                              </m:e>
                            </m:func>
                            <m:d>
                              <m:dPr>
                                <m:ctrlPr>
                                  <a:rPr lang="en-US" b="1" i="1">
                                    <a:solidFill>
                                      <a:srgbClr val="FFFF00"/>
                                    </a:solidFill>
                                    <a:latin typeface="Cambria Math" panose="02040503050406030204" pitchFamily="18" charset="0"/>
                                  </a:rPr>
                                </m:ctrlPr>
                              </m:dPr>
                              <m:e>
                                <m:r>
                                  <a:rPr lang="en-US" b="1" i="1">
                                    <a:solidFill>
                                      <a:srgbClr val="FFFF00"/>
                                    </a:solidFill>
                                    <a:latin typeface="Cambria Math" panose="02040503050406030204" pitchFamily="18" charset="0"/>
                                  </a:rPr>
                                  <m:t> </m:t>
                                </m:r>
                                <m:r>
                                  <a:rPr lang="en-US" b="1" i="1">
                                    <a:solidFill>
                                      <a:srgbClr val="FFFF00"/>
                                    </a:solidFill>
                                    <a:latin typeface="Cambria Math" panose="02040503050406030204" pitchFamily="18" charset="0"/>
                                  </a:rPr>
                                  <m:t>𝒊</m:t>
                                </m:r>
                                <m:r>
                                  <a:rPr lang="en-US" b="1" i="1">
                                    <a:solidFill>
                                      <a:srgbClr val="FFFF00"/>
                                    </a:solidFill>
                                    <a:latin typeface="Cambria Math" panose="02040503050406030204" pitchFamily="18" charset="0"/>
                                  </a:rPr>
                                  <m:t>−</m:t>
                                </m:r>
                                <m:r>
                                  <a:rPr lang="en-US" b="1" i="1">
                                    <a:solidFill>
                                      <a:srgbClr val="FFFF00"/>
                                    </a:solidFill>
                                    <a:latin typeface="Cambria Math" panose="02040503050406030204" pitchFamily="18" charset="0"/>
                                  </a:rPr>
                                  <m:t>𝜹</m:t>
                                </m:r>
                                <m:r>
                                  <a:rPr lang="en-US" b="1" i="1">
                                    <a:solidFill>
                                      <a:srgbClr val="FFFF00"/>
                                    </a:solidFill>
                                    <a:latin typeface="Cambria Math" panose="02040503050406030204" pitchFamily="18" charset="0"/>
                                  </a:rPr>
                                  <m:t>+</m:t>
                                </m:r>
                                <m:f>
                                  <m:fPr>
                                    <m:ctrlPr>
                                      <a:rPr lang="en-US" b="1" i="1">
                                        <a:solidFill>
                                          <a:srgbClr val="FFFF00"/>
                                        </a:solidFill>
                                        <a:latin typeface="Cambria Math" panose="02040503050406030204" pitchFamily="18" charset="0"/>
                                      </a:rPr>
                                    </m:ctrlPr>
                                  </m:fPr>
                                  <m:num>
                                    <m:sSup>
                                      <m:sSupPr>
                                        <m:ctrlPr>
                                          <a:rPr lang="en-US" b="1" i="1">
                                            <a:solidFill>
                                              <a:srgbClr val="FFFF00"/>
                                            </a:solidFill>
                                            <a:latin typeface="Cambria Math" panose="02040503050406030204" pitchFamily="18" charset="0"/>
                                          </a:rPr>
                                        </m:ctrlPr>
                                      </m:sSupPr>
                                      <m:e>
                                        <m:r>
                                          <a:rPr lang="en-US" b="1" i="1">
                                            <a:solidFill>
                                              <a:srgbClr val="FFFF00"/>
                                            </a:solidFill>
                                            <a:latin typeface="Cambria Math" panose="02040503050406030204" pitchFamily="18" charset="0"/>
                                          </a:rPr>
                                          <m:t>𝝈</m:t>
                                        </m:r>
                                      </m:e>
                                      <m:sup>
                                        <m:r>
                                          <a:rPr lang="en-US" b="1" i="1">
                                            <a:solidFill>
                                              <a:srgbClr val="FFFF00"/>
                                            </a:solidFill>
                                            <a:latin typeface="Cambria Math" panose="02040503050406030204" pitchFamily="18" charset="0"/>
                                          </a:rPr>
                                          <m:t>𝟐</m:t>
                                        </m:r>
                                      </m:sup>
                                    </m:sSup>
                                  </m:num>
                                  <m:den>
                                    <m:r>
                                      <a:rPr lang="en-US" b="1" i="1">
                                        <a:solidFill>
                                          <a:srgbClr val="FFFF00"/>
                                        </a:solidFill>
                                        <a:latin typeface="Cambria Math" panose="02040503050406030204" pitchFamily="18" charset="0"/>
                                      </a:rPr>
                                      <m:t>𝟐</m:t>
                                    </m:r>
                                  </m:den>
                                </m:f>
                              </m:e>
                            </m:d>
                            <m:r>
                              <a:rPr lang="en-US" b="1" i="1">
                                <a:solidFill>
                                  <a:srgbClr val="FFFF00"/>
                                </a:solidFill>
                                <a:latin typeface="Cambria Math" panose="02040503050406030204" pitchFamily="18" charset="0"/>
                              </a:rPr>
                              <m:t>.</m:t>
                            </m:r>
                            <m:r>
                              <a:rPr lang="en-US" b="1" i="1">
                                <a:solidFill>
                                  <a:srgbClr val="FFFF00"/>
                                </a:solidFill>
                                <a:latin typeface="Cambria Math" panose="02040503050406030204" pitchFamily="18" charset="0"/>
                              </a:rPr>
                              <m:t>𝒕</m:t>
                            </m:r>
                          </m:e>
                        </m:d>
                      </m:num>
                      <m:den>
                        <m:r>
                          <a:rPr lang="en-US" b="1" i="1">
                            <a:solidFill>
                              <a:srgbClr val="FFFF00"/>
                            </a:solidFill>
                            <a:latin typeface="Cambria Math" panose="02040503050406030204" pitchFamily="18" charset="0"/>
                          </a:rPr>
                          <m:t>𝝈</m:t>
                        </m:r>
                        <m:r>
                          <a:rPr lang="en-US" b="1" i="1">
                            <a:solidFill>
                              <a:srgbClr val="FFFF00"/>
                            </a:solidFill>
                            <a:latin typeface="Cambria Math" panose="02040503050406030204" pitchFamily="18" charset="0"/>
                          </a:rPr>
                          <m:t>√</m:t>
                        </m:r>
                        <m:r>
                          <a:rPr lang="en-US" b="1" i="1">
                            <a:solidFill>
                              <a:srgbClr val="FFFF00"/>
                            </a:solidFill>
                            <a:latin typeface="Cambria Math" panose="02040503050406030204" pitchFamily="18" charset="0"/>
                          </a:rPr>
                          <m:t>𝒕</m:t>
                        </m:r>
                      </m:den>
                    </m:f>
                  </m:oMath>
                </a14:m>
                <a:r>
                  <a:rPr lang="en-US" b="1" dirty="0">
                    <a:solidFill>
                      <a:srgbClr val="FFFF00"/>
                    </a:solidFill>
                  </a:rPr>
                  <a:t> and </a:t>
                </a:r>
                <a14:m>
                  <m:oMath xmlns:m="http://schemas.openxmlformats.org/officeDocument/2006/math">
                    <m:r>
                      <a:rPr lang="en-US" b="1" i="1">
                        <a:solidFill>
                          <a:srgbClr val="FFFF00"/>
                        </a:solidFill>
                        <a:latin typeface="Cambria Math" panose="02040503050406030204" pitchFamily="18" charset="0"/>
                      </a:rPr>
                      <m:t>𝒅</m:t>
                    </m:r>
                    <m:r>
                      <a:rPr lang="en-US" b="1" i="1">
                        <a:solidFill>
                          <a:srgbClr val="FFFF00"/>
                        </a:solidFill>
                        <a:latin typeface="Cambria Math" panose="02040503050406030204" pitchFamily="18" charset="0"/>
                      </a:rPr>
                      <m:t>𝟐</m:t>
                    </m:r>
                    <m:r>
                      <a:rPr lang="en-US" b="1" i="1">
                        <a:solidFill>
                          <a:srgbClr val="FFFF00"/>
                        </a:solidFill>
                        <a:latin typeface="Cambria Math" panose="02040503050406030204" pitchFamily="18" charset="0"/>
                      </a:rPr>
                      <m:t>=</m:t>
                    </m:r>
                    <m:r>
                      <a:rPr lang="en-US" b="1" i="1">
                        <a:solidFill>
                          <a:srgbClr val="FFFF00"/>
                        </a:solidFill>
                        <a:latin typeface="Cambria Math" panose="02040503050406030204" pitchFamily="18" charset="0"/>
                      </a:rPr>
                      <m:t>𝒅</m:t>
                    </m:r>
                    <m:r>
                      <a:rPr lang="en-US" b="1" i="1">
                        <a:solidFill>
                          <a:srgbClr val="FFFF00"/>
                        </a:solidFill>
                        <a:latin typeface="Cambria Math" panose="02040503050406030204" pitchFamily="18" charset="0"/>
                      </a:rPr>
                      <m:t>𝟏</m:t>
                    </m:r>
                    <m:r>
                      <a:rPr lang="en-US" b="1" i="1">
                        <a:solidFill>
                          <a:srgbClr val="FFFF00"/>
                        </a:solidFill>
                        <a:latin typeface="Cambria Math" panose="02040503050406030204" pitchFamily="18" charset="0"/>
                      </a:rPr>
                      <m:t>− </m:t>
                    </m:r>
                    <m:r>
                      <a:rPr lang="en-US" b="1" i="1">
                        <a:solidFill>
                          <a:srgbClr val="FFFF00"/>
                        </a:solidFill>
                        <a:latin typeface="Cambria Math" panose="02040503050406030204" pitchFamily="18" charset="0"/>
                      </a:rPr>
                      <m:t>𝝈</m:t>
                    </m:r>
                    <m:r>
                      <a:rPr lang="en-US" b="1" i="1">
                        <a:solidFill>
                          <a:srgbClr val="FFFF00"/>
                        </a:solidFill>
                        <a:latin typeface="Cambria Math" panose="02040503050406030204" pitchFamily="18" charset="0"/>
                      </a:rPr>
                      <m:t>√</m:t>
                    </m:r>
                    <m:r>
                      <a:rPr lang="en-US" b="1" i="1">
                        <a:solidFill>
                          <a:srgbClr val="FFFF00"/>
                        </a:solidFill>
                        <a:latin typeface="Cambria Math" panose="02040503050406030204" pitchFamily="18" charset="0"/>
                      </a:rPr>
                      <m:t>𝒕</m:t>
                    </m:r>
                  </m:oMath>
                </a14:m>
                <a:r>
                  <a:rPr lang="en-US" b="1" dirty="0">
                    <a:solidFill>
                      <a:srgbClr val="FFFF00"/>
                    </a:solidFill>
                  </a:rPr>
                  <a:t> </a:t>
                </a:r>
              </a:p>
              <a:p>
                <a:endParaRPr lang="en-US" dirty="0"/>
              </a:p>
              <a:p>
                <a14:m>
                  <m:oMath xmlns:m="http://schemas.openxmlformats.org/officeDocument/2006/math">
                    <m:r>
                      <a:rPr lang="en-US" i="1" smtClean="0">
                        <a:latin typeface="Cambria Math" panose="02040503050406030204" pitchFamily="18" charset="0"/>
                      </a:rPr>
                      <m:t> </m:t>
                    </m:r>
                  </m:oMath>
                </a14:m>
                <a:r>
                  <a:rPr lang="en-US" i="1" dirty="0"/>
                  <a:t>d1 = .7671 and </a:t>
                </a:r>
                <a14:m>
                  <m:oMath xmlns:m="http://schemas.openxmlformats.org/officeDocument/2006/math">
                    <m:r>
                      <a:rPr lang="en-US" i="1">
                        <a:latin typeface="Cambria Math" panose="02040503050406030204" pitchFamily="18" charset="0"/>
                      </a:rPr>
                      <m:t>𝑁</m:t>
                    </m:r>
                    <m:d>
                      <m:dPr>
                        <m:ctrlPr>
                          <a:rPr lang="en-US" i="1">
                            <a:latin typeface="Cambria Math" panose="02040503050406030204" pitchFamily="18" charset="0"/>
                          </a:rPr>
                        </m:ctrlPr>
                      </m:dPr>
                      <m:e>
                        <m:r>
                          <a:rPr lang="en-US" i="1">
                            <a:latin typeface="Cambria Math" panose="02040503050406030204" pitchFamily="18" charset="0"/>
                          </a:rPr>
                          <m:t>𝑑</m:t>
                        </m:r>
                        <m:r>
                          <a:rPr lang="en-US" i="1">
                            <a:latin typeface="Cambria Math" panose="02040503050406030204" pitchFamily="18" charset="0"/>
                          </a:rPr>
                          <m:t>1</m:t>
                        </m:r>
                      </m:e>
                    </m:d>
                    <m:r>
                      <a:rPr lang="en-US" i="1">
                        <a:latin typeface="Cambria Math" panose="02040503050406030204" pitchFamily="18" charset="0"/>
                      </a:rPr>
                      <m:t>=.7785 </m:t>
                    </m:r>
                  </m:oMath>
                </a14:m>
                <a:endParaRPr lang="en-US" i="1" dirty="0"/>
              </a:p>
              <a:p>
                <a:endParaRPr lang="en-US" i="1" dirty="0">
                  <a:solidFill>
                    <a:schemeClr val="tx1"/>
                  </a:solidFill>
                </a:endParaRPr>
              </a:p>
              <a:p>
                <a14:m>
                  <m:oMath xmlns:m="http://schemas.openxmlformats.org/officeDocument/2006/math">
                    <m:r>
                      <a:rPr lang="en-US" i="1">
                        <a:solidFill>
                          <a:schemeClr val="tx1"/>
                        </a:solidFill>
                        <a:latin typeface="Cambria Math" panose="02040503050406030204" pitchFamily="18" charset="0"/>
                      </a:rPr>
                      <m:t>𝑑</m:t>
                    </m:r>
                    <m:r>
                      <a:rPr lang="en-US" i="1">
                        <a:solidFill>
                          <a:schemeClr val="tx1"/>
                        </a:solidFill>
                        <a:latin typeface="Cambria Math" panose="02040503050406030204" pitchFamily="18" charset="0"/>
                      </a:rPr>
                      <m:t>2= .5678</m:t>
                    </m:r>
                  </m:oMath>
                </a14:m>
                <a:r>
                  <a:rPr lang="en-US" b="1" i="1" dirty="0">
                    <a:solidFill>
                      <a:schemeClr val="tx1"/>
                    </a:solidFill>
                  </a:rPr>
                  <a:t> </a:t>
                </a:r>
                <a:r>
                  <a:rPr lang="en-US" i="1" dirty="0">
                    <a:solidFill>
                      <a:schemeClr val="tx1"/>
                    </a:solidFill>
                  </a:rPr>
                  <a:t>and</a:t>
                </a:r>
                <a:r>
                  <a:rPr lang="en-US" b="1" i="1" dirty="0">
                    <a:solidFill>
                      <a:schemeClr val="tx1"/>
                    </a:solidFill>
                  </a:rPr>
                  <a:t> </a:t>
                </a:r>
                <a14:m>
                  <m:oMath xmlns:m="http://schemas.openxmlformats.org/officeDocument/2006/math">
                    <m:r>
                      <a:rPr lang="en-US" i="1">
                        <a:solidFill>
                          <a:schemeClr val="tx1"/>
                        </a:solidFill>
                        <a:latin typeface="Cambria Math" panose="02040503050406030204" pitchFamily="18" charset="0"/>
                      </a:rPr>
                      <m:t>𝑁</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𝑑</m:t>
                    </m:r>
                    <m:r>
                      <a:rPr lang="en-US" i="1">
                        <a:solidFill>
                          <a:schemeClr val="tx1"/>
                        </a:solidFill>
                        <a:latin typeface="Cambria Math" panose="02040503050406030204" pitchFamily="18" charset="0"/>
                      </a:rPr>
                      <m:t>2)=.7149</m:t>
                    </m:r>
                  </m:oMath>
                </a14:m>
                <a:r>
                  <a:rPr lang="en-US" b="1" i="1" dirty="0">
                    <a:solidFill>
                      <a:schemeClr val="tx1"/>
                    </a:solidFill>
                  </a:rPr>
                  <a:t> </a:t>
                </a:r>
                <a:endParaRPr lang="en-US" i="1" dirty="0">
                  <a:solidFill>
                    <a:schemeClr val="tx1"/>
                  </a:solidFill>
                </a:endParaRPr>
              </a:p>
              <a:p>
                <a:endParaRPr lang="en-US" dirty="0">
                  <a:solidFill>
                    <a:schemeClr val="tx1"/>
                  </a:solidFill>
                </a:endParaRPr>
              </a:p>
              <a:p>
                <a:r>
                  <a:rPr lang="en-US" dirty="0">
                    <a:solidFill>
                      <a:schemeClr val="tx1"/>
                    </a:solidFill>
                  </a:rPr>
                  <a:t>Using the Black Sholes formula:</a:t>
                </a:r>
              </a:p>
              <a:p>
                <a:endParaRPr lang="en-US" i="1" dirty="0">
                  <a:solidFill>
                    <a:schemeClr val="tx1"/>
                  </a:solidFill>
                </a:endParaRPr>
              </a:p>
              <a:p>
                <a:pPr/>
                <a14:m>
                  <m:oMathPara xmlns:m="http://schemas.openxmlformats.org/officeDocument/2006/math">
                    <m:oMathParaPr>
                      <m:jc m:val="centerGroup"/>
                    </m:oMathParaPr>
                    <m:oMath xmlns:m="http://schemas.openxmlformats.org/officeDocument/2006/math">
                      <m:r>
                        <a:rPr lang="en-US" i="1" smtClean="0">
                          <a:solidFill>
                            <a:srgbClr val="FFFF00"/>
                          </a:solidFill>
                          <a:latin typeface="Cambria Math" panose="02040503050406030204" pitchFamily="18" charset="0"/>
                        </a:rPr>
                        <m:t>𝐶</m:t>
                      </m:r>
                      <m:r>
                        <a:rPr lang="en-US" i="1" smtClean="0">
                          <a:solidFill>
                            <a:srgbClr val="FFFF00"/>
                          </a:solidFill>
                          <a:latin typeface="Cambria Math" panose="02040503050406030204" pitchFamily="18" charset="0"/>
                        </a:rPr>
                        <m:t> =</m:t>
                      </m:r>
                      <m:r>
                        <a:rPr lang="en-US" i="1" smtClean="0">
                          <a:solidFill>
                            <a:srgbClr val="FFFF00"/>
                          </a:solidFill>
                          <a:latin typeface="Cambria Math" panose="02040503050406030204" pitchFamily="18" charset="0"/>
                        </a:rPr>
                        <m:t>𝑆</m:t>
                      </m:r>
                      <m:sSup>
                        <m:sSupPr>
                          <m:ctrlPr>
                            <a:rPr lang="en-US" i="1">
                              <a:solidFill>
                                <a:srgbClr val="FFFF00"/>
                              </a:solidFill>
                              <a:latin typeface="Cambria Math" panose="02040503050406030204" pitchFamily="18" charset="0"/>
                            </a:rPr>
                          </m:ctrlPr>
                        </m:sSupPr>
                        <m:e>
                          <m:r>
                            <a:rPr lang="en-US" i="1">
                              <a:solidFill>
                                <a:srgbClr val="FFFF00"/>
                              </a:solidFill>
                              <a:latin typeface="Cambria Math" panose="02040503050406030204" pitchFamily="18" charset="0"/>
                            </a:rPr>
                            <m:t>𝑒</m:t>
                          </m:r>
                        </m:e>
                        <m:sup>
                          <m:r>
                            <a:rPr lang="en-US" i="1">
                              <a:solidFill>
                                <a:srgbClr val="FFFF00"/>
                              </a:solidFill>
                              <a:latin typeface="Cambria Math" panose="02040503050406030204" pitchFamily="18" charset="0"/>
                            </a:rPr>
                            <m:t>−</m:t>
                          </m:r>
                          <m:r>
                            <a:rPr lang="en-US" i="1">
                              <a:solidFill>
                                <a:srgbClr val="FFFF00"/>
                              </a:solidFill>
                              <a:latin typeface="Cambria Math" panose="02040503050406030204" pitchFamily="18" charset="0"/>
                            </a:rPr>
                            <m:t>𝛿</m:t>
                          </m:r>
                          <m:r>
                            <a:rPr lang="en-US" i="1">
                              <a:solidFill>
                                <a:srgbClr val="FFFF00"/>
                              </a:solidFill>
                              <a:latin typeface="Cambria Math" panose="02040503050406030204" pitchFamily="18" charset="0"/>
                            </a:rPr>
                            <m:t>.</m:t>
                          </m:r>
                          <m:r>
                            <a:rPr lang="en-US" i="1">
                              <a:solidFill>
                                <a:srgbClr val="FFFF00"/>
                              </a:solidFill>
                              <a:latin typeface="Cambria Math" panose="02040503050406030204" pitchFamily="18" charset="0"/>
                            </a:rPr>
                            <m:t>𝑡</m:t>
                          </m:r>
                        </m:sup>
                      </m:sSup>
                      <m:r>
                        <a:rPr lang="en-US" i="1">
                          <a:solidFill>
                            <a:srgbClr val="FFFF00"/>
                          </a:solidFill>
                          <a:latin typeface="Cambria Math" panose="02040503050406030204" pitchFamily="18" charset="0"/>
                        </a:rPr>
                        <m:t> .</m:t>
                      </m:r>
                      <m:r>
                        <a:rPr lang="en-US" i="1">
                          <a:solidFill>
                            <a:srgbClr val="FFFF00"/>
                          </a:solidFill>
                          <a:latin typeface="Cambria Math" panose="02040503050406030204" pitchFamily="18" charset="0"/>
                        </a:rPr>
                        <m:t>𝑁</m:t>
                      </m:r>
                      <m:r>
                        <a:rPr lang="en-US" i="1">
                          <a:solidFill>
                            <a:srgbClr val="FFFF00"/>
                          </a:solidFill>
                          <a:latin typeface="Cambria Math" panose="02040503050406030204" pitchFamily="18" charset="0"/>
                        </a:rPr>
                        <m:t> </m:t>
                      </m:r>
                      <m:d>
                        <m:dPr>
                          <m:ctrlPr>
                            <a:rPr lang="en-US" i="1">
                              <a:solidFill>
                                <a:srgbClr val="FFFF00"/>
                              </a:solidFill>
                              <a:latin typeface="Cambria Math" panose="02040503050406030204" pitchFamily="18" charset="0"/>
                            </a:rPr>
                          </m:ctrlPr>
                        </m:dPr>
                        <m:e>
                          <m:r>
                            <a:rPr lang="en-US" i="1">
                              <a:solidFill>
                                <a:srgbClr val="FFFF00"/>
                              </a:solidFill>
                              <a:latin typeface="Cambria Math" panose="02040503050406030204" pitchFamily="18" charset="0"/>
                            </a:rPr>
                            <m:t>𝑑</m:t>
                          </m:r>
                          <m:r>
                            <a:rPr lang="en-US" i="1">
                              <a:solidFill>
                                <a:srgbClr val="FFFF00"/>
                              </a:solidFill>
                              <a:latin typeface="Cambria Math" panose="02040503050406030204" pitchFamily="18" charset="0"/>
                            </a:rPr>
                            <m:t>1</m:t>
                          </m:r>
                        </m:e>
                      </m:d>
                      <m:r>
                        <a:rPr lang="en-US" i="1">
                          <a:solidFill>
                            <a:srgbClr val="FFFF00"/>
                          </a:solidFill>
                          <a:latin typeface="Cambria Math" panose="02040503050406030204" pitchFamily="18" charset="0"/>
                        </a:rPr>
                        <m:t>−</m:t>
                      </m:r>
                      <m:r>
                        <a:rPr lang="en-US" i="1">
                          <a:solidFill>
                            <a:srgbClr val="FFFF00"/>
                          </a:solidFill>
                          <a:latin typeface="Cambria Math" panose="02040503050406030204" pitchFamily="18" charset="0"/>
                        </a:rPr>
                        <m:t>𝑋</m:t>
                      </m:r>
                      <m:sSup>
                        <m:sSupPr>
                          <m:ctrlPr>
                            <a:rPr lang="en-US" i="1">
                              <a:solidFill>
                                <a:srgbClr val="FFFF00"/>
                              </a:solidFill>
                              <a:latin typeface="Cambria Math" panose="02040503050406030204" pitchFamily="18" charset="0"/>
                            </a:rPr>
                          </m:ctrlPr>
                        </m:sSupPr>
                        <m:e>
                          <m:r>
                            <a:rPr lang="en-US" i="1">
                              <a:solidFill>
                                <a:srgbClr val="FFFF00"/>
                              </a:solidFill>
                              <a:latin typeface="Cambria Math" panose="02040503050406030204" pitchFamily="18" charset="0"/>
                            </a:rPr>
                            <m:t>𝑒</m:t>
                          </m:r>
                        </m:e>
                        <m:sup>
                          <m:r>
                            <a:rPr lang="en-US" i="1">
                              <a:solidFill>
                                <a:srgbClr val="FFFF00"/>
                              </a:solidFill>
                              <a:latin typeface="Cambria Math" panose="02040503050406030204" pitchFamily="18" charset="0"/>
                            </a:rPr>
                            <m:t>−</m:t>
                          </m:r>
                          <m:r>
                            <a:rPr lang="en-US" i="1">
                              <a:solidFill>
                                <a:srgbClr val="FFFF00"/>
                              </a:solidFill>
                              <a:latin typeface="Cambria Math" panose="02040503050406030204" pitchFamily="18" charset="0"/>
                            </a:rPr>
                            <m:t>𝑖</m:t>
                          </m:r>
                          <m:r>
                            <a:rPr lang="en-US" i="1">
                              <a:solidFill>
                                <a:srgbClr val="FFFF00"/>
                              </a:solidFill>
                              <a:latin typeface="Cambria Math" panose="02040503050406030204" pitchFamily="18" charset="0"/>
                            </a:rPr>
                            <m:t>.</m:t>
                          </m:r>
                          <m:r>
                            <a:rPr lang="en-US" i="1">
                              <a:solidFill>
                                <a:srgbClr val="FFFF00"/>
                              </a:solidFill>
                              <a:latin typeface="Cambria Math" panose="02040503050406030204" pitchFamily="18" charset="0"/>
                            </a:rPr>
                            <m:t>𝑡</m:t>
                          </m:r>
                        </m:sup>
                      </m:sSup>
                      <m:r>
                        <a:rPr lang="en-US" i="1">
                          <a:solidFill>
                            <a:srgbClr val="FFFF00"/>
                          </a:solidFill>
                          <a:latin typeface="Cambria Math" panose="02040503050406030204" pitchFamily="18" charset="0"/>
                        </a:rPr>
                        <m:t>.</m:t>
                      </m:r>
                      <m:r>
                        <a:rPr lang="en-US" i="1">
                          <a:solidFill>
                            <a:srgbClr val="FFFF00"/>
                          </a:solidFill>
                          <a:latin typeface="Cambria Math" panose="02040503050406030204" pitchFamily="18" charset="0"/>
                        </a:rPr>
                        <m:t>𝑁</m:t>
                      </m:r>
                      <m:r>
                        <a:rPr lang="en-US" i="1">
                          <a:solidFill>
                            <a:srgbClr val="FFFF00"/>
                          </a:solidFill>
                          <a:latin typeface="Cambria Math" panose="02040503050406030204" pitchFamily="18" charset="0"/>
                        </a:rPr>
                        <m:t> (</m:t>
                      </m:r>
                      <m:r>
                        <a:rPr lang="en-US" i="1">
                          <a:solidFill>
                            <a:srgbClr val="FFFF00"/>
                          </a:solidFill>
                          <a:latin typeface="Cambria Math" panose="02040503050406030204" pitchFamily="18" charset="0"/>
                        </a:rPr>
                        <m:t>𝑑</m:t>
                      </m:r>
                      <m:r>
                        <a:rPr lang="en-US" i="1">
                          <a:solidFill>
                            <a:srgbClr val="FFFF00"/>
                          </a:solidFill>
                          <a:latin typeface="Cambria Math" panose="02040503050406030204" pitchFamily="18" charset="0"/>
                        </a:rPr>
                        <m:t>2</m:t>
                      </m:r>
                      <m:r>
                        <a:rPr lang="en-US">
                          <a:solidFill>
                            <a:srgbClr val="FFFF00"/>
                          </a:solidFill>
                          <a:latin typeface="Cambria Math" panose="02040503050406030204" pitchFamily="18" charset="0"/>
                        </a:rPr>
                        <m:t>)</m:t>
                      </m:r>
                    </m:oMath>
                  </m:oMathPara>
                </a14:m>
                <a:endParaRPr lang="en-US" dirty="0">
                  <a:solidFill>
                    <a:srgbClr val="FFFF00"/>
                  </a:solidFill>
                </a:endParaRPr>
              </a:p>
              <a:p>
                <a:endParaRPr lang="en-US" i="1" dirty="0">
                  <a:solidFill>
                    <a:schemeClr val="tx1"/>
                  </a:solidFill>
                </a:endParaRPr>
              </a:p>
              <a:p>
                <a:pPr/>
                <a14:m>
                  <m:oMathPara xmlns:m="http://schemas.openxmlformats.org/officeDocument/2006/math">
                    <m:oMathParaPr>
                      <m:jc m:val="centerGroup"/>
                    </m:oMathParaPr>
                    <m:oMath xmlns:m="http://schemas.openxmlformats.org/officeDocument/2006/math">
                      <m:r>
                        <a:rPr lang="en-US" i="1">
                          <a:solidFill>
                            <a:schemeClr val="tx1"/>
                          </a:solidFill>
                          <a:latin typeface="Cambria Math" panose="02040503050406030204" pitchFamily="18" charset="0"/>
                        </a:rPr>
                        <m:t>𝐶</m:t>
                      </m:r>
                      <m:r>
                        <a:rPr lang="en-US" i="1">
                          <a:solidFill>
                            <a:schemeClr val="tx1"/>
                          </a:solidFill>
                          <a:latin typeface="Cambria Math" panose="02040503050406030204" pitchFamily="18" charset="0"/>
                        </a:rPr>
                        <m:t> =$152.0 </m:t>
                      </m:r>
                      <m:r>
                        <a:rPr lang="en-US" b="0" i="1" smtClean="0">
                          <a:solidFill>
                            <a:schemeClr val="tx1"/>
                          </a:solidFill>
                          <a:latin typeface="Cambria Math" panose="02040503050406030204" pitchFamily="18" charset="0"/>
                        </a:rPr>
                        <m:t>𝑚𝑖𝑙𝑙𝑖𝑜𝑛</m:t>
                      </m:r>
                    </m:oMath>
                  </m:oMathPara>
                </a14:m>
                <a:endParaRPr lang="en-US" dirty="0">
                  <a:solidFill>
                    <a:schemeClr val="tx1"/>
                  </a:solidFill>
                </a:endParaRPr>
              </a:p>
            </p:txBody>
          </p:sp>
        </mc:Choice>
        <mc:Fallback xmlns="">
          <p:sp>
            <p:nvSpPr>
              <p:cNvPr id="2" name="TextBox 1">
                <a:extLst>
                  <a:ext uri="{FF2B5EF4-FFF2-40B4-BE49-F238E27FC236}">
                    <a16:creationId xmlns:a16="http://schemas.microsoft.com/office/drawing/2014/main" id="{61506135-D12A-406C-BD35-A4340CAD7443}"/>
                  </a:ext>
                </a:extLst>
              </p:cNvPr>
              <p:cNvSpPr txBox="1">
                <a:spLocks noRot="1" noChangeAspect="1" noMove="1" noResize="1" noEditPoints="1" noAdjustHandles="1" noChangeArrowheads="1" noChangeShapeType="1" noTextEdit="1"/>
              </p:cNvSpPr>
              <p:nvPr/>
            </p:nvSpPr>
            <p:spPr>
              <a:xfrm>
                <a:off x="5771673" y="1600200"/>
                <a:ext cx="6131878" cy="4379084"/>
              </a:xfrm>
              <a:prstGeom prst="rect">
                <a:avLst/>
              </a:prstGeom>
              <a:blipFill>
                <a:blip r:embed="rId2"/>
                <a:stretch>
                  <a:fillRect l="-593" t="-414"/>
                </a:stretch>
              </a:blipFill>
              <a:ln w="34925">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2992067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03212" y="87630"/>
            <a:ext cx="10515600" cy="521970"/>
          </a:xfrm>
        </p:spPr>
        <p:txBody>
          <a:bodyPr>
            <a:normAutofit fontScale="90000"/>
          </a:bodyPr>
          <a:lstStyle/>
          <a:p>
            <a:r>
              <a:rPr lang="en-US" dirty="0"/>
              <a:t>Valuation Analysis of Distress Company – AB Air Co. </a:t>
            </a:r>
            <a:endParaRPr lang="en-US" b="1" dirty="0"/>
          </a:p>
        </p:txBody>
      </p:sp>
      <p:pic>
        <p:nvPicPr>
          <p:cNvPr id="6" name="Content Placeholder 5">
            <a:extLst>
              <a:ext uri="{FF2B5EF4-FFF2-40B4-BE49-F238E27FC236}">
                <a16:creationId xmlns:a16="http://schemas.microsoft.com/office/drawing/2014/main" id="{513A1739-86DE-4E34-AB4D-8BA92F2D7D4C}"/>
              </a:ext>
            </a:extLst>
          </p:cNvPr>
          <p:cNvPicPr>
            <a:picLocks noGrp="1" noChangeAspect="1"/>
          </p:cNvPicPr>
          <p:nvPr>
            <p:ph idx="1"/>
          </p:nvPr>
        </p:nvPicPr>
        <p:blipFill>
          <a:blip r:embed="rId2"/>
          <a:stretch>
            <a:fillRect/>
          </a:stretch>
        </p:blipFill>
        <p:spPr>
          <a:xfrm>
            <a:off x="455612" y="609600"/>
            <a:ext cx="7315200" cy="6160770"/>
          </a:xfrm>
          <a:prstGeom prst="rect">
            <a:avLst/>
          </a:prstGeom>
          <a:solidFill>
            <a:schemeClr val="accent1">
              <a:lumMod val="20000"/>
              <a:lumOff val="80000"/>
            </a:schemeClr>
          </a:solidFill>
        </p:spPr>
      </p:pic>
    </p:spTree>
    <p:extLst>
      <p:ext uri="{BB962C8B-B14F-4D97-AF65-F5344CB8AC3E}">
        <p14:creationId xmlns:p14="http://schemas.microsoft.com/office/powerpoint/2010/main" val="630748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27012" y="160046"/>
            <a:ext cx="11353800" cy="762000"/>
          </a:xfrm>
        </p:spPr>
        <p:txBody>
          <a:bodyPr>
            <a:normAutofit/>
          </a:bodyPr>
          <a:lstStyle/>
          <a:p>
            <a:r>
              <a:rPr lang="en-US" b="1" dirty="0"/>
              <a:t>Secondary Trading Markets: Mutual Funds/ETF</a:t>
            </a:r>
          </a:p>
        </p:txBody>
      </p:sp>
      <p:sp>
        <p:nvSpPr>
          <p:cNvPr id="9" name="Content Placeholder 8">
            <a:extLst>
              <a:ext uri="{FF2B5EF4-FFF2-40B4-BE49-F238E27FC236}">
                <a16:creationId xmlns:a16="http://schemas.microsoft.com/office/drawing/2014/main" id="{C5725650-4B5A-4BAC-9766-2BE7F1080227}"/>
              </a:ext>
            </a:extLst>
          </p:cNvPr>
          <p:cNvSpPr>
            <a:spLocks noGrp="1"/>
          </p:cNvSpPr>
          <p:nvPr>
            <p:ph idx="1"/>
          </p:nvPr>
        </p:nvSpPr>
        <p:spPr>
          <a:xfrm>
            <a:off x="379412" y="1371599"/>
            <a:ext cx="9134391" cy="4114801"/>
          </a:xfrm>
        </p:spPr>
        <p:txBody>
          <a:bodyPr>
            <a:normAutofit/>
          </a:bodyPr>
          <a:lstStyle/>
          <a:p>
            <a:r>
              <a:rPr lang="en-US" b="1" u="sng" dirty="0"/>
              <a:t>Mutual Funds</a:t>
            </a:r>
            <a:r>
              <a:rPr lang="en-US" dirty="0"/>
              <a:t>: a pool of stocks – trade and settle once a day - higher management fees with no broker commissions.</a:t>
            </a:r>
          </a:p>
          <a:p>
            <a:r>
              <a:rPr lang="en-US" b="1" u="sng" dirty="0"/>
              <a:t>Exchange Trade Funds:</a:t>
            </a:r>
            <a:r>
              <a:rPr lang="en-US" dirty="0"/>
              <a:t> a pool of stocks – trade like stocks with lower management fees that mutual funds. Like stocks, the investor have to pay a broker commission each time they buy or sell shares</a:t>
            </a:r>
            <a:endParaRPr lang="en-US" b="1" u="sng" dirty="0"/>
          </a:p>
          <a:p>
            <a:r>
              <a:rPr lang="en-US" b="1" u="sng" dirty="0"/>
              <a:t>Alternative Trading Systems (ATSs) and Dark Pools (Fourth Market)</a:t>
            </a:r>
          </a:p>
          <a:p>
            <a:endParaRPr lang="en-US" b="1" u="sng" dirty="0"/>
          </a:p>
        </p:txBody>
      </p:sp>
    </p:spTree>
    <p:extLst>
      <p:ext uri="{BB962C8B-B14F-4D97-AF65-F5344CB8AC3E}">
        <p14:creationId xmlns:p14="http://schemas.microsoft.com/office/powerpoint/2010/main" val="14571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2455" y="352333"/>
            <a:ext cx="8948557" cy="592300"/>
          </a:xfrm>
        </p:spPr>
        <p:txBody>
          <a:bodyPr>
            <a:normAutofit/>
          </a:bodyPr>
          <a:lstStyle/>
          <a:p>
            <a:r>
              <a:rPr lang="en-US" b="1" dirty="0"/>
              <a:t>Indices and Tracking Market Performance</a:t>
            </a:r>
            <a:endParaRPr lang="en-US" dirty="0"/>
          </a:p>
        </p:txBody>
      </p:sp>
      <p:sp>
        <p:nvSpPr>
          <p:cNvPr id="4" name="Slide Number Placeholder 3"/>
          <p:cNvSpPr>
            <a:spLocks noGrp="1"/>
          </p:cNvSpPr>
          <p:nvPr>
            <p:ph type="sldNum" sz="quarter" idx="12"/>
          </p:nvPr>
        </p:nvSpPr>
        <p:spPr/>
        <p:txBody>
          <a:bodyPr/>
          <a:lstStyle/>
          <a:p>
            <a:fld id="{CC6071B7-C13E-A040-8323-8CF9E68160E2}" type="slidenum">
              <a:rPr lang="en-US" smtClean="0"/>
              <a:t>6</a:t>
            </a:fld>
            <a:endParaRPr lang="en-US"/>
          </a:p>
        </p:txBody>
      </p:sp>
      <mc:AlternateContent xmlns:mc="http://schemas.openxmlformats.org/markup-compatibility/2006" xmlns:a14="http://schemas.microsoft.com/office/drawing/2010/main">
        <mc:Choice Requires="a14">
          <p:sp>
            <p:nvSpPr>
              <p:cNvPr id="10" name="Content Placeholder 9">
                <a:extLst>
                  <a:ext uri="{FF2B5EF4-FFF2-40B4-BE49-F238E27FC236}">
                    <a16:creationId xmlns:a16="http://schemas.microsoft.com/office/drawing/2014/main" id="{6B75D936-5FCA-4D24-AB3C-DB50D7AC2B4F}"/>
                  </a:ext>
                </a:extLst>
              </p:cNvPr>
              <p:cNvSpPr>
                <a:spLocks noGrp="1"/>
              </p:cNvSpPr>
              <p:nvPr>
                <p:ph idx="1"/>
              </p:nvPr>
            </p:nvSpPr>
            <p:spPr>
              <a:xfrm>
                <a:off x="693820" y="1417265"/>
                <a:ext cx="9134391" cy="3764336"/>
              </a:xfrm>
            </p:spPr>
            <p:txBody>
              <a:bodyPr>
                <a:normAutofit/>
              </a:bodyPr>
              <a:lstStyle/>
              <a:p>
                <a:r>
                  <a:rPr lang="en-US" b="1" dirty="0"/>
                  <a:t>Indices and tracking market performance</a:t>
                </a:r>
                <a:r>
                  <a:rPr lang="en-US" dirty="0"/>
                  <a:t>: </a:t>
                </a:r>
                <a:r>
                  <a:rPr lang="en-US" b="1" dirty="0"/>
                  <a:t>A stock market index is a method of measuring the performance of a specific segment of the stock market or economy</a:t>
                </a:r>
              </a:p>
              <a:p>
                <a:pPr lvl="1"/>
                <a:r>
                  <a:rPr lang="en-US" b="1" dirty="0"/>
                  <a:t>Price weighted - </a:t>
                </a:r>
                <a:r>
                  <a:rPr lang="en-US" dirty="0"/>
                  <a:t>Dow Jones Industrial Average (DJIA)</a:t>
                </a:r>
              </a:p>
              <a:p>
                <a:pPr marL="231775" lvl="1" indent="0">
                  <a:buNone/>
                </a:pPr>
                <a:r>
                  <a:rPr lang="en-US" b="1" dirty="0"/>
                  <a:t> 	</a:t>
                </a:r>
                <a14:m>
                  <m:oMath xmlns:m="http://schemas.openxmlformats.org/officeDocument/2006/math">
                    <m:r>
                      <m:rPr>
                        <m:sty m:val="p"/>
                      </m:rPr>
                      <a:rPr lang="en-US">
                        <a:latin typeface="Cambria Math" panose="02040503050406030204" pitchFamily="18" charset="0"/>
                      </a:rPr>
                      <m:t>DJI</m:t>
                    </m:r>
                    <m:sSub>
                      <m:sSubPr>
                        <m:ctrlPr>
                          <a:rPr lang="en-US" i="1">
                            <a:latin typeface="Cambria Math" panose="02040503050406030204" pitchFamily="18" charset="0"/>
                          </a:rPr>
                        </m:ctrlPr>
                      </m:sSubPr>
                      <m:e>
                        <m:r>
                          <m:rPr>
                            <m:sty m:val="p"/>
                          </m:rPr>
                          <a:rPr lang="en-US">
                            <a:latin typeface="Cambria Math" panose="02040503050406030204" pitchFamily="18" charset="0"/>
                          </a:rPr>
                          <m:t>A</m:t>
                        </m:r>
                      </m:e>
                      <m:sub>
                        <m:r>
                          <m:rPr>
                            <m:sty m:val="p"/>
                          </m:rPr>
                          <a:rPr lang="en-US">
                            <a:latin typeface="Cambria Math" panose="02040503050406030204" pitchFamily="18" charset="0"/>
                          </a:rPr>
                          <m:t>t</m:t>
                        </m:r>
                      </m:sub>
                    </m:sSub>
                    <m:r>
                      <a:rPr lang="en-US">
                        <a:latin typeface="Cambria Math" panose="02040503050406030204" pitchFamily="18" charset="0"/>
                      </a:rPr>
                      <m:t>=</m:t>
                    </m:r>
                    <m:nary>
                      <m:naryPr>
                        <m:chr m:val="∑"/>
                        <m:limLoc m:val="undOvr"/>
                        <m:grow m:val="on"/>
                        <m:ctrlPr>
                          <a:rPr lang="en-US" i="1">
                            <a:latin typeface="Cambria Math" panose="02040503050406030204" pitchFamily="18" charset="0"/>
                          </a:rPr>
                        </m:ctrlPr>
                      </m:naryPr>
                      <m:sub>
                        <m:r>
                          <m:rPr>
                            <m:sty m:val="p"/>
                          </m:rPr>
                          <a:rPr lang="en-US">
                            <a:latin typeface="Cambria Math" panose="02040503050406030204" pitchFamily="18" charset="0"/>
                          </a:rPr>
                          <m:t>i</m:t>
                        </m:r>
                        <m:r>
                          <a:rPr lang="en-US">
                            <a:latin typeface="Cambria Math" panose="02040503050406030204" pitchFamily="18" charset="0"/>
                          </a:rPr>
                          <m:t>=1</m:t>
                        </m:r>
                      </m:sub>
                      <m:sup>
                        <m:r>
                          <a:rPr lang="en-US">
                            <a:latin typeface="Cambria Math" panose="02040503050406030204" pitchFamily="18" charset="0"/>
                          </a:rPr>
                          <m:t>30</m:t>
                        </m:r>
                      </m:sup>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m:rPr>
                                    <m:sty m:val="p"/>
                                  </m:rPr>
                                  <a:rPr lang="en-US">
                                    <a:latin typeface="Cambria Math" panose="02040503050406030204" pitchFamily="18" charset="0"/>
                                  </a:rPr>
                                  <m:t>P</m:t>
                                </m:r>
                              </m:e>
                              <m:sub>
                                <m:r>
                                  <m:rPr>
                                    <m:sty m:val="p"/>
                                  </m:rPr>
                                  <a:rPr lang="en-US">
                                    <a:latin typeface="Cambria Math" panose="02040503050406030204" pitchFamily="18" charset="0"/>
                                  </a:rPr>
                                  <m:t>it</m:t>
                                </m:r>
                              </m:sub>
                            </m:sSub>
                          </m:num>
                          <m:den>
                            <m:r>
                              <m:rPr>
                                <m:sty m:val="p"/>
                              </m:rPr>
                              <a:rPr lang="en-US">
                                <a:latin typeface="Cambria Math" panose="02040503050406030204" pitchFamily="18" charset="0"/>
                              </a:rPr>
                              <m:t>D</m:t>
                            </m:r>
                          </m:den>
                        </m:f>
                      </m:e>
                    </m:nary>
                  </m:oMath>
                </a14:m>
                <a:endParaRPr lang="en-US" dirty="0"/>
              </a:p>
              <a:p>
                <a:pPr lvl="1"/>
                <a:endParaRPr lang="en-US" b="1" dirty="0"/>
              </a:p>
              <a:p>
                <a:pPr lvl="1"/>
                <a:r>
                  <a:rPr lang="en-US" b="1" dirty="0"/>
                  <a:t>Capitalization weighted - </a:t>
                </a:r>
                <a:r>
                  <a:rPr lang="en-US" dirty="0"/>
                  <a:t>Standard &amp; Poor’s 500 (S&amp;P 500) </a:t>
                </a:r>
              </a:p>
              <a:p>
                <a:pPr marL="231775" lvl="1" indent="0">
                  <a:buNone/>
                </a:pPr>
                <a:r>
                  <a:rPr lang="en-US" b="1" dirty="0"/>
                  <a:t> 	</a:t>
                </a:r>
                <a14:m>
                  <m:oMath xmlns:m="http://schemas.openxmlformats.org/officeDocument/2006/math">
                    <m:r>
                      <m:rPr>
                        <m:sty m:val="p"/>
                      </m:rPr>
                      <a:rPr lang="en-US">
                        <a:latin typeface="Cambria Math" panose="02040503050406030204" pitchFamily="18" charset="0"/>
                      </a:rPr>
                      <m:t>Index</m:t>
                    </m:r>
                    <m:r>
                      <a:rPr lang="en-US">
                        <a:latin typeface="Cambria Math" panose="02040503050406030204" pitchFamily="18" charset="0"/>
                      </a:rPr>
                      <m:t>=</m:t>
                    </m:r>
                    <m:f>
                      <m:fPr>
                        <m:ctrlPr>
                          <a:rPr lang="en-US" i="1">
                            <a:latin typeface="Cambria Math" panose="02040503050406030204" pitchFamily="18" charset="0"/>
                          </a:rPr>
                        </m:ctrlPr>
                      </m:fPr>
                      <m:num>
                        <m:r>
                          <m:rPr>
                            <m:sty m:val="p"/>
                          </m:rPr>
                          <a:rPr lang="en-US">
                            <a:latin typeface="Cambria Math" panose="02040503050406030204" pitchFamily="18" charset="0"/>
                          </a:rPr>
                          <m:t>ΣPt</m:t>
                        </m:r>
                        <m:r>
                          <a:rPr lang="en-US">
                            <a:latin typeface="Cambria Math" panose="02040503050406030204" pitchFamily="18" charset="0"/>
                          </a:rPr>
                          <m:t>.</m:t>
                        </m:r>
                        <m:r>
                          <m:rPr>
                            <m:sty m:val="p"/>
                          </m:rPr>
                          <a:rPr lang="en-US">
                            <a:latin typeface="Cambria Math" panose="02040503050406030204" pitchFamily="18" charset="0"/>
                          </a:rPr>
                          <m:t>Qt</m:t>
                        </m:r>
                      </m:num>
                      <m:den>
                        <m:r>
                          <m:rPr>
                            <m:sty m:val="p"/>
                          </m:rPr>
                          <a:rPr lang="en-US" b="0" i="0" smtClean="0">
                            <a:latin typeface="Cambria Math" panose="02040503050406030204" pitchFamily="18" charset="0"/>
                          </a:rPr>
                          <m:t>D</m:t>
                        </m:r>
                      </m:den>
                    </m:f>
                    <m:r>
                      <a:rPr lang="en-US">
                        <a:latin typeface="Cambria Math" panose="02040503050406030204" pitchFamily="18" charset="0"/>
                      </a:rPr>
                      <m:t> </m:t>
                    </m:r>
                  </m:oMath>
                </a14:m>
                <a:endParaRPr lang="en-US" dirty="0"/>
              </a:p>
              <a:p>
                <a:pPr marL="231775" lvl="1" indent="0">
                  <a:buNone/>
                </a:pPr>
                <a:endParaRPr lang="en-US" b="1" dirty="0"/>
              </a:p>
              <a:p>
                <a:pPr lvl="1"/>
                <a:endParaRPr lang="en-US" dirty="0"/>
              </a:p>
            </p:txBody>
          </p:sp>
        </mc:Choice>
        <mc:Fallback xmlns="">
          <p:sp>
            <p:nvSpPr>
              <p:cNvPr id="10" name="Content Placeholder 9">
                <a:extLst>
                  <a:ext uri="{FF2B5EF4-FFF2-40B4-BE49-F238E27FC236}">
                    <a16:creationId xmlns:a16="http://schemas.microsoft.com/office/drawing/2014/main" id="{6B75D936-5FCA-4D24-AB3C-DB50D7AC2B4F}"/>
                  </a:ext>
                </a:extLst>
              </p:cNvPr>
              <p:cNvSpPr>
                <a:spLocks noGrp="1" noRot="1" noChangeAspect="1" noMove="1" noResize="1" noEditPoints="1" noAdjustHandles="1" noChangeArrowheads="1" noChangeShapeType="1" noTextEdit="1"/>
              </p:cNvSpPr>
              <p:nvPr>
                <p:ph idx="1"/>
              </p:nvPr>
            </p:nvSpPr>
            <p:spPr>
              <a:xfrm>
                <a:off x="693820" y="1417265"/>
                <a:ext cx="9134391" cy="3764336"/>
              </a:xfrm>
              <a:blipFill>
                <a:blip r:embed="rId4"/>
                <a:stretch>
                  <a:fillRect l="-935" t="-2265"/>
                </a:stretch>
              </a:blipFill>
            </p:spPr>
            <p:txBody>
              <a:bodyPr/>
              <a:lstStyle/>
              <a:p>
                <a:r>
                  <a:rPr lang="en-US">
                    <a:noFill/>
                  </a:rPr>
                  <a:t> </a:t>
                </a:r>
              </a:p>
            </p:txBody>
          </p:sp>
        </mc:Fallback>
      </mc:AlternateContent>
    </p:spTree>
    <p:extLst>
      <p:ext uri="{BB962C8B-B14F-4D97-AF65-F5344CB8AC3E}">
        <p14:creationId xmlns:p14="http://schemas.microsoft.com/office/powerpoint/2010/main" val="2024314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7012" y="261039"/>
            <a:ext cx="5029200" cy="592300"/>
          </a:xfrm>
        </p:spPr>
        <p:txBody>
          <a:bodyPr>
            <a:noAutofit/>
          </a:bodyPr>
          <a:lstStyle/>
          <a:p>
            <a:r>
              <a:rPr lang="en-US" dirty="0"/>
              <a:t>How to Trade Stocks</a:t>
            </a:r>
          </a:p>
        </p:txBody>
      </p:sp>
      <p:sp>
        <p:nvSpPr>
          <p:cNvPr id="4" name="Slide Number Placeholder 3"/>
          <p:cNvSpPr>
            <a:spLocks noGrp="1"/>
          </p:cNvSpPr>
          <p:nvPr>
            <p:ph type="sldNum" sz="quarter" idx="12"/>
          </p:nvPr>
        </p:nvSpPr>
        <p:spPr/>
        <p:txBody>
          <a:bodyPr/>
          <a:lstStyle/>
          <a:p>
            <a:fld id="{CC6071B7-C13E-A040-8323-8CF9E68160E2}" type="slidenum">
              <a:rPr lang="en-US" smtClean="0"/>
              <a:t>7</a:t>
            </a:fld>
            <a:endParaRPr lang="en-US"/>
          </a:p>
        </p:txBody>
      </p:sp>
      <p:sp>
        <p:nvSpPr>
          <p:cNvPr id="9" name="Content Placeholder 8">
            <a:extLst>
              <a:ext uri="{FF2B5EF4-FFF2-40B4-BE49-F238E27FC236}">
                <a16:creationId xmlns:a16="http://schemas.microsoft.com/office/drawing/2014/main" id="{D8470311-84F7-49A2-ADB2-16DFA3DE465D}"/>
              </a:ext>
            </a:extLst>
          </p:cNvPr>
          <p:cNvSpPr>
            <a:spLocks noGrp="1"/>
          </p:cNvSpPr>
          <p:nvPr>
            <p:ph idx="1"/>
          </p:nvPr>
        </p:nvSpPr>
        <p:spPr>
          <a:xfrm>
            <a:off x="531812" y="1295400"/>
            <a:ext cx="9134391" cy="5301561"/>
          </a:xfrm>
        </p:spPr>
        <p:txBody>
          <a:bodyPr>
            <a:normAutofit/>
          </a:bodyPr>
          <a:lstStyle/>
          <a:p>
            <a:r>
              <a:rPr lang="en-US" b="1" dirty="0"/>
              <a:t>Types of Orders</a:t>
            </a:r>
          </a:p>
          <a:p>
            <a:pPr lvl="1"/>
            <a:r>
              <a:rPr lang="en-US" b="1" u="sng" dirty="0"/>
              <a:t>Market Orders</a:t>
            </a:r>
            <a:r>
              <a:rPr lang="en-US" b="1" dirty="0"/>
              <a:t>: Market orders are BUY or SELL orders that need to be executed immediately at the current market price.</a:t>
            </a:r>
          </a:p>
          <a:p>
            <a:pPr marL="231775" lvl="1" indent="0">
              <a:buNone/>
            </a:pPr>
            <a:endParaRPr lang="en-US" b="1" dirty="0"/>
          </a:p>
          <a:p>
            <a:pPr lvl="1"/>
            <a:endParaRPr lang="en-US" b="1" u="sng" dirty="0"/>
          </a:p>
          <a:p>
            <a:pPr lvl="1"/>
            <a:endParaRPr lang="en-US" b="1" u="sng" dirty="0"/>
          </a:p>
          <a:p>
            <a:pPr lvl="1"/>
            <a:endParaRPr lang="en-US" b="1" u="sng" dirty="0"/>
          </a:p>
          <a:p>
            <a:pPr lvl="1"/>
            <a:endParaRPr lang="en-US" b="1" u="sng" dirty="0"/>
          </a:p>
          <a:p>
            <a:pPr lvl="1"/>
            <a:r>
              <a:rPr lang="en-US" b="1" u="sng" dirty="0"/>
              <a:t>Limit Orders</a:t>
            </a:r>
            <a:r>
              <a:rPr lang="en-US" b="1" dirty="0"/>
              <a:t>: Investors may place an order with an instruction to buy or sell at a specific price regardless what the market prices are.</a:t>
            </a:r>
          </a:p>
          <a:p>
            <a:pPr lvl="1"/>
            <a:r>
              <a:rPr lang="en-US" b="1" u="sng" dirty="0"/>
              <a:t>Stop Order (Stop-Loss Orders or Stop-Buy Orders)</a:t>
            </a:r>
            <a:r>
              <a:rPr lang="en-US" b="1" dirty="0"/>
              <a:t>: A stop order is like a limit order with a condition to buy or sell at a certain price but differing on the mechanics</a:t>
            </a:r>
            <a:r>
              <a:rPr lang="en-US" dirty="0"/>
              <a:t> </a:t>
            </a:r>
          </a:p>
          <a:p>
            <a:endParaRPr lang="en-US" dirty="0"/>
          </a:p>
        </p:txBody>
      </p:sp>
      <p:pic>
        <p:nvPicPr>
          <p:cNvPr id="2" name="Picture 1">
            <a:extLst>
              <a:ext uri="{FF2B5EF4-FFF2-40B4-BE49-F238E27FC236}">
                <a16:creationId xmlns:a16="http://schemas.microsoft.com/office/drawing/2014/main" id="{5F5F4BEE-94C7-4F04-A487-FB9FB919A95B}"/>
              </a:ext>
            </a:extLst>
          </p:cNvPr>
          <p:cNvPicPr>
            <a:picLocks noChangeAspect="1"/>
          </p:cNvPicPr>
          <p:nvPr/>
        </p:nvPicPr>
        <p:blipFill>
          <a:blip r:embed="rId2"/>
          <a:stretch>
            <a:fillRect/>
          </a:stretch>
        </p:blipFill>
        <p:spPr>
          <a:xfrm>
            <a:off x="1141412" y="2438400"/>
            <a:ext cx="2743200" cy="1981200"/>
          </a:xfrm>
          <a:prstGeom prst="rect">
            <a:avLst/>
          </a:prstGeom>
          <a:solidFill>
            <a:schemeClr val="accent1">
              <a:lumMod val="20000"/>
              <a:lumOff val="80000"/>
            </a:schemeClr>
          </a:solidFill>
        </p:spPr>
      </p:pic>
    </p:spTree>
    <p:extLst>
      <p:ext uri="{BB962C8B-B14F-4D97-AF65-F5344CB8AC3E}">
        <p14:creationId xmlns:p14="http://schemas.microsoft.com/office/powerpoint/2010/main" val="1675689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7012" y="261039"/>
            <a:ext cx="5029200" cy="592300"/>
          </a:xfrm>
        </p:spPr>
        <p:txBody>
          <a:bodyPr>
            <a:noAutofit/>
          </a:bodyPr>
          <a:lstStyle/>
          <a:p>
            <a:r>
              <a:rPr lang="en-US" b="1" dirty="0"/>
              <a:t>Types of Markets</a:t>
            </a:r>
          </a:p>
        </p:txBody>
      </p:sp>
      <p:sp>
        <p:nvSpPr>
          <p:cNvPr id="4" name="Slide Number Placeholder 3"/>
          <p:cNvSpPr>
            <a:spLocks noGrp="1"/>
          </p:cNvSpPr>
          <p:nvPr>
            <p:ph type="sldNum" sz="quarter" idx="12"/>
          </p:nvPr>
        </p:nvSpPr>
        <p:spPr/>
        <p:txBody>
          <a:bodyPr/>
          <a:lstStyle/>
          <a:p>
            <a:fld id="{CC6071B7-C13E-A040-8323-8CF9E68160E2}" type="slidenum">
              <a:rPr lang="en-US" smtClean="0"/>
              <a:t>8</a:t>
            </a:fld>
            <a:endParaRPr lang="en-US"/>
          </a:p>
        </p:txBody>
      </p:sp>
      <p:sp>
        <p:nvSpPr>
          <p:cNvPr id="9" name="Content Placeholder 8">
            <a:extLst>
              <a:ext uri="{FF2B5EF4-FFF2-40B4-BE49-F238E27FC236}">
                <a16:creationId xmlns:a16="http://schemas.microsoft.com/office/drawing/2014/main" id="{D8470311-84F7-49A2-ADB2-16DFA3DE465D}"/>
              </a:ext>
            </a:extLst>
          </p:cNvPr>
          <p:cNvSpPr>
            <a:spLocks noGrp="1"/>
          </p:cNvSpPr>
          <p:nvPr>
            <p:ph idx="1"/>
          </p:nvPr>
        </p:nvSpPr>
        <p:spPr>
          <a:xfrm>
            <a:off x="531812" y="1295400"/>
            <a:ext cx="9134391" cy="4114801"/>
          </a:xfrm>
        </p:spPr>
        <p:txBody>
          <a:bodyPr>
            <a:normAutofit/>
          </a:bodyPr>
          <a:lstStyle/>
          <a:p>
            <a:r>
              <a:rPr lang="en-US" b="1" dirty="0"/>
              <a:t>Broker Markets</a:t>
            </a:r>
          </a:p>
          <a:p>
            <a:r>
              <a:rPr lang="en-US" b="1" dirty="0"/>
              <a:t>Dealer Markets</a:t>
            </a:r>
          </a:p>
          <a:p>
            <a:endParaRPr lang="en-US" b="1" dirty="0"/>
          </a:p>
          <a:p>
            <a:endParaRPr lang="en-US" b="1" dirty="0"/>
          </a:p>
          <a:p>
            <a:pPr marL="0" indent="0">
              <a:buNone/>
            </a:pPr>
            <a:r>
              <a:rPr lang="en-US" b="1" dirty="0">
                <a:solidFill>
                  <a:srgbClr val="FFFF00"/>
                </a:solidFill>
              </a:rPr>
              <a:t>The difference between a </a:t>
            </a:r>
            <a:r>
              <a:rPr lang="en-US" b="1" u="sng" dirty="0">
                <a:solidFill>
                  <a:srgbClr val="FFFF00"/>
                </a:solidFill>
              </a:rPr>
              <a:t>broker</a:t>
            </a:r>
            <a:r>
              <a:rPr lang="en-US" b="1" dirty="0">
                <a:solidFill>
                  <a:srgbClr val="FFFF00"/>
                </a:solidFill>
              </a:rPr>
              <a:t> and a </a:t>
            </a:r>
            <a:r>
              <a:rPr lang="en-US" b="1" u="sng" dirty="0">
                <a:solidFill>
                  <a:srgbClr val="FFFF00"/>
                </a:solidFill>
              </a:rPr>
              <a:t>dealer</a:t>
            </a:r>
            <a:r>
              <a:rPr lang="en-US" b="1" dirty="0">
                <a:solidFill>
                  <a:srgbClr val="FFFF00"/>
                </a:solidFill>
              </a:rPr>
              <a:t> is that the dealer can hold his or her own inventory of stocks in addition to brokering the trades.</a:t>
            </a:r>
          </a:p>
        </p:txBody>
      </p:sp>
    </p:spTree>
    <p:extLst>
      <p:ext uri="{BB962C8B-B14F-4D97-AF65-F5344CB8AC3E}">
        <p14:creationId xmlns:p14="http://schemas.microsoft.com/office/powerpoint/2010/main" val="1981104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152400"/>
            <a:ext cx="9753600" cy="762000"/>
          </a:xfrm>
        </p:spPr>
        <p:txBody>
          <a:bodyPr>
            <a:normAutofit/>
          </a:bodyPr>
          <a:lstStyle/>
          <a:p>
            <a:r>
              <a:rPr lang="en-US" b="1" dirty="0"/>
              <a:t>Trading Strategies</a:t>
            </a:r>
          </a:p>
        </p:txBody>
      </p:sp>
      <p:sp>
        <p:nvSpPr>
          <p:cNvPr id="14" name="Content Placeholder 13"/>
          <p:cNvSpPr>
            <a:spLocks noGrp="1"/>
          </p:cNvSpPr>
          <p:nvPr>
            <p:ph idx="1"/>
          </p:nvPr>
        </p:nvSpPr>
        <p:spPr>
          <a:xfrm>
            <a:off x="303212" y="1255005"/>
            <a:ext cx="3810000" cy="3771900"/>
          </a:xfrm>
        </p:spPr>
        <p:txBody>
          <a:bodyPr>
            <a:normAutofit/>
          </a:bodyPr>
          <a:lstStyle/>
          <a:p>
            <a:pPr marL="0" indent="0">
              <a:buNone/>
            </a:pPr>
            <a:r>
              <a:rPr lang="en-US" b="1" dirty="0"/>
              <a:t>Buying on Margin Strategy: </a:t>
            </a:r>
          </a:p>
          <a:p>
            <a:pPr marL="0" indent="0">
              <a:buNone/>
            </a:pPr>
            <a:r>
              <a:rPr lang="en-US" dirty="0"/>
              <a:t>Buying on margin is when an investor is leveraging the purchase of a company’s stock or borrowing part of the initial investment from a bank or broker</a:t>
            </a:r>
            <a:endParaRPr lang="en-US" b="1" dirty="0"/>
          </a:p>
          <a:p>
            <a:endParaRPr lang="en-US" b="1" dirty="0"/>
          </a:p>
        </p:txBody>
      </p:sp>
      <p:pic>
        <p:nvPicPr>
          <p:cNvPr id="227" name="Picture 226">
            <a:extLst>
              <a:ext uri="{FF2B5EF4-FFF2-40B4-BE49-F238E27FC236}">
                <a16:creationId xmlns:a16="http://schemas.microsoft.com/office/drawing/2014/main" id="{77C5C5E2-3278-CBB8-1791-8EA8E7B0F661}"/>
              </a:ext>
            </a:extLst>
          </p:cNvPr>
          <p:cNvPicPr>
            <a:picLocks noChangeAspect="1"/>
          </p:cNvPicPr>
          <p:nvPr/>
        </p:nvPicPr>
        <p:blipFill>
          <a:blip r:embed="rId2"/>
          <a:stretch>
            <a:fillRect/>
          </a:stretch>
        </p:blipFill>
        <p:spPr>
          <a:xfrm>
            <a:off x="4618324" y="1255005"/>
            <a:ext cx="7156450" cy="4897662"/>
          </a:xfrm>
          <a:prstGeom prst="rect">
            <a:avLst/>
          </a:prstGeom>
          <a:solidFill>
            <a:schemeClr val="accent1">
              <a:lumMod val="20000"/>
              <a:lumOff val="80000"/>
            </a:schemeClr>
          </a:solidFill>
        </p:spPr>
      </p:pic>
    </p:spTree>
    <p:extLst>
      <p:ext uri="{BB962C8B-B14F-4D97-AF65-F5344CB8AC3E}">
        <p14:creationId xmlns:p14="http://schemas.microsoft.com/office/powerpoint/2010/main" val="1227252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4CBF9558-C12D-4F51-9AA3-9D0796951DBC}" vid="{FFC159E6-A134-46E7-B1A0-C306E39FC295}"/>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10349</TotalTime>
  <Words>3018</Words>
  <Application>Microsoft Office PowerPoint</Application>
  <PresentationFormat>Custom</PresentationFormat>
  <Paragraphs>250</Paragraphs>
  <Slides>41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Cambria Math</vt:lpstr>
      <vt:lpstr>Corbel</vt:lpstr>
      <vt:lpstr>Palatino Linotype</vt:lpstr>
      <vt:lpstr>Digital Blue Tunnel 16x9</vt:lpstr>
      <vt:lpstr>Secondary Markets: Stock Investments and Valuation</vt:lpstr>
      <vt:lpstr>Trading Stocks: An Overview</vt:lpstr>
      <vt:lpstr>Author’s Notes</vt:lpstr>
      <vt:lpstr>Secondary Trading Markets: An Overview</vt:lpstr>
      <vt:lpstr>Secondary Trading Markets: Mutual Funds/ETF</vt:lpstr>
      <vt:lpstr>Indices and Tracking Market Performance</vt:lpstr>
      <vt:lpstr>How to Trade Stocks</vt:lpstr>
      <vt:lpstr>Types of Markets</vt:lpstr>
      <vt:lpstr>Trading Strategies</vt:lpstr>
      <vt:lpstr>Trading Stock with Dividends and Return</vt:lpstr>
      <vt:lpstr>Trading Strategies</vt:lpstr>
      <vt:lpstr>The stockholder is entitled to receive dividends</vt:lpstr>
      <vt:lpstr>Program Trading Strategies</vt:lpstr>
      <vt:lpstr>Stocks move up and down based on many factors </vt:lpstr>
      <vt:lpstr>Stock Analysis</vt:lpstr>
      <vt:lpstr>Stock Analysis</vt:lpstr>
      <vt:lpstr>Stock Analysis</vt:lpstr>
      <vt:lpstr>Valuation Analysis Overview</vt:lpstr>
      <vt:lpstr>Valuation of Publicly Traded Companies.  Testing the current Stock Price</vt:lpstr>
      <vt:lpstr>Methods 1-6: Valuation of Public Traded Companies </vt:lpstr>
      <vt:lpstr>Methods 1-6: Valuation of Public Traded Companies </vt:lpstr>
      <vt:lpstr>Methods 1-6: Valuation of Public Traded Companies </vt:lpstr>
      <vt:lpstr>Methods 1-6: Valuation of Public Traded Companies </vt:lpstr>
      <vt:lpstr>Methods 1-6: Valuation of Public Traded Companies </vt:lpstr>
      <vt:lpstr>Methods 1-6: Valuation of Public Traded Companies </vt:lpstr>
      <vt:lpstr>Methods 1-6: Valuation of Public Traded Companies </vt:lpstr>
      <vt:lpstr>Methods 1-6: Valuation of Public Traded Companies </vt:lpstr>
      <vt:lpstr>Methods 1-6: Valuation of Public Traded Companies </vt:lpstr>
      <vt:lpstr>Methods 1-6: Valuation of Public Traded Companies </vt:lpstr>
      <vt:lpstr>Methods 1-6: Valuation of Public Traded Companies </vt:lpstr>
      <vt:lpstr>Method 7: Using the Leveraged Buyout Model (LBO) Method  </vt:lpstr>
      <vt:lpstr>Method 7: Using the Leveraged Buyout Model (LBO) Method  </vt:lpstr>
      <vt:lpstr>Method 7: Using the Leveraged Buyout Model (LBO) Method  </vt:lpstr>
      <vt:lpstr>Methods 1-7 - Summary:  </vt:lpstr>
      <vt:lpstr>Method 6: Discount Cash Flow Method (DCF) </vt:lpstr>
      <vt:lpstr>Valuation Analysis – Celerity Technology Inc </vt:lpstr>
      <vt:lpstr>Method 7: Leveraged Buyout (LBO) Method for Private Companies</vt:lpstr>
      <vt:lpstr>Method 8: Valuation of Distress Firms</vt:lpstr>
      <vt:lpstr>Method 8: Valuation of Distress Firms</vt:lpstr>
      <vt:lpstr>Method 8: Valuation of Distress Firms</vt:lpstr>
      <vt:lpstr>Valuation Analysis of Distress Company – AB Air Co.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Debt Markets: issuing Corporate Bonds 144As Private Placements</dc:title>
  <dc:creator>Chris Droussiotis</dc:creator>
  <cp:lastModifiedBy>Chris Droussiotis</cp:lastModifiedBy>
  <cp:revision>29</cp:revision>
  <dcterms:created xsi:type="dcterms:W3CDTF">2020-05-26T21:09:41Z</dcterms:created>
  <dcterms:modified xsi:type="dcterms:W3CDTF">2023-10-31T02:30:24Z</dcterms:modified>
</cp:coreProperties>
</file>