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7"/>
  </p:notesMasterIdLst>
  <p:handoutMasterIdLst>
    <p:handoutMasterId r:id="rId28"/>
  </p:handoutMasterIdLst>
  <p:sldIdLst>
    <p:sldId id="265" r:id="rId2"/>
    <p:sldId id="310" r:id="rId3"/>
    <p:sldId id="443" r:id="rId4"/>
    <p:sldId id="444" r:id="rId5"/>
    <p:sldId id="445" r:id="rId6"/>
    <p:sldId id="409" r:id="rId7"/>
    <p:sldId id="410" r:id="rId8"/>
    <p:sldId id="372" r:id="rId9"/>
    <p:sldId id="411" r:id="rId10"/>
    <p:sldId id="414" r:id="rId11"/>
    <p:sldId id="412" r:id="rId12"/>
    <p:sldId id="413" r:id="rId13"/>
    <p:sldId id="415" r:id="rId14"/>
    <p:sldId id="439" r:id="rId15"/>
    <p:sldId id="438" r:id="rId16"/>
    <p:sldId id="373" r:id="rId17"/>
    <p:sldId id="374" r:id="rId18"/>
    <p:sldId id="440" r:id="rId19"/>
    <p:sldId id="416" r:id="rId20"/>
    <p:sldId id="441" r:id="rId21"/>
    <p:sldId id="442" r:id="rId22"/>
    <p:sldId id="446" r:id="rId23"/>
    <p:sldId id="378" r:id="rId24"/>
    <p:sldId id="377" r:id="rId25"/>
    <p:sldId id="419" r:id="rId26"/>
  </p:sldIdLst>
  <p:sldSz cx="12188825" cy="6858000"/>
  <p:notesSz cx="6858000" cy="9144000"/>
  <p:custDataLst>
    <p:tags r:id="rId2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C1DD8B-86E4-45EC-A64A-D142B39B561C}" v="43" dt="2022-07-21T00:27:28.3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11" autoAdjust="0"/>
    <p:restoredTop sz="94690" autoAdjust="0"/>
  </p:normalViewPr>
  <p:slideViewPr>
    <p:cSldViewPr showGuides="1">
      <p:cViewPr varScale="1">
        <p:scale>
          <a:sx n="100" d="100"/>
          <a:sy n="100" d="100"/>
        </p:scale>
        <p:origin x="762" y="90"/>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Droussiotis" userId="66921b89f68d3868" providerId="LiveId" clId="{C5C1DD8B-86E4-45EC-A64A-D142B39B561C}"/>
    <pc:docChg chg="undo custSel delSld modSld sldOrd">
      <pc:chgData name="Chris Droussiotis" userId="66921b89f68d3868" providerId="LiveId" clId="{C5C1DD8B-86E4-45EC-A64A-D142B39B561C}" dt="2022-07-21T00:32:14.672" v="805" actId="47"/>
      <pc:docMkLst>
        <pc:docMk/>
      </pc:docMkLst>
      <pc:sldChg chg="modSp mod">
        <pc:chgData name="Chris Droussiotis" userId="66921b89f68d3868" providerId="LiveId" clId="{C5C1DD8B-86E4-45EC-A64A-D142B39B561C}" dt="2022-07-20T23:15:40.684" v="89" actId="20577"/>
        <pc:sldMkLst>
          <pc:docMk/>
          <pc:sldMk cId="2808920126" sldId="265"/>
        </pc:sldMkLst>
        <pc:spChg chg="mod">
          <ac:chgData name="Chris Droussiotis" userId="66921b89f68d3868" providerId="LiveId" clId="{C5C1DD8B-86E4-45EC-A64A-D142B39B561C}" dt="2022-07-20T23:15:40.684" v="89" actId="20577"/>
          <ac:spMkLst>
            <pc:docMk/>
            <pc:sldMk cId="2808920126" sldId="265"/>
            <ac:spMk id="2" creationId="{2778FECF-67C0-4E2F-88CA-A22E86A869CF}"/>
          </ac:spMkLst>
        </pc:spChg>
        <pc:spChg chg="mod">
          <ac:chgData name="Chris Droussiotis" userId="66921b89f68d3868" providerId="LiveId" clId="{C5C1DD8B-86E4-45EC-A64A-D142B39B561C}" dt="2022-07-20T23:15:34.981" v="87" actId="20577"/>
          <ac:spMkLst>
            <pc:docMk/>
            <pc:sldMk cId="2808920126" sldId="265"/>
            <ac:spMk id="3" creationId="{00000000-0000-0000-0000-000000000000}"/>
          </ac:spMkLst>
        </pc:spChg>
      </pc:sldChg>
      <pc:sldChg chg="modSp mod">
        <pc:chgData name="Chris Droussiotis" userId="66921b89f68d3868" providerId="LiveId" clId="{C5C1DD8B-86E4-45EC-A64A-D142B39B561C}" dt="2022-07-20T23:17:20.837" v="102" actId="12"/>
        <pc:sldMkLst>
          <pc:docMk/>
          <pc:sldMk cId="2139132589" sldId="310"/>
        </pc:sldMkLst>
        <pc:spChg chg="mod">
          <ac:chgData name="Chris Droussiotis" userId="66921b89f68d3868" providerId="LiveId" clId="{C5C1DD8B-86E4-45EC-A64A-D142B39B561C}" dt="2022-07-20T23:16:25.899" v="96" actId="20577"/>
          <ac:spMkLst>
            <pc:docMk/>
            <pc:sldMk cId="2139132589" sldId="310"/>
            <ac:spMk id="13" creationId="{00000000-0000-0000-0000-000000000000}"/>
          </ac:spMkLst>
        </pc:spChg>
        <pc:spChg chg="mod">
          <ac:chgData name="Chris Droussiotis" userId="66921b89f68d3868" providerId="LiveId" clId="{C5C1DD8B-86E4-45EC-A64A-D142B39B561C}" dt="2022-07-20T23:17:20.837" v="102" actId="12"/>
          <ac:spMkLst>
            <pc:docMk/>
            <pc:sldMk cId="2139132589" sldId="310"/>
            <ac:spMk id="14" creationId="{00000000-0000-0000-0000-000000000000}"/>
          </ac:spMkLst>
        </pc:spChg>
      </pc:sldChg>
      <pc:sldChg chg="modSp mod">
        <pc:chgData name="Chris Droussiotis" userId="66921b89f68d3868" providerId="LiveId" clId="{C5C1DD8B-86E4-45EC-A64A-D142B39B561C}" dt="2022-07-20T23:29:51.183" v="305" actId="12"/>
        <pc:sldMkLst>
          <pc:docMk/>
          <pc:sldMk cId="903056564" sldId="372"/>
        </pc:sldMkLst>
        <pc:spChg chg="mod">
          <ac:chgData name="Chris Droussiotis" userId="66921b89f68d3868" providerId="LiveId" clId="{C5C1DD8B-86E4-45EC-A64A-D142B39B561C}" dt="2022-07-20T23:29:29.062" v="302"/>
          <ac:spMkLst>
            <pc:docMk/>
            <pc:sldMk cId="903056564" sldId="372"/>
            <ac:spMk id="13" creationId="{00000000-0000-0000-0000-000000000000}"/>
          </ac:spMkLst>
        </pc:spChg>
        <pc:spChg chg="mod">
          <ac:chgData name="Chris Droussiotis" userId="66921b89f68d3868" providerId="LiveId" clId="{C5C1DD8B-86E4-45EC-A64A-D142B39B561C}" dt="2022-07-20T23:29:51.183" v="305" actId="12"/>
          <ac:spMkLst>
            <pc:docMk/>
            <pc:sldMk cId="903056564" sldId="372"/>
            <ac:spMk id="14" creationId="{00000000-0000-0000-0000-000000000000}"/>
          </ac:spMkLst>
        </pc:spChg>
      </pc:sldChg>
      <pc:sldChg chg="addSp delSp modSp mod">
        <pc:chgData name="Chris Droussiotis" userId="66921b89f68d3868" providerId="LiveId" clId="{C5C1DD8B-86E4-45EC-A64A-D142B39B561C}" dt="2022-07-21T00:27:35.095" v="621" actId="1076"/>
        <pc:sldMkLst>
          <pc:docMk/>
          <pc:sldMk cId="944997691" sldId="377"/>
        </pc:sldMkLst>
        <pc:spChg chg="add mod">
          <ac:chgData name="Chris Droussiotis" userId="66921b89f68d3868" providerId="LiveId" clId="{C5C1DD8B-86E4-45EC-A64A-D142B39B561C}" dt="2022-07-21T00:22:10.937" v="565" actId="1076"/>
          <ac:spMkLst>
            <pc:docMk/>
            <pc:sldMk cId="944997691" sldId="377"/>
            <ac:spMk id="3" creationId="{F7796AC5-8FAC-06A1-25D1-4D6CCB7AA8BD}"/>
          </ac:spMkLst>
        </pc:spChg>
        <pc:spChg chg="add del mod">
          <ac:chgData name="Chris Droussiotis" userId="66921b89f68d3868" providerId="LiveId" clId="{C5C1DD8B-86E4-45EC-A64A-D142B39B561C}" dt="2022-07-21T00:20:25.932" v="551"/>
          <ac:spMkLst>
            <pc:docMk/>
            <pc:sldMk cId="944997691" sldId="377"/>
            <ac:spMk id="4" creationId="{5C1FCA8E-CBB0-E99E-465C-57E66524961D}"/>
          </ac:spMkLst>
        </pc:spChg>
        <pc:spChg chg="add del mod">
          <ac:chgData name="Chris Droussiotis" userId="66921b89f68d3868" providerId="LiveId" clId="{C5C1DD8B-86E4-45EC-A64A-D142B39B561C}" dt="2022-07-21T00:20:25.932" v="551"/>
          <ac:spMkLst>
            <pc:docMk/>
            <pc:sldMk cId="944997691" sldId="377"/>
            <ac:spMk id="5" creationId="{393F93A2-A26D-FB52-8076-6EFFEADE6B35}"/>
          </ac:spMkLst>
        </pc:spChg>
        <pc:spChg chg="add del">
          <ac:chgData name="Chris Droussiotis" userId="66921b89f68d3868" providerId="LiveId" clId="{C5C1DD8B-86E4-45EC-A64A-D142B39B561C}" dt="2022-07-21T00:20:33.818" v="553"/>
          <ac:spMkLst>
            <pc:docMk/>
            <pc:sldMk cId="944997691" sldId="377"/>
            <ac:spMk id="6" creationId="{08C39C12-3C7D-8576-B3E2-5037B77B4DDB}"/>
          </ac:spMkLst>
        </pc:spChg>
        <pc:spChg chg="add del">
          <ac:chgData name="Chris Droussiotis" userId="66921b89f68d3868" providerId="LiveId" clId="{C5C1DD8B-86E4-45EC-A64A-D142B39B561C}" dt="2022-07-21T00:20:33.818" v="553"/>
          <ac:spMkLst>
            <pc:docMk/>
            <pc:sldMk cId="944997691" sldId="377"/>
            <ac:spMk id="7" creationId="{D442E0C8-4ACF-BB95-A839-4D57331969DC}"/>
          </ac:spMkLst>
        </pc:spChg>
        <pc:spChg chg="add del mod">
          <ac:chgData name="Chris Droussiotis" userId="66921b89f68d3868" providerId="LiveId" clId="{C5C1DD8B-86E4-45EC-A64A-D142B39B561C}" dt="2022-07-21T00:20:58.330" v="561"/>
          <ac:spMkLst>
            <pc:docMk/>
            <pc:sldMk cId="944997691" sldId="377"/>
            <ac:spMk id="8" creationId="{37963CF1-62FD-B27C-70E4-83D9A2AC634F}"/>
          </ac:spMkLst>
        </pc:spChg>
        <pc:spChg chg="add del mod">
          <ac:chgData name="Chris Droussiotis" userId="66921b89f68d3868" providerId="LiveId" clId="{C5C1DD8B-86E4-45EC-A64A-D142B39B561C}" dt="2022-07-21T00:20:58.330" v="561"/>
          <ac:spMkLst>
            <pc:docMk/>
            <pc:sldMk cId="944997691" sldId="377"/>
            <ac:spMk id="9" creationId="{E9E1EC85-B94A-BD18-0BD3-FB05BDCBB9CB}"/>
          </ac:spMkLst>
        </pc:spChg>
        <pc:spChg chg="mod">
          <ac:chgData name="Chris Droussiotis" userId="66921b89f68d3868" providerId="LiveId" clId="{C5C1DD8B-86E4-45EC-A64A-D142B39B561C}" dt="2022-07-21T00:18:34.469" v="539"/>
          <ac:spMkLst>
            <pc:docMk/>
            <pc:sldMk cId="944997691" sldId="377"/>
            <ac:spMk id="13" creationId="{00000000-0000-0000-0000-000000000000}"/>
          </ac:spMkLst>
        </pc:spChg>
        <pc:spChg chg="del">
          <ac:chgData name="Chris Droussiotis" userId="66921b89f68d3868" providerId="LiveId" clId="{C5C1DD8B-86E4-45EC-A64A-D142B39B561C}" dt="2022-07-21T00:18:50.549" v="540" actId="478"/>
          <ac:spMkLst>
            <pc:docMk/>
            <pc:sldMk cId="944997691" sldId="377"/>
            <ac:spMk id="14" creationId="{00000000-0000-0000-0000-000000000000}"/>
          </ac:spMkLst>
        </pc:spChg>
        <pc:grpChg chg="add del mod">
          <ac:chgData name="Chris Droussiotis" userId="66921b89f68d3868" providerId="LiveId" clId="{C5C1DD8B-86E4-45EC-A64A-D142B39B561C}" dt="2022-07-21T00:20:25.932" v="551"/>
          <ac:grpSpMkLst>
            <pc:docMk/>
            <pc:sldMk cId="944997691" sldId="377"/>
            <ac:grpSpMk id="11" creationId="{8FC6E1C6-FFE4-26B7-A653-6F02D4919C92}"/>
          </ac:grpSpMkLst>
        </pc:grpChg>
        <pc:grpChg chg="add del">
          <ac:chgData name="Chris Droussiotis" userId="66921b89f68d3868" providerId="LiveId" clId="{C5C1DD8B-86E4-45EC-A64A-D142B39B561C}" dt="2022-07-21T00:20:33.818" v="553"/>
          <ac:grpSpMkLst>
            <pc:docMk/>
            <pc:sldMk cId="944997691" sldId="377"/>
            <ac:grpSpMk id="16" creationId="{7A3D50D1-300F-0EC0-EBF2-838D54CDFA52}"/>
          </ac:grpSpMkLst>
        </pc:grpChg>
        <pc:grpChg chg="add del mod">
          <ac:chgData name="Chris Droussiotis" userId="66921b89f68d3868" providerId="LiveId" clId="{C5C1DD8B-86E4-45EC-A64A-D142B39B561C}" dt="2022-07-21T00:20:58.330" v="561"/>
          <ac:grpSpMkLst>
            <pc:docMk/>
            <pc:sldMk cId="944997691" sldId="377"/>
            <ac:grpSpMk id="22" creationId="{CC2084A7-6AC7-6B16-7F0A-B5A5D4C704B2}"/>
          </ac:grpSpMkLst>
        </pc:grpChg>
        <pc:graphicFrameChg chg="add mod modGraphic">
          <ac:chgData name="Chris Droussiotis" userId="66921b89f68d3868" providerId="LiveId" clId="{C5C1DD8B-86E4-45EC-A64A-D142B39B561C}" dt="2022-07-21T00:27:35.095" v="621" actId="1076"/>
          <ac:graphicFrameMkLst>
            <pc:docMk/>
            <pc:sldMk cId="944997691" sldId="377"/>
            <ac:graphicFrameMk id="10" creationId="{EA7B677B-1492-ABA7-02CD-93543135BB68}"/>
          </ac:graphicFrameMkLst>
        </pc:graphicFrameChg>
        <pc:cxnChg chg="mod">
          <ac:chgData name="Chris Droussiotis" userId="66921b89f68d3868" providerId="LiveId" clId="{C5C1DD8B-86E4-45EC-A64A-D142B39B561C}" dt="2022-07-21T00:20:24.287" v="550" actId="1076"/>
          <ac:cxnSpMkLst>
            <pc:docMk/>
            <pc:sldMk cId="944997691" sldId="377"/>
            <ac:cxnSpMk id="12" creationId="{DAAC73CF-0E00-262B-CEBB-87084AB2F1D5}"/>
          </ac:cxnSpMkLst>
        </pc:cxnChg>
        <pc:cxnChg chg="mod">
          <ac:chgData name="Chris Droussiotis" userId="66921b89f68d3868" providerId="LiveId" clId="{C5C1DD8B-86E4-45EC-A64A-D142B39B561C}" dt="2022-07-21T00:20:24.287" v="550" actId="1076"/>
          <ac:cxnSpMkLst>
            <pc:docMk/>
            <pc:sldMk cId="944997691" sldId="377"/>
            <ac:cxnSpMk id="15" creationId="{07D40CA4-9179-875B-9631-FF6768293B92}"/>
          </ac:cxnSpMkLst>
        </pc:cxnChg>
        <pc:cxnChg chg="mod">
          <ac:chgData name="Chris Droussiotis" userId="66921b89f68d3868" providerId="LiveId" clId="{C5C1DD8B-86E4-45EC-A64A-D142B39B561C}" dt="2022-07-21T00:20:47.074" v="556" actId="1076"/>
          <ac:cxnSpMkLst>
            <pc:docMk/>
            <pc:sldMk cId="944997691" sldId="377"/>
            <ac:cxnSpMk id="24" creationId="{C655C956-2AB4-F4E0-9E9B-6A35CB818476}"/>
          </ac:cxnSpMkLst>
        </pc:cxnChg>
        <pc:cxnChg chg="mod">
          <ac:chgData name="Chris Droussiotis" userId="66921b89f68d3868" providerId="LiveId" clId="{C5C1DD8B-86E4-45EC-A64A-D142B39B561C}" dt="2022-07-21T00:20:47.074" v="556" actId="1076"/>
          <ac:cxnSpMkLst>
            <pc:docMk/>
            <pc:sldMk cId="944997691" sldId="377"/>
            <ac:cxnSpMk id="26" creationId="{9D8B17F1-04F8-36AF-6B47-5386830F5BA9}"/>
          </ac:cxnSpMkLst>
        </pc:cxnChg>
      </pc:sldChg>
      <pc:sldChg chg="addSp delSp modSp mod ord">
        <pc:chgData name="Chris Droussiotis" userId="66921b89f68d3868" providerId="LiveId" clId="{C5C1DD8B-86E4-45EC-A64A-D142B39B561C}" dt="2022-07-21T00:17:49.448" v="538" actId="20577"/>
        <pc:sldMkLst>
          <pc:docMk/>
          <pc:sldMk cId="1979155302" sldId="378"/>
        </pc:sldMkLst>
        <pc:spChg chg="add mod">
          <ac:chgData name="Chris Droussiotis" userId="66921b89f68d3868" providerId="LiveId" clId="{C5C1DD8B-86E4-45EC-A64A-D142B39B561C}" dt="2022-07-21T00:17:15.349" v="511" actId="14100"/>
          <ac:spMkLst>
            <pc:docMk/>
            <pc:sldMk cId="1979155302" sldId="378"/>
            <ac:spMk id="9" creationId="{00AD623F-DEFE-1D0C-6170-4A2E056FF61F}"/>
          </ac:spMkLst>
        </pc:spChg>
        <pc:spChg chg="mod">
          <ac:chgData name="Chris Droussiotis" userId="66921b89f68d3868" providerId="LiveId" clId="{C5C1DD8B-86E4-45EC-A64A-D142B39B561C}" dt="2022-07-21T00:17:49.448" v="538" actId="20577"/>
          <ac:spMkLst>
            <pc:docMk/>
            <pc:sldMk cId="1979155302" sldId="378"/>
            <ac:spMk id="13" creationId="{00000000-0000-0000-0000-000000000000}"/>
          </ac:spMkLst>
        </pc:spChg>
        <pc:spChg chg="del">
          <ac:chgData name="Chris Droussiotis" userId="66921b89f68d3868" providerId="LiveId" clId="{C5C1DD8B-86E4-45EC-A64A-D142B39B561C}" dt="2022-07-21T00:17:01.847" v="509" actId="26606"/>
          <ac:spMkLst>
            <pc:docMk/>
            <pc:sldMk cId="1979155302" sldId="378"/>
            <ac:spMk id="30" creationId="{5F3FC718-FDE3-4EF7-921E-A5F374EAF824}"/>
          </ac:spMkLst>
        </pc:spChg>
        <pc:spChg chg="del">
          <ac:chgData name="Chris Droussiotis" userId="66921b89f68d3868" providerId="LiveId" clId="{C5C1DD8B-86E4-45EC-A64A-D142B39B561C}" dt="2022-07-21T00:17:01.847" v="509" actId="26606"/>
          <ac:spMkLst>
            <pc:docMk/>
            <pc:sldMk cId="1979155302" sldId="378"/>
            <ac:spMk id="32" creationId="{FAA0F719-3DC8-4F08-AD8F-5A845658CB9D}"/>
          </ac:spMkLst>
        </pc:spChg>
        <pc:spChg chg="del">
          <ac:chgData name="Chris Droussiotis" userId="66921b89f68d3868" providerId="LiveId" clId="{C5C1DD8B-86E4-45EC-A64A-D142B39B561C}" dt="2022-07-21T00:17:01.847" v="509" actId="26606"/>
          <ac:spMkLst>
            <pc:docMk/>
            <pc:sldMk cId="1979155302" sldId="378"/>
            <ac:spMk id="34" creationId="{7DCB61BE-FA0F-4EFB-BE0E-268BAD8E30D6}"/>
          </ac:spMkLst>
        </pc:spChg>
        <pc:spChg chg="del">
          <ac:chgData name="Chris Droussiotis" userId="66921b89f68d3868" providerId="LiveId" clId="{C5C1DD8B-86E4-45EC-A64A-D142B39B561C}" dt="2022-07-21T00:17:01.847" v="509" actId="26606"/>
          <ac:spMkLst>
            <pc:docMk/>
            <pc:sldMk cId="1979155302" sldId="378"/>
            <ac:spMk id="36" creationId="{A4B31EAA-7423-46F7-9B90-4AB2B09C35C4}"/>
          </ac:spMkLst>
        </pc:spChg>
        <pc:spChg chg="add">
          <ac:chgData name="Chris Droussiotis" userId="66921b89f68d3868" providerId="LiveId" clId="{C5C1DD8B-86E4-45EC-A64A-D142B39B561C}" dt="2022-07-21T00:17:01.847" v="509" actId="26606"/>
          <ac:spMkLst>
            <pc:docMk/>
            <pc:sldMk cId="1979155302" sldId="378"/>
            <ac:spMk id="41" creationId="{EE4E366E-272A-409E-840F-9A6A64A9E3FF}"/>
          </ac:spMkLst>
        </pc:spChg>
        <pc:spChg chg="add">
          <ac:chgData name="Chris Droussiotis" userId="66921b89f68d3868" providerId="LiveId" clId="{C5C1DD8B-86E4-45EC-A64A-D142B39B561C}" dt="2022-07-21T00:17:01.847" v="509" actId="26606"/>
          <ac:spMkLst>
            <pc:docMk/>
            <pc:sldMk cId="1979155302" sldId="378"/>
            <ac:spMk id="43" creationId="{A721560C-E4AB-4287-A29C-3F6916794CB9}"/>
          </ac:spMkLst>
        </pc:spChg>
        <pc:spChg chg="add">
          <ac:chgData name="Chris Droussiotis" userId="66921b89f68d3868" providerId="LiveId" clId="{C5C1DD8B-86E4-45EC-A64A-D142B39B561C}" dt="2022-07-21T00:17:01.847" v="509" actId="26606"/>
          <ac:spMkLst>
            <pc:docMk/>
            <pc:sldMk cId="1979155302" sldId="378"/>
            <ac:spMk id="45" creationId="{DF6CFF07-D953-4F9C-9A0E-E0A6AACB6158}"/>
          </ac:spMkLst>
        </pc:spChg>
        <pc:spChg chg="add">
          <ac:chgData name="Chris Droussiotis" userId="66921b89f68d3868" providerId="LiveId" clId="{C5C1DD8B-86E4-45EC-A64A-D142B39B561C}" dt="2022-07-21T00:17:01.847" v="509" actId="26606"/>
          <ac:spMkLst>
            <pc:docMk/>
            <pc:sldMk cId="1979155302" sldId="378"/>
            <ac:spMk id="47" creationId="{DAA4FEEE-0B5F-41BF-825D-60F9FB089568}"/>
          </ac:spMkLst>
        </pc:spChg>
        <pc:picChg chg="add mod">
          <ac:chgData name="Chris Droussiotis" userId="66921b89f68d3868" providerId="LiveId" clId="{C5C1DD8B-86E4-45EC-A64A-D142B39B561C}" dt="2022-07-21T00:17:23.037" v="514" actId="1076"/>
          <ac:picMkLst>
            <pc:docMk/>
            <pc:sldMk cId="1979155302" sldId="378"/>
            <ac:picMk id="3" creationId="{655A9B69-4485-F73E-6179-9CF504FEBBCC}"/>
          </ac:picMkLst>
        </pc:picChg>
        <pc:picChg chg="del">
          <ac:chgData name="Chris Droussiotis" userId="66921b89f68d3868" providerId="LiveId" clId="{C5C1DD8B-86E4-45EC-A64A-D142B39B561C}" dt="2022-07-21T00:16:43.368" v="505" actId="478"/>
          <ac:picMkLst>
            <pc:docMk/>
            <pc:sldMk cId="1979155302" sldId="378"/>
            <ac:picMk id="4" creationId="{10244EE0-BD38-8167-504D-8656F0146C21}"/>
          </ac:picMkLst>
        </pc:picChg>
      </pc:sldChg>
      <pc:sldChg chg="addSp delSp modSp mod">
        <pc:chgData name="Chris Droussiotis" userId="66921b89f68d3868" providerId="LiveId" clId="{C5C1DD8B-86E4-45EC-A64A-D142B39B561C}" dt="2022-07-21T00:31:06.691" v="800" actId="1076"/>
        <pc:sldMkLst>
          <pc:docMk/>
          <pc:sldMk cId="1772368136" sldId="409"/>
        </pc:sldMkLst>
        <pc:spChg chg="mod">
          <ac:chgData name="Chris Droussiotis" userId="66921b89f68d3868" providerId="LiveId" clId="{C5C1DD8B-86E4-45EC-A64A-D142B39B561C}" dt="2022-07-20T23:27:58.556" v="292" actId="26606"/>
          <ac:spMkLst>
            <pc:docMk/>
            <pc:sldMk cId="1772368136" sldId="409"/>
            <ac:spMk id="13" creationId="{00000000-0000-0000-0000-000000000000}"/>
          </ac:spMkLst>
        </pc:spChg>
        <pc:spChg chg="mod">
          <ac:chgData name="Chris Droussiotis" userId="66921b89f68d3868" providerId="LiveId" clId="{C5C1DD8B-86E4-45EC-A64A-D142B39B561C}" dt="2022-07-21T00:31:06.691" v="800" actId="1076"/>
          <ac:spMkLst>
            <pc:docMk/>
            <pc:sldMk cId="1772368136" sldId="409"/>
            <ac:spMk id="14" creationId="{00000000-0000-0000-0000-000000000000}"/>
          </ac:spMkLst>
        </pc:spChg>
        <pc:spChg chg="del">
          <ac:chgData name="Chris Droussiotis" userId="66921b89f68d3868" providerId="LiveId" clId="{C5C1DD8B-86E4-45EC-A64A-D142B39B561C}" dt="2022-07-20T23:27:58.556" v="292" actId="26606"/>
          <ac:spMkLst>
            <pc:docMk/>
            <pc:sldMk cId="1772368136" sldId="409"/>
            <ac:spMk id="30" creationId="{B4AAD3FD-83A5-4B89-9F8F-01B8870865BE}"/>
          </ac:spMkLst>
        </pc:spChg>
        <pc:spChg chg="del">
          <ac:chgData name="Chris Droussiotis" userId="66921b89f68d3868" providerId="LiveId" clId="{C5C1DD8B-86E4-45EC-A64A-D142B39B561C}" dt="2022-07-20T23:27:58.556" v="292" actId="26606"/>
          <ac:spMkLst>
            <pc:docMk/>
            <pc:sldMk cId="1772368136" sldId="409"/>
            <ac:spMk id="32" creationId="{61752F1D-FC0F-4103-9584-630E643CCDA6}"/>
          </ac:spMkLst>
        </pc:spChg>
        <pc:spChg chg="del">
          <ac:chgData name="Chris Droussiotis" userId="66921b89f68d3868" providerId="LiveId" clId="{C5C1DD8B-86E4-45EC-A64A-D142B39B561C}" dt="2022-07-20T23:27:58.556" v="292" actId="26606"/>
          <ac:spMkLst>
            <pc:docMk/>
            <pc:sldMk cId="1772368136" sldId="409"/>
            <ac:spMk id="34" creationId="{70151CB7-E7DE-4917-B831-01DF9CE01306}"/>
          </ac:spMkLst>
        </pc:spChg>
        <pc:spChg chg="del">
          <ac:chgData name="Chris Droussiotis" userId="66921b89f68d3868" providerId="LiveId" clId="{C5C1DD8B-86E4-45EC-A64A-D142B39B561C}" dt="2022-07-20T23:27:58.556" v="292" actId="26606"/>
          <ac:spMkLst>
            <pc:docMk/>
            <pc:sldMk cId="1772368136" sldId="409"/>
            <ac:spMk id="36" creationId="{A92A1116-1C84-41DF-B803-1F7B0883EC82}"/>
          </ac:spMkLst>
        </pc:spChg>
        <pc:spChg chg="add">
          <ac:chgData name="Chris Droussiotis" userId="66921b89f68d3868" providerId="LiveId" clId="{C5C1DD8B-86E4-45EC-A64A-D142B39B561C}" dt="2022-07-20T23:27:58.556" v="292" actId="26606"/>
          <ac:spMkLst>
            <pc:docMk/>
            <pc:sldMk cId="1772368136" sldId="409"/>
            <ac:spMk id="41" creationId="{EE4E366E-272A-409E-840F-9A6A64A9E3FF}"/>
          </ac:spMkLst>
        </pc:spChg>
        <pc:spChg chg="add">
          <ac:chgData name="Chris Droussiotis" userId="66921b89f68d3868" providerId="LiveId" clId="{C5C1DD8B-86E4-45EC-A64A-D142B39B561C}" dt="2022-07-20T23:27:58.556" v="292" actId="26606"/>
          <ac:spMkLst>
            <pc:docMk/>
            <pc:sldMk cId="1772368136" sldId="409"/>
            <ac:spMk id="43" creationId="{A721560C-E4AB-4287-A29C-3F6916794CB9}"/>
          </ac:spMkLst>
        </pc:spChg>
        <pc:spChg chg="add">
          <ac:chgData name="Chris Droussiotis" userId="66921b89f68d3868" providerId="LiveId" clId="{C5C1DD8B-86E4-45EC-A64A-D142B39B561C}" dt="2022-07-20T23:27:58.556" v="292" actId="26606"/>
          <ac:spMkLst>
            <pc:docMk/>
            <pc:sldMk cId="1772368136" sldId="409"/>
            <ac:spMk id="45" creationId="{DF6CFF07-D953-4F9C-9A0E-E0A6AACB6158}"/>
          </ac:spMkLst>
        </pc:spChg>
        <pc:spChg chg="add">
          <ac:chgData name="Chris Droussiotis" userId="66921b89f68d3868" providerId="LiveId" clId="{C5C1DD8B-86E4-45EC-A64A-D142B39B561C}" dt="2022-07-20T23:27:58.556" v="292" actId="26606"/>
          <ac:spMkLst>
            <pc:docMk/>
            <pc:sldMk cId="1772368136" sldId="409"/>
            <ac:spMk id="47" creationId="{DAA4FEEE-0B5F-41BF-825D-60F9FB089568}"/>
          </ac:spMkLst>
        </pc:spChg>
        <pc:picChg chg="del">
          <ac:chgData name="Chris Droussiotis" userId="66921b89f68d3868" providerId="LiveId" clId="{C5C1DD8B-86E4-45EC-A64A-D142B39B561C}" dt="2022-07-20T23:27:46.066" v="290" actId="478"/>
          <ac:picMkLst>
            <pc:docMk/>
            <pc:sldMk cId="1772368136" sldId="409"/>
            <ac:picMk id="2" creationId="{E84B2EE0-0D0B-670D-329B-22996CB6F866}"/>
          </ac:picMkLst>
        </pc:picChg>
        <pc:picChg chg="add mod">
          <ac:chgData name="Chris Droussiotis" userId="66921b89f68d3868" providerId="LiveId" clId="{C5C1DD8B-86E4-45EC-A64A-D142B39B561C}" dt="2022-07-21T00:31:00.904" v="798" actId="1076"/>
          <ac:picMkLst>
            <pc:docMk/>
            <pc:sldMk cId="1772368136" sldId="409"/>
            <ac:picMk id="3" creationId="{76A7864A-C8F2-A43B-5B4C-6ABCE56E9AAF}"/>
          </ac:picMkLst>
        </pc:picChg>
      </pc:sldChg>
      <pc:sldChg chg="modSp mod">
        <pc:chgData name="Chris Droussiotis" userId="66921b89f68d3868" providerId="LiveId" clId="{C5C1DD8B-86E4-45EC-A64A-D142B39B561C}" dt="2022-07-20T23:29:03.626" v="301" actId="113"/>
        <pc:sldMkLst>
          <pc:docMk/>
          <pc:sldMk cId="1542454273" sldId="410"/>
        </pc:sldMkLst>
        <pc:spChg chg="mod">
          <ac:chgData name="Chris Droussiotis" userId="66921b89f68d3868" providerId="LiveId" clId="{C5C1DD8B-86E4-45EC-A64A-D142B39B561C}" dt="2022-07-20T23:28:47.879" v="299" actId="14100"/>
          <ac:spMkLst>
            <pc:docMk/>
            <pc:sldMk cId="1542454273" sldId="410"/>
            <ac:spMk id="13" creationId="{00000000-0000-0000-0000-000000000000}"/>
          </ac:spMkLst>
        </pc:spChg>
        <pc:spChg chg="mod">
          <ac:chgData name="Chris Droussiotis" userId="66921b89f68d3868" providerId="LiveId" clId="{C5C1DD8B-86E4-45EC-A64A-D142B39B561C}" dt="2022-07-20T23:29:03.626" v="301" actId="113"/>
          <ac:spMkLst>
            <pc:docMk/>
            <pc:sldMk cId="1542454273" sldId="410"/>
            <ac:spMk id="14" creationId="{00000000-0000-0000-0000-000000000000}"/>
          </ac:spMkLst>
        </pc:spChg>
      </pc:sldChg>
      <pc:sldChg chg="modSp mod">
        <pc:chgData name="Chris Droussiotis" userId="66921b89f68d3868" providerId="LiveId" clId="{C5C1DD8B-86E4-45EC-A64A-D142B39B561C}" dt="2022-07-21T00:31:31.055" v="801" actId="1076"/>
        <pc:sldMkLst>
          <pc:docMk/>
          <pc:sldMk cId="2544902314" sldId="411"/>
        </pc:sldMkLst>
        <pc:spChg chg="mod">
          <ac:chgData name="Chris Droussiotis" userId="66921b89f68d3868" providerId="LiveId" clId="{C5C1DD8B-86E4-45EC-A64A-D142B39B561C}" dt="2022-07-21T00:31:31.055" v="801" actId="1076"/>
          <ac:spMkLst>
            <pc:docMk/>
            <pc:sldMk cId="2544902314" sldId="411"/>
            <ac:spMk id="13" creationId="{00000000-0000-0000-0000-000000000000}"/>
          </ac:spMkLst>
        </pc:spChg>
        <pc:spChg chg="mod">
          <ac:chgData name="Chris Droussiotis" userId="66921b89f68d3868" providerId="LiveId" clId="{C5C1DD8B-86E4-45EC-A64A-D142B39B561C}" dt="2022-07-20T23:30:28.953" v="309" actId="12"/>
          <ac:spMkLst>
            <pc:docMk/>
            <pc:sldMk cId="2544902314" sldId="411"/>
            <ac:spMk id="14" creationId="{00000000-0000-0000-0000-000000000000}"/>
          </ac:spMkLst>
        </pc:spChg>
      </pc:sldChg>
      <pc:sldChg chg="modSp mod">
        <pc:chgData name="Chris Droussiotis" userId="66921b89f68d3868" providerId="LiveId" clId="{C5C1DD8B-86E4-45EC-A64A-D142B39B561C}" dt="2022-07-21T00:05:37.243" v="328" actId="1076"/>
        <pc:sldMkLst>
          <pc:docMk/>
          <pc:sldMk cId="3130790315" sldId="412"/>
        </pc:sldMkLst>
        <pc:spChg chg="mod">
          <ac:chgData name="Chris Droussiotis" userId="66921b89f68d3868" providerId="LiveId" clId="{C5C1DD8B-86E4-45EC-A64A-D142B39B561C}" dt="2022-07-21T00:05:00.439" v="322"/>
          <ac:spMkLst>
            <pc:docMk/>
            <pc:sldMk cId="3130790315" sldId="412"/>
            <ac:spMk id="13" creationId="{00000000-0000-0000-0000-000000000000}"/>
          </ac:spMkLst>
        </pc:spChg>
        <pc:spChg chg="mod">
          <ac:chgData name="Chris Droussiotis" userId="66921b89f68d3868" providerId="LiveId" clId="{C5C1DD8B-86E4-45EC-A64A-D142B39B561C}" dt="2022-07-21T00:05:37.243" v="328" actId="1076"/>
          <ac:spMkLst>
            <pc:docMk/>
            <pc:sldMk cId="3130790315" sldId="412"/>
            <ac:spMk id="14" creationId="{00000000-0000-0000-0000-000000000000}"/>
          </ac:spMkLst>
        </pc:spChg>
      </pc:sldChg>
      <pc:sldChg chg="modSp mod">
        <pc:chgData name="Chris Droussiotis" userId="66921b89f68d3868" providerId="LiveId" clId="{C5C1DD8B-86E4-45EC-A64A-D142B39B561C}" dt="2022-07-21T00:06:23.944" v="333" actId="14100"/>
        <pc:sldMkLst>
          <pc:docMk/>
          <pc:sldMk cId="2782095621" sldId="413"/>
        </pc:sldMkLst>
        <pc:spChg chg="mod">
          <ac:chgData name="Chris Droussiotis" userId="66921b89f68d3868" providerId="LiveId" clId="{C5C1DD8B-86E4-45EC-A64A-D142B39B561C}" dt="2022-07-21T00:06:00.892" v="329"/>
          <ac:spMkLst>
            <pc:docMk/>
            <pc:sldMk cId="2782095621" sldId="413"/>
            <ac:spMk id="13" creationId="{00000000-0000-0000-0000-000000000000}"/>
          </ac:spMkLst>
        </pc:spChg>
        <pc:spChg chg="mod">
          <ac:chgData name="Chris Droussiotis" userId="66921b89f68d3868" providerId="LiveId" clId="{C5C1DD8B-86E4-45EC-A64A-D142B39B561C}" dt="2022-07-21T00:06:23.944" v="333" actId="14100"/>
          <ac:spMkLst>
            <pc:docMk/>
            <pc:sldMk cId="2782095621" sldId="413"/>
            <ac:spMk id="14" creationId="{00000000-0000-0000-0000-000000000000}"/>
          </ac:spMkLst>
        </pc:spChg>
      </pc:sldChg>
      <pc:sldChg chg="addSp delSp modSp mod ord">
        <pc:chgData name="Chris Droussiotis" userId="66921b89f68d3868" providerId="LiveId" clId="{C5C1DD8B-86E4-45EC-A64A-D142B39B561C}" dt="2022-07-21T00:31:36.044" v="802" actId="1076"/>
        <pc:sldMkLst>
          <pc:docMk/>
          <pc:sldMk cId="360322640" sldId="414"/>
        </pc:sldMkLst>
        <pc:spChg chg="add del mod">
          <ac:chgData name="Chris Droussiotis" userId="66921b89f68d3868" providerId="LiveId" clId="{C5C1DD8B-86E4-45EC-A64A-D142B39B561C}" dt="2022-07-20T23:31:41.223" v="317" actId="478"/>
          <ac:spMkLst>
            <pc:docMk/>
            <pc:sldMk cId="360322640" sldId="414"/>
            <ac:spMk id="4" creationId="{B8A74FA2-46DF-9CA0-E94B-70AF9A7CE503}"/>
          </ac:spMkLst>
        </pc:spChg>
        <pc:spChg chg="mod">
          <ac:chgData name="Chris Droussiotis" userId="66921b89f68d3868" providerId="LiveId" clId="{C5C1DD8B-86E4-45EC-A64A-D142B39B561C}" dt="2022-07-20T23:31:02.785" v="314" actId="1076"/>
          <ac:spMkLst>
            <pc:docMk/>
            <pc:sldMk cId="360322640" sldId="414"/>
            <ac:spMk id="13" creationId="{00000000-0000-0000-0000-000000000000}"/>
          </ac:spMkLst>
        </pc:spChg>
        <pc:spChg chg="del">
          <ac:chgData name="Chris Droussiotis" userId="66921b89f68d3868" providerId="LiveId" clId="{C5C1DD8B-86E4-45EC-A64A-D142B39B561C}" dt="2022-07-20T23:31:06.272" v="315" actId="478"/>
          <ac:spMkLst>
            <pc:docMk/>
            <pc:sldMk cId="360322640" sldId="414"/>
            <ac:spMk id="14" creationId="{00000000-0000-0000-0000-000000000000}"/>
          </ac:spMkLst>
        </pc:spChg>
        <pc:picChg chg="del">
          <ac:chgData name="Chris Droussiotis" userId="66921b89f68d3868" providerId="LiveId" clId="{C5C1DD8B-86E4-45EC-A64A-D142B39B561C}" dt="2022-07-20T23:31:38.145" v="316" actId="478"/>
          <ac:picMkLst>
            <pc:docMk/>
            <pc:sldMk cId="360322640" sldId="414"/>
            <ac:picMk id="2" creationId="{BF8962A5-9936-86BA-DECB-BDF7DA176CD3}"/>
          </ac:picMkLst>
        </pc:picChg>
        <pc:picChg chg="add mod">
          <ac:chgData name="Chris Droussiotis" userId="66921b89f68d3868" providerId="LiveId" clId="{C5C1DD8B-86E4-45EC-A64A-D142B39B561C}" dt="2022-07-21T00:31:36.044" v="802" actId="1076"/>
          <ac:picMkLst>
            <pc:docMk/>
            <pc:sldMk cId="360322640" sldId="414"/>
            <ac:picMk id="5" creationId="{7C495312-D07A-41EA-DD93-17A04C118486}"/>
          </ac:picMkLst>
        </pc:picChg>
      </pc:sldChg>
      <pc:sldChg chg="modSp mod">
        <pc:chgData name="Chris Droussiotis" userId="66921b89f68d3868" providerId="LiveId" clId="{C5C1DD8B-86E4-45EC-A64A-D142B39B561C}" dt="2022-07-21T00:07:45.871" v="339" actId="14100"/>
        <pc:sldMkLst>
          <pc:docMk/>
          <pc:sldMk cId="3253465899" sldId="415"/>
        </pc:sldMkLst>
        <pc:spChg chg="mod">
          <ac:chgData name="Chris Droussiotis" userId="66921b89f68d3868" providerId="LiveId" clId="{C5C1DD8B-86E4-45EC-A64A-D142B39B561C}" dt="2022-07-21T00:06:43.865" v="334"/>
          <ac:spMkLst>
            <pc:docMk/>
            <pc:sldMk cId="3253465899" sldId="415"/>
            <ac:spMk id="13" creationId="{00000000-0000-0000-0000-000000000000}"/>
          </ac:spMkLst>
        </pc:spChg>
        <pc:spChg chg="mod">
          <ac:chgData name="Chris Droussiotis" userId="66921b89f68d3868" providerId="LiveId" clId="{C5C1DD8B-86E4-45EC-A64A-D142B39B561C}" dt="2022-07-21T00:07:45.871" v="339" actId="14100"/>
          <ac:spMkLst>
            <pc:docMk/>
            <pc:sldMk cId="3253465899" sldId="415"/>
            <ac:spMk id="14" creationId="{00000000-0000-0000-0000-000000000000}"/>
          </ac:spMkLst>
        </pc:spChg>
      </pc:sldChg>
      <pc:sldChg chg="modSp mod">
        <pc:chgData name="Chris Droussiotis" userId="66921b89f68d3868" providerId="LiveId" clId="{C5C1DD8B-86E4-45EC-A64A-D142B39B561C}" dt="2022-07-21T00:14:26.676" v="482" actId="1076"/>
        <pc:sldMkLst>
          <pc:docMk/>
          <pc:sldMk cId="704272389" sldId="416"/>
        </pc:sldMkLst>
        <pc:spChg chg="mod">
          <ac:chgData name="Chris Droussiotis" userId="66921b89f68d3868" providerId="LiveId" clId="{C5C1DD8B-86E4-45EC-A64A-D142B39B561C}" dt="2022-07-21T00:09:25.051" v="349"/>
          <ac:spMkLst>
            <pc:docMk/>
            <pc:sldMk cId="704272389" sldId="416"/>
            <ac:spMk id="13" creationId="{00000000-0000-0000-0000-000000000000}"/>
          </ac:spMkLst>
        </pc:spChg>
        <pc:spChg chg="mod">
          <ac:chgData name="Chris Droussiotis" userId="66921b89f68d3868" providerId="LiveId" clId="{C5C1DD8B-86E4-45EC-A64A-D142B39B561C}" dt="2022-07-21T00:14:26.676" v="482" actId="1076"/>
          <ac:spMkLst>
            <pc:docMk/>
            <pc:sldMk cId="704272389" sldId="416"/>
            <ac:spMk id="14" creationId="{00000000-0000-0000-0000-000000000000}"/>
          </ac:spMkLst>
        </pc:spChg>
      </pc:sldChg>
      <pc:sldChg chg="del">
        <pc:chgData name="Chris Droussiotis" userId="66921b89f68d3868" providerId="LiveId" clId="{C5C1DD8B-86E4-45EC-A64A-D142B39B561C}" dt="2022-07-21T00:13:47.945" v="475" actId="47"/>
        <pc:sldMkLst>
          <pc:docMk/>
          <pc:sldMk cId="2594286064" sldId="417"/>
        </pc:sldMkLst>
      </pc:sldChg>
      <pc:sldChg chg="del">
        <pc:chgData name="Chris Droussiotis" userId="66921b89f68d3868" providerId="LiveId" clId="{C5C1DD8B-86E4-45EC-A64A-D142B39B561C}" dt="2022-07-21T00:32:14.672" v="805" actId="47"/>
        <pc:sldMkLst>
          <pc:docMk/>
          <pc:sldMk cId="1120999144" sldId="418"/>
        </pc:sldMkLst>
      </pc:sldChg>
      <pc:sldChg chg="modSp mod">
        <pc:chgData name="Chris Droussiotis" userId="66921b89f68d3868" providerId="LiveId" clId="{C5C1DD8B-86E4-45EC-A64A-D142B39B561C}" dt="2022-07-21T00:30:05.349" v="793" actId="14100"/>
        <pc:sldMkLst>
          <pc:docMk/>
          <pc:sldMk cId="2253174971" sldId="419"/>
        </pc:sldMkLst>
        <pc:spChg chg="mod">
          <ac:chgData name="Chris Droussiotis" userId="66921b89f68d3868" providerId="LiveId" clId="{C5C1DD8B-86E4-45EC-A64A-D142B39B561C}" dt="2022-07-21T00:30:05.349" v="793" actId="14100"/>
          <ac:spMkLst>
            <pc:docMk/>
            <pc:sldMk cId="2253174971" sldId="419"/>
            <ac:spMk id="13" creationId="{00000000-0000-0000-0000-000000000000}"/>
          </ac:spMkLst>
        </pc:spChg>
        <pc:spChg chg="mod">
          <ac:chgData name="Chris Droussiotis" userId="66921b89f68d3868" providerId="LiveId" clId="{C5C1DD8B-86E4-45EC-A64A-D142B39B561C}" dt="2022-07-21T00:29:59.895" v="792" actId="20577"/>
          <ac:spMkLst>
            <pc:docMk/>
            <pc:sldMk cId="2253174971" sldId="419"/>
            <ac:spMk id="14" creationId="{00000000-0000-0000-0000-000000000000}"/>
          </ac:spMkLst>
        </pc:spChg>
      </pc:sldChg>
      <pc:sldChg chg="modSp mod">
        <pc:chgData name="Chris Droussiotis" userId="66921b89f68d3868" providerId="LiveId" clId="{C5C1DD8B-86E4-45EC-A64A-D142B39B561C}" dt="2022-07-21T00:08:26.458" v="343" actId="12"/>
        <pc:sldMkLst>
          <pc:docMk/>
          <pc:sldMk cId="1085110676" sldId="439"/>
        </pc:sldMkLst>
        <pc:spChg chg="mod">
          <ac:chgData name="Chris Droussiotis" userId="66921b89f68d3868" providerId="LiveId" clId="{C5C1DD8B-86E4-45EC-A64A-D142B39B561C}" dt="2022-07-21T00:08:00.194" v="340"/>
          <ac:spMkLst>
            <pc:docMk/>
            <pc:sldMk cId="1085110676" sldId="439"/>
            <ac:spMk id="13" creationId="{00000000-0000-0000-0000-000000000000}"/>
          </ac:spMkLst>
        </pc:spChg>
        <pc:spChg chg="mod">
          <ac:chgData name="Chris Droussiotis" userId="66921b89f68d3868" providerId="LiveId" clId="{C5C1DD8B-86E4-45EC-A64A-D142B39B561C}" dt="2022-07-21T00:08:26.458" v="343" actId="12"/>
          <ac:spMkLst>
            <pc:docMk/>
            <pc:sldMk cId="1085110676" sldId="439"/>
            <ac:spMk id="14" creationId="{00000000-0000-0000-0000-000000000000}"/>
          </ac:spMkLst>
        </pc:spChg>
      </pc:sldChg>
      <pc:sldChg chg="modSp mod">
        <pc:chgData name="Chris Droussiotis" userId="66921b89f68d3868" providerId="LiveId" clId="{C5C1DD8B-86E4-45EC-A64A-D142B39B561C}" dt="2022-07-21T00:09:08.497" v="348" actId="113"/>
        <pc:sldMkLst>
          <pc:docMk/>
          <pc:sldMk cId="845476762" sldId="440"/>
        </pc:sldMkLst>
        <pc:spChg chg="mod">
          <ac:chgData name="Chris Droussiotis" userId="66921b89f68d3868" providerId="LiveId" clId="{C5C1DD8B-86E4-45EC-A64A-D142B39B561C}" dt="2022-07-21T00:08:50.083" v="345" actId="27636"/>
          <ac:spMkLst>
            <pc:docMk/>
            <pc:sldMk cId="845476762" sldId="440"/>
            <ac:spMk id="13" creationId="{00000000-0000-0000-0000-000000000000}"/>
          </ac:spMkLst>
        </pc:spChg>
        <pc:spChg chg="mod">
          <ac:chgData name="Chris Droussiotis" userId="66921b89f68d3868" providerId="LiveId" clId="{C5C1DD8B-86E4-45EC-A64A-D142B39B561C}" dt="2022-07-21T00:09:08.497" v="348" actId="113"/>
          <ac:spMkLst>
            <pc:docMk/>
            <pc:sldMk cId="845476762" sldId="440"/>
            <ac:spMk id="14" creationId="{00000000-0000-0000-0000-000000000000}"/>
          </ac:spMkLst>
        </pc:spChg>
      </pc:sldChg>
      <pc:sldChg chg="modSp mod">
        <pc:chgData name="Chris Droussiotis" userId="66921b89f68d3868" providerId="LiveId" clId="{C5C1DD8B-86E4-45EC-A64A-D142B39B561C}" dt="2022-07-21T00:11:26.074" v="359" actId="12"/>
        <pc:sldMkLst>
          <pc:docMk/>
          <pc:sldMk cId="3210794069" sldId="441"/>
        </pc:sldMkLst>
        <pc:spChg chg="mod">
          <ac:chgData name="Chris Droussiotis" userId="66921b89f68d3868" providerId="LiveId" clId="{C5C1DD8B-86E4-45EC-A64A-D142B39B561C}" dt="2022-07-21T00:11:08.029" v="355" actId="27636"/>
          <ac:spMkLst>
            <pc:docMk/>
            <pc:sldMk cId="3210794069" sldId="441"/>
            <ac:spMk id="13" creationId="{00000000-0000-0000-0000-000000000000}"/>
          </ac:spMkLst>
        </pc:spChg>
        <pc:spChg chg="mod">
          <ac:chgData name="Chris Droussiotis" userId="66921b89f68d3868" providerId="LiveId" clId="{C5C1DD8B-86E4-45EC-A64A-D142B39B561C}" dt="2022-07-21T00:11:26.074" v="359" actId="12"/>
          <ac:spMkLst>
            <pc:docMk/>
            <pc:sldMk cId="3210794069" sldId="441"/>
            <ac:spMk id="14" creationId="{00000000-0000-0000-0000-000000000000}"/>
          </ac:spMkLst>
        </pc:spChg>
      </pc:sldChg>
      <pc:sldChg chg="modSp mod">
        <pc:chgData name="Chris Droussiotis" userId="66921b89f68d3868" providerId="LiveId" clId="{C5C1DD8B-86E4-45EC-A64A-D142B39B561C}" dt="2022-07-21T00:31:57.635" v="803" actId="20577"/>
        <pc:sldMkLst>
          <pc:docMk/>
          <pc:sldMk cId="745334979" sldId="442"/>
        </pc:sldMkLst>
        <pc:spChg chg="mod">
          <ac:chgData name="Chris Droussiotis" userId="66921b89f68d3868" providerId="LiveId" clId="{C5C1DD8B-86E4-45EC-A64A-D142B39B561C}" dt="2022-07-21T00:31:57.635" v="803" actId="20577"/>
          <ac:spMkLst>
            <pc:docMk/>
            <pc:sldMk cId="745334979" sldId="442"/>
            <ac:spMk id="13" creationId="{00000000-0000-0000-0000-000000000000}"/>
          </ac:spMkLst>
        </pc:spChg>
        <pc:spChg chg="mod">
          <ac:chgData name="Chris Droussiotis" userId="66921b89f68d3868" providerId="LiveId" clId="{C5C1DD8B-86E4-45EC-A64A-D142B39B561C}" dt="2022-07-21T00:13:33.508" v="474" actId="113"/>
          <ac:spMkLst>
            <pc:docMk/>
            <pc:sldMk cId="745334979" sldId="442"/>
            <ac:spMk id="14" creationId="{00000000-0000-0000-0000-000000000000}"/>
          </ac:spMkLst>
        </pc:spChg>
      </pc:sldChg>
      <pc:sldChg chg="modSp mod">
        <pc:chgData name="Chris Droussiotis" userId="66921b89f68d3868" providerId="LiveId" clId="{C5C1DD8B-86E4-45EC-A64A-D142B39B561C}" dt="2022-07-21T00:30:36.269" v="794" actId="1076"/>
        <pc:sldMkLst>
          <pc:docMk/>
          <pc:sldMk cId="157432641" sldId="443"/>
        </pc:sldMkLst>
        <pc:spChg chg="mod">
          <ac:chgData name="Chris Droussiotis" userId="66921b89f68d3868" providerId="LiveId" clId="{C5C1DD8B-86E4-45EC-A64A-D142B39B561C}" dt="2022-07-20T23:18:33.817" v="165" actId="6549"/>
          <ac:spMkLst>
            <pc:docMk/>
            <pc:sldMk cId="157432641" sldId="443"/>
            <ac:spMk id="13" creationId="{00000000-0000-0000-0000-000000000000}"/>
          </ac:spMkLst>
        </pc:spChg>
        <pc:spChg chg="mod">
          <ac:chgData name="Chris Droussiotis" userId="66921b89f68d3868" providerId="LiveId" clId="{C5C1DD8B-86E4-45EC-A64A-D142B39B561C}" dt="2022-07-21T00:30:36.269" v="794" actId="1076"/>
          <ac:spMkLst>
            <pc:docMk/>
            <pc:sldMk cId="157432641" sldId="443"/>
            <ac:spMk id="14" creationId="{00000000-0000-0000-0000-000000000000}"/>
          </ac:spMkLst>
        </pc:spChg>
      </pc:sldChg>
      <pc:sldChg chg="modSp mod">
        <pc:chgData name="Chris Droussiotis" userId="66921b89f68d3868" providerId="LiveId" clId="{C5C1DD8B-86E4-45EC-A64A-D142B39B561C}" dt="2022-07-21T00:30:39.916" v="795" actId="1076"/>
        <pc:sldMkLst>
          <pc:docMk/>
          <pc:sldMk cId="1803630741" sldId="444"/>
        </pc:sldMkLst>
        <pc:spChg chg="mod">
          <ac:chgData name="Chris Droussiotis" userId="66921b89f68d3868" providerId="LiveId" clId="{C5C1DD8B-86E4-45EC-A64A-D142B39B561C}" dt="2022-07-20T23:21:35.420" v="255" actId="14100"/>
          <ac:spMkLst>
            <pc:docMk/>
            <pc:sldMk cId="1803630741" sldId="444"/>
            <ac:spMk id="13" creationId="{00000000-0000-0000-0000-000000000000}"/>
          </ac:spMkLst>
        </pc:spChg>
        <pc:spChg chg="mod">
          <ac:chgData name="Chris Droussiotis" userId="66921b89f68d3868" providerId="LiveId" clId="{C5C1DD8B-86E4-45EC-A64A-D142B39B561C}" dt="2022-07-21T00:30:39.916" v="795" actId="1076"/>
          <ac:spMkLst>
            <pc:docMk/>
            <pc:sldMk cId="1803630741" sldId="444"/>
            <ac:spMk id="14" creationId="{00000000-0000-0000-0000-000000000000}"/>
          </ac:spMkLst>
        </pc:spChg>
      </pc:sldChg>
      <pc:sldChg chg="modSp mod">
        <pc:chgData name="Chris Droussiotis" userId="66921b89f68d3868" providerId="LiveId" clId="{C5C1DD8B-86E4-45EC-A64A-D142B39B561C}" dt="2022-07-20T23:26:14.612" v="282" actId="113"/>
        <pc:sldMkLst>
          <pc:docMk/>
          <pc:sldMk cId="2198850912" sldId="445"/>
        </pc:sldMkLst>
        <pc:spChg chg="mod">
          <ac:chgData name="Chris Droussiotis" userId="66921b89f68d3868" providerId="LiveId" clId="{C5C1DD8B-86E4-45EC-A64A-D142B39B561C}" dt="2022-07-20T23:25:13.785" v="272"/>
          <ac:spMkLst>
            <pc:docMk/>
            <pc:sldMk cId="2198850912" sldId="445"/>
            <ac:spMk id="13" creationId="{00000000-0000-0000-0000-000000000000}"/>
          </ac:spMkLst>
        </pc:spChg>
        <pc:spChg chg="mod">
          <ac:chgData name="Chris Droussiotis" userId="66921b89f68d3868" providerId="LiveId" clId="{C5C1DD8B-86E4-45EC-A64A-D142B39B561C}" dt="2022-07-20T23:26:14.612" v="282" actId="113"/>
          <ac:spMkLst>
            <pc:docMk/>
            <pc:sldMk cId="2198850912" sldId="445"/>
            <ac:spMk id="14" creationId="{00000000-0000-0000-0000-000000000000}"/>
          </ac:spMkLst>
        </pc:spChg>
      </pc:sldChg>
      <pc:sldChg chg="modSp mod">
        <pc:chgData name="Chris Droussiotis" userId="66921b89f68d3868" providerId="LiveId" clId="{C5C1DD8B-86E4-45EC-A64A-D142B39B561C}" dt="2022-07-21T00:32:05.176" v="804" actId="20577"/>
        <pc:sldMkLst>
          <pc:docMk/>
          <pc:sldMk cId="926293232" sldId="446"/>
        </pc:sldMkLst>
        <pc:spChg chg="mod">
          <ac:chgData name="Chris Droussiotis" userId="66921b89f68d3868" providerId="LiveId" clId="{C5C1DD8B-86E4-45EC-A64A-D142B39B561C}" dt="2022-07-21T00:32:05.176" v="804" actId="20577"/>
          <ac:spMkLst>
            <pc:docMk/>
            <pc:sldMk cId="926293232" sldId="446"/>
            <ac:spMk id="13" creationId="{00000000-0000-0000-0000-000000000000}"/>
          </ac:spMkLst>
        </pc:spChg>
        <pc:spChg chg="mod">
          <ac:chgData name="Chris Droussiotis" userId="66921b89f68d3868" providerId="LiveId" clId="{C5C1DD8B-86E4-45EC-A64A-D142B39B561C}" dt="2022-07-21T00:15:15.800" v="492" actId="12"/>
          <ac:spMkLst>
            <pc:docMk/>
            <pc:sldMk cId="926293232" sldId="446"/>
            <ac:spMk id="14"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7/20/2022</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dirty="0"/>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7/20/2022</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654" y="1447801"/>
            <a:ext cx="8823360" cy="3329581"/>
          </a:xfrm>
        </p:spPr>
        <p:txBody>
          <a:bodyPr anchor="b"/>
          <a:lstStyle>
            <a:lvl1pPr>
              <a:defRPr sz="7198"/>
            </a:lvl1pPr>
          </a:lstStyle>
          <a:p>
            <a:r>
              <a:rPr lang="en-US"/>
              <a:t>Click to edit Master title style</a:t>
            </a:r>
            <a:endParaRPr lang="en-US" dirty="0"/>
          </a:p>
        </p:txBody>
      </p:sp>
      <p:sp>
        <p:nvSpPr>
          <p:cNvPr id="3" name="Subtitle 2"/>
          <p:cNvSpPr>
            <a:spLocks noGrp="1"/>
          </p:cNvSpPr>
          <p:nvPr>
            <p:ph type="subTitle" idx="1"/>
          </p:nvPr>
        </p:nvSpPr>
        <p:spPr>
          <a:xfrm>
            <a:off x="1154654" y="4777380"/>
            <a:ext cx="8823360" cy="861420"/>
          </a:xfrm>
        </p:spPr>
        <p:txBody>
          <a:bodyPr anchor="t"/>
          <a:lstStyle>
            <a:lvl1pPr marL="0" indent="0" algn="l">
              <a:buNone/>
              <a:defRPr cap="all">
                <a:solidFill>
                  <a:schemeClr val="bg2">
                    <a:lumMod val="40000"/>
                    <a:lumOff val="60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7/20/2022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0509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656" y="4800587"/>
            <a:ext cx="8823359" cy="566738"/>
          </a:xfrm>
        </p:spPr>
        <p:txBody>
          <a:bodyPr anchor="b">
            <a:normAutofit/>
          </a:bodyPr>
          <a:lstStyle>
            <a:lvl1pPr algn="l">
              <a:defRPr sz="2399"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654" y="685800"/>
            <a:ext cx="8823360"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655" y="5367325"/>
            <a:ext cx="8823358" cy="493712"/>
          </a:xfrm>
        </p:spPr>
        <p:txBody>
          <a:bodyPr>
            <a:normAutofit/>
          </a:bodyPr>
          <a:lstStyle>
            <a:lvl1pPr marL="0" indent="0">
              <a:buNone/>
              <a:defRPr sz="12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smtClean="0"/>
              <a:pPr/>
              <a:t>7/20/2022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2090601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654" y="1447800"/>
            <a:ext cx="8823361" cy="1981200"/>
          </a:xfrm>
        </p:spPr>
        <p:txBody>
          <a:bodyPr/>
          <a:lstStyle>
            <a:lvl1pPr>
              <a:defRPr sz="4799"/>
            </a:lvl1pPr>
          </a:lstStyle>
          <a:p>
            <a:r>
              <a:rPr lang="en-US"/>
              <a:t>Click to edit Master title style</a:t>
            </a:r>
            <a:endParaRPr lang="en-US" dirty="0"/>
          </a:p>
        </p:txBody>
      </p:sp>
      <p:sp>
        <p:nvSpPr>
          <p:cNvPr id="8" name="Text Placeholder 3"/>
          <p:cNvSpPr>
            <a:spLocks noGrp="1"/>
          </p:cNvSpPr>
          <p:nvPr>
            <p:ph type="body" sz="half" idx="2"/>
          </p:nvPr>
        </p:nvSpPr>
        <p:spPr>
          <a:xfrm>
            <a:off x="1154654" y="3657600"/>
            <a:ext cx="8823361" cy="2362200"/>
          </a:xfrm>
        </p:spPr>
        <p:txBody>
          <a:bodyPr anchor="ctr">
            <a:normAutofit/>
          </a:bodyPr>
          <a:lstStyle>
            <a:lvl1pPr marL="0" indent="0">
              <a:buNone/>
              <a:defRPr sz="1799"/>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pPr/>
              <a:t>7/20/2022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2877042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391" y="1447800"/>
            <a:ext cx="7997232" cy="2323374"/>
          </a:xfrm>
        </p:spPr>
        <p:txBody>
          <a:bodyPr/>
          <a:lstStyle>
            <a:lvl1pPr>
              <a:defRPr sz="4799"/>
            </a:lvl1pPr>
          </a:lstStyle>
          <a:p>
            <a:r>
              <a:rPr lang="en-US"/>
              <a:t>Click to edit Master title style</a:t>
            </a:r>
            <a:endParaRPr lang="en-US" dirty="0"/>
          </a:p>
        </p:txBody>
      </p:sp>
      <p:sp>
        <p:nvSpPr>
          <p:cNvPr id="11" name="Text Placeholder 3"/>
          <p:cNvSpPr>
            <a:spLocks noGrp="1"/>
          </p:cNvSpPr>
          <p:nvPr>
            <p:ph type="body" sz="half" idx="14"/>
          </p:nvPr>
        </p:nvSpPr>
        <p:spPr>
          <a:xfrm>
            <a:off x="1929898" y="3771174"/>
            <a:ext cx="7277753"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654" y="4350657"/>
            <a:ext cx="8823361" cy="1676400"/>
          </a:xfrm>
        </p:spPr>
        <p:txBody>
          <a:bodyPr anchor="ctr">
            <a:normAutofit/>
          </a:bodyPr>
          <a:lstStyle>
            <a:lvl1pPr marL="0" indent="0">
              <a:buNone/>
              <a:defRPr sz="1799"/>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pPr/>
              <a:t>7/20/2022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
        <p:nvSpPr>
          <p:cNvPr id="12" name="TextBox 11"/>
          <p:cNvSpPr txBox="1"/>
          <p:nvPr/>
        </p:nvSpPr>
        <p:spPr>
          <a:xfrm>
            <a:off x="898061" y="971253"/>
            <a:ext cx="801703"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196" dirty="0"/>
              <a:t>“</a:t>
            </a:r>
          </a:p>
        </p:txBody>
      </p:sp>
      <p:sp>
        <p:nvSpPr>
          <p:cNvPr id="15" name="TextBox 14"/>
          <p:cNvSpPr txBox="1"/>
          <p:nvPr/>
        </p:nvSpPr>
        <p:spPr>
          <a:xfrm>
            <a:off x="9328060" y="2613787"/>
            <a:ext cx="801703"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196" dirty="0"/>
              <a:t>”</a:t>
            </a:r>
          </a:p>
        </p:txBody>
      </p:sp>
    </p:spTree>
    <p:extLst>
      <p:ext uri="{BB962C8B-B14F-4D97-AF65-F5344CB8AC3E}">
        <p14:creationId xmlns:p14="http://schemas.microsoft.com/office/powerpoint/2010/main" val="1423624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653" y="3124201"/>
            <a:ext cx="8823362" cy="1653180"/>
          </a:xfrm>
        </p:spPr>
        <p:txBody>
          <a:bodyPr anchor="b"/>
          <a:lstStyle>
            <a:lvl1pPr algn="l">
              <a:defRPr sz="3999" b="0" cap="none"/>
            </a:lvl1pPr>
          </a:lstStyle>
          <a:p>
            <a:r>
              <a:rPr lang="en-US"/>
              <a:t>Click to edit Master title style</a:t>
            </a:r>
            <a:endParaRPr lang="en-US" dirty="0"/>
          </a:p>
        </p:txBody>
      </p:sp>
      <p:sp>
        <p:nvSpPr>
          <p:cNvPr id="3" name="Text Placeholder 2"/>
          <p:cNvSpPr>
            <a:spLocks noGrp="1"/>
          </p:cNvSpPr>
          <p:nvPr>
            <p:ph type="body" idx="1"/>
          </p:nvPr>
        </p:nvSpPr>
        <p:spPr>
          <a:xfrm>
            <a:off x="1154654" y="4777381"/>
            <a:ext cx="8823361" cy="860400"/>
          </a:xfrm>
        </p:spPr>
        <p:txBody>
          <a:bodyPr anchor="t"/>
          <a:lstStyle>
            <a:lvl1pPr marL="0" indent="0" algn="l">
              <a:buNone/>
              <a:defRPr sz="1999" cap="none">
                <a:solidFill>
                  <a:schemeClr val="bg2">
                    <a:lumMod val="40000"/>
                    <a:lumOff val="6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pPr/>
              <a:t>7/20/2022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3178237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199"/>
            </a:lvl1pPr>
          </a:lstStyle>
          <a:p>
            <a:r>
              <a:rPr lang="en-US"/>
              <a:t>Click to edit Master title style</a:t>
            </a:r>
            <a:endParaRPr lang="en-US" dirty="0"/>
          </a:p>
        </p:txBody>
      </p:sp>
      <p:sp>
        <p:nvSpPr>
          <p:cNvPr id="3" name="Text Placeholder 2"/>
          <p:cNvSpPr>
            <a:spLocks noGrp="1"/>
          </p:cNvSpPr>
          <p:nvPr>
            <p:ph type="body" idx="1"/>
          </p:nvPr>
        </p:nvSpPr>
        <p:spPr>
          <a:xfrm>
            <a:off x="632782" y="1981200"/>
            <a:ext cx="2946099"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293" y="2667000"/>
            <a:ext cx="2926588" cy="358933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2648" y="1981200"/>
            <a:ext cx="2935476"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2097" y="2667000"/>
            <a:ext cx="2946027" cy="358933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2845" y="1981200"/>
            <a:ext cx="2931349"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2845" y="2667000"/>
            <a:ext cx="2931349" cy="358933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cxnSp>
        <p:nvCxnSpPr>
          <p:cNvPr id="17" name="Straight Connector 16"/>
          <p:cNvCxnSpPr/>
          <p:nvPr/>
        </p:nvCxnSpPr>
        <p:spPr>
          <a:xfrm>
            <a:off x="372517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0414"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3F41C87-7AD9-4845-A077-840E4A0F3F06}" type="datetimeFigureOut">
              <a:rPr lang="en-US" smtClean="0"/>
              <a:pPr/>
              <a:t>7/20/2022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10599730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199"/>
            </a:lvl1pPr>
          </a:lstStyle>
          <a:p>
            <a:r>
              <a:rPr lang="en-US"/>
              <a:t>Click to edit Master title style</a:t>
            </a:r>
            <a:endParaRPr lang="en-US" dirty="0"/>
          </a:p>
        </p:txBody>
      </p:sp>
      <p:sp>
        <p:nvSpPr>
          <p:cNvPr id="3" name="Text Placeholder 2"/>
          <p:cNvSpPr>
            <a:spLocks noGrp="1"/>
          </p:cNvSpPr>
          <p:nvPr>
            <p:ph type="body" idx="1"/>
          </p:nvPr>
        </p:nvSpPr>
        <p:spPr>
          <a:xfrm>
            <a:off x="652293" y="4250949"/>
            <a:ext cx="2939284"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293" y="2209800"/>
            <a:ext cx="293928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293" y="4827212"/>
            <a:ext cx="2939284" cy="659189"/>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8363" y="4250949"/>
            <a:ext cx="2929762"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8362" y="2209800"/>
            <a:ext cx="292976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7009" y="4827211"/>
            <a:ext cx="2933642" cy="659189"/>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2845" y="4250949"/>
            <a:ext cx="2931349"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2844" y="2209800"/>
            <a:ext cx="2931349"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2720" y="4827209"/>
            <a:ext cx="2935232" cy="659189"/>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cxnSp>
        <p:nvCxnSpPr>
          <p:cNvPr id="19" name="Straight Connector 18"/>
          <p:cNvCxnSpPr/>
          <p:nvPr/>
        </p:nvCxnSpPr>
        <p:spPr>
          <a:xfrm>
            <a:off x="372517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0414"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3F41C87-7AD9-4845-A077-840E4A0F3F06}" type="datetimeFigureOut">
              <a:rPr lang="en-US" smtClean="0"/>
              <a:pPr/>
              <a:t>7/20/2022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4224867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F41C87-7AD9-4845-A077-840E4A0F3F06}" type="datetimeFigureOut">
              <a:rPr lang="en-US" smtClean="0"/>
              <a:t>7/20/2022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625790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2050" y="430214"/>
            <a:ext cx="1752145"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294" y="887414"/>
            <a:ext cx="7421216"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F41C87-7AD9-4845-A077-840E4A0F3F06}" type="datetimeFigureOut">
              <a:rPr lang="en-US" smtClean="0"/>
              <a:t>7/20/2022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1483307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03F41C87-7AD9-4845-A077-840E4A0F3F06}" type="datetimeFigureOut">
              <a:rPr lang="en-US" smtClean="0"/>
              <a:t>7/20/2022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2253954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656" y="2861734"/>
            <a:ext cx="8823359" cy="1915647"/>
          </a:xfrm>
        </p:spPr>
        <p:txBody>
          <a:bodyPr anchor="b"/>
          <a:lstStyle>
            <a:lvl1pPr algn="l">
              <a:defRPr sz="3999" b="0" cap="none"/>
            </a:lvl1pPr>
          </a:lstStyle>
          <a:p>
            <a:r>
              <a:rPr lang="en-US"/>
              <a:t>Click to edit Master title style</a:t>
            </a:r>
            <a:endParaRPr lang="en-US" dirty="0"/>
          </a:p>
        </p:txBody>
      </p:sp>
      <p:sp>
        <p:nvSpPr>
          <p:cNvPr id="3" name="Text Placeholder 2"/>
          <p:cNvSpPr>
            <a:spLocks noGrp="1"/>
          </p:cNvSpPr>
          <p:nvPr>
            <p:ph type="body" idx="1"/>
          </p:nvPr>
        </p:nvSpPr>
        <p:spPr>
          <a:xfrm>
            <a:off x="1154654" y="4777381"/>
            <a:ext cx="8823360" cy="860400"/>
          </a:xfrm>
        </p:spPr>
        <p:txBody>
          <a:bodyPr anchor="t"/>
          <a:lstStyle>
            <a:lvl1pPr marL="0" indent="0" algn="l">
              <a:buNone/>
              <a:defRPr sz="1999" cap="all">
                <a:solidFill>
                  <a:schemeClr val="bg2">
                    <a:lumMod val="40000"/>
                    <a:lumOff val="6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t>7/20/2022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2210995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025" y="2060576"/>
            <a:ext cx="4395194" cy="4195763"/>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3021" y="2056093"/>
            <a:ext cx="4395196" cy="4200245"/>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F41C87-7AD9-4845-A077-840E4A0F3F06}" type="datetimeFigureOut">
              <a:rPr lang="en-US" smtClean="0"/>
              <a:t>7/20/2022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647354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026" y="1905000"/>
            <a:ext cx="4395193"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025" y="2514600"/>
            <a:ext cx="4395194" cy="3741738"/>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3023" y="1905000"/>
            <a:ext cx="4395194"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3023" y="2514600"/>
            <a:ext cx="4395194" cy="3741738"/>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F41C87-7AD9-4845-A077-840E4A0F3F06}" type="datetimeFigureOut">
              <a:rPr lang="en-US" smtClean="0"/>
              <a:t>7/20/2022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3030550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03F41C87-7AD9-4845-A077-840E4A0F3F06}" type="datetimeFigureOut">
              <a:rPr lang="en-US" smtClean="0"/>
              <a:t>7/20/2022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1185164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3F41C87-7AD9-4845-A077-840E4A0F3F06}" type="datetimeFigureOut">
              <a:rPr lang="en-US" smtClean="0"/>
              <a:t>7/20/2022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448285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652" y="1447800"/>
            <a:ext cx="3400178" cy="1447800"/>
          </a:xfrm>
        </p:spPr>
        <p:txBody>
          <a:bodyPr anchor="b"/>
          <a:lstStyle>
            <a:lvl1pPr algn="l">
              <a:defRPr sz="2399" b="0"/>
            </a:lvl1pPr>
          </a:lstStyle>
          <a:p>
            <a:r>
              <a:rPr lang="en-US"/>
              <a:t>Click to edit Master title style</a:t>
            </a:r>
            <a:endParaRPr lang="en-US" dirty="0"/>
          </a:p>
        </p:txBody>
      </p:sp>
      <p:sp>
        <p:nvSpPr>
          <p:cNvPr id="3" name="Content Placeholder 2"/>
          <p:cNvSpPr>
            <a:spLocks noGrp="1"/>
          </p:cNvSpPr>
          <p:nvPr>
            <p:ph idx="1"/>
          </p:nvPr>
        </p:nvSpPr>
        <p:spPr>
          <a:xfrm>
            <a:off x="4783370" y="1447800"/>
            <a:ext cx="5194644" cy="4572000"/>
          </a:xfrm>
        </p:spPr>
        <p:txBody>
          <a:bodyPr anchor="ctr">
            <a:normAutofit/>
          </a:bodyPr>
          <a:lstStyle>
            <a:lvl1pPr>
              <a:defRPr sz="1999"/>
            </a:lvl1pPr>
            <a:lvl2pPr>
              <a:defRPr sz="1799"/>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653" y="3129281"/>
            <a:ext cx="3400177" cy="2895599"/>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03F41C87-7AD9-4845-A077-840E4A0F3F06}" type="datetimeFigureOut">
              <a:rPr lang="en-US" smtClean="0"/>
              <a:t>7/20/2022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2610216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606" y="1854192"/>
            <a:ext cx="5091580" cy="1574808"/>
          </a:xfrm>
        </p:spPr>
        <p:txBody>
          <a:bodyPr anchor="b">
            <a:normAutofit/>
          </a:bodyPr>
          <a:lstStyle>
            <a:lvl1pPr algn="l">
              <a:defRPr sz="3599"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7736" y="1143000"/>
            <a:ext cx="3199567"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654" y="3657600"/>
            <a:ext cx="5083655" cy="1371600"/>
          </a:xfrm>
        </p:spPr>
        <p:txBody>
          <a:bodyPr>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smtClean="0"/>
              <a:pPr/>
              <a:t>7/20/2022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2691858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6"/>
            <a:ext cx="4035961"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8"/>
            <a:ext cx="1522016" cy="2365453"/>
          </a:xfrm>
          <a:prstGeom prst="rect">
            <a:avLst/>
          </a:prstGeom>
        </p:spPr>
      </p:pic>
      <p:sp>
        <p:nvSpPr>
          <p:cNvPr id="16" name="Oval 15"/>
          <p:cNvSpPr/>
          <p:nvPr/>
        </p:nvSpPr>
        <p:spPr>
          <a:xfrm>
            <a:off x="8606770" y="1676400"/>
            <a:ext cx="2818666"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7330" y="1"/>
            <a:ext cx="1602969"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3637" y="6096000"/>
            <a:ext cx="993475" cy="762000"/>
          </a:xfrm>
          <a:prstGeom prst="rect">
            <a:avLst/>
          </a:prstGeom>
        </p:spPr>
      </p:pic>
      <p:sp>
        <p:nvSpPr>
          <p:cNvPr id="14" name="Rectangle 13"/>
          <p:cNvSpPr/>
          <p:nvPr/>
        </p:nvSpPr>
        <p:spPr>
          <a:xfrm>
            <a:off x="10435094" y="0"/>
            <a:ext cx="685621"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5943" y="452718"/>
            <a:ext cx="9402274"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025" y="2052919"/>
            <a:ext cx="894421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2866" y="1790741"/>
            <a:ext cx="990599" cy="304720"/>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3F41C87-7AD9-4845-A077-840E4A0F3F06}" type="datetimeFigureOut">
              <a:rPr lang="en-US" smtClean="0"/>
              <a:pPr/>
              <a:t>7/20/2022</a:t>
            </a:fld>
            <a:endParaRPr lang="en-US" dirty="0"/>
          </a:p>
        </p:txBody>
      </p:sp>
      <p:sp>
        <p:nvSpPr>
          <p:cNvPr id="5" name="Footer Placeholder 4"/>
          <p:cNvSpPr>
            <a:spLocks noGrp="1"/>
          </p:cNvSpPr>
          <p:nvPr>
            <p:ph type="ftr" sz="quarter" idx="3"/>
          </p:nvPr>
        </p:nvSpPr>
        <p:spPr>
          <a:xfrm rot="5400000">
            <a:off x="8948740" y="3225337"/>
            <a:ext cx="3859795" cy="304722"/>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49844" y="295730"/>
            <a:ext cx="837981" cy="767687"/>
          </a:xfrm>
          <a:prstGeom prst="rect">
            <a:avLst/>
          </a:prstGeom>
        </p:spPr>
        <p:txBody>
          <a:bodyPr vert="horz" lIns="91440" tIns="45720" rIns="91440" bIns="45720" rtlCol="0" anchor="b"/>
          <a:lstStyle>
            <a:lvl1pPr algn="ctr">
              <a:defRPr sz="2799" b="0" i="0">
                <a:solidFill>
                  <a:schemeClr val="tx1">
                    <a:tint val="75000"/>
                  </a:schemeClr>
                </a:solidFill>
              </a:defRPr>
            </a:lvl1p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3759821957"/>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063" rtl="0" eaLnBrk="1" latinLnBrk="0" hangingPunct="1">
        <a:spcBef>
          <a:spcPct val="0"/>
        </a:spcBef>
        <a:buNone/>
        <a:defRPr sz="4199"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797" indent="-342797" algn="l" defTabSz="457063" rtl="0" eaLnBrk="1" latinLnBrk="0" hangingPunct="1">
        <a:spcBef>
          <a:spcPts val="1000"/>
        </a:spcBef>
        <a:spcAft>
          <a:spcPts val="0"/>
        </a:spcAft>
        <a:buClr>
          <a:schemeClr val="bg2">
            <a:lumMod val="40000"/>
            <a:lumOff val="60000"/>
          </a:schemeClr>
        </a:buClr>
        <a:buSzPct val="80000"/>
        <a:buFont typeface="Wingdings 3" charset="2"/>
        <a:buChar char=""/>
        <a:defRPr sz="1999" b="0" i="0" kern="1200">
          <a:solidFill>
            <a:schemeClr val="tx1"/>
          </a:solidFill>
          <a:latin typeface="+mj-lt"/>
          <a:ea typeface="+mj-ea"/>
          <a:cs typeface="+mj-cs"/>
        </a:defRPr>
      </a:lvl1pPr>
      <a:lvl2pPr marL="742727" indent="-285664" algn="l" defTabSz="457063" rtl="0" eaLnBrk="1" latinLnBrk="0" hangingPunct="1">
        <a:spcBef>
          <a:spcPts val="1000"/>
        </a:spcBef>
        <a:spcAft>
          <a:spcPts val="0"/>
        </a:spcAft>
        <a:buClr>
          <a:schemeClr val="bg2">
            <a:lumMod val="40000"/>
            <a:lumOff val="60000"/>
          </a:schemeClr>
        </a:buClr>
        <a:buSzPct val="80000"/>
        <a:buFont typeface="Wingdings 3" charset="2"/>
        <a:buChar char=""/>
        <a:defRPr sz="1799" b="0" i="0" kern="1200">
          <a:solidFill>
            <a:schemeClr val="tx1"/>
          </a:solidFill>
          <a:latin typeface="+mj-lt"/>
          <a:ea typeface="+mj-ea"/>
          <a:cs typeface="+mj-cs"/>
        </a:defRPr>
      </a:lvl2pPr>
      <a:lvl3pPr marL="1142657"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599720"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6783"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5248"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0908"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7971"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5034"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5960" cy="4188315"/>
          </a:xfrm>
          <a:prstGeom prst="rect">
            <a:avLst/>
          </a:prstGeom>
        </p:spPr>
      </p:pic>
      <p:pic>
        <p:nvPicPr>
          <p:cNvPr id="11" name="Picture 10">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015" cy="2365453"/>
          </a:xfrm>
          <a:prstGeom prst="rect">
            <a:avLst/>
          </a:prstGeom>
        </p:spPr>
      </p:pic>
      <p:sp>
        <p:nvSpPr>
          <p:cNvPr id="13" name="Oval 12">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770" y="1676400"/>
            <a:ext cx="2818665"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7328" y="0"/>
            <a:ext cx="1602970" cy="1141407"/>
          </a:xfrm>
          <a:prstGeom prst="rect">
            <a:avLst/>
          </a:prstGeom>
        </p:spPr>
      </p:pic>
      <p:pic>
        <p:nvPicPr>
          <p:cNvPr id="17" name="Picture 16">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3636" y="6096000"/>
            <a:ext cx="993476" cy="762000"/>
          </a:xfrm>
          <a:prstGeom prst="rect">
            <a:avLst/>
          </a:prstGeom>
        </p:spPr>
      </p:pic>
      <p:sp>
        <p:nvSpPr>
          <p:cNvPr id="19" name="Rectangle 18">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ctrTitle"/>
          </p:nvPr>
        </p:nvSpPr>
        <p:spPr>
          <a:xfrm>
            <a:off x="648761" y="629266"/>
            <a:ext cx="6364966" cy="1622321"/>
          </a:xfrm>
        </p:spPr>
        <p:txBody>
          <a:bodyPr vert="horz" lIns="91440" tIns="45720" rIns="91440" bIns="45720" rtlCol="0" anchor="t">
            <a:normAutofit fontScale="90000"/>
          </a:bodyPr>
          <a:lstStyle/>
          <a:p>
            <a:pPr defTabSz="457200"/>
            <a:r>
              <a:rPr lang="en-US" sz="4200" dirty="0">
                <a:solidFill>
                  <a:srgbClr val="EBEBEB"/>
                </a:solidFill>
              </a:rPr>
              <a:t>Chapter 10: Leveraged Loans, Private Credit and Collateralized Loan Obligations (CLO)</a:t>
            </a:r>
          </a:p>
        </p:txBody>
      </p:sp>
      <p:sp>
        <p:nvSpPr>
          <p:cNvPr id="2" name="TextBox 1">
            <a:extLst>
              <a:ext uri="{FF2B5EF4-FFF2-40B4-BE49-F238E27FC236}">
                <a16:creationId xmlns:a16="http://schemas.microsoft.com/office/drawing/2014/main" id="{2778FECF-67C0-4E2F-88CA-A22E86A869CF}"/>
              </a:ext>
            </a:extLst>
          </p:cNvPr>
          <p:cNvSpPr txBox="1"/>
          <p:nvPr/>
        </p:nvSpPr>
        <p:spPr>
          <a:xfrm>
            <a:off x="2055812" y="5556591"/>
            <a:ext cx="4321905" cy="953523"/>
          </a:xfrm>
          <a:prstGeom prst="rect">
            <a:avLst/>
          </a:prstGeom>
        </p:spPr>
        <p:txBody>
          <a:bodyPr vert="horz" lIns="91440" tIns="45720" rIns="91440" bIns="45720" rtlCol="0">
            <a:normAutofit/>
          </a:bodyPr>
          <a:lstStyle/>
          <a:p>
            <a:pPr>
              <a:spcBef>
                <a:spcPts val="1000"/>
              </a:spcBef>
              <a:buClr>
                <a:schemeClr val="bg2">
                  <a:lumMod val="40000"/>
                  <a:lumOff val="60000"/>
                </a:schemeClr>
              </a:buClr>
              <a:buSzPct val="80000"/>
            </a:pPr>
            <a:r>
              <a:rPr lang="en-US" dirty="0">
                <a:solidFill>
                  <a:srgbClr val="FFFFFF"/>
                </a:solidFill>
                <a:latin typeface="+mj-lt"/>
                <a:ea typeface="+mj-ea"/>
                <a:cs typeface="+mj-cs"/>
              </a:rPr>
              <a:t>Chapter 10</a:t>
            </a:r>
          </a:p>
          <a:p>
            <a:pPr>
              <a:spcBef>
                <a:spcPts val="1000"/>
              </a:spcBef>
              <a:buClr>
                <a:schemeClr val="bg2">
                  <a:lumMod val="40000"/>
                  <a:lumOff val="60000"/>
                </a:schemeClr>
              </a:buClr>
              <a:buSzPct val="80000"/>
            </a:pPr>
            <a:r>
              <a:rPr lang="en-US" dirty="0">
                <a:solidFill>
                  <a:srgbClr val="FFFFFF"/>
                </a:solidFill>
                <a:latin typeface="+mj-lt"/>
                <a:ea typeface="+mj-ea"/>
                <a:cs typeface="+mj-cs"/>
              </a:rPr>
              <a:t>“Credit Risk Management &amp; Analysis”</a:t>
            </a:r>
          </a:p>
        </p:txBody>
      </p:sp>
      <p:sp>
        <p:nvSpPr>
          <p:cNvPr id="23"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4146" y="-1"/>
            <a:ext cx="559327"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5" name="Picture 4" descr="Calculator, pen, compass, money and a paper with graphs printed on it">
            <a:extLst>
              <a:ext uri="{FF2B5EF4-FFF2-40B4-BE49-F238E27FC236}">
                <a16:creationId xmlns:a16="http://schemas.microsoft.com/office/drawing/2014/main" id="{9617D043-1A7C-AE2E-0D68-E6463EA00149}"/>
              </a:ext>
            </a:extLst>
          </p:cNvPr>
          <p:cNvPicPr>
            <a:picLocks noChangeAspect="1"/>
          </p:cNvPicPr>
          <p:nvPr/>
        </p:nvPicPr>
        <p:blipFill rotWithShape="1">
          <a:blip r:embed="rId7"/>
          <a:srcRect l="30315" r="26092" b="-2"/>
          <a:stretch/>
        </p:blipFill>
        <p:spPr>
          <a:xfrm>
            <a:off x="7227292" y="1"/>
            <a:ext cx="4961952"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pic>
        <p:nvPicPr>
          <p:cNvPr id="4" name="Picture 3">
            <a:extLst>
              <a:ext uri="{FF2B5EF4-FFF2-40B4-BE49-F238E27FC236}">
                <a16:creationId xmlns:a16="http://schemas.microsoft.com/office/drawing/2014/main" id="{CAAF4DF4-8FCF-5F65-61EC-F64E577A5721}"/>
              </a:ext>
            </a:extLst>
          </p:cNvPr>
          <p:cNvPicPr>
            <a:picLocks noChangeAspect="1"/>
          </p:cNvPicPr>
          <p:nvPr/>
        </p:nvPicPr>
        <p:blipFill>
          <a:blip r:embed="rId8"/>
          <a:stretch>
            <a:fillRect/>
          </a:stretch>
        </p:blipFill>
        <p:spPr>
          <a:xfrm>
            <a:off x="255366" y="4378744"/>
            <a:ext cx="1800446" cy="2240555"/>
          </a:xfrm>
          <a:prstGeom prst="rect">
            <a:avLst/>
          </a:prstGeom>
        </p:spPr>
      </p:pic>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5F3FC718-FDE3-4EF7-921E-A5F374EAF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437095" y="420624"/>
            <a:ext cx="3107816" cy="1444752"/>
          </a:xfrm>
        </p:spPr>
        <p:txBody>
          <a:bodyPr anchor="b">
            <a:normAutofit fontScale="90000"/>
          </a:bodyPr>
          <a:lstStyle/>
          <a:p>
            <a:r>
              <a:rPr lang="en-US" sz="3200" b="1" dirty="0">
                <a:solidFill>
                  <a:srgbClr val="EBEBEB"/>
                </a:solidFill>
              </a:rPr>
              <a:t>Structuring the Tranches of CLOs</a:t>
            </a:r>
          </a:p>
        </p:txBody>
      </p:sp>
      <p:sp>
        <p:nvSpPr>
          <p:cNvPr id="32" name="Freeform 11">
            <a:extLst>
              <a:ext uri="{FF2B5EF4-FFF2-40B4-BE49-F238E27FC236}">
                <a16:creationId xmlns:a16="http://schemas.microsoft.com/office/drawing/2014/main" id="{FAA0F719-3DC8-4F08-AD8F-5A845658CB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7081" y="-1"/>
            <a:ext cx="559327"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34" name="Freeform: Shape 33">
            <a:extLst>
              <a:ext uri="{FF2B5EF4-FFF2-40B4-BE49-F238E27FC236}">
                <a16:creationId xmlns:a16="http://schemas.microsoft.com/office/drawing/2014/main" id="{7DCB61BE-FA0F-4EFB-BE0E-268BAD8E30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745526" y="-585299"/>
            <a:ext cx="6858001" cy="8028600"/>
          </a:xfrm>
          <a:custGeom>
            <a:avLst/>
            <a:gdLst>
              <a:gd name="connsiteX0" fmla="*/ 6858001 w 6858001"/>
              <a:gd name="connsiteY0" fmla="*/ 1177 h 8030691"/>
              <a:gd name="connsiteX1" fmla="*/ 6858001 w 6858001"/>
              <a:gd name="connsiteY1" fmla="*/ 1344715 h 8030691"/>
              <a:gd name="connsiteX2" fmla="*/ 6858000 w 6858001"/>
              <a:gd name="connsiteY2" fmla="*/ 1344715 h 8030691"/>
              <a:gd name="connsiteX3" fmla="*/ 6858000 w 6858001"/>
              <a:gd name="connsiteY3" fmla="*/ 8030691 h 8030691"/>
              <a:gd name="connsiteX4" fmla="*/ 0 w 6858001"/>
              <a:gd name="connsiteY4" fmla="*/ 8030690 h 8030691"/>
              <a:gd name="connsiteX5" fmla="*/ 0 w 6858001"/>
              <a:gd name="connsiteY5" fmla="*/ 477747 h 8030691"/>
              <a:gd name="connsiteX6" fmla="*/ 1 w 6858001"/>
              <a:gd name="connsiteY6" fmla="*/ 477747 h 8030691"/>
              <a:gd name="connsiteX7" fmla="*/ 1 w 6858001"/>
              <a:gd name="connsiteY7" fmla="*/ 0 h 8030691"/>
              <a:gd name="connsiteX8" fmla="*/ 40463 w 6858001"/>
              <a:gd name="connsiteY8" fmla="*/ 5883 h 8030691"/>
              <a:gd name="connsiteX9" fmla="*/ 159107 w 6858001"/>
              <a:gd name="connsiteY9" fmla="*/ 23196 h 8030691"/>
              <a:gd name="connsiteX10" fmla="*/ 245518 w 6858001"/>
              <a:gd name="connsiteY10" fmla="*/ 35299 h 8030691"/>
              <a:gd name="connsiteX11" fmla="*/ 348388 w 6858001"/>
              <a:gd name="connsiteY11" fmla="*/ 48074 h 8030691"/>
              <a:gd name="connsiteX12" fmla="*/ 470460 w 6858001"/>
              <a:gd name="connsiteY12" fmla="*/ 63370 h 8030691"/>
              <a:gd name="connsiteX13" fmla="*/ 605563 w 6858001"/>
              <a:gd name="connsiteY13" fmla="*/ 79507 h 8030691"/>
              <a:gd name="connsiteX14" fmla="*/ 757810 w 6858001"/>
              <a:gd name="connsiteY14" fmla="*/ 96484 h 8030691"/>
              <a:gd name="connsiteX15" fmla="*/ 923774 w 6858001"/>
              <a:gd name="connsiteY15" fmla="*/ 114469 h 8030691"/>
              <a:gd name="connsiteX16" fmla="*/ 1104139 w 6858001"/>
              <a:gd name="connsiteY16" fmla="*/ 132455 h 8030691"/>
              <a:gd name="connsiteX17" fmla="*/ 1296163 w 6858001"/>
              <a:gd name="connsiteY17" fmla="*/ 150776 h 8030691"/>
              <a:gd name="connsiteX18" fmla="*/ 1503275 w 6858001"/>
              <a:gd name="connsiteY18" fmla="*/ 167753 h 8030691"/>
              <a:gd name="connsiteX19" fmla="*/ 1719988 w 6858001"/>
              <a:gd name="connsiteY19" fmla="*/ 184058 h 8030691"/>
              <a:gd name="connsiteX20" fmla="*/ 1949045 w 6858001"/>
              <a:gd name="connsiteY20" fmla="*/ 198850 h 8030691"/>
              <a:gd name="connsiteX21" fmla="*/ 2187703 w 6858001"/>
              <a:gd name="connsiteY21" fmla="*/ 212969 h 8030691"/>
              <a:gd name="connsiteX22" fmla="*/ 2436649 w 6858001"/>
              <a:gd name="connsiteY22" fmla="*/ 226249 h 8030691"/>
              <a:gd name="connsiteX23" fmla="*/ 2564208 w 6858001"/>
              <a:gd name="connsiteY23" fmla="*/ 230955 h 8030691"/>
              <a:gd name="connsiteX24" fmla="*/ 2694509 w 6858001"/>
              <a:gd name="connsiteY24" fmla="*/ 236166 h 8030691"/>
              <a:gd name="connsiteX25" fmla="*/ 2826869 w 6858001"/>
              <a:gd name="connsiteY25" fmla="*/ 241040 h 8030691"/>
              <a:gd name="connsiteX26" fmla="*/ 2959914 w 6858001"/>
              <a:gd name="connsiteY26" fmla="*/ 244234 h 8030691"/>
              <a:gd name="connsiteX27" fmla="*/ 3095702 w 6858001"/>
              <a:gd name="connsiteY27" fmla="*/ 247092 h 8030691"/>
              <a:gd name="connsiteX28" fmla="*/ 3232862 w 6858001"/>
              <a:gd name="connsiteY28" fmla="*/ 250117 h 8030691"/>
              <a:gd name="connsiteX29" fmla="*/ 3372766 w 6858001"/>
              <a:gd name="connsiteY29" fmla="*/ 252134 h 8030691"/>
              <a:gd name="connsiteX30" fmla="*/ 3514040 w 6858001"/>
              <a:gd name="connsiteY30" fmla="*/ 252134 h 8030691"/>
              <a:gd name="connsiteX31" fmla="*/ 3656686 w 6858001"/>
              <a:gd name="connsiteY31" fmla="*/ 253143 h 8030691"/>
              <a:gd name="connsiteX32" fmla="*/ 3800705 w 6858001"/>
              <a:gd name="connsiteY32" fmla="*/ 252134 h 8030691"/>
              <a:gd name="connsiteX33" fmla="*/ 3946780 w 6858001"/>
              <a:gd name="connsiteY33" fmla="*/ 250117 h 8030691"/>
              <a:gd name="connsiteX34" fmla="*/ 4092856 w 6858001"/>
              <a:gd name="connsiteY34" fmla="*/ 248268 h 8030691"/>
              <a:gd name="connsiteX35" fmla="*/ 4240988 w 6858001"/>
              <a:gd name="connsiteY35" fmla="*/ 244234 h 8030691"/>
              <a:gd name="connsiteX36" fmla="*/ 4390492 w 6858001"/>
              <a:gd name="connsiteY36" fmla="*/ 240032 h 8030691"/>
              <a:gd name="connsiteX37" fmla="*/ 4539997 w 6858001"/>
              <a:gd name="connsiteY37" fmla="*/ 235157 h 8030691"/>
              <a:gd name="connsiteX38" fmla="*/ 4690873 w 6858001"/>
              <a:gd name="connsiteY38" fmla="*/ 228266 h 8030691"/>
              <a:gd name="connsiteX39" fmla="*/ 4843120 w 6858001"/>
              <a:gd name="connsiteY39" fmla="*/ 220029 h 8030691"/>
              <a:gd name="connsiteX40" fmla="*/ 4996054 w 6858001"/>
              <a:gd name="connsiteY40" fmla="*/ 212129 h 8030691"/>
              <a:gd name="connsiteX41" fmla="*/ 5148987 w 6858001"/>
              <a:gd name="connsiteY41" fmla="*/ 202044 h 8030691"/>
              <a:gd name="connsiteX42" fmla="*/ 5303978 w 6858001"/>
              <a:gd name="connsiteY42" fmla="*/ 189941 h 8030691"/>
              <a:gd name="connsiteX43" fmla="*/ 5456911 w 6858001"/>
              <a:gd name="connsiteY43" fmla="*/ 177839 h 8030691"/>
              <a:gd name="connsiteX44" fmla="*/ 5612588 w 6858001"/>
              <a:gd name="connsiteY44" fmla="*/ 163887 h 8030691"/>
              <a:gd name="connsiteX45" fmla="*/ 5768950 w 6858001"/>
              <a:gd name="connsiteY45" fmla="*/ 148591 h 8030691"/>
              <a:gd name="connsiteX46" fmla="*/ 5923255 w 6858001"/>
              <a:gd name="connsiteY46" fmla="*/ 132455 h 8030691"/>
              <a:gd name="connsiteX47" fmla="*/ 6079618 w 6858001"/>
              <a:gd name="connsiteY47" fmla="*/ 113629 h 8030691"/>
              <a:gd name="connsiteX48" fmla="*/ 6235294 w 6858001"/>
              <a:gd name="connsiteY48" fmla="*/ 93458 h 8030691"/>
              <a:gd name="connsiteX49" fmla="*/ 6391657 w 6858001"/>
              <a:gd name="connsiteY49" fmla="*/ 73455 h 8030691"/>
              <a:gd name="connsiteX50" fmla="*/ 6547333 w 6858001"/>
              <a:gd name="connsiteY50" fmla="*/ 50091 h 8030691"/>
              <a:gd name="connsiteX51" fmla="*/ 6702324 w 6858001"/>
              <a:gd name="connsiteY51" fmla="*/ 26222 h 803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8030691">
                <a:moveTo>
                  <a:pt x="6858001" y="1177"/>
                </a:moveTo>
                <a:lnTo>
                  <a:pt x="6858001" y="1344715"/>
                </a:lnTo>
                <a:lnTo>
                  <a:pt x="6858000" y="1344715"/>
                </a:lnTo>
                <a:lnTo>
                  <a:pt x="6858000" y="8030691"/>
                </a:lnTo>
                <a:lnTo>
                  <a:pt x="0" y="8030690"/>
                </a:lnTo>
                <a:lnTo>
                  <a:pt x="0" y="477747"/>
                </a:lnTo>
                <a:lnTo>
                  <a:pt x="1" y="477747"/>
                </a:lnTo>
                <a:lnTo>
                  <a:pt x="1" y="0"/>
                </a:lnTo>
                <a:lnTo>
                  <a:pt x="40463" y="5883"/>
                </a:lnTo>
                <a:lnTo>
                  <a:pt x="159107" y="23196"/>
                </a:lnTo>
                <a:lnTo>
                  <a:pt x="245518" y="35299"/>
                </a:lnTo>
                <a:lnTo>
                  <a:pt x="348388" y="48074"/>
                </a:lnTo>
                <a:lnTo>
                  <a:pt x="470460" y="63370"/>
                </a:lnTo>
                <a:lnTo>
                  <a:pt x="605563" y="79507"/>
                </a:lnTo>
                <a:lnTo>
                  <a:pt x="757810" y="96484"/>
                </a:lnTo>
                <a:lnTo>
                  <a:pt x="923774" y="114469"/>
                </a:lnTo>
                <a:lnTo>
                  <a:pt x="1104139" y="132455"/>
                </a:lnTo>
                <a:lnTo>
                  <a:pt x="1296163" y="150776"/>
                </a:lnTo>
                <a:lnTo>
                  <a:pt x="1503275" y="167753"/>
                </a:lnTo>
                <a:lnTo>
                  <a:pt x="1719988" y="184058"/>
                </a:lnTo>
                <a:lnTo>
                  <a:pt x="1949045" y="198850"/>
                </a:lnTo>
                <a:lnTo>
                  <a:pt x="2187703" y="212969"/>
                </a:lnTo>
                <a:lnTo>
                  <a:pt x="2436649" y="226249"/>
                </a:lnTo>
                <a:lnTo>
                  <a:pt x="2564208" y="230955"/>
                </a:lnTo>
                <a:lnTo>
                  <a:pt x="2694509" y="236166"/>
                </a:lnTo>
                <a:lnTo>
                  <a:pt x="2826869" y="241040"/>
                </a:lnTo>
                <a:lnTo>
                  <a:pt x="2959914" y="244234"/>
                </a:lnTo>
                <a:lnTo>
                  <a:pt x="3095702" y="247092"/>
                </a:lnTo>
                <a:lnTo>
                  <a:pt x="3232862" y="250117"/>
                </a:lnTo>
                <a:lnTo>
                  <a:pt x="3372766" y="252134"/>
                </a:lnTo>
                <a:lnTo>
                  <a:pt x="3514040" y="252134"/>
                </a:lnTo>
                <a:lnTo>
                  <a:pt x="3656686" y="253143"/>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sp>
        <p:nvSpPr>
          <p:cNvPr id="36" name="Rectangle 35">
            <a:extLst>
              <a:ext uri="{FF2B5EF4-FFF2-40B4-BE49-F238E27FC236}">
                <a16:creationId xmlns:a16="http://schemas.microsoft.com/office/drawing/2014/main" id="{A4B31EAA-7423-46F7-9B90-4AB2B09C35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5" name="Picture 4">
            <a:extLst>
              <a:ext uri="{FF2B5EF4-FFF2-40B4-BE49-F238E27FC236}">
                <a16:creationId xmlns:a16="http://schemas.microsoft.com/office/drawing/2014/main" id="{7C495312-D07A-41EA-DD93-17A04C118486}"/>
              </a:ext>
            </a:extLst>
          </p:cNvPr>
          <p:cNvPicPr>
            <a:picLocks noChangeAspect="1"/>
          </p:cNvPicPr>
          <p:nvPr/>
        </p:nvPicPr>
        <p:blipFill>
          <a:blip r:embed="rId2"/>
          <a:stretch>
            <a:fillRect/>
          </a:stretch>
        </p:blipFill>
        <p:spPr>
          <a:xfrm>
            <a:off x="4495295" y="1143000"/>
            <a:ext cx="7513010" cy="4941249"/>
          </a:xfrm>
          <a:prstGeom prst="rect">
            <a:avLst/>
          </a:prstGeom>
        </p:spPr>
      </p:pic>
    </p:spTree>
    <p:extLst>
      <p:ext uri="{BB962C8B-B14F-4D97-AF65-F5344CB8AC3E}">
        <p14:creationId xmlns:p14="http://schemas.microsoft.com/office/powerpoint/2010/main" val="3603226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1103024" y="452718"/>
            <a:ext cx="8945192" cy="1400530"/>
          </a:xfrm>
        </p:spPr>
        <p:txBody>
          <a:bodyPr anchor="ctr">
            <a:normAutofit/>
          </a:bodyPr>
          <a:lstStyle/>
          <a:p>
            <a:r>
              <a:rPr lang="en-US" b="1" dirty="0">
                <a:solidFill>
                  <a:srgbClr val="FFFFFF"/>
                </a:solidFill>
              </a:rPr>
              <a:t>Structuring the Tranches of CLOs</a:t>
            </a:r>
          </a:p>
        </p:txBody>
      </p:sp>
      <p:sp>
        <p:nvSpPr>
          <p:cNvPr id="14" name="Content Placeholder 13"/>
          <p:cNvSpPr>
            <a:spLocks noGrp="1"/>
          </p:cNvSpPr>
          <p:nvPr>
            <p:ph idx="1"/>
          </p:nvPr>
        </p:nvSpPr>
        <p:spPr>
          <a:xfrm>
            <a:off x="490904" y="2616736"/>
            <a:ext cx="10287000" cy="3608155"/>
          </a:xfrm>
        </p:spPr>
        <p:txBody>
          <a:bodyPr>
            <a:noAutofit/>
          </a:bodyPr>
          <a:lstStyle/>
          <a:p>
            <a:pPr marL="0" indent="0">
              <a:lnSpc>
                <a:spcPct val="90000"/>
              </a:lnSpc>
              <a:buNone/>
            </a:pPr>
            <a:r>
              <a:rPr lang="en-US" sz="1400" b="1" dirty="0"/>
              <a:t>CLO funds are structured to meet certain criteria set by the credit agencies such as Moody’s including portfolio diversification factors by industry, company and credit ratings discussed further in this chapter. </a:t>
            </a:r>
          </a:p>
          <a:p>
            <a:pPr marL="0" indent="0">
              <a:lnSpc>
                <a:spcPct val="90000"/>
              </a:lnSpc>
              <a:buNone/>
            </a:pPr>
            <a:r>
              <a:rPr lang="en-US" sz="1400" b="1" dirty="0"/>
              <a:t>These loans are primarily leveraged loans given the higher yield characteristics. </a:t>
            </a:r>
          </a:p>
          <a:p>
            <a:pPr marL="0" indent="0">
              <a:lnSpc>
                <a:spcPct val="90000"/>
              </a:lnSpc>
              <a:buNone/>
            </a:pPr>
            <a:r>
              <a:rPr lang="en-US" sz="1400" b="1" dirty="0"/>
              <a:t>The CLO investment platforms are as follows:</a:t>
            </a:r>
          </a:p>
          <a:p>
            <a:pPr>
              <a:lnSpc>
                <a:spcPct val="90000"/>
              </a:lnSpc>
            </a:pPr>
            <a:r>
              <a:rPr lang="en-US" sz="1400" dirty="0"/>
              <a:t>Intermediate Investing: Warehouse Financing</a:t>
            </a:r>
          </a:p>
          <a:p>
            <a:pPr>
              <a:lnSpc>
                <a:spcPct val="90000"/>
              </a:lnSpc>
            </a:pPr>
            <a:r>
              <a:rPr lang="en-US" sz="1400" dirty="0"/>
              <a:t>Capital Raising</a:t>
            </a:r>
          </a:p>
          <a:p>
            <a:pPr>
              <a:lnSpc>
                <a:spcPct val="90000"/>
              </a:lnSpc>
            </a:pPr>
            <a:r>
              <a:rPr lang="en-US" sz="1400" dirty="0"/>
              <a:t>Investing the Capital Raised</a:t>
            </a:r>
          </a:p>
        </p:txBody>
      </p:sp>
    </p:spTree>
    <p:extLst>
      <p:ext uri="{BB962C8B-B14F-4D97-AF65-F5344CB8AC3E}">
        <p14:creationId xmlns:p14="http://schemas.microsoft.com/office/powerpoint/2010/main" val="31307903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1103024" y="452718"/>
            <a:ext cx="8945192" cy="1400530"/>
          </a:xfrm>
        </p:spPr>
        <p:txBody>
          <a:bodyPr anchor="ctr">
            <a:normAutofit/>
          </a:bodyPr>
          <a:lstStyle/>
          <a:p>
            <a:r>
              <a:rPr lang="en-US" b="1" dirty="0">
                <a:solidFill>
                  <a:srgbClr val="FFFFFF"/>
                </a:solidFill>
              </a:rPr>
              <a:t>Structuring the Tranches of CLOs</a:t>
            </a:r>
          </a:p>
        </p:txBody>
      </p:sp>
      <p:sp>
        <p:nvSpPr>
          <p:cNvPr id="14" name="Content Placeholder 13"/>
          <p:cNvSpPr>
            <a:spLocks noGrp="1"/>
          </p:cNvSpPr>
          <p:nvPr>
            <p:ph idx="1"/>
          </p:nvPr>
        </p:nvSpPr>
        <p:spPr>
          <a:xfrm>
            <a:off x="455612" y="2452348"/>
            <a:ext cx="11277600" cy="3952934"/>
          </a:xfrm>
        </p:spPr>
        <p:txBody>
          <a:bodyPr>
            <a:noAutofit/>
          </a:bodyPr>
          <a:lstStyle/>
          <a:p>
            <a:pPr marL="0" indent="0">
              <a:lnSpc>
                <a:spcPct val="90000"/>
              </a:lnSpc>
              <a:buNone/>
            </a:pPr>
            <a:r>
              <a:rPr lang="en-US" sz="1400" b="1" dirty="0"/>
              <a:t>Intermediate Investing: Warehouse Financing</a:t>
            </a:r>
          </a:p>
          <a:p>
            <a:pPr>
              <a:lnSpc>
                <a:spcPct val="90000"/>
              </a:lnSpc>
            </a:pPr>
            <a:r>
              <a:rPr lang="en-US" sz="1400" dirty="0"/>
              <a:t>Typically, before raising the capital, the CLO manager obtains a warehouse facility. </a:t>
            </a:r>
          </a:p>
          <a:p>
            <a:pPr>
              <a:lnSpc>
                <a:spcPct val="90000"/>
              </a:lnSpc>
            </a:pPr>
            <a:r>
              <a:rPr lang="en-US" sz="1400" dirty="0"/>
              <a:t>This is basically a credit facility obtained by a commercial bank (typically by the underwriter for the intended new-issue CLO). </a:t>
            </a:r>
          </a:p>
          <a:p>
            <a:pPr>
              <a:lnSpc>
                <a:spcPct val="90000"/>
              </a:lnSpc>
            </a:pPr>
            <a:r>
              <a:rPr lang="en-US" sz="1400" dirty="0"/>
              <a:t>This will serve as a short-term financing for the purchase (or warehousing) of leverage loans before the launch of the CLO. Especially with new issuance of CLOs, companies need to show their success of ramping up the portfolio before they obtain more permanent financing. </a:t>
            </a:r>
          </a:p>
          <a:p>
            <a:pPr>
              <a:lnSpc>
                <a:spcPct val="90000"/>
              </a:lnSpc>
            </a:pPr>
            <a:r>
              <a:rPr lang="en-US" sz="1400" dirty="0"/>
              <a:t>Also, since the permanent financing requires diversification, this arrangement is built toward securing that. </a:t>
            </a:r>
          </a:p>
          <a:p>
            <a:pPr>
              <a:lnSpc>
                <a:spcPct val="90000"/>
              </a:lnSpc>
            </a:pPr>
            <a:r>
              <a:rPr lang="en-US" sz="1400" dirty="0"/>
              <a:t>The terms and conditions of the warehouse facility are relatively straightforward. </a:t>
            </a:r>
          </a:p>
          <a:p>
            <a:pPr>
              <a:lnSpc>
                <a:spcPct val="90000"/>
              </a:lnSpc>
            </a:pPr>
            <a:r>
              <a:rPr lang="en-US" sz="1400" dirty="0"/>
              <a:t>Such facility, similar to revolving credit facility, could have several classes of loans with differing seniority levels, and the short-term equity during the ramp up is typically funded by the CLO manager or affiliates.</a:t>
            </a:r>
          </a:p>
          <a:p>
            <a:pPr>
              <a:lnSpc>
                <a:spcPct val="90000"/>
              </a:lnSpc>
            </a:pPr>
            <a:r>
              <a:rPr lang="en-US" sz="1400" dirty="0"/>
              <a:t>The borrower is often the special purpose vehicle or entity (e.g., Metanext CLO Fund IV Ltd.) that will raise the permanent financing shortly after a significant percentage of the ramp up has occurred. </a:t>
            </a:r>
          </a:p>
          <a:p>
            <a:pPr>
              <a:lnSpc>
                <a:spcPct val="90000"/>
              </a:lnSpc>
            </a:pPr>
            <a:r>
              <a:rPr lang="en-US" sz="1400" dirty="0"/>
              <a:t>This borrower will pledge the corporate loans purchased as security to the warehouse lenders. </a:t>
            </a:r>
          </a:p>
          <a:p>
            <a:pPr>
              <a:lnSpc>
                <a:spcPct val="90000"/>
              </a:lnSpc>
            </a:pPr>
            <a:r>
              <a:rPr lang="en-US" sz="1400" dirty="0"/>
              <a:t>This credit agreement (warehouse facility agreement) typically has specific criteria of what loan can be purchased. </a:t>
            </a:r>
          </a:p>
          <a:p>
            <a:pPr>
              <a:lnSpc>
                <a:spcPct val="90000"/>
              </a:lnSpc>
            </a:pPr>
            <a:endParaRPr lang="en-US" sz="1400" dirty="0"/>
          </a:p>
          <a:p>
            <a:pPr marL="0" indent="0">
              <a:lnSpc>
                <a:spcPct val="90000"/>
              </a:lnSpc>
              <a:buNone/>
            </a:pPr>
            <a:endParaRPr lang="en-US" sz="1400" b="1" dirty="0"/>
          </a:p>
        </p:txBody>
      </p:sp>
    </p:spTree>
    <p:extLst>
      <p:ext uri="{BB962C8B-B14F-4D97-AF65-F5344CB8AC3E}">
        <p14:creationId xmlns:p14="http://schemas.microsoft.com/office/powerpoint/2010/main" val="27820956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1103024" y="452718"/>
            <a:ext cx="8945192" cy="1400530"/>
          </a:xfrm>
        </p:spPr>
        <p:txBody>
          <a:bodyPr anchor="ctr">
            <a:normAutofit/>
          </a:bodyPr>
          <a:lstStyle/>
          <a:p>
            <a:r>
              <a:rPr lang="en-US" b="1" dirty="0">
                <a:solidFill>
                  <a:srgbClr val="FFFFFF"/>
                </a:solidFill>
              </a:rPr>
              <a:t>Structuring the Tranches of CLOs</a:t>
            </a:r>
          </a:p>
        </p:txBody>
      </p:sp>
      <p:sp>
        <p:nvSpPr>
          <p:cNvPr id="14" name="Content Placeholder 13"/>
          <p:cNvSpPr>
            <a:spLocks noGrp="1"/>
          </p:cNvSpPr>
          <p:nvPr>
            <p:ph idx="1"/>
          </p:nvPr>
        </p:nvSpPr>
        <p:spPr>
          <a:xfrm>
            <a:off x="455612" y="2452348"/>
            <a:ext cx="11125200" cy="3872252"/>
          </a:xfrm>
        </p:spPr>
        <p:txBody>
          <a:bodyPr>
            <a:noAutofit/>
          </a:bodyPr>
          <a:lstStyle/>
          <a:p>
            <a:pPr marL="0" indent="0">
              <a:lnSpc>
                <a:spcPct val="90000"/>
              </a:lnSpc>
              <a:buNone/>
            </a:pPr>
            <a:r>
              <a:rPr lang="en-US" sz="1400" b="1" dirty="0"/>
              <a:t>Intermediate Investing: Warehouse Financing</a:t>
            </a:r>
          </a:p>
          <a:p>
            <a:pPr>
              <a:lnSpc>
                <a:spcPct val="90000"/>
              </a:lnSpc>
            </a:pPr>
            <a:r>
              <a:rPr lang="en-US" sz="1400" dirty="0"/>
              <a:t>The most significant risk to a manager who provides the warehouse facility is market risk, a loss that various commercial banks experienced during the financial crisis of 2008/2009 when the secondary loan market plummeted due lack of liquidity. </a:t>
            </a:r>
          </a:p>
          <a:p>
            <a:pPr>
              <a:lnSpc>
                <a:spcPct val="90000"/>
              </a:lnSpc>
            </a:pPr>
            <a:r>
              <a:rPr lang="en-US" sz="1400" dirty="0"/>
              <a:t>Given the potential fluctuations of the secondary loan markets, these loans are vulnerable to price movements. </a:t>
            </a:r>
          </a:p>
          <a:p>
            <a:pPr>
              <a:lnSpc>
                <a:spcPct val="90000"/>
              </a:lnSpc>
            </a:pPr>
            <a:r>
              <a:rPr lang="en-US" sz="1400" dirty="0"/>
              <a:t>To mitigate this market risk, a typical warehouse lender requires that the manager who provides the short-term equity maintain a pre-negotiated level of loan-to-value ratio, so if the market value of loans decreases above the set loan-to-value ratio, the manager must provide additional funding to maintain the required level of loan-to-value ratio stated in the agreement (similar to a margin loan).</a:t>
            </a:r>
          </a:p>
          <a:p>
            <a:pPr>
              <a:lnSpc>
                <a:spcPct val="90000"/>
              </a:lnSpc>
            </a:pPr>
            <a:r>
              <a:rPr lang="en-US" sz="1400" dirty="0"/>
              <a:t>In recent years, a lot of seasoned CLO managers have successfully launched new-issue CLOs without relying on a warehouse facility, as it seems very costly for the equity investor in a ramp-up stage. </a:t>
            </a:r>
          </a:p>
          <a:p>
            <a:pPr>
              <a:lnSpc>
                <a:spcPct val="90000"/>
              </a:lnSpc>
            </a:pPr>
            <a:r>
              <a:rPr lang="en-US" sz="1400" dirty="0"/>
              <a:t>Banks have been very innovative in creating various structures that encourage the manager to use these warehouse facilities by using various cash flow techniques such as higher overcollateralization during the ramp up. </a:t>
            </a:r>
          </a:p>
          <a:p>
            <a:pPr>
              <a:lnSpc>
                <a:spcPct val="90000"/>
              </a:lnSpc>
            </a:pPr>
            <a:r>
              <a:rPr lang="en-US" sz="1400" dirty="0"/>
              <a:t>Overcollateralization ratio tests (OC tests) are used to maintain a par amount of the warehouse portfolio, in aggregate, instead secondary market value-based tests.</a:t>
            </a:r>
          </a:p>
        </p:txBody>
      </p:sp>
    </p:spTree>
    <p:extLst>
      <p:ext uri="{BB962C8B-B14F-4D97-AF65-F5344CB8AC3E}">
        <p14:creationId xmlns:p14="http://schemas.microsoft.com/office/powerpoint/2010/main" val="32534658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1103024" y="452718"/>
            <a:ext cx="8945192" cy="1400530"/>
          </a:xfrm>
        </p:spPr>
        <p:txBody>
          <a:bodyPr anchor="ctr">
            <a:normAutofit/>
          </a:bodyPr>
          <a:lstStyle/>
          <a:p>
            <a:r>
              <a:rPr lang="en-US" b="1" dirty="0">
                <a:solidFill>
                  <a:srgbClr val="FFFFFF"/>
                </a:solidFill>
              </a:rPr>
              <a:t>Structuring the Tranches of CLOs</a:t>
            </a:r>
          </a:p>
        </p:txBody>
      </p:sp>
      <p:sp>
        <p:nvSpPr>
          <p:cNvPr id="14" name="Content Placeholder 13"/>
          <p:cNvSpPr>
            <a:spLocks noGrp="1"/>
          </p:cNvSpPr>
          <p:nvPr>
            <p:ph idx="1"/>
          </p:nvPr>
        </p:nvSpPr>
        <p:spPr>
          <a:xfrm>
            <a:off x="455612" y="2452348"/>
            <a:ext cx="11049000" cy="3567451"/>
          </a:xfrm>
        </p:spPr>
        <p:txBody>
          <a:bodyPr>
            <a:noAutofit/>
          </a:bodyPr>
          <a:lstStyle/>
          <a:p>
            <a:pPr marL="0" indent="0">
              <a:lnSpc>
                <a:spcPct val="90000"/>
              </a:lnSpc>
              <a:buNone/>
            </a:pPr>
            <a:r>
              <a:rPr lang="en-US" sz="1400" b="1" dirty="0"/>
              <a:t>Capital Raising</a:t>
            </a:r>
          </a:p>
          <a:p>
            <a:pPr>
              <a:lnSpc>
                <a:spcPct val="90000"/>
              </a:lnSpc>
            </a:pPr>
            <a:r>
              <a:rPr lang="en-US" sz="1400" dirty="0"/>
              <a:t>Once the ramp up is successful (typically 70% of the fund used), the manager moves to raise a more permanent finance for the CLO investments (typical 10–14 years). </a:t>
            </a:r>
          </a:p>
          <a:p>
            <a:pPr>
              <a:lnSpc>
                <a:spcPct val="90000"/>
              </a:lnSpc>
            </a:pPr>
            <a:r>
              <a:rPr lang="en-US" sz="1400" dirty="0"/>
              <a:t>The CLO manager will reach out to an advisor (typically the provider of the warehouse facility) to assist with capital raising for the next CLO portfolio. </a:t>
            </a:r>
          </a:p>
          <a:p>
            <a:pPr>
              <a:lnSpc>
                <a:spcPct val="90000"/>
              </a:lnSpc>
            </a:pPr>
            <a:r>
              <a:rPr lang="en-US" sz="1400" dirty="0"/>
              <a:t>The capital raising includes the debt and equity. </a:t>
            </a:r>
          </a:p>
          <a:p>
            <a:pPr>
              <a:lnSpc>
                <a:spcPct val="90000"/>
              </a:lnSpc>
            </a:pPr>
            <a:r>
              <a:rPr lang="en-US" sz="1400" dirty="0"/>
              <a:t>As mentioned, the debt is divided by tranche based on probability of default assigned by third-party rating agency for each tranche. </a:t>
            </a:r>
          </a:p>
          <a:p>
            <a:pPr>
              <a:lnSpc>
                <a:spcPct val="90000"/>
              </a:lnSpc>
            </a:pPr>
            <a:r>
              <a:rPr lang="en-US" sz="1400" dirty="0"/>
              <a:t>Typically, each tranche is raised by different investors based on their risk appetite. Historically, commercial banks invest in the AAA- and AA-rated tranches, and any tranches below that (BBB–BB) involve other institutional investors such as insurance companies, pension funds, and hedge funds. </a:t>
            </a:r>
          </a:p>
        </p:txBody>
      </p:sp>
    </p:spTree>
    <p:extLst>
      <p:ext uri="{BB962C8B-B14F-4D97-AF65-F5344CB8AC3E}">
        <p14:creationId xmlns:p14="http://schemas.microsoft.com/office/powerpoint/2010/main" val="10851106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1103024" y="452718"/>
            <a:ext cx="8945192" cy="1400530"/>
          </a:xfrm>
        </p:spPr>
        <p:txBody>
          <a:bodyPr anchor="ctr">
            <a:normAutofit/>
          </a:bodyPr>
          <a:lstStyle/>
          <a:p>
            <a:r>
              <a:rPr lang="en-US" b="1" dirty="0">
                <a:solidFill>
                  <a:srgbClr val="FFFFFF"/>
                </a:solidFill>
              </a:rPr>
              <a:t>Mezzanine Loans and Notes (Continued)</a:t>
            </a:r>
          </a:p>
        </p:txBody>
      </p:sp>
      <p:sp>
        <p:nvSpPr>
          <p:cNvPr id="14" name="Content Placeholder 13"/>
          <p:cNvSpPr>
            <a:spLocks noGrp="1"/>
          </p:cNvSpPr>
          <p:nvPr>
            <p:ph idx="1"/>
          </p:nvPr>
        </p:nvSpPr>
        <p:spPr>
          <a:xfrm>
            <a:off x="455612" y="2452348"/>
            <a:ext cx="11049000" cy="3567451"/>
          </a:xfrm>
        </p:spPr>
        <p:txBody>
          <a:bodyPr>
            <a:noAutofit/>
          </a:bodyPr>
          <a:lstStyle/>
          <a:p>
            <a:pPr>
              <a:lnSpc>
                <a:spcPct val="90000"/>
              </a:lnSpc>
            </a:pPr>
            <a:r>
              <a:rPr lang="en-US" sz="1400" dirty="0"/>
              <a:t>Mezzanine financing is placed between senior loans and equity, hence the name “mezzanine.” </a:t>
            </a:r>
          </a:p>
          <a:p>
            <a:pPr>
              <a:lnSpc>
                <a:spcPct val="90000"/>
              </a:lnSpc>
            </a:pPr>
            <a:r>
              <a:rPr lang="en-US" sz="1400" dirty="0"/>
              <a:t>A typical structure would be a hybrid of debt and equity financing that gives the lender the right to convert to an equity interest in the company in case of default on the loan. </a:t>
            </a:r>
          </a:p>
          <a:p>
            <a:pPr>
              <a:lnSpc>
                <a:spcPct val="90000"/>
              </a:lnSpc>
            </a:pPr>
            <a:r>
              <a:rPr lang="en-US" sz="1400" dirty="0"/>
              <a:t>Given the financial risk, pricing is set much higher than on senior loans (12% to 20%). Mezzanine financing is structured to replace part of the capital equity investors would otherwise have to provide the company. </a:t>
            </a:r>
          </a:p>
          <a:p>
            <a:pPr>
              <a:lnSpc>
                <a:spcPct val="90000"/>
              </a:lnSpc>
            </a:pPr>
            <a:r>
              <a:rPr lang="en-US" sz="1400" dirty="0"/>
              <a:t>For example, a company would seek financing for $20 million and put in $30 million of its own funds for the buyout (the purchased company’s assets are generally placed as collateral for the loan). </a:t>
            </a:r>
          </a:p>
          <a:p>
            <a:pPr>
              <a:lnSpc>
                <a:spcPct val="90000"/>
              </a:lnSpc>
            </a:pPr>
            <a:r>
              <a:rPr lang="en-US" sz="1400" dirty="0"/>
              <a:t>The mezzanine lenders will look to gain equity in the business through structured warrants allowing the purchase of equity later, sometimes at an agreed-on rate. Basically, mezzanines are structured originally as debt that entitles the issuer to receive interest payments with the upside of equity returns if the company succeeds.</a:t>
            </a:r>
          </a:p>
          <a:p>
            <a:pPr>
              <a:lnSpc>
                <a:spcPct val="90000"/>
              </a:lnSpc>
            </a:pPr>
            <a:r>
              <a:rPr lang="en-US" sz="1400" dirty="0"/>
              <a:t> The borrowers could prefer mezzanine debt instead of equity if there is enough support because the interest is tax deductible. Also, since the mezzanine investor has the best interest of the company in mind (potential equity ownership), he or she might be willing to amend certain terms to help the company through tough times. </a:t>
            </a:r>
          </a:p>
          <a:p>
            <a:pPr marL="0" indent="0">
              <a:lnSpc>
                <a:spcPct val="90000"/>
              </a:lnSpc>
              <a:buNone/>
            </a:pPr>
            <a:endParaRPr lang="en-US" sz="1400" b="1" dirty="0"/>
          </a:p>
        </p:txBody>
      </p:sp>
    </p:spTree>
    <p:extLst>
      <p:ext uri="{BB962C8B-B14F-4D97-AF65-F5344CB8AC3E}">
        <p14:creationId xmlns:p14="http://schemas.microsoft.com/office/powerpoint/2010/main" val="13002864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EE4E366E-272A-409E-840F-9A6A64A9E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721560C-E4AB-4287-A29C-3F6916794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728"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5" name="Freeform 7">
            <a:extLst>
              <a:ext uri="{FF2B5EF4-FFF2-40B4-BE49-F238E27FC236}">
                <a16:creationId xmlns:a16="http://schemas.microsoft.com/office/drawing/2014/main" id="{DF6CFF07-D953-4F9C-9A0E-E0A6AACB6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13" name="Title 12"/>
          <p:cNvSpPr>
            <a:spLocks noGrp="1"/>
          </p:cNvSpPr>
          <p:nvPr>
            <p:ph type="title"/>
          </p:nvPr>
        </p:nvSpPr>
        <p:spPr>
          <a:xfrm>
            <a:off x="648761" y="629267"/>
            <a:ext cx="9249744" cy="1016654"/>
          </a:xfrm>
        </p:spPr>
        <p:txBody>
          <a:bodyPr>
            <a:normAutofit/>
          </a:bodyPr>
          <a:lstStyle/>
          <a:p>
            <a:pPr>
              <a:lnSpc>
                <a:spcPct val="90000"/>
              </a:lnSpc>
            </a:pPr>
            <a:r>
              <a:rPr lang="en-US" sz="3600" b="1">
                <a:solidFill>
                  <a:srgbClr val="EBEBEB"/>
                </a:solidFill>
              </a:rPr>
              <a:t>Mezzanine Loans and Notes (Continued)</a:t>
            </a:r>
          </a:p>
        </p:txBody>
      </p:sp>
      <p:sp useBgFill="1">
        <p:nvSpPr>
          <p:cNvPr id="47" name="Freeform: Shape 46">
            <a:extLst>
              <a:ext uri="{FF2B5EF4-FFF2-40B4-BE49-F238E27FC236}">
                <a16:creationId xmlns:a16="http://schemas.microsoft.com/office/drawing/2014/main" id="{DAA4FEEE-0B5F-41BF-825D-60F9FB089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4" name="Content Placeholder 13"/>
          <p:cNvSpPr>
            <a:spLocks noGrp="1"/>
          </p:cNvSpPr>
          <p:nvPr>
            <p:ph idx="1"/>
          </p:nvPr>
        </p:nvSpPr>
        <p:spPr>
          <a:xfrm>
            <a:off x="437887" y="2258783"/>
            <a:ext cx="11313050" cy="1795119"/>
          </a:xfrm>
        </p:spPr>
        <p:txBody>
          <a:bodyPr>
            <a:normAutofit/>
          </a:bodyPr>
          <a:lstStyle/>
          <a:p>
            <a:pPr marL="0" indent="0">
              <a:buNone/>
            </a:pPr>
            <a:r>
              <a:rPr lang="en-US" dirty="0"/>
              <a:t>Figure 9.2 shows an example of Colorado Dental LBO structure purchased by a private equity firm for $1.08 billion that includes bank loans, mezzanine notes, and equity. </a:t>
            </a:r>
          </a:p>
          <a:p>
            <a:endParaRPr lang="en-US" dirty="0"/>
          </a:p>
        </p:txBody>
      </p:sp>
      <p:pic>
        <p:nvPicPr>
          <p:cNvPr id="3" name="Picture 2">
            <a:extLst>
              <a:ext uri="{FF2B5EF4-FFF2-40B4-BE49-F238E27FC236}">
                <a16:creationId xmlns:a16="http://schemas.microsoft.com/office/drawing/2014/main" id="{1FDB979F-F6A3-D1E3-EF5A-BC7A9830D281}"/>
              </a:ext>
            </a:extLst>
          </p:cNvPr>
          <p:cNvPicPr>
            <a:picLocks noChangeAspect="1"/>
          </p:cNvPicPr>
          <p:nvPr/>
        </p:nvPicPr>
        <p:blipFill>
          <a:blip r:embed="rId2"/>
          <a:stretch>
            <a:fillRect/>
          </a:stretch>
        </p:blipFill>
        <p:spPr>
          <a:xfrm>
            <a:off x="635662" y="2971800"/>
            <a:ext cx="8582950" cy="3607403"/>
          </a:xfrm>
          <a:prstGeom prst="rect">
            <a:avLst/>
          </a:prstGeom>
          <a:effectLst/>
        </p:spPr>
      </p:pic>
    </p:spTree>
    <p:extLst>
      <p:ext uri="{BB962C8B-B14F-4D97-AF65-F5344CB8AC3E}">
        <p14:creationId xmlns:p14="http://schemas.microsoft.com/office/powerpoint/2010/main" val="32673360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EE4E366E-272A-409E-840F-9A6A64A9E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721560C-E4AB-4287-A29C-3F6916794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728"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5" name="Freeform 7">
            <a:extLst>
              <a:ext uri="{FF2B5EF4-FFF2-40B4-BE49-F238E27FC236}">
                <a16:creationId xmlns:a16="http://schemas.microsoft.com/office/drawing/2014/main" id="{DF6CFF07-D953-4F9C-9A0E-E0A6AACB6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13" name="Title 12"/>
          <p:cNvSpPr>
            <a:spLocks noGrp="1"/>
          </p:cNvSpPr>
          <p:nvPr>
            <p:ph type="title"/>
          </p:nvPr>
        </p:nvSpPr>
        <p:spPr>
          <a:xfrm>
            <a:off x="648761" y="629267"/>
            <a:ext cx="9249744" cy="1016654"/>
          </a:xfrm>
        </p:spPr>
        <p:txBody>
          <a:bodyPr>
            <a:normAutofit/>
          </a:bodyPr>
          <a:lstStyle/>
          <a:p>
            <a:r>
              <a:rPr lang="en-US" b="1" dirty="0">
                <a:solidFill>
                  <a:srgbClr val="EBEBEB"/>
                </a:solidFill>
              </a:rPr>
              <a:t>Unitranche Term Loans</a:t>
            </a:r>
          </a:p>
        </p:txBody>
      </p:sp>
      <p:sp useBgFill="1">
        <p:nvSpPr>
          <p:cNvPr id="47" name="Freeform: Shape 46">
            <a:extLst>
              <a:ext uri="{FF2B5EF4-FFF2-40B4-BE49-F238E27FC236}">
                <a16:creationId xmlns:a16="http://schemas.microsoft.com/office/drawing/2014/main" id="{DAA4FEEE-0B5F-41BF-825D-60F9FB089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4" name="Content Placeholder 13"/>
          <p:cNvSpPr>
            <a:spLocks noGrp="1"/>
          </p:cNvSpPr>
          <p:nvPr>
            <p:ph idx="1"/>
          </p:nvPr>
        </p:nvSpPr>
        <p:spPr>
          <a:xfrm>
            <a:off x="648762" y="2548281"/>
            <a:ext cx="10627250" cy="3658689"/>
          </a:xfrm>
        </p:spPr>
        <p:txBody>
          <a:bodyPr>
            <a:normAutofit fontScale="92500" lnSpcReduction="10000"/>
          </a:bodyPr>
          <a:lstStyle/>
          <a:p>
            <a:pPr>
              <a:lnSpc>
                <a:spcPct val="90000"/>
              </a:lnSpc>
            </a:pPr>
            <a:r>
              <a:rPr lang="en-US" sz="1700" dirty="0"/>
              <a:t>Unitranche debt is a type of structured debt that combines senior and junior loans into one debt vehicle. </a:t>
            </a:r>
          </a:p>
          <a:p>
            <a:pPr>
              <a:lnSpc>
                <a:spcPct val="90000"/>
              </a:lnSpc>
            </a:pPr>
            <a:r>
              <a:rPr lang="en-US" sz="1700" dirty="0"/>
              <a:t>These senior and junior loans are awarded different priority of payment or pricing in one loan agreement during the structuring of the security. </a:t>
            </a:r>
          </a:p>
          <a:p>
            <a:pPr>
              <a:lnSpc>
                <a:spcPct val="90000"/>
              </a:lnSpc>
            </a:pPr>
            <a:r>
              <a:rPr lang="en-US" sz="1700" dirty="0"/>
              <a:t>This type of loan is obtained from one or multiple participants that are interested in the combination of the different term structures. </a:t>
            </a:r>
          </a:p>
          <a:p>
            <a:pPr>
              <a:lnSpc>
                <a:spcPct val="90000"/>
              </a:lnSpc>
            </a:pPr>
            <a:r>
              <a:rPr lang="en-US" sz="1700" dirty="0"/>
              <a:t>It is typically arranged by financial institutions and not your traditional bank and allows the borrower to raise funds with a one-stop-shop arrangement that only requires one approval process. </a:t>
            </a:r>
          </a:p>
          <a:p>
            <a:pPr>
              <a:lnSpc>
                <a:spcPct val="90000"/>
              </a:lnSpc>
            </a:pPr>
            <a:r>
              <a:rPr lang="en-US" sz="1700" dirty="0"/>
              <a:t>Combining different debt structures from different investors that have their own risk assessment and purposes allows the total debt package to be more comprehensive, tailored, and marketable in the secondary market. </a:t>
            </a:r>
          </a:p>
          <a:p>
            <a:pPr>
              <a:lnSpc>
                <a:spcPct val="90000"/>
              </a:lnSpc>
            </a:pPr>
            <a:r>
              <a:rPr lang="en-US" sz="1700" dirty="0"/>
              <a:t>The borrower in this case will make one interest payment to one lender with the cost of the loan (interest rate) being a blend between a traditional bank-secured loan and a subordinated loan such as a second-lien and/or mezzanine loan. </a:t>
            </a:r>
          </a:p>
          <a:p>
            <a:pPr marL="0" indent="0">
              <a:lnSpc>
                <a:spcPct val="90000"/>
              </a:lnSpc>
              <a:buNone/>
            </a:pPr>
            <a:endParaRPr lang="en-US" sz="1700" b="1" dirty="0"/>
          </a:p>
          <a:p>
            <a:pPr marL="0" indent="0">
              <a:lnSpc>
                <a:spcPct val="90000"/>
              </a:lnSpc>
              <a:buNone/>
            </a:pPr>
            <a:endParaRPr lang="en-US" sz="1700" b="1" dirty="0"/>
          </a:p>
        </p:txBody>
      </p:sp>
    </p:spTree>
    <p:extLst>
      <p:ext uri="{BB962C8B-B14F-4D97-AF65-F5344CB8AC3E}">
        <p14:creationId xmlns:p14="http://schemas.microsoft.com/office/powerpoint/2010/main" val="37988119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EE4E366E-272A-409E-840F-9A6A64A9E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3" name="Rectangle 42">
            <a:extLst>
              <a:ext uri="{FF2B5EF4-FFF2-40B4-BE49-F238E27FC236}">
                <a16:creationId xmlns:a16="http://schemas.microsoft.com/office/drawing/2014/main" id="{A721560C-E4AB-4287-A29C-3F6916794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728"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5" name="Freeform 7">
            <a:extLst>
              <a:ext uri="{FF2B5EF4-FFF2-40B4-BE49-F238E27FC236}">
                <a16:creationId xmlns:a16="http://schemas.microsoft.com/office/drawing/2014/main" id="{DF6CFF07-D953-4F9C-9A0E-E0A6AACB6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3" name="Title 12"/>
          <p:cNvSpPr>
            <a:spLocks noGrp="1"/>
          </p:cNvSpPr>
          <p:nvPr>
            <p:ph type="title"/>
          </p:nvPr>
        </p:nvSpPr>
        <p:spPr>
          <a:xfrm>
            <a:off x="648761" y="629267"/>
            <a:ext cx="9249744" cy="1016654"/>
          </a:xfrm>
        </p:spPr>
        <p:txBody>
          <a:bodyPr>
            <a:normAutofit/>
          </a:bodyPr>
          <a:lstStyle/>
          <a:p>
            <a:r>
              <a:rPr lang="en-US" b="1" dirty="0">
                <a:solidFill>
                  <a:srgbClr val="EBEBEB"/>
                </a:solidFill>
              </a:rPr>
              <a:t>Structuring the Tranches of CLOs</a:t>
            </a:r>
          </a:p>
        </p:txBody>
      </p:sp>
      <p:sp useBgFill="1">
        <p:nvSpPr>
          <p:cNvPr id="47" name="Freeform: Shape 46">
            <a:extLst>
              <a:ext uri="{FF2B5EF4-FFF2-40B4-BE49-F238E27FC236}">
                <a16:creationId xmlns:a16="http://schemas.microsoft.com/office/drawing/2014/main" id="{DAA4FEEE-0B5F-41BF-825D-60F9FB089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4" name="Content Placeholder 13"/>
          <p:cNvSpPr>
            <a:spLocks noGrp="1"/>
          </p:cNvSpPr>
          <p:nvPr>
            <p:ph idx="1"/>
          </p:nvPr>
        </p:nvSpPr>
        <p:spPr>
          <a:xfrm>
            <a:off x="648762" y="2548281"/>
            <a:ext cx="10627250" cy="3658689"/>
          </a:xfrm>
        </p:spPr>
        <p:txBody>
          <a:bodyPr>
            <a:normAutofit/>
          </a:bodyPr>
          <a:lstStyle/>
          <a:p>
            <a:pPr marL="0" indent="0">
              <a:lnSpc>
                <a:spcPct val="90000"/>
              </a:lnSpc>
              <a:buNone/>
            </a:pPr>
            <a:r>
              <a:rPr lang="en-US" sz="1700" b="1" dirty="0"/>
              <a:t>Investing the Capital Raised</a:t>
            </a:r>
          </a:p>
          <a:p>
            <a:pPr>
              <a:lnSpc>
                <a:spcPct val="90000"/>
              </a:lnSpc>
            </a:pPr>
            <a:r>
              <a:rPr lang="en-US" sz="1700" dirty="0"/>
              <a:t>Moody’s and Standard Poor’s set various parameters for CLO managers to follow when building a portfolio of investments including certain diversification levels across companies, industries, and ratings levels. </a:t>
            </a:r>
          </a:p>
          <a:p>
            <a:pPr>
              <a:lnSpc>
                <a:spcPct val="90000"/>
              </a:lnSpc>
            </a:pPr>
            <a:r>
              <a:rPr lang="en-US" sz="1700" dirty="0"/>
              <a:t>The typical investment is between $5–$15 for a $500-million loan.</a:t>
            </a:r>
          </a:p>
          <a:p>
            <a:pPr marL="0" indent="0">
              <a:lnSpc>
                <a:spcPct val="90000"/>
              </a:lnSpc>
              <a:buNone/>
            </a:pPr>
            <a:endParaRPr lang="en-US" sz="1700" b="1" dirty="0"/>
          </a:p>
          <a:p>
            <a:pPr marL="0" indent="0">
              <a:lnSpc>
                <a:spcPct val="90000"/>
              </a:lnSpc>
              <a:buNone/>
            </a:pPr>
            <a:endParaRPr lang="en-US" sz="1700" b="1" dirty="0"/>
          </a:p>
        </p:txBody>
      </p:sp>
    </p:spTree>
    <p:extLst>
      <p:ext uri="{BB962C8B-B14F-4D97-AF65-F5344CB8AC3E}">
        <p14:creationId xmlns:p14="http://schemas.microsoft.com/office/powerpoint/2010/main" val="8454767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EE4E366E-272A-409E-840F-9A6A64A9E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3" name="Rectangle 42">
            <a:extLst>
              <a:ext uri="{FF2B5EF4-FFF2-40B4-BE49-F238E27FC236}">
                <a16:creationId xmlns:a16="http://schemas.microsoft.com/office/drawing/2014/main" id="{A721560C-E4AB-4287-A29C-3F6916794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728"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5" name="Freeform 7">
            <a:extLst>
              <a:ext uri="{FF2B5EF4-FFF2-40B4-BE49-F238E27FC236}">
                <a16:creationId xmlns:a16="http://schemas.microsoft.com/office/drawing/2014/main" id="{DF6CFF07-D953-4F9C-9A0E-E0A6AACB6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3" name="Title 12"/>
          <p:cNvSpPr>
            <a:spLocks noGrp="1"/>
          </p:cNvSpPr>
          <p:nvPr>
            <p:ph type="title"/>
          </p:nvPr>
        </p:nvSpPr>
        <p:spPr>
          <a:xfrm>
            <a:off x="648761" y="629267"/>
            <a:ext cx="9249744" cy="1016654"/>
          </a:xfrm>
        </p:spPr>
        <p:txBody>
          <a:bodyPr>
            <a:normAutofit/>
          </a:bodyPr>
          <a:lstStyle/>
          <a:p>
            <a:r>
              <a:rPr lang="en-US" b="1" dirty="0">
                <a:solidFill>
                  <a:srgbClr val="EBEBEB"/>
                </a:solidFill>
              </a:rPr>
              <a:t>CLO Investment Vehicles </a:t>
            </a:r>
          </a:p>
        </p:txBody>
      </p:sp>
      <p:sp useBgFill="1">
        <p:nvSpPr>
          <p:cNvPr id="47" name="Freeform: Shape 46">
            <a:extLst>
              <a:ext uri="{FF2B5EF4-FFF2-40B4-BE49-F238E27FC236}">
                <a16:creationId xmlns:a16="http://schemas.microsoft.com/office/drawing/2014/main" id="{DAA4FEEE-0B5F-41BF-825D-60F9FB089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4" name="Content Placeholder 13"/>
          <p:cNvSpPr>
            <a:spLocks noGrp="1"/>
          </p:cNvSpPr>
          <p:nvPr>
            <p:ph idx="1"/>
          </p:nvPr>
        </p:nvSpPr>
        <p:spPr>
          <a:xfrm>
            <a:off x="498100" y="2286162"/>
            <a:ext cx="10627250" cy="3658689"/>
          </a:xfrm>
        </p:spPr>
        <p:txBody>
          <a:bodyPr>
            <a:normAutofit/>
          </a:bodyPr>
          <a:lstStyle/>
          <a:p>
            <a:pPr marL="0" indent="0">
              <a:lnSpc>
                <a:spcPct val="90000"/>
              </a:lnSpc>
              <a:buNone/>
            </a:pPr>
            <a:r>
              <a:rPr lang="en-US" sz="1700" b="1" dirty="0"/>
              <a:t>Bank Loan Funds (BLF)</a:t>
            </a:r>
          </a:p>
          <a:p>
            <a:pPr marL="0" indent="0">
              <a:lnSpc>
                <a:spcPct val="90000"/>
              </a:lnSpc>
              <a:buNone/>
            </a:pPr>
            <a:r>
              <a:rPr lang="en-US" sz="1700" b="1" dirty="0"/>
              <a:t>These are closed-end funds that trade leveraged loans. </a:t>
            </a:r>
          </a:p>
          <a:p>
            <a:pPr marL="0" indent="0">
              <a:lnSpc>
                <a:spcPct val="90000"/>
              </a:lnSpc>
              <a:buNone/>
            </a:pPr>
            <a:r>
              <a:rPr lang="en-US" sz="1700" b="1" dirty="0"/>
              <a:t>BLFs are sometimes called floating rate funds because the loans in these funds are LIBOR or prime rate based on floating rate loans. </a:t>
            </a:r>
          </a:p>
          <a:p>
            <a:pPr>
              <a:lnSpc>
                <a:spcPct val="90000"/>
              </a:lnSpc>
            </a:pPr>
            <a:r>
              <a:rPr lang="en-US" sz="1700" dirty="0"/>
              <a:t>These funds trade based on the market value of the individual loans that create BLFs’ net asset value and are structured like CLOs except they provide daily information such as liquidity and diversification across borrowers and industries. </a:t>
            </a:r>
          </a:p>
          <a:p>
            <a:pPr>
              <a:lnSpc>
                <a:spcPct val="90000"/>
              </a:lnSpc>
            </a:pPr>
            <a:r>
              <a:rPr lang="en-US" sz="1700" dirty="0"/>
              <a:t>The market values in these funds may fluctuate based on individual loan and industry performance. </a:t>
            </a:r>
          </a:p>
          <a:p>
            <a:pPr>
              <a:lnSpc>
                <a:spcPct val="90000"/>
              </a:lnSpc>
            </a:pPr>
            <a:r>
              <a:rPr lang="en-US" sz="1700" dirty="0"/>
              <a:t>These loans are typically repaid without penalty at any time and cause the expected income stream to end before the stated maturity. Such prepayment is caused by an upgrade of the rating of the borrower, a declining interest rate environment, and favorable market conditions.</a:t>
            </a:r>
          </a:p>
          <a:p>
            <a:pPr marL="0" indent="0">
              <a:lnSpc>
                <a:spcPct val="90000"/>
              </a:lnSpc>
              <a:buNone/>
            </a:pPr>
            <a:endParaRPr lang="en-US" sz="1700" b="1" dirty="0"/>
          </a:p>
        </p:txBody>
      </p:sp>
    </p:spTree>
    <p:extLst>
      <p:ext uri="{BB962C8B-B14F-4D97-AF65-F5344CB8AC3E}">
        <p14:creationId xmlns:p14="http://schemas.microsoft.com/office/powerpoint/2010/main" val="7042723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1103024" y="452718"/>
            <a:ext cx="8945192" cy="1400530"/>
          </a:xfrm>
        </p:spPr>
        <p:txBody>
          <a:bodyPr anchor="ctr">
            <a:normAutofit/>
          </a:bodyPr>
          <a:lstStyle/>
          <a:p>
            <a:r>
              <a:rPr lang="en-US" b="1" dirty="0">
                <a:solidFill>
                  <a:srgbClr val="FFFFFF"/>
                </a:solidFill>
              </a:rPr>
              <a:t>CREDIT MARKETS - AN OVERVIEW</a:t>
            </a:r>
          </a:p>
        </p:txBody>
      </p:sp>
      <p:sp>
        <p:nvSpPr>
          <p:cNvPr id="14" name="Content Placeholder 13"/>
          <p:cNvSpPr>
            <a:spLocks noGrp="1"/>
          </p:cNvSpPr>
          <p:nvPr>
            <p:ph idx="1"/>
          </p:nvPr>
        </p:nvSpPr>
        <p:spPr>
          <a:xfrm>
            <a:off x="379412" y="2667162"/>
            <a:ext cx="10820400" cy="3352638"/>
          </a:xfrm>
        </p:spPr>
        <p:txBody>
          <a:bodyPr>
            <a:noAutofit/>
          </a:bodyPr>
          <a:lstStyle/>
          <a:p>
            <a:pPr>
              <a:lnSpc>
                <a:spcPct val="90000"/>
              </a:lnSpc>
            </a:pPr>
            <a:r>
              <a:rPr lang="en-US" sz="1400" dirty="0"/>
              <a:t>The secondary loan market sprung up in the late 1990s and early 2000s with the creation of the institutional loan market, also referred to as the Term Loan B market, since the traditional term loan (Term Loan A) was financed by commercial banks. </a:t>
            </a:r>
          </a:p>
          <a:p>
            <a:pPr>
              <a:lnSpc>
                <a:spcPct val="90000"/>
              </a:lnSpc>
            </a:pPr>
            <a:r>
              <a:rPr lang="en-US" sz="1400" dirty="0"/>
              <a:t>The growth came from the establishment of collateralized loan obligations (CLOs) that became most of the syndication market. </a:t>
            </a:r>
          </a:p>
          <a:p>
            <a:pPr>
              <a:lnSpc>
                <a:spcPct val="90000"/>
              </a:lnSpc>
            </a:pPr>
            <a:r>
              <a:rPr lang="en-US" sz="1400" dirty="0"/>
              <a:t>These loans evolved into many types, depending on the purpose of the loan, the investor providing the loan, and the market demand-supply dynamics. </a:t>
            </a:r>
          </a:p>
          <a:p>
            <a:pPr>
              <a:lnSpc>
                <a:spcPct val="90000"/>
              </a:lnSpc>
            </a:pPr>
            <a:r>
              <a:rPr lang="en-US" sz="1400" dirty="0"/>
              <a:t>Also, when Standard &amp; Poor’s (S&amp;P) and Moody’s expanded their rating services to loans from bonds, the secondary market opened, and many funds were created that were designed to frequently trade these loans.</a:t>
            </a:r>
          </a:p>
        </p:txBody>
      </p:sp>
    </p:spTree>
    <p:extLst>
      <p:ext uri="{BB962C8B-B14F-4D97-AF65-F5344CB8AC3E}">
        <p14:creationId xmlns:p14="http://schemas.microsoft.com/office/powerpoint/2010/main" val="21391325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EE4E366E-272A-409E-840F-9A6A64A9E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3" name="Rectangle 42">
            <a:extLst>
              <a:ext uri="{FF2B5EF4-FFF2-40B4-BE49-F238E27FC236}">
                <a16:creationId xmlns:a16="http://schemas.microsoft.com/office/drawing/2014/main" id="{A721560C-E4AB-4287-A29C-3F6916794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728"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5" name="Freeform 7">
            <a:extLst>
              <a:ext uri="{FF2B5EF4-FFF2-40B4-BE49-F238E27FC236}">
                <a16:creationId xmlns:a16="http://schemas.microsoft.com/office/drawing/2014/main" id="{DF6CFF07-D953-4F9C-9A0E-E0A6AACB6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3" name="Title 12"/>
          <p:cNvSpPr>
            <a:spLocks noGrp="1"/>
          </p:cNvSpPr>
          <p:nvPr>
            <p:ph type="title"/>
          </p:nvPr>
        </p:nvSpPr>
        <p:spPr>
          <a:xfrm>
            <a:off x="303212" y="241937"/>
            <a:ext cx="9249744" cy="1016654"/>
          </a:xfrm>
        </p:spPr>
        <p:txBody>
          <a:bodyPr>
            <a:normAutofit/>
          </a:bodyPr>
          <a:lstStyle/>
          <a:p>
            <a:r>
              <a:rPr lang="en-US" b="1" dirty="0">
                <a:solidFill>
                  <a:srgbClr val="EBEBEB"/>
                </a:solidFill>
              </a:rPr>
              <a:t>CLO Investment Vehicles </a:t>
            </a:r>
          </a:p>
        </p:txBody>
      </p:sp>
      <p:sp useBgFill="1">
        <p:nvSpPr>
          <p:cNvPr id="47" name="Freeform: Shape 46">
            <a:extLst>
              <a:ext uri="{FF2B5EF4-FFF2-40B4-BE49-F238E27FC236}">
                <a16:creationId xmlns:a16="http://schemas.microsoft.com/office/drawing/2014/main" id="{DAA4FEEE-0B5F-41BF-825D-60F9FB089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4" name="Content Placeholder 13"/>
          <p:cNvSpPr>
            <a:spLocks noGrp="1"/>
          </p:cNvSpPr>
          <p:nvPr>
            <p:ph idx="1"/>
          </p:nvPr>
        </p:nvSpPr>
        <p:spPr>
          <a:xfrm>
            <a:off x="684212" y="2587999"/>
            <a:ext cx="10627250" cy="3658689"/>
          </a:xfrm>
        </p:spPr>
        <p:txBody>
          <a:bodyPr>
            <a:normAutofit fontScale="92500" lnSpcReduction="10000"/>
          </a:bodyPr>
          <a:lstStyle/>
          <a:p>
            <a:pPr marL="0" indent="0">
              <a:lnSpc>
                <a:spcPct val="90000"/>
              </a:lnSpc>
              <a:buNone/>
            </a:pPr>
            <a:r>
              <a:rPr lang="en-US" sz="1700" b="1" dirty="0"/>
              <a:t>Business Development Company (BDC)</a:t>
            </a:r>
          </a:p>
          <a:p>
            <a:pPr>
              <a:lnSpc>
                <a:spcPct val="90000"/>
              </a:lnSpc>
            </a:pPr>
            <a:r>
              <a:rPr lang="en-US" sz="1700" dirty="0"/>
              <a:t>A business development company (BDC) is a firm that also invests in leveraged loans. To qualify as a business development company, a company must be registered in compliance with Section 54 of the Investment Company Act of 1940. </a:t>
            </a:r>
          </a:p>
          <a:p>
            <a:pPr>
              <a:lnSpc>
                <a:spcPct val="90000"/>
              </a:lnSpc>
            </a:pPr>
            <a:r>
              <a:rPr lang="en-US" sz="1700" dirty="0"/>
              <a:t>Many financial institutions are set up to have both CLOs and BDC structures. A major difference between a BDC and a CLO fund is that BDCs allow smaller, non-accredited investors to invest in these funds. </a:t>
            </a:r>
          </a:p>
          <a:p>
            <a:pPr>
              <a:lnSpc>
                <a:spcPct val="90000"/>
              </a:lnSpc>
            </a:pPr>
            <a:r>
              <a:rPr lang="en-US" sz="1700" dirty="0"/>
              <a:t>The other difference is that BDCs have a maximum leverage of 1:1 equity and debt. </a:t>
            </a:r>
          </a:p>
          <a:p>
            <a:pPr>
              <a:lnSpc>
                <a:spcPct val="90000"/>
              </a:lnSpc>
            </a:pPr>
            <a:r>
              <a:rPr lang="en-US" sz="1700" dirty="0"/>
              <a:t>Due to lower leverage than CLOs, many BDCs invest in junior debt that carries higher yields. </a:t>
            </a:r>
          </a:p>
          <a:p>
            <a:pPr>
              <a:lnSpc>
                <a:spcPct val="90000"/>
              </a:lnSpc>
            </a:pPr>
            <a:r>
              <a:rPr lang="en-US" sz="1700" dirty="0"/>
              <a:t>BDC funds are typically closed-end funds that make investments in middle-market companies. BDCs provide the investors with exposure to debt and equity investments in predominantly privately owned companies. </a:t>
            </a:r>
          </a:p>
          <a:p>
            <a:pPr>
              <a:lnSpc>
                <a:spcPct val="90000"/>
              </a:lnSpc>
            </a:pPr>
            <a:r>
              <a:rPr lang="en-US" sz="1700" dirty="0"/>
              <a:t>Because BDCs are regulated investment companies, they must distribute over 90% of their profits to shareholders, which results in above-average dividend yields. </a:t>
            </a:r>
          </a:p>
          <a:p>
            <a:pPr marL="0" indent="0">
              <a:lnSpc>
                <a:spcPct val="90000"/>
              </a:lnSpc>
              <a:buNone/>
            </a:pPr>
            <a:endParaRPr lang="en-US" sz="1700" b="1" dirty="0"/>
          </a:p>
        </p:txBody>
      </p:sp>
    </p:spTree>
    <p:extLst>
      <p:ext uri="{BB962C8B-B14F-4D97-AF65-F5344CB8AC3E}">
        <p14:creationId xmlns:p14="http://schemas.microsoft.com/office/powerpoint/2010/main" val="32107940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EE4E366E-272A-409E-840F-9A6A64A9E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3" name="Rectangle 42">
            <a:extLst>
              <a:ext uri="{FF2B5EF4-FFF2-40B4-BE49-F238E27FC236}">
                <a16:creationId xmlns:a16="http://schemas.microsoft.com/office/drawing/2014/main" id="{A721560C-E4AB-4287-A29C-3F6916794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728"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5" name="Freeform 7">
            <a:extLst>
              <a:ext uri="{FF2B5EF4-FFF2-40B4-BE49-F238E27FC236}">
                <a16:creationId xmlns:a16="http://schemas.microsoft.com/office/drawing/2014/main" id="{DF6CFF07-D953-4F9C-9A0E-E0A6AACB6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3" name="Title 12"/>
          <p:cNvSpPr>
            <a:spLocks noGrp="1"/>
          </p:cNvSpPr>
          <p:nvPr>
            <p:ph type="title"/>
          </p:nvPr>
        </p:nvSpPr>
        <p:spPr>
          <a:xfrm>
            <a:off x="227012" y="443576"/>
            <a:ext cx="9982200" cy="1016654"/>
          </a:xfrm>
        </p:spPr>
        <p:txBody>
          <a:bodyPr>
            <a:normAutofit fontScale="90000"/>
          </a:bodyPr>
          <a:lstStyle/>
          <a:p>
            <a:r>
              <a:rPr lang="en-US" b="1" dirty="0">
                <a:solidFill>
                  <a:srgbClr val="EBEBEB"/>
                </a:solidFill>
              </a:rPr>
              <a:t>Other CLO-Like Credit Platforms – </a:t>
            </a:r>
            <a:br>
              <a:rPr lang="en-US" b="1" dirty="0">
                <a:solidFill>
                  <a:srgbClr val="EBEBEB"/>
                </a:solidFill>
              </a:rPr>
            </a:br>
            <a:r>
              <a:rPr lang="en-US" b="1" dirty="0">
                <a:solidFill>
                  <a:srgbClr val="EBEBEB"/>
                </a:solidFill>
              </a:rPr>
              <a:t>Lender Finance</a:t>
            </a:r>
          </a:p>
        </p:txBody>
      </p:sp>
      <p:sp useBgFill="1">
        <p:nvSpPr>
          <p:cNvPr id="47" name="Freeform: Shape 46">
            <a:extLst>
              <a:ext uri="{FF2B5EF4-FFF2-40B4-BE49-F238E27FC236}">
                <a16:creationId xmlns:a16="http://schemas.microsoft.com/office/drawing/2014/main" id="{DAA4FEEE-0B5F-41BF-825D-60F9FB089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4" name="Content Placeholder 13"/>
          <p:cNvSpPr>
            <a:spLocks noGrp="1"/>
          </p:cNvSpPr>
          <p:nvPr>
            <p:ph idx="1"/>
          </p:nvPr>
        </p:nvSpPr>
        <p:spPr>
          <a:xfrm>
            <a:off x="684212" y="2587999"/>
            <a:ext cx="10627250" cy="3658689"/>
          </a:xfrm>
        </p:spPr>
        <p:txBody>
          <a:bodyPr>
            <a:normAutofit/>
          </a:bodyPr>
          <a:lstStyle/>
          <a:p>
            <a:pPr>
              <a:lnSpc>
                <a:spcPct val="90000"/>
              </a:lnSpc>
            </a:pPr>
            <a:r>
              <a:rPr lang="en-US" sz="1700" dirty="0"/>
              <a:t>Various commercial banks provide securitization financing directly to asset managers and BDCs in the leveraged loan asset class. </a:t>
            </a:r>
          </a:p>
          <a:p>
            <a:pPr>
              <a:lnSpc>
                <a:spcPct val="90000"/>
              </a:lnSpc>
            </a:pPr>
            <a:r>
              <a:rPr lang="en-US" sz="1700" dirty="0"/>
              <a:t>This is basically a revolver line of credit with the purpose of supporting their institutional clients by providing liquidity and leverage for their managed funds and special purpose vehicles (SPV).</a:t>
            </a:r>
          </a:p>
        </p:txBody>
      </p:sp>
    </p:spTree>
    <p:extLst>
      <p:ext uri="{BB962C8B-B14F-4D97-AF65-F5344CB8AC3E}">
        <p14:creationId xmlns:p14="http://schemas.microsoft.com/office/powerpoint/2010/main" val="7453349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EE4E366E-272A-409E-840F-9A6A64A9E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3" name="Rectangle 42">
            <a:extLst>
              <a:ext uri="{FF2B5EF4-FFF2-40B4-BE49-F238E27FC236}">
                <a16:creationId xmlns:a16="http://schemas.microsoft.com/office/drawing/2014/main" id="{A721560C-E4AB-4287-A29C-3F6916794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728"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5" name="Freeform 7">
            <a:extLst>
              <a:ext uri="{FF2B5EF4-FFF2-40B4-BE49-F238E27FC236}">
                <a16:creationId xmlns:a16="http://schemas.microsoft.com/office/drawing/2014/main" id="{DF6CFF07-D953-4F9C-9A0E-E0A6AACB6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3" name="Title 12"/>
          <p:cNvSpPr>
            <a:spLocks noGrp="1"/>
          </p:cNvSpPr>
          <p:nvPr>
            <p:ph type="title"/>
          </p:nvPr>
        </p:nvSpPr>
        <p:spPr>
          <a:xfrm>
            <a:off x="227012" y="443576"/>
            <a:ext cx="9982200" cy="1016654"/>
          </a:xfrm>
        </p:spPr>
        <p:txBody>
          <a:bodyPr>
            <a:normAutofit fontScale="90000"/>
          </a:bodyPr>
          <a:lstStyle/>
          <a:p>
            <a:r>
              <a:rPr lang="en-US" b="1" dirty="0">
                <a:solidFill>
                  <a:srgbClr val="EBEBEB"/>
                </a:solidFill>
              </a:rPr>
              <a:t>Other CLO-Like Credit Platforms – </a:t>
            </a:r>
            <a:br>
              <a:rPr lang="en-US" b="1" dirty="0">
                <a:solidFill>
                  <a:srgbClr val="EBEBEB"/>
                </a:solidFill>
              </a:rPr>
            </a:br>
            <a:r>
              <a:rPr lang="en-US" b="1" dirty="0">
                <a:solidFill>
                  <a:srgbClr val="EBEBEB"/>
                </a:solidFill>
              </a:rPr>
              <a:t>Lender Finance</a:t>
            </a:r>
          </a:p>
        </p:txBody>
      </p:sp>
      <p:sp useBgFill="1">
        <p:nvSpPr>
          <p:cNvPr id="47" name="Freeform: Shape 46">
            <a:extLst>
              <a:ext uri="{FF2B5EF4-FFF2-40B4-BE49-F238E27FC236}">
                <a16:creationId xmlns:a16="http://schemas.microsoft.com/office/drawing/2014/main" id="{DAA4FEEE-0B5F-41BF-825D-60F9FB089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4" name="Content Placeholder 13"/>
          <p:cNvSpPr>
            <a:spLocks noGrp="1"/>
          </p:cNvSpPr>
          <p:nvPr>
            <p:ph idx="1"/>
          </p:nvPr>
        </p:nvSpPr>
        <p:spPr>
          <a:xfrm>
            <a:off x="684212" y="2587999"/>
            <a:ext cx="10627250" cy="3658689"/>
          </a:xfrm>
        </p:spPr>
        <p:txBody>
          <a:bodyPr>
            <a:normAutofit fontScale="92500" lnSpcReduction="10000"/>
          </a:bodyPr>
          <a:lstStyle/>
          <a:p>
            <a:pPr marL="0" indent="0">
              <a:lnSpc>
                <a:spcPct val="90000"/>
              </a:lnSpc>
              <a:buNone/>
            </a:pPr>
            <a:r>
              <a:rPr lang="en-US" sz="1700" b="1" dirty="0"/>
              <a:t>This securitization product is like a CLO structure where there is a LTV proxy for measuring this product’s risk. From the bank’s point of view, the risk is partially mitigated from the following factors:</a:t>
            </a:r>
          </a:p>
          <a:p>
            <a:pPr>
              <a:lnSpc>
                <a:spcPct val="90000"/>
              </a:lnSpc>
            </a:pPr>
            <a:endParaRPr lang="en-US" sz="1700" dirty="0"/>
          </a:p>
          <a:p>
            <a:pPr>
              <a:lnSpc>
                <a:spcPct val="90000"/>
              </a:lnSpc>
            </a:pPr>
            <a:r>
              <a:rPr lang="en-US" sz="1700" dirty="0"/>
              <a:t>Given the LTV (approximately set at 65%–70%), there is an equity cushion in which the risk is lower than the bank directly lending to companies.</a:t>
            </a:r>
          </a:p>
          <a:p>
            <a:pPr>
              <a:lnSpc>
                <a:spcPct val="90000"/>
              </a:lnSpc>
            </a:pPr>
            <a:r>
              <a:rPr lang="en-US" sz="1700" dirty="0"/>
              <a:t>The underlying assets have cross-collateralized each other, the loss of one loan will be covered by other loans’ interest revenue.</a:t>
            </a:r>
          </a:p>
          <a:p>
            <a:pPr>
              <a:lnSpc>
                <a:spcPct val="90000"/>
              </a:lnSpc>
            </a:pPr>
            <a:r>
              <a:rPr lang="en-US" sz="1700" dirty="0"/>
              <a:t>Although spread pricing for this indirect lending through the SPV is significantly lower than direct lending (i.e., 2.0% versus 4.0% spread pricing), the analysis is focusing on the probability of default of the portfolio adjusting for recovery rates.</a:t>
            </a:r>
          </a:p>
          <a:p>
            <a:pPr>
              <a:lnSpc>
                <a:spcPct val="90000"/>
              </a:lnSpc>
            </a:pPr>
            <a:r>
              <a:rPr lang="en-US" sz="1700" dirty="0"/>
              <a:t>Banks that provide this securitization product take a bottom-up approach in which each individual asset added to the SPV’s fund is reviewed and approved with some exceptions stipulated by the external ratings of these loans if available. For example, a corporate loan that was bought in the leveraged loan secondary market that is rated BB- could be put in the fund with the approval of the bank that provides the lender finance credit.</a:t>
            </a:r>
          </a:p>
        </p:txBody>
      </p:sp>
    </p:spTree>
    <p:extLst>
      <p:ext uri="{BB962C8B-B14F-4D97-AF65-F5344CB8AC3E}">
        <p14:creationId xmlns:p14="http://schemas.microsoft.com/office/powerpoint/2010/main" val="9262932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EE4E366E-272A-409E-840F-9A6A64A9E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721560C-E4AB-4287-A29C-3F6916794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728"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5" name="Freeform 7">
            <a:extLst>
              <a:ext uri="{FF2B5EF4-FFF2-40B4-BE49-F238E27FC236}">
                <a16:creationId xmlns:a16="http://schemas.microsoft.com/office/drawing/2014/main" id="{DF6CFF07-D953-4F9C-9A0E-E0A6AACB6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13" name="Title 12"/>
          <p:cNvSpPr>
            <a:spLocks noGrp="1"/>
          </p:cNvSpPr>
          <p:nvPr>
            <p:ph type="title"/>
          </p:nvPr>
        </p:nvSpPr>
        <p:spPr>
          <a:xfrm>
            <a:off x="648761" y="629267"/>
            <a:ext cx="9249744" cy="1016654"/>
          </a:xfrm>
        </p:spPr>
        <p:txBody>
          <a:bodyPr vert="horz" lIns="91440" tIns="45720" rIns="91440" bIns="45720" rtlCol="0" anchor="t">
            <a:normAutofit/>
          </a:bodyPr>
          <a:lstStyle/>
          <a:p>
            <a:pPr defTabSz="457200"/>
            <a:r>
              <a:rPr lang="en-US" sz="4200" b="0" i="0" kern="1200" dirty="0">
                <a:solidFill>
                  <a:srgbClr val="EBEBEB"/>
                </a:solidFill>
                <a:latin typeface="+mj-lt"/>
                <a:ea typeface="+mj-ea"/>
                <a:cs typeface="+mj-cs"/>
              </a:rPr>
              <a:t>Lender Finance Structure</a:t>
            </a:r>
          </a:p>
        </p:txBody>
      </p:sp>
      <p:sp useBgFill="1">
        <p:nvSpPr>
          <p:cNvPr id="47" name="Freeform: Shape 46">
            <a:extLst>
              <a:ext uri="{FF2B5EF4-FFF2-40B4-BE49-F238E27FC236}">
                <a16:creationId xmlns:a16="http://schemas.microsoft.com/office/drawing/2014/main" id="{DAA4FEEE-0B5F-41BF-825D-60F9FB089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9" name="TextBox 8">
            <a:extLst>
              <a:ext uri="{FF2B5EF4-FFF2-40B4-BE49-F238E27FC236}">
                <a16:creationId xmlns:a16="http://schemas.microsoft.com/office/drawing/2014/main" id="{00AD623F-DEFE-1D0C-6170-4A2E056FF61F}"/>
              </a:ext>
            </a:extLst>
          </p:cNvPr>
          <p:cNvSpPr txBox="1"/>
          <p:nvPr/>
        </p:nvSpPr>
        <p:spPr>
          <a:xfrm>
            <a:off x="320769" y="2480688"/>
            <a:ext cx="4325843" cy="4148712"/>
          </a:xfrm>
          <a:prstGeom prst="rect">
            <a:avLst/>
          </a:prstGeom>
        </p:spPr>
        <p:txBody>
          <a:bodyPr vert="horz" lIns="91440" tIns="45720" rIns="91440" bIns="45720" rtlCol="0">
            <a:normAutofit/>
          </a:bodyPr>
          <a:lstStyle/>
          <a:p>
            <a:pPr>
              <a:spcBef>
                <a:spcPts val="1000"/>
              </a:spcBef>
              <a:buClr>
                <a:schemeClr val="bg2">
                  <a:lumMod val="40000"/>
                  <a:lumOff val="60000"/>
                </a:schemeClr>
              </a:buClr>
              <a:buSzPct val="80000"/>
              <a:buFont typeface="Wingdings 3" charset="2"/>
              <a:buChar char=""/>
            </a:pPr>
            <a:r>
              <a:rPr lang="en-US" dirty="0">
                <a:latin typeface="+mj-lt"/>
                <a:ea typeface="+mj-ea"/>
                <a:cs typeface="+mj-cs"/>
              </a:rPr>
              <a:t>Participants in the leveraged loan lenders’ finance asset class include asset managers that manage middle-market leveraged loans, such as Antares Capital, Golub Capital, and Ares Management Corp. Figure 10.3 shows the lender’s finance business chart showing the funds flowing from the commercial bank to a loan fund via an arranger invested in the SPV. Figure 10.2 also shows the flow of the equity funds into the SPV platform as equity.</a:t>
            </a:r>
          </a:p>
        </p:txBody>
      </p:sp>
      <p:pic>
        <p:nvPicPr>
          <p:cNvPr id="3" name="Picture 2">
            <a:extLst>
              <a:ext uri="{FF2B5EF4-FFF2-40B4-BE49-F238E27FC236}">
                <a16:creationId xmlns:a16="http://schemas.microsoft.com/office/drawing/2014/main" id="{655A9B69-4485-F73E-6179-9CF504FEBBCC}"/>
              </a:ext>
            </a:extLst>
          </p:cNvPr>
          <p:cNvPicPr>
            <a:picLocks noChangeAspect="1"/>
          </p:cNvPicPr>
          <p:nvPr/>
        </p:nvPicPr>
        <p:blipFill>
          <a:blip r:embed="rId2"/>
          <a:stretch>
            <a:fillRect/>
          </a:stretch>
        </p:blipFill>
        <p:spPr>
          <a:xfrm>
            <a:off x="4909032" y="2671619"/>
            <a:ext cx="6959024" cy="2753220"/>
          </a:xfrm>
          <a:prstGeom prst="rect">
            <a:avLst/>
          </a:prstGeom>
          <a:effectLst/>
        </p:spPr>
      </p:pic>
    </p:spTree>
    <p:extLst>
      <p:ext uri="{BB962C8B-B14F-4D97-AF65-F5344CB8AC3E}">
        <p14:creationId xmlns:p14="http://schemas.microsoft.com/office/powerpoint/2010/main" val="19791553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1103024" y="452718"/>
            <a:ext cx="8945192" cy="1400530"/>
          </a:xfrm>
        </p:spPr>
        <p:txBody>
          <a:bodyPr anchor="ctr">
            <a:normAutofit/>
          </a:bodyPr>
          <a:lstStyle/>
          <a:p>
            <a:r>
              <a:rPr lang="en-US" b="1" dirty="0">
                <a:solidFill>
                  <a:srgbClr val="FFFFFF"/>
                </a:solidFill>
              </a:rPr>
              <a:t>Lender Finance Structure</a:t>
            </a:r>
          </a:p>
        </p:txBody>
      </p:sp>
      <p:sp>
        <p:nvSpPr>
          <p:cNvPr id="3" name="Content Placeholder 2">
            <a:extLst>
              <a:ext uri="{FF2B5EF4-FFF2-40B4-BE49-F238E27FC236}">
                <a16:creationId xmlns:a16="http://schemas.microsoft.com/office/drawing/2014/main" id="{F7796AC5-8FAC-06A1-25D1-4D6CCB7AA8BD}"/>
              </a:ext>
            </a:extLst>
          </p:cNvPr>
          <p:cNvSpPr>
            <a:spLocks noGrp="1"/>
          </p:cNvSpPr>
          <p:nvPr>
            <p:ph idx="1"/>
          </p:nvPr>
        </p:nvSpPr>
        <p:spPr>
          <a:xfrm>
            <a:off x="150812" y="2635921"/>
            <a:ext cx="3010187" cy="3085803"/>
          </a:xfrm>
        </p:spPr>
        <p:txBody>
          <a:bodyPr>
            <a:normAutofit/>
          </a:bodyPr>
          <a:lstStyle/>
          <a:p>
            <a:r>
              <a:rPr lang="en-US" sz="1400" dirty="0"/>
              <a:t>Lender finance structures vary depending on the asset class discussed in more detail in Chapter 15. An example of a lender finance term sheet of a structure in the leveraged loans for middle-market companies is as follows:</a:t>
            </a:r>
          </a:p>
        </p:txBody>
      </p:sp>
      <p:graphicFrame>
        <p:nvGraphicFramePr>
          <p:cNvPr id="10" name="Table 19">
            <a:extLst>
              <a:ext uri="{FF2B5EF4-FFF2-40B4-BE49-F238E27FC236}">
                <a16:creationId xmlns:a16="http://schemas.microsoft.com/office/drawing/2014/main" id="{EA7B677B-1492-ABA7-02CD-93543135BB68}"/>
              </a:ext>
            </a:extLst>
          </p:cNvPr>
          <p:cNvGraphicFramePr>
            <a:graphicFrameLocks noGrp="1"/>
          </p:cNvGraphicFramePr>
          <p:nvPr>
            <p:extLst>
              <p:ext uri="{D42A27DB-BD31-4B8C-83A1-F6EECF244321}">
                <p14:modId xmlns:p14="http://schemas.microsoft.com/office/powerpoint/2010/main" val="1752060992"/>
              </p:ext>
            </p:extLst>
          </p:nvPr>
        </p:nvGraphicFramePr>
        <p:xfrm>
          <a:off x="3656012" y="2424690"/>
          <a:ext cx="7848600" cy="4278091"/>
        </p:xfrm>
        <a:graphic>
          <a:graphicData uri="http://schemas.openxmlformats.org/drawingml/2006/table">
            <a:tbl>
              <a:tblPr firstRow="1" bandRow="1">
                <a:tableStyleId>{5C22544A-7EE6-4342-B048-85BDC9FD1C3A}</a:tableStyleId>
              </a:tblPr>
              <a:tblGrid>
                <a:gridCol w="2557625">
                  <a:extLst>
                    <a:ext uri="{9D8B030D-6E8A-4147-A177-3AD203B41FA5}">
                      <a16:colId xmlns:a16="http://schemas.microsoft.com/office/drawing/2014/main" val="3016544697"/>
                    </a:ext>
                  </a:extLst>
                </a:gridCol>
                <a:gridCol w="5290975">
                  <a:extLst>
                    <a:ext uri="{9D8B030D-6E8A-4147-A177-3AD203B41FA5}">
                      <a16:colId xmlns:a16="http://schemas.microsoft.com/office/drawing/2014/main" val="242107066"/>
                    </a:ext>
                  </a:extLst>
                </a:gridCol>
              </a:tblGrid>
              <a:tr h="336854">
                <a:tc>
                  <a:txBody>
                    <a:bodyPr/>
                    <a:lstStyle/>
                    <a:p>
                      <a:r>
                        <a:rPr lang="en-US" dirty="0"/>
                        <a:t>SPV Borrower</a:t>
                      </a:r>
                    </a:p>
                  </a:txBody>
                  <a:tcPr/>
                </a:tc>
                <a:tc>
                  <a:txBody>
                    <a:bodyPr/>
                    <a:lstStyle/>
                    <a:p>
                      <a:r>
                        <a:rPr lang="en-US" dirty="0"/>
                        <a:t>KINVEN LLP</a:t>
                      </a:r>
                    </a:p>
                  </a:txBody>
                  <a:tcPr/>
                </a:tc>
                <a:extLst>
                  <a:ext uri="{0D108BD9-81ED-4DB2-BD59-A6C34878D82A}">
                    <a16:rowId xmlns:a16="http://schemas.microsoft.com/office/drawing/2014/main" val="1251641652"/>
                  </a:ext>
                </a:extLst>
              </a:tr>
              <a:tr h="581420">
                <a:tc>
                  <a:txBody>
                    <a:bodyPr/>
                    <a:lstStyle/>
                    <a:p>
                      <a:r>
                        <a:rPr lang="en-US" sz="1200" dirty="0"/>
                        <a:t>Facility (Phase I)—at Close</a:t>
                      </a:r>
                    </a:p>
                  </a:txBody>
                  <a:tcPr/>
                </a:tc>
                <a:tc>
                  <a:txBody>
                    <a:bodyPr/>
                    <a:lstStyle/>
                    <a:p>
                      <a:r>
                        <a:rPr lang="en-US" sz="1200" dirty="0"/>
                        <a:t>$250 million revolver credit (RC)</a:t>
                      </a:r>
                    </a:p>
                    <a:p>
                      <a:r>
                        <a:rPr lang="en-US" sz="1200" dirty="0"/>
                        <a:t>$250 million delayed term loan (DTL) with a 12 months’ draw period</a:t>
                      </a:r>
                    </a:p>
                    <a:p>
                      <a:endParaRPr lang="en-US" sz="1200" dirty="0"/>
                    </a:p>
                  </a:txBody>
                  <a:tcPr/>
                </a:tc>
                <a:extLst>
                  <a:ext uri="{0D108BD9-81ED-4DB2-BD59-A6C34878D82A}">
                    <a16:rowId xmlns:a16="http://schemas.microsoft.com/office/drawing/2014/main" val="992366900"/>
                  </a:ext>
                </a:extLst>
              </a:tr>
              <a:tr h="336854">
                <a:tc>
                  <a:txBody>
                    <a:bodyPr/>
                    <a:lstStyle/>
                    <a:p>
                      <a:r>
                        <a:rPr lang="en-US" sz="1200" dirty="0"/>
                        <a:t>Facility (Phase II)—in 6 months</a:t>
                      </a:r>
                    </a:p>
                  </a:txBody>
                  <a:tcPr/>
                </a:tc>
                <a:tc>
                  <a:txBody>
                    <a:bodyPr/>
                    <a:lstStyle/>
                    <a:p>
                      <a:r>
                        <a:rPr lang="en-US" sz="1200" dirty="0"/>
                        <a:t>Up to $500 million upsize (split between RC and DTL) </a:t>
                      </a:r>
                    </a:p>
                  </a:txBody>
                  <a:tcPr/>
                </a:tc>
                <a:extLst>
                  <a:ext uri="{0D108BD9-81ED-4DB2-BD59-A6C34878D82A}">
                    <a16:rowId xmlns:a16="http://schemas.microsoft.com/office/drawing/2014/main" val="1210868012"/>
                  </a:ext>
                </a:extLst>
              </a:tr>
              <a:tr h="336854">
                <a:tc>
                  <a:txBody>
                    <a:bodyPr/>
                    <a:lstStyle/>
                    <a:p>
                      <a:r>
                        <a:rPr lang="en-US" sz="1200" dirty="0"/>
                        <a:t>Tenor</a:t>
                      </a:r>
                    </a:p>
                  </a:txBody>
                  <a:tcPr/>
                </a:tc>
                <a:tc>
                  <a:txBody>
                    <a:bodyPr/>
                    <a:lstStyle/>
                    <a:p>
                      <a:r>
                        <a:rPr lang="en-US" sz="1200" dirty="0"/>
                        <a:t>5 years (3 years investment/2 years amortization)</a:t>
                      </a:r>
                    </a:p>
                  </a:txBody>
                  <a:tcPr/>
                </a:tc>
                <a:extLst>
                  <a:ext uri="{0D108BD9-81ED-4DB2-BD59-A6C34878D82A}">
                    <a16:rowId xmlns:a16="http://schemas.microsoft.com/office/drawing/2014/main" val="1699595056"/>
                  </a:ext>
                </a:extLst>
              </a:tr>
              <a:tr h="336854">
                <a:tc>
                  <a:txBody>
                    <a:bodyPr/>
                    <a:lstStyle/>
                    <a:p>
                      <a:r>
                        <a:rPr lang="en-US" sz="1200" dirty="0"/>
                        <a:t>Advance Rates</a:t>
                      </a:r>
                    </a:p>
                  </a:txBody>
                  <a:tcPr/>
                </a:tc>
                <a:tc>
                  <a:txBody>
                    <a:bodyPr/>
                    <a:lstStyle/>
                    <a:p>
                      <a:r>
                        <a:rPr lang="en-US" sz="1200" dirty="0"/>
                        <a:t>First-lien loans: 65% First-lien last out: 55.0% Second lien: 35%</a:t>
                      </a:r>
                    </a:p>
                  </a:txBody>
                  <a:tcPr/>
                </a:tc>
                <a:extLst>
                  <a:ext uri="{0D108BD9-81ED-4DB2-BD59-A6C34878D82A}">
                    <a16:rowId xmlns:a16="http://schemas.microsoft.com/office/drawing/2014/main" val="3669341921"/>
                  </a:ext>
                </a:extLst>
              </a:tr>
              <a:tr h="415300">
                <a:tc>
                  <a:txBody>
                    <a:bodyPr/>
                    <a:lstStyle/>
                    <a:p>
                      <a:r>
                        <a:rPr lang="en-US" sz="1200" dirty="0"/>
                        <a:t>Spread</a:t>
                      </a:r>
                    </a:p>
                  </a:txBody>
                  <a:tcPr/>
                </a:tc>
                <a:tc>
                  <a:txBody>
                    <a:bodyPr/>
                    <a:lstStyle/>
                    <a:p>
                      <a:r>
                        <a:rPr lang="en-US" sz="1200" dirty="0"/>
                        <a:t>Unused fee: grid based, 35–87.5 basis points Delayed draw ticking fee: 37.5 basis points SOFR + 2.25%</a:t>
                      </a:r>
                    </a:p>
                  </a:txBody>
                  <a:tcPr/>
                </a:tc>
                <a:extLst>
                  <a:ext uri="{0D108BD9-81ED-4DB2-BD59-A6C34878D82A}">
                    <a16:rowId xmlns:a16="http://schemas.microsoft.com/office/drawing/2014/main" val="1650764992"/>
                  </a:ext>
                </a:extLst>
              </a:tr>
              <a:tr h="336854">
                <a:tc>
                  <a:txBody>
                    <a:bodyPr/>
                    <a:lstStyle/>
                    <a:p>
                      <a:r>
                        <a:rPr lang="en-US" sz="1200" dirty="0"/>
                        <a:t>Liquidity Cost</a:t>
                      </a:r>
                    </a:p>
                  </a:txBody>
                  <a:tcPr/>
                </a:tc>
                <a:tc>
                  <a:txBody>
                    <a:bodyPr/>
                    <a:lstStyle/>
                    <a:p>
                      <a:r>
                        <a:rPr lang="en-US" sz="1200" dirty="0"/>
                        <a:t>70 basis points (based on slated maturity)</a:t>
                      </a:r>
                    </a:p>
                  </a:txBody>
                  <a:tcPr/>
                </a:tc>
                <a:extLst>
                  <a:ext uri="{0D108BD9-81ED-4DB2-BD59-A6C34878D82A}">
                    <a16:rowId xmlns:a16="http://schemas.microsoft.com/office/drawing/2014/main" val="3689974431"/>
                  </a:ext>
                </a:extLst>
              </a:tr>
              <a:tr h="336854">
                <a:tc>
                  <a:txBody>
                    <a:bodyPr/>
                    <a:lstStyle/>
                    <a:p>
                      <a:r>
                        <a:rPr lang="en-US" sz="1200" dirty="0"/>
                        <a:t>Up-Front Fee</a:t>
                      </a:r>
                    </a:p>
                  </a:txBody>
                  <a:tcPr/>
                </a:tc>
                <a:tc>
                  <a:txBody>
                    <a:bodyPr/>
                    <a:lstStyle/>
                    <a:p>
                      <a:r>
                        <a:rPr lang="en-US" sz="1200" dirty="0"/>
                        <a:t>100 basis points</a:t>
                      </a:r>
                    </a:p>
                  </a:txBody>
                  <a:tcPr/>
                </a:tc>
                <a:extLst>
                  <a:ext uri="{0D108BD9-81ED-4DB2-BD59-A6C34878D82A}">
                    <a16:rowId xmlns:a16="http://schemas.microsoft.com/office/drawing/2014/main" val="1623232478"/>
                  </a:ext>
                </a:extLst>
              </a:tr>
              <a:tr h="336854">
                <a:tc>
                  <a:txBody>
                    <a:bodyPr/>
                    <a:lstStyle/>
                    <a:p>
                      <a:r>
                        <a:rPr lang="en-US" sz="1200" dirty="0"/>
                        <a:t>Expected Collateral Value</a:t>
                      </a:r>
                    </a:p>
                  </a:txBody>
                  <a:tcPr/>
                </a:tc>
                <a:tc>
                  <a:txBody>
                    <a:bodyPr/>
                    <a:lstStyle/>
                    <a:p>
                      <a:r>
                        <a:rPr lang="en-US" sz="1200" dirty="0"/>
                        <a:t>$750–$900 million</a:t>
                      </a:r>
                    </a:p>
                  </a:txBody>
                  <a:tcPr/>
                </a:tc>
                <a:extLst>
                  <a:ext uri="{0D108BD9-81ED-4DB2-BD59-A6C34878D82A}">
                    <a16:rowId xmlns:a16="http://schemas.microsoft.com/office/drawing/2014/main" val="986065246"/>
                  </a:ext>
                </a:extLst>
              </a:tr>
              <a:tr h="415300">
                <a:tc>
                  <a:txBody>
                    <a:bodyPr/>
                    <a:lstStyle/>
                    <a:p>
                      <a:r>
                        <a:rPr lang="en-US" sz="1200" dirty="0"/>
                        <a:t>Veto Rights</a:t>
                      </a:r>
                    </a:p>
                  </a:txBody>
                  <a:tcPr/>
                </a:tc>
                <a:tc>
                  <a:txBody>
                    <a:bodyPr/>
                    <a:lstStyle/>
                    <a:p>
                      <a:r>
                        <a:rPr lang="en-US" sz="1200" dirty="0"/>
                        <a:t>Veto rights on collateral until the underlying portfolio con- sists of 20 or more assets</a:t>
                      </a:r>
                    </a:p>
                  </a:txBody>
                  <a:tcPr/>
                </a:tc>
                <a:extLst>
                  <a:ext uri="{0D108BD9-81ED-4DB2-BD59-A6C34878D82A}">
                    <a16:rowId xmlns:a16="http://schemas.microsoft.com/office/drawing/2014/main" val="2607712780"/>
                  </a:ext>
                </a:extLst>
              </a:tr>
              <a:tr h="336854">
                <a:tc>
                  <a:txBody>
                    <a:bodyPr/>
                    <a:lstStyle/>
                    <a:p>
                      <a:r>
                        <a:rPr lang="en-US" sz="1200" dirty="0"/>
                        <a:t>Ramp Period</a:t>
                      </a:r>
                    </a:p>
                  </a:txBody>
                  <a:tcPr/>
                </a:tc>
                <a:tc>
                  <a:txBody>
                    <a:bodyPr/>
                    <a:lstStyle/>
                    <a:p>
                      <a:r>
                        <a:rPr lang="en-US" sz="1200" dirty="0"/>
                        <a:t>9 months</a:t>
                      </a:r>
                    </a:p>
                  </a:txBody>
                  <a:tcPr/>
                </a:tc>
                <a:extLst>
                  <a:ext uri="{0D108BD9-81ED-4DB2-BD59-A6C34878D82A}">
                    <a16:rowId xmlns:a16="http://schemas.microsoft.com/office/drawing/2014/main" val="3949111297"/>
                  </a:ext>
                </a:extLst>
              </a:tr>
            </a:tbl>
          </a:graphicData>
        </a:graphic>
      </p:graphicFrame>
    </p:spTree>
    <p:extLst>
      <p:ext uri="{BB962C8B-B14F-4D97-AF65-F5344CB8AC3E}">
        <p14:creationId xmlns:p14="http://schemas.microsoft.com/office/powerpoint/2010/main" val="9449976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227011" y="171244"/>
            <a:ext cx="11734799" cy="1400530"/>
          </a:xfrm>
        </p:spPr>
        <p:txBody>
          <a:bodyPr anchor="ctr">
            <a:normAutofit fontScale="90000"/>
          </a:bodyPr>
          <a:lstStyle/>
          <a:p>
            <a:r>
              <a:rPr lang="en-US" b="1" dirty="0">
                <a:solidFill>
                  <a:srgbClr val="FFFFFF"/>
                </a:solidFill>
              </a:rPr>
              <a:t>Credit Analysis of Leveraged Loans “Interagency Guidance on Leveraged Lending”</a:t>
            </a:r>
          </a:p>
        </p:txBody>
      </p:sp>
      <p:sp>
        <p:nvSpPr>
          <p:cNvPr id="14" name="Content Placeholder 13"/>
          <p:cNvSpPr>
            <a:spLocks noGrp="1"/>
          </p:cNvSpPr>
          <p:nvPr>
            <p:ph idx="1"/>
          </p:nvPr>
        </p:nvSpPr>
        <p:spPr>
          <a:xfrm>
            <a:off x="669962" y="2324262"/>
            <a:ext cx="11291849" cy="4457538"/>
          </a:xfrm>
        </p:spPr>
        <p:txBody>
          <a:bodyPr>
            <a:normAutofit fontScale="92500" lnSpcReduction="10000"/>
          </a:bodyPr>
          <a:lstStyle/>
          <a:p>
            <a:pPr marL="0" indent="0">
              <a:lnSpc>
                <a:spcPct val="90000"/>
              </a:lnSpc>
              <a:buNone/>
            </a:pPr>
            <a:r>
              <a:rPr lang="en-US" sz="1400" b="1" dirty="0"/>
              <a:t>Based on the March 21, 2013, letter by the board of governors of the Federal Reserve Systems, the Federal Deposit Insurance Corporation, and the Office of the Comptroller of the Currency with the subject “Interagency Guidance on Leveraged Lending” to the banking institutions, the banks that underwrite and manage leveraged loans need to establish a comprehensive assessment of financial, business, industry, and management risks, including whether:</a:t>
            </a:r>
          </a:p>
          <a:p>
            <a:pPr>
              <a:lnSpc>
                <a:spcPct val="90000"/>
              </a:lnSpc>
            </a:pPr>
            <a:r>
              <a:rPr lang="en-US" sz="1400" dirty="0"/>
              <a:t>1.	cash flow analyses rely on overly optimistic or unsubstantiated projections of sales, margins, and merger and acquisition synergies;</a:t>
            </a:r>
          </a:p>
          <a:p>
            <a:pPr>
              <a:lnSpc>
                <a:spcPct val="90000"/>
              </a:lnSpc>
            </a:pPr>
            <a:r>
              <a:rPr lang="en-US" sz="1400" dirty="0"/>
              <a:t>2.	liquidity analyses include performance metrics appropriate for the borrower’s industry, predictability of the borrower’s cash flow, measurement of the borrower’s operating cash needs, and ability to meet debt maturities;</a:t>
            </a:r>
          </a:p>
          <a:p>
            <a:pPr>
              <a:lnSpc>
                <a:spcPct val="90000"/>
              </a:lnSpc>
            </a:pPr>
            <a:r>
              <a:rPr lang="en-US" sz="1400" dirty="0"/>
              <a:t>3.	projections exhibit an adequate margin for unanticipated merger-related integration costs;</a:t>
            </a:r>
          </a:p>
          <a:p>
            <a:pPr>
              <a:lnSpc>
                <a:spcPct val="90000"/>
              </a:lnSpc>
            </a:pPr>
            <a:r>
              <a:rPr lang="en-US" sz="1400" dirty="0"/>
              <a:t>4.	projections are stress tested for one or more downside scenarios, including a covenant breach;</a:t>
            </a:r>
          </a:p>
          <a:p>
            <a:pPr>
              <a:lnSpc>
                <a:spcPct val="90000"/>
              </a:lnSpc>
            </a:pPr>
            <a:r>
              <a:rPr lang="en-US" sz="1400" dirty="0"/>
              <a:t>5.	transactions are reviewed at least quarterly to determine variance from the plan, the related risk implications, and the accuracy of risk ratings and accrual status, and from inception, the credit file should contain a chronological rationale for an analysis of all substantive changes to the borrower’s operating plan and variance from expected financial performance;</a:t>
            </a:r>
          </a:p>
          <a:p>
            <a:pPr>
              <a:lnSpc>
                <a:spcPct val="90000"/>
              </a:lnSpc>
            </a:pPr>
            <a:r>
              <a:rPr lang="en-US" sz="1400" dirty="0"/>
              <a:t>6.	enterprise and collateral valuations are independently derived or validated outside of the origination function, are timely, and consider potential value erosion;</a:t>
            </a:r>
          </a:p>
          <a:p>
            <a:pPr>
              <a:lnSpc>
                <a:spcPct val="90000"/>
              </a:lnSpc>
            </a:pPr>
            <a:r>
              <a:rPr lang="en-US" sz="1400" dirty="0"/>
              <a:t>7.	collateral liquidation and asset sale estimates are based on current market conditions and trends; potential collateral shortfalls are identified and factored into risk ratings and accrual decisions, contingency plans anticipate changing conditions in debt, or equity markets when exposures rely on refinancing or the issuance of new equity; and</a:t>
            </a:r>
          </a:p>
          <a:p>
            <a:pPr>
              <a:lnSpc>
                <a:spcPct val="90000"/>
              </a:lnSpc>
            </a:pPr>
            <a:r>
              <a:rPr lang="en-US" sz="1400" dirty="0"/>
              <a:t>8.	the borrower is adequately protected from interest rate and foreign exchange risk.</a:t>
            </a:r>
          </a:p>
          <a:p>
            <a:pPr>
              <a:lnSpc>
                <a:spcPct val="90000"/>
              </a:lnSpc>
            </a:pPr>
            <a:endParaRPr lang="en-US" sz="1400" dirty="0"/>
          </a:p>
        </p:txBody>
      </p:sp>
    </p:spTree>
    <p:extLst>
      <p:ext uri="{BB962C8B-B14F-4D97-AF65-F5344CB8AC3E}">
        <p14:creationId xmlns:p14="http://schemas.microsoft.com/office/powerpoint/2010/main" val="22531749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1103024" y="452718"/>
            <a:ext cx="8945192" cy="1400530"/>
          </a:xfrm>
        </p:spPr>
        <p:txBody>
          <a:bodyPr anchor="ctr">
            <a:normAutofit/>
          </a:bodyPr>
          <a:lstStyle/>
          <a:p>
            <a:r>
              <a:rPr lang="en-US" b="1" dirty="0">
                <a:solidFill>
                  <a:srgbClr val="FFFFFF"/>
                </a:solidFill>
              </a:rPr>
              <a:t>The Bank Loan or Credit Markets</a:t>
            </a:r>
          </a:p>
        </p:txBody>
      </p:sp>
      <p:sp>
        <p:nvSpPr>
          <p:cNvPr id="14" name="Content Placeholder 13"/>
          <p:cNvSpPr>
            <a:spLocks noGrp="1"/>
          </p:cNvSpPr>
          <p:nvPr>
            <p:ph idx="1"/>
          </p:nvPr>
        </p:nvSpPr>
        <p:spPr>
          <a:xfrm>
            <a:off x="336827" y="2452349"/>
            <a:ext cx="10820400" cy="3352638"/>
          </a:xfrm>
        </p:spPr>
        <p:txBody>
          <a:bodyPr>
            <a:noAutofit/>
          </a:bodyPr>
          <a:lstStyle/>
          <a:p>
            <a:pPr marL="0" indent="0">
              <a:lnSpc>
                <a:spcPct val="90000"/>
              </a:lnSpc>
              <a:buNone/>
            </a:pPr>
            <a:r>
              <a:rPr lang="en-US" sz="1400" b="1" dirty="0"/>
              <a:t>The secondary loan market is divided into two distinct markets: </a:t>
            </a:r>
          </a:p>
          <a:p>
            <a:pPr lvl="1">
              <a:lnSpc>
                <a:spcPct val="90000"/>
              </a:lnSpc>
            </a:pPr>
            <a:r>
              <a:rPr lang="en-US" sz="1200" dirty="0"/>
              <a:t>Investment-grade (IG) </a:t>
            </a:r>
          </a:p>
          <a:p>
            <a:pPr lvl="1">
              <a:lnSpc>
                <a:spcPct val="90000"/>
              </a:lnSpc>
            </a:pPr>
            <a:r>
              <a:rPr lang="en-US" sz="1200" dirty="0"/>
              <a:t>Non-IG or leverage loan (LevFin) markets. </a:t>
            </a:r>
          </a:p>
          <a:p>
            <a:pPr>
              <a:lnSpc>
                <a:spcPct val="90000"/>
              </a:lnSpc>
            </a:pPr>
            <a:r>
              <a:rPr lang="en-US" sz="1400" dirty="0"/>
              <a:t>The IG secondary market consists primarily of commercial banks trading with one another to reduce or increase the exposure of certain borrowers. </a:t>
            </a:r>
          </a:p>
          <a:p>
            <a:pPr>
              <a:lnSpc>
                <a:spcPct val="90000"/>
              </a:lnSpc>
            </a:pPr>
            <a:r>
              <a:rPr lang="en-US" sz="1400" dirty="0"/>
              <a:t>In the case of non-IG and leveraged transactions, the parties that trade these loans consist of financial companies and institutional investors such as CLOs, loan mutual funds, business development companies (BDCs), and other direct lenders and hedge funds. </a:t>
            </a:r>
          </a:p>
          <a:p>
            <a:pPr>
              <a:lnSpc>
                <a:spcPct val="90000"/>
              </a:lnSpc>
            </a:pPr>
            <a:r>
              <a:rPr lang="en-US" sz="1400" dirty="0"/>
              <a:t>Since the IG secondary market involves trading between commercial banks whose cost of capital is relatively low, the pricing is not as important as the LevFin secondary market. </a:t>
            </a:r>
          </a:p>
          <a:p>
            <a:pPr>
              <a:lnSpc>
                <a:spcPct val="90000"/>
              </a:lnSpc>
            </a:pPr>
            <a:r>
              <a:rPr lang="en-US" sz="1400" dirty="0"/>
              <a:t>These commercial banks, often called relationship banks, are more interested in providing other banking products to the company. Thus, they see the transaction as a source of increasing their exposure to obtain customers or up-tier their relationship with the company. </a:t>
            </a:r>
          </a:p>
          <a:p>
            <a:pPr>
              <a:lnSpc>
                <a:spcPct val="90000"/>
              </a:lnSpc>
            </a:pPr>
            <a:r>
              <a:rPr lang="en-US" sz="1400" dirty="0"/>
              <a:t>The participants in LevFin secondary market, on the other hand, care more about the loan’s price based on the credit quality of the issuer and their personal risk appetite.</a:t>
            </a:r>
          </a:p>
        </p:txBody>
      </p:sp>
    </p:spTree>
    <p:extLst>
      <p:ext uri="{BB962C8B-B14F-4D97-AF65-F5344CB8AC3E}">
        <p14:creationId xmlns:p14="http://schemas.microsoft.com/office/powerpoint/2010/main" val="1574326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227012" y="113820"/>
            <a:ext cx="9220200" cy="1400530"/>
          </a:xfrm>
        </p:spPr>
        <p:txBody>
          <a:bodyPr anchor="ctr">
            <a:normAutofit/>
          </a:bodyPr>
          <a:lstStyle/>
          <a:p>
            <a:r>
              <a:rPr lang="en-US" b="1" dirty="0">
                <a:solidFill>
                  <a:srgbClr val="FFFFFF"/>
                </a:solidFill>
              </a:rPr>
              <a:t>The Case of Loans as an Investment Class</a:t>
            </a:r>
          </a:p>
        </p:txBody>
      </p:sp>
      <p:sp>
        <p:nvSpPr>
          <p:cNvPr id="14" name="Content Placeholder 13"/>
          <p:cNvSpPr>
            <a:spLocks noGrp="1"/>
          </p:cNvSpPr>
          <p:nvPr>
            <p:ph idx="1"/>
          </p:nvPr>
        </p:nvSpPr>
        <p:spPr>
          <a:xfrm>
            <a:off x="379412" y="2489410"/>
            <a:ext cx="10820400" cy="3352638"/>
          </a:xfrm>
        </p:spPr>
        <p:txBody>
          <a:bodyPr>
            <a:noAutofit/>
          </a:bodyPr>
          <a:lstStyle/>
          <a:p>
            <a:pPr marL="0" indent="0">
              <a:lnSpc>
                <a:spcPct val="90000"/>
              </a:lnSpc>
              <a:buNone/>
            </a:pPr>
            <a:r>
              <a:rPr lang="en-US" sz="1400" b="1" dirty="0"/>
              <a:t>The leveraged loan asset class has been relatively attractive for many portfolio managers due to the following investment characteristics:</a:t>
            </a:r>
          </a:p>
          <a:p>
            <a:pPr marL="0" indent="0">
              <a:lnSpc>
                <a:spcPct val="90000"/>
              </a:lnSpc>
              <a:buNone/>
            </a:pPr>
            <a:endParaRPr lang="en-US" sz="1400" dirty="0"/>
          </a:p>
          <a:p>
            <a:pPr>
              <a:lnSpc>
                <a:spcPct val="90000"/>
              </a:lnSpc>
            </a:pPr>
            <a:r>
              <a:rPr lang="en-US" sz="1400" dirty="0"/>
              <a:t>Insulation From Interest Rate Risk. Both the revenues and cost of the CLO are based on floating-rate interest (London Interbank Offered Rate (LIBOR) based) that is reset at least every 90 days, so even if the interest rate rises for the CLO’s loan obligations, the rates will also rise at the same level for the individual portfolio of companies, enabling natural arbitrage for the CLO manager.</a:t>
            </a:r>
          </a:p>
          <a:p>
            <a:pPr>
              <a:lnSpc>
                <a:spcPct val="90000"/>
              </a:lnSpc>
            </a:pPr>
            <a:r>
              <a:rPr lang="en-US" sz="1400" dirty="0"/>
              <a:t>Low Price Volatility. In general, </a:t>
            </a:r>
            <a:r>
              <a:rPr lang="en-US" sz="1400" dirty="0" err="1"/>
              <a:t>LevFins</a:t>
            </a:r>
            <a:r>
              <a:rPr lang="en-US" sz="1400" dirty="0"/>
              <a:t> experience reduced volatility resulting from a low correlation and covariance with other assets. The floating-rate nature of leveraged loans contributes to its low correlation with other security types. Only short-term Treasury bills (considered risk-free) consistently exhibit lower volatility.</a:t>
            </a:r>
          </a:p>
          <a:p>
            <a:pPr>
              <a:lnSpc>
                <a:spcPct val="90000"/>
              </a:lnSpc>
            </a:pPr>
            <a:r>
              <a:rPr lang="en-US" sz="1400" dirty="0"/>
              <a:t>Defensive Strategy. Senior loan funds have historically provided consistent, higher risk–adjusted returns compared to other asset classes, which may make them attractive to investors during volatile markets.</a:t>
            </a:r>
          </a:p>
          <a:p>
            <a:pPr marL="0" indent="0">
              <a:lnSpc>
                <a:spcPct val="90000"/>
              </a:lnSpc>
              <a:buNone/>
            </a:pPr>
            <a:endParaRPr lang="en-US" sz="1400" dirty="0"/>
          </a:p>
          <a:p>
            <a:pPr marL="0" indent="0">
              <a:lnSpc>
                <a:spcPct val="90000"/>
              </a:lnSpc>
              <a:buNone/>
            </a:pPr>
            <a:endParaRPr lang="en-US" sz="1400" dirty="0"/>
          </a:p>
        </p:txBody>
      </p:sp>
    </p:spTree>
    <p:extLst>
      <p:ext uri="{BB962C8B-B14F-4D97-AF65-F5344CB8AC3E}">
        <p14:creationId xmlns:p14="http://schemas.microsoft.com/office/powerpoint/2010/main" val="18036307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227012" y="113820"/>
            <a:ext cx="9220200" cy="1400530"/>
          </a:xfrm>
        </p:spPr>
        <p:txBody>
          <a:bodyPr anchor="ctr">
            <a:normAutofit/>
          </a:bodyPr>
          <a:lstStyle/>
          <a:p>
            <a:r>
              <a:rPr lang="en-US" b="1" dirty="0">
                <a:solidFill>
                  <a:srgbClr val="FFFFFF"/>
                </a:solidFill>
              </a:rPr>
              <a:t>Pricing and Loan Yields</a:t>
            </a:r>
          </a:p>
        </p:txBody>
      </p:sp>
      <mc:AlternateContent xmlns:mc="http://schemas.openxmlformats.org/markup-compatibility/2006">
        <mc:Choice xmlns:a14="http://schemas.microsoft.com/office/drawing/2010/main" Requires="a14">
          <p:sp>
            <p:nvSpPr>
              <p:cNvPr id="14" name="Content Placeholder 13"/>
              <p:cNvSpPr>
                <a:spLocks noGrp="1"/>
              </p:cNvSpPr>
              <p:nvPr>
                <p:ph idx="1"/>
              </p:nvPr>
            </p:nvSpPr>
            <p:spPr>
              <a:xfrm>
                <a:off x="379412" y="2667162"/>
                <a:ext cx="10820400" cy="3352638"/>
              </a:xfrm>
            </p:spPr>
            <p:txBody>
              <a:bodyPr>
                <a:noAutofit/>
              </a:bodyPr>
              <a:lstStyle/>
              <a:p>
                <a:pPr marL="0" indent="0">
                  <a:lnSpc>
                    <a:spcPct val="90000"/>
                  </a:lnSpc>
                  <a:buNone/>
                </a:pPr>
                <a:r>
                  <a:rPr lang="en-US" sz="1400" b="1" dirty="0"/>
                  <a:t>Then the pricing is set based on an initial spread over a base rate (usually LIBOR) at set original issuance discount (OID), which represents the additional “fee” the investor receives. The loan yield formula is as follows:</a:t>
                </a:r>
              </a:p>
              <a:p>
                <a:pPr marL="0" indent="0">
                  <a:lnSpc>
                    <a:spcPct val="90000"/>
                  </a:lnSpc>
                  <a:buNone/>
                </a:pPr>
                <a:endParaRPr lang="en-US" sz="1400" b="1" dirty="0"/>
              </a:p>
              <a:p>
                <a:pPr marL="0" indent="0">
                  <a:buNone/>
                </a:pPr>
                <a14:m>
                  <m:oMathPara xmlns:m="http://schemas.openxmlformats.org/officeDocument/2006/math">
                    <m:oMathParaPr>
                      <m:jc m:val="centerGroup"/>
                    </m:oMathParaPr>
                    <m:oMath xmlns:m="http://schemas.openxmlformats.org/officeDocument/2006/math">
                      <m:r>
                        <a:rPr lang="en-US" sz="1600" b="1" i="1" smtClean="0">
                          <a:solidFill>
                            <a:srgbClr val="FF0000"/>
                          </a:solidFill>
                          <a:latin typeface="Cambria Math" panose="02040503050406030204" pitchFamily="18" charset="0"/>
                        </a:rPr>
                        <m:t>𝑨𝒏𝒏𝒖𝒂𝒍</m:t>
                      </m:r>
                      <m:r>
                        <a:rPr lang="en-US" sz="1600" b="1" i="1" smtClean="0">
                          <a:solidFill>
                            <a:srgbClr val="FF0000"/>
                          </a:solidFill>
                          <a:latin typeface="Cambria Math" panose="02040503050406030204" pitchFamily="18" charset="0"/>
                        </a:rPr>
                        <m:t> </m:t>
                      </m:r>
                      <m:r>
                        <a:rPr lang="en-US" sz="1600" b="1" i="1">
                          <a:solidFill>
                            <a:srgbClr val="FF0000"/>
                          </a:solidFill>
                          <a:latin typeface="Cambria Math" panose="02040503050406030204" pitchFamily="18" charset="0"/>
                        </a:rPr>
                        <m:t>𝒍𝒐𝒂𝒏</m:t>
                      </m:r>
                      <m:r>
                        <a:rPr lang="en-US" sz="1600" b="1" i="1">
                          <a:solidFill>
                            <a:srgbClr val="FF0000"/>
                          </a:solidFill>
                          <a:latin typeface="Cambria Math" panose="02040503050406030204" pitchFamily="18" charset="0"/>
                        </a:rPr>
                        <m:t> </m:t>
                      </m:r>
                      <m:r>
                        <a:rPr lang="en-US" sz="1600" b="1" i="1">
                          <a:solidFill>
                            <a:srgbClr val="FF0000"/>
                          </a:solidFill>
                          <a:latin typeface="Cambria Math" panose="02040503050406030204" pitchFamily="18" charset="0"/>
                        </a:rPr>
                        <m:t>𝒚𝒊𝒆𝒍𝒅</m:t>
                      </m:r>
                      <m:r>
                        <a:rPr lang="en-US" sz="1600" b="1" i="1">
                          <a:solidFill>
                            <a:srgbClr val="FF0000"/>
                          </a:solidFill>
                          <a:latin typeface="Cambria Math" panose="02040503050406030204" pitchFamily="18" charset="0"/>
                        </a:rPr>
                        <m:t>=</m:t>
                      </m:r>
                      <m:r>
                        <a:rPr lang="en-US" sz="1600" b="1" i="1">
                          <a:solidFill>
                            <a:srgbClr val="FF0000"/>
                          </a:solidFill>
                          <a:latin typeface="Cambria Math" panose="02040503050406030204" pitchFamily="18" charset="0"/>
                        </a:rPr>
                        <m:t>𝑳𝑰𝑩𝑶𝑹</m:t>
                      </m:r>
                      <m:r>
                        <a:rPr lang="en-US" sz="1600" b="1" i="1">
                          <a:solidFill>
                            <a:srgbClr val="FF0000"/>
                          </a:solidFill>
                          <a:latin typeface="Cambria Math" panose="02040503050406030204" pitchFamily="18" charset="0"/>
                        </a:rPr>
                        <m:t>+</m:t>
                      </m:r>
                      <m:r>
                        <a:rPr lang="en-US" sz="1600" b="1" i="1">
                          <a:solidFill>
                            <a:srgbClr val="FF0000"/>
                          </a:solidFill>
                          <a:latin typeface="Cambria Math" panose="02040503050406030204" pitchFamily="18" charset="0"/>
                        </a:rPr>
                        <m:t>𝒔𝒑𝒓𝒆𝒂𝒅</m:t>
                      </m:r>
                      <m:r>
                        <a:rPr lang="en-US" sz="1600" b="1" i="1">
                          <a:solidFill>
                            <a:srgbClr val="FF0000"/>
                          </a:solidFill>
                          <a:latin typeface="Cambria Math" panose="02040503050406030204" pitchFamily="18" charset="0"/>
                        </a:rPr>
                        <m:t>+</m:t>
                      </m:r>
                      <m:f>
                        <m:fPr>
                          <m:ctrlPr>
                            <a:rPr lang="en-US" sz="1600" b="1" i="1">
                              <a:solidFill>
                                <a:srgbClr val="FF0000"/>
                              </a:solidFill>
                              <a:latin typeface="Cambria Math" panose="02040503050406030204" pitchFamily="18" charset="0"/>
                            </a:rPr>
                          </m:ctrlPr>
                        </m:fPr>
                        <m:num>
                          <m:d>
                            <m:dPr>
                              <m:ctrlPr>
                                <a:rPr lang="en-US" sz="1600" b="1" i="1">
                                  <a:solidFill>
                                    <a:srgbClr val="FF0000"/>
                                  </a:solidFill>
                                  <a:latin typeface="Cambria Math" panose="02040503050406030204" pitchFamily="18" charset="0"/>
                                </a:rPr>
                              </m:ctrlPr>
                            </m:dPr>
                            <m:e>
                              <m:f>
                                <m:fPr>
                                  <m:ctrlPr>
                                    <a:rPr lang="en-US" sz="1600" b="1" i="1">
                                      <a:solidFill>
                                        <a:srgbClr val="FF0000"/>
                                      </a:solidFill>
                                      <a:latin typeface="Cambria Math" panose="02040503050406030204" pitchFamily="18" charset="0"/>
                                    </a:rPr>
                                  </m:ctrlPr>
                                </m:fPr>
                                <m:num>
                                  <m:r>
                                    <a:rPr lang="en-US" sz="1600" b="1" i="1">
                                      <a:solidFill>
                                        <a:srgbClr val="FF0000"/>
                                      </a:solidFill>
                                      <a:latin typeface="Cambria Math" panose="02040503050406030204" pitchFamily="18" charset="0"/>
                                    </a:rPr>
                                    <m:t>𝟏𝟎𝟎</m:t>
                                  </m:r>
                                  <m:r>
                                    <a:rPr lang="en-US" sz="1600" b="1" i="1">
                                      <a:solidFill>
                                        <a:srgbClr val="FF0000"/>
                                      </a:solidFill>
                                      <a:latin typeface="Cambria Math" panose="02040503050406030204" pitchFamily="18" charset="0"/>
                                    </a:rPr>
                                    <m:t>−</m:t>
                                  </m:r>
                                  <m:r>
                                    <a:rPr lang="en-US" sz="1600" b="1" i="1">
                                      <a:solidFill>
                                        <a:srgbClr val="FF0000"/>
                                      </a:solidFill>
                                      <a:latin typeface="Cambria Math" panose="02040503050406030204" pitchFamily="18" charset="0"/>
                                    </a:rPr>
                                    <m:t>𝑶𝑰𝑫</m:t>
                                  </m:r>
                                </m:num>
                                <m:den>
                                  <m:r>
                                    <a:rPr lang="en-US" sz="1600" b="1" i="1">
                                      <a:solidFill>
                                        <a:srgbClr val="FF0000"/>
                                      </a:solidFill>
                                      <a:latin typeface="Cambria Math" panose="02040503050406030204" pitchFamily="18" charset="0"/>
                                    </a:rPr>
                                    <m:t>𝟒</m:t>
                                  </m:r>
                                  <m:r>
                                    <a:rPr lang="en-US" sz="1600" b="1" i="1">
                                      <a:solidFill>
                                        <a:srgbClr val="FF0000"/>
                                      </a:solidFill>
                                      <a:latin typeface="Cambria Math" panose="02040503050406030204" pitchFamily="18" charset="0"/>
                                    </a:rPr>
                                    <m:t> </m:t>
                                  </m:r>
                                  <m:r>
                                    <a:rPr lang="en-US" sz="1600" b="1" i="1">
                                      <a:solidFill>
                                        <a:srgbClr val="FF0000"/>
                                      </a:solidFill>
                                      <a:latin typeface="Cambria Math" panose="02040503050406030204" pitchFamily="18" charset="0"/>
                                    </a:rPr>
                                    <m:t>𝒚𝒆𝒂𝒓𝒔</m:t>
                                  </m:r>
                                </m:den>
                              </m:f>
                            </m:e>
                          </m:d>
                        </m:num>
                        <m:den>
                          <m:r>
                            <a:rPr lang="en-US" sz="1600" b="1" i="1">
                              <a:solidFill>
                                <a:srgbClr val="FF0000"/>
                              </a:solidFill>
                              <a:latin typeface="Cambria Math" panose="02040503050406030204" pitchFamily="18" charset="0"/>
                            </a:rPr>
                            <m:t>𝟏𝟎𝟎</m:t>
                          </m:r>
                        </m:den>
                      </m:f>
                    </m:oMath>
                  </m:oMathPara>
                </a14:m>
                <a:endParaRPr lang="en-US" sz="1600" b="1" dirty="0"/>
              </a:p>
              <a:p>
                <a:pPr>
                  <a:lnSpc>
                    <a:spcPct val="90000"/>
                  </a:lnSpc>
                </a:pPr>
                <a:r>
                  <a:rPr lang="en-US" sz="1400" dirty="0"/>
                  <a:t>Please note that this conventional formula is based on 4 years’ average life of the loan.</a:t>
                </a:r>
              </a:p>
              <a:p>
                <a:pPr>
                  <a:lnSpc>
                    <a:spcPct val="90000"/>
                  </a:lnSpc>
                </a:pPr>
                <a:r>
                  <a:rPr lang="en-US" sz="1400" dirty="0"/>
                  <a:t>A typical press announcement from the lead arranger bank will be as follows:</a:t>
                </a:r>
              </a:p>
              <a:p>
                <a:pPr>
                  <a:lnSpc>
                    <a:spcPct val="90000"/>
                  </a:lnSpc>
                </a:pPr>
                <a:r>
                  <a:rPr lang="en-US" sz="1400" dirty="0"/>
                  <a:t>“The term loan B price is set at LIBOR + 4.5% at 99.0 OID and is now free to trade.” </a:t>
                </a:r>
              </a:p>
              <a:p>
                <a:pPr>
                  <a:lnSpc>
                    <a:spcPct val="90000"/>
                  </a:lnSpc>
                </a:pPr>
                <a:r>
                  <a:rPr lang="en-US" sz="1400" dirty="0"/>
                  <a:t>Based on this example and assuming the starting LIBOR is 2.50%, the initial loan yield is then calculated as follows:</a:t>
                </a:r>
              </a:p>
              <a:p>
                <a:pPr>
                  <a:lnSpc>
                    <a:spcPct val="90000"/>
                  </a:lnSpc>
                </a:pPr>
                <a:r>
                  <a:rPr lang="en-US" sz="1400" b="1" dirty="0">
                    <a:solidFill>
                      <a:srgbClr val="FF0000"/>
                    </a:solidFill>
                  </a:rPr>
                  <a:t>𝐴𝑛𝑛𝑢𝑎𝑙 l𝑜𝑎𝑛 y𝑖𝑒𝑙𝑑=2.5%+4.5%+(((100−99)/(4 𝑦𝑒𝑎𝑟𝑠)))/100 = 2.5% + 4.5% + 0.25% = 7.25%</a:t>
                </a:r>
              </a:p>
              <a:p>
                <a:pPr marL="0" indent="0">
                  <a:lnSpc>
                    <a:spcPct val="90000"/>
                  </a:lnSpc>
                  <a:buNone/>
                </a:pPr>
                <a:endParaRPr lang="en-US" sz="1400" dirty="0"/>
              </a:p>
            </p:txBody>
          </p:sp>
        </mc:Choice>
        <mc:Fallback>
          <p:sp>
            <p:nvSpPr>
              <p:cNvPr id="14" name="Content Placeholder 13"/>
              <p:cNvSpPr>
                <a:spLocks noGrp="1" noRot="1" noChangeAspect="1" noMove="1" noResize="1" noEditPoints="1" noAdjustHandles="1" noChangeArrowheads="1" noChangeShapeType="1" noTextEdit="1"/>
              </p:cNvSpPr>
              <p:nvPr>
                <p:ph idx="1"/>
              </p:nvPr>
            </p:nvSpPr>
            <p:spPr>
              <a:xfrm>
                <a:off x="379412" y="2667162"/>
                <a:ext cx="10820400" cy="3352638"/>
              </a:xfrm>
              <a:blipFill>
                <a:blip r:embed="rId2"/>
                <a:stretch>
                  <a:fillRect l="-169" t="-1091"/>
                </a:stretch>
              </a:blipFill>
            </p:spPr>
            <p:txBody>
              <a:bodyPr/>
              <a:lstStyle/>
              <a:p>
                <a:r>
                  <a:rPr lang="en-US">
                    <a:noFill/>
                  </a:rPr>
                  <a:t> </a:t>
                </a:r>
              </a:p>
            </p:txBody>
          </p:sp>
        </mc:Fallback>
      </mc:AlternateContent>
    </p:spTree>
    <p:extLst>
      <p:ext uri="{BB962C8B-B14F-4D97-AF65-F5344CB8AC3E}">
        <p14:creationId xmlns:p14="http://schemas.microsoft.com/office/powerpoint/2010/main" val="21988509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EE4E366E-272A-409E-840F-9A6A64A9E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721560C-E4AB-4287-A29C-3F6916794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728"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5" name="Freeform 7">
            <a:extLst>
              <a:ext uri="{FF2B5EF4-FFF2-40B4-BE49-F238E27FC236}">
                <a16:creationId xmlns:a16="http://schemas.microsoft.com/office/drawing/2014/main" id="{DF6CFF07-D953-4F9C-9A0E-E0A6AACB6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13" name="Title 12"/>
          <p:cNvSpPr>
            <a:spLocks noGrp="1"/>
          </p:cNvSpPr>
          <p:nvPr>
            <p:ph type="title"/>
          </p:nvPr>
        </p:nvSpPr>
        <p:spPr>
          <a:xfrm>
            <a:off x="648761" y="629267"/>
            <a:ext cx="9249744" cy="1016654"/>
          </a:xfrm>
        </p:spPr>
        <p:txBody>
          <a:bodyPr>
            <a:normAutofit/>
          </a:bodyPr>
          <a:lstStyle/>
          <a:p>
            <a:r>
              <a:rPr lang="en-US" b="1">
                <a:solidFill>
                  <a:srgbClr val="EBEBEB"/>
                </a:solidFill>
              </a:rPr>
              <a:t>Pricing and Loan Yields</a:t>
            </a:r>
          </a:p>
        </p:txBody>
      </p:sp>
      <p:sp useBgFill="1">
        <p:nvSpPr>
          <p:cNvPr id="47" name="Freeform: Shape 46">
            <a:extLst>
              <a:ext uri="{FF2B5EF4-FFF2-40B4-BE49-F238E27FC236}">
                <a16:creationId xmlns:a16="http://schemas.microsoft.com/office/drawing/2014/main" id="{DAA4FEEE-0B5F-41BF-825D-60F9FB089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4" name="Content Placeholder 13"/>
          <p:cNvSpPr>
            <a:spLocks noGrp="1"/>
          </p:cNvSpPr>
          <p:nvPr>
            <p:ph idx="1"/>
          </p:nvPr>
        </p:nvSpPr>
        <p:spPr>
          <a:xfrm>
            <a:off x="152362" y="2570044"/>
            <a:ext cx="5408650" cy="3658689"/>
          </a:xfrm>
        </p:spPr>
        <p:txBody>
          <a:bodyPr>
            <a:normAutofit/>
          </a:bodyPr>
          <a:lstStyle/>
          <a:p>
            <a:pPr>
              <a:lnSpc>
                <a:spcPct val="90000"/>
              </a:lnSpc>
            </a:pPr>
            <a:r>
              <a:rPr lang="en-US" sz="1200" dirty="0"/>
              <a:t>The Loan Syndication and Trading Association (LSTA) was established in the mid 1990s to develop liquidity and transparency in the secondary market for bank loans. </a:t>
            </a:r>
          </a:p>
          <a:p>
            <a:pPr>
              <a:lnSpc>
                <a:spcPct val="90000"/>
              </a:lnSpc>
            </a:pPr>
            <a:r>
              <a:rPr lang="en-US" sz="1200" dirty="0"/>
              <a:t>LSTA provides dealer-secondary quotes based on market-to-market and other relevant information including the most volatile loans, the list of the biggest price movers, and the listing of the newest deals. </a:t>
            </a:r>
          </a:p>
          <a:p>
            <a:pPr>
              <a:lnSpc>
                <a:spcPct val="90000"/>
              </a:lnSpc>
            </a:pPr>
            <a:r>
              <a:rPr lang="en-US" sz="1200" dirty="0"/>
              <a:t>The LSTA, in conjunction with Standard &amp; Poor’s Leveraged Commentary &amp; Data (LCD), has developed a LevFin index as a benchmark representing a weighted average of the 100 largest loan facilities. </a:t>
            </a:r>
          </a:p>
          <a:p>
            <a:pPr>
              <a:lnSpc>
                <a:spcPct val="90000"/>
              </a:lnSpc>
            </a:pPr>
            <a:r>
              <a:rPr lang="en-US" sz="1200" dirty="0"/>
              <a:t>The index, S&amp;P/LSTA Index is a total return index of the leverage loans. Loan portfolio managers use this as a benchmark to compare the portfolio performance and other asset class to the market. </a:t>
            </a:r>
          </a:p>
          <a:p>
            <a:pPr>
              <a:lnSpc>
                <a:spcPct val="90000"/>
              </a:lnSpc>
            </a:pPr>
            <a:r>
              <a:rPr lang="en-US" sz="1200" dirty="0"/>
              <a:t>A list of loan secondary trading level examples is shown in figure 10.1.</a:t>
            </a:r>
          </a:p>
        </p:txBody>
      </p:sp>
      <p:pic>
        <p:nvPicPr>
          <p:cNvPr id="3" name="Picture 2">
            <a:extLst>
              <a:ext uri="{FF2B5EF4-FFF2-40B4-BE49-F238E27FC236}">
                <a16:creationId xmlns:a16="http://schemas.microsoft.com/office/drawing/2014/main" id="{76A7864A-C8F2-A43B-5B4C-6ABCE56E9AAF}"/>
              </a:ext>
            </a:extLst>
          </p:cNvPr>
          <p:cNvPicPr>
            <a:picLocks noChangeAspect="1"/>
          </p:cNvPicPr>
          <p:nvPr/>
        </p:nvPicPr>
        <p:blipFill>
          <a:blip r:embed="rId2"/>
          <a:stretch>
            <a:fillRect/>
          </a:stretch>
        </p:blipFill>
        <p:spPr>
          <a:xfrm>
            <a:off x="5803963" y="2584180"/>
            <a:ext cx="6232500" cy="2654784"/>
          </a:xfrm>
          <a:prstGeom prst="rect">
            <a:avLst/>
          </a:prstGeom>
          <a:effectLst/>
        </p:spPr>
      </p:pic>
    </p:spTree>
    <p:extLst>
      <p:ext uri="{BB962C8B-B14F-4D97-AF65-F5344CB8AC3E}">
        <p14:creationId xmlns:p14="http://schemas.microsoft.com/office/powerpoint/2010/main" val="17723681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1103024" y="452718"/>
            <a:ext cx="9944388" cy="1400530"/>
          </a:xfrm>
        </p:spPr>
        <p:txBody>
          <a:bodyPr anchor="ctr">
            <a:normAutofit/>
          </a:bodyPr>
          <a:lstStyle/>
          <a:p>
            <a:r>
              <a:rPr lang="en-US" b="1" dirty="0">
                <a:solidFill>
                  <a:srgbClr val="FFFFFF"/>
                </a:solidFill>
              </a:rPr>
              <a:t>Secondary Loan Terms - Concepts</a:t>
            </a:r>
          </a:p>
        </p:txBody>
      </p:sp>
      <p:sp>
        <p:nvSpPr>
          <p:cNvPr id="14" name="Content Placeholder 13"/>
          <p:cNvSpPr>
            <a:spLocks noGrp="1"/>
          </p:cNvSpPr>
          <p:nvPr>
            <p:ph idx="1"/>
          </p:nvPr>
        </p:nvSpPr>
        <p:spPr>
          <a:xfrm>
            <a:off x="379412" y="2667162"/>
            <a:ext cx="10820400" cy="3581238"/>
          </a:xfrm>
        </p:spPr>
        <p:txBody>
          <a:bodyPr>
            <a:noAutofit/>
          </a:bodyPr>
          <a:lstStyle/>
          <a:p>
            <a:pPr>
              <a:lnSpc>
                <a:spcPct val="90000"/>
              </a:lnSpc>
            </a:pPr>
            <a:r>
              <a:rPr lang="en-US" sz="1400" dirty="0"/>
              <a:t>Loan participation: A loan participation, sometimes called “silent participation,” is an agreement between two or more lenders in which a primary lender sells specific rights in a loan to other lenders (participants)</a:t>
            </a:r>
          </a:p>
          <a:p>
            <a:pPr>
              <a:lnSpc>
                <a:spcPct val="90000"/>
              </a:lnSpc>
            </a:pPr>
            <a:r>
              <a:rPr lang="en-US" sz="1400" dirty="0"/>
              <a:t>Loan assignments: Defined in the credit agreement, assignments are the sale or transfer of all or portion of the loan from one bank (assignor) to another bank (assignee). With the purchase, the assignee has the same rights and obligations as all the other banks listed in the agreement as a lender of record</a:t>
            </a:r>
          </a:p>
          <a:p>
            <a:pPr>
              <a:lnSpc>
                <a:spcPct val="90000"/>
              </a:lnSpc>
            </a:pPr>
            <a:r>
              <a:rPr lang="en-US" sz="1400" dirty="0"/>
              <a:t>Most-favored Nation: Most agreements for leverage loans include “most-favored nation” (MFN) pricing protection. </a:t>
            </a:r>
          </a:p>
          <a:p>
            <a:pPr>
              <a:lnSpc>
                <a:spcPct val="90000"/>
              </a:lnSpc>
            </a:pPr>
            <a:r>
              <a:rPr lang="en-US" sz="1400" dirty="0"/>
              <a:t>Sunset provision:  A sunset provision is a clause in the loan agreement that would allow the MFN protection to expire after a set period, typically 90–180 days.</a:t>
            </a:r>
          </a:p>
          <a:p>
            <a:pPr>
              <a:lnSpc>
                <a:spcPct val="90000"/>
              </a:lnSpc>
            </a:pPr>
            <a:endParaRPr lang="en-US" sz="1400" b="1" dirty="0"/>
          </a:p>
        </p:txBody>
      </p:sp>
    </p:spTree>
    <p:extLst>
      <p:ext uri="{BB962C8B-B14F-4D97-AF65-F5344CB8AC3E}">
        <p14:creationId xmlns:p14="http://schemas.microsoft.com/office/powerpoint/2010/main" val="15424542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1103024" y="452718"/>
            <a:ext cx="8945192" cy="1400530"/>
          </a:xfrm>
        </p:spPr>
        <p:txBody>
          <a:bodyPr anchor="ctr">
            <a:normAutofit/>
          </a:bodyPr>
          <a:lstStyle/>
          <a:p>
            <a:r>
              <a:rPr lang="en-US" b="1" dirty="0">
                <a:solidFill>
                  <a:srgbClr val="FFFFFF"/>
                </a:solidFill>
              </a:rPr>
              <a:t>Collateralized Loan Obligations (CLOs)</a:t>
            </a:r>
          </a:p>
        </p:txBody>
      </p:sp>
      <p:sp>
        <p:nvSpPr>
          <p:cNvPr id="14" name="Content Placeholder 13"/>
          <p:cNvSpPr>
            <a:spLocks noGrp="1"/>
          </p:cNvSpPr>
          <p:nvPr>
            <p:ph idx="1"/>
          </p:nvPr>
        </p:nvSpPr>
        <p:spPr>
          <a:xfrm>
            <a:off x="455612" y="2452348"/>
            <a:ext cx="11125200" cy="3643651"/>
          </a:xfrm>
        </p:spPr>
        <p:txBody>
          <a:bodyPr>
            <a:noAutofit/>
          </a:bodyPr>
          <a:lstStyle/>
          <a:p>
            <a:pPr>
              <a:lnSpc>
                <a:spcPct val="90000"/>
              </a:lnSpc>
            </a:pPr>
            <a:r>
              <a:rPr lang="en-US" sz="1400" dirty="0"/>
              <a:t>Collateralized loan obligations (CLOs) are funds created with a pool of corporate loans.</a:t>
            </a:r>
          </a:p>
          <a:p>
            <a:pPr>
              <a:lnSpc>
                <a:spcPct val="90000"/>
              </a:lnSpc>
            </a:pPr>
            <a:r>
              <a:rPr lang="en-US" sz="1400" dirty="0"/>
              <a:t>Typically, these corporate loans are comprised of leveraged loans with lower credit ratings with higher expected returns. In exchange for taking on higher risk, the investor in a CLO is offered higher diversity and better-than-average returns. </a:t>
            </a:r>
          </a:p>
          <a:p>
            <a:pPr>
              <a:lnSpc>
                <a:spcPct val="90000"/>
              </a:lnSpc>
            </a:pPr>
            <a:r>
              <a:rPr lang="en-US" sz="1400" dirty="0"/>
              <a:t>A typical CLO fund will include a portfolio of 100 –250 first-lien bank loans that the manager of such funds is actively buying and selling in the secondary loan market. </a:t>
            </a:r>
          </a:p>
          <a:p>
            <a:pPr>
              <a:lnSpc>
                <a:spcPct val="90000"/>
              </a:lnSpc>
            </a:pPr>
            <a:r>
              <a:rPr lang="en-US" sz="1400" dirty="0"/>
              <a:t>To fund the initial purchase of these loans, the CLO raises funds from outside investors in structures called tranches. </a:t>
            </a:r>
          </a:p>
          <a:p>
            <a:pPr>
              <a:lnSpc>
                <a:spcPct val="90000"/>
              </a:lnSpc>
            </a:pPr>
            <a:r>
              <a:rPr lang="en-US" sz="1400" dirty="0"/>
              <a:t>Each tranche is ranked with a priority of payment when and if the CLO fund liquidates. The tranches are comprised of debt and equity investments</a:t>
            </a:r>
          </a:p>
        </p:txBody>
      </p:sp>
    </p:spTree>
    <p:extLst>
      <p:ext uri="{BB962C8B-B14F-4D97-AF65-F5344CB8AC3E}">
        <p14:creationId xmlns:p14="http://schemas.microsoft.com/office/powerpoint/2010/main" val="9030565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158040" y="180769"/>
            <a:ext cx="10172988" cy="1400530"/>
          </a:xfrm>
        </p:spPr>
        <p:txBody>
          <a:bodyPr anchor="ctr">
            <a:normAutofit/>
          </a:bodyPr>
          <a:lstStyle/>
          <a:p>
            <a:r>
              <a:rPr lang="en-US" b="1" dirty="0">
                <a:solidFill>
                  <a:srgbClr val="FFFFFF"/>
                </a:solidFill>
              </a:rPr>
              <a:t>Collateralized Loan Obligations (CLOs)</a:t>
            </a:r>
          </a:p>
        </p:txBody>
      </p:sp>
      <p:sp>
        <p:nvSpPr>
          <p:cNvPr id="14" name="Content Placeholder 13"/>
          <p:cNvSpPr>
            <a:spLocks noGrp="1"/>
          </p:cNvSpPr>
          <p:nvPr>
            <p:ph idx="1"/>
          </p:nvPr>
        </p:nvSpPr>
        <p:spPr>
          <a:xfrm>
            <a:off x="455612" y="2452349"/>
            <a:ext cx="10950853" cy="2704494"/>
          </a:xfrm>
        </p:spPr>
        <p:txBody>
          <a:bodyPr>
            <a:noAutofit/>
          </a:bodyPr>
          <a:lstStyle/>
          <a:p>
            <a:pPr>
              <a:lnSpc>
                <a:spcPct val="90000"/>
              </a:lnSpc>
            </a:pPr>
            <a:r>
              <a:rPr lang="en-US" sz="1400" dirty="0"/>
              <a:t>The investments in the debt tranches are rated by Moody’s based on risk of default, where the equity investments in CLOs are not ranked and are the last to get paid in a liquidation.</a:t>
            </a:r>
          </a:p>
          <a:p>
            <a:pPr>
              <a:lnSpc>
                <a:spcPct val="90000"/>
              </a:lnSpc>
            </a:pPr>
            <a:r>
              <a:rPr lang="en-US" sz="1400" dirty="0"/>
              <a:t>Investors who are paid out first have lower overall risk, but they receive smaller interest payments as a result. </a:t>
            </a:r>
          </a:p>
          <a:p>
            <a:pPr>
              <a:lnSpc>
                <a:spcPct val="90000"/>
              </a:lnSpc>
            </a:pPr>
            <a:r>
              <a:rPr lang="en-US" sz="1400" dirty="0"/>
              <a:t>Investors who are in later tranches, referred to as equity tranches, are paid last, and thus expect higher interest payments. </a:t>
            </a:r>
          </a:p>
          <a:p>
            <a:pPr>
              <a:lnSpc>
                <a:spcPct val="90000"/>
              </a:lnSpc>
            </a:pPr>
            <a:r>
              <a:rPr lang="en-US" sz="1400" dirty="0"/>
              <a:t>The highest priority tranches, referred to as debt tranches, are treated just like bonds and have credit ratings as well as set coupon payments. </a:t>
            </a:r>
          </a:p>
          <a:p>
            <a:pPr>
              <a:lnSpc>
                <a:spcPct val="90000"/>
              </a:lnSpc>
            </a:pPr>
            <a:r>
              <a:rPr lang="en-US" sz="1400" dirty="0"/>
              <a:t>These debt tranches are structured and rated in a specific pecking order.</a:t>
            </a:r>
          </a:p>
        </p:txBody>
      </p:sp>
    </p:spTree>
    <p:extLst>
      <p:ext uri="{BB962C8B-B14F-4D97-AF65-F5344CB8AC3E}">
        <p14:creationId xmlns:p14="http://schemas.microsoft.com/office/powerpoint/2010/main" val="25449023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1762</TotalTime>
  <Words>3736</Words>
  <Application>Microsoft Office PowerPoint</Application>
  <PresentationFormat>Custom</PresentationFormat>
  <Paragraphs>171</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Cambria Math</vt:lpstr>
      <vt:lpstr>Century Gothic</vt:lpstr>
      <vt:lpstr>Corbel</vt:lpstr>
      <vt:lpstr>Wingdings 3</vt:lpstr>
      <vt:lpstr>Ion</vt:lpstr>
      <vt:lpstr>Chapter 10: Leveraged Loans, Private Credit and Collateralized Loan Obligations (CLO)</vt:lpstr>
      <vt:lpstr>CREDIT MARKETS - AN OVERVIEW</vt:lpstr>
      <vt:lpstr>The Bank Loan or Credit Markets</vt:lpstr>
      <vt:lpstr>The Case of Loans as an Investment Class</vt:lpstr>
      <vt:lpstr>Pricing and Loan Yields</vt:lpstr>
      <vt:lpstr>Pricing and Loan Yields</vt:lpstr>
      <vt:lpstr>Secondary Loan Terms - Concepts</vt:lpstr>
      <vt:lpstr>Collateralized Loan Obligations (CLOs)</vt:lpstr>
      <vt:lpstr>Collateralized Loan Obligations (CLOs)</vt:lpstr>
      <vt:lpstr>Structuring the Tranches of CLOs</vt:lpstr>
      <vt:lpstr>Structuring the Tranches of CLOs</vt:lpstr>
      <vt:lpstr>Structuring the Tranches of CLOs</vt:lpstr>
      <vt:lpstr>Structuring the Tranches of CLOs</vt:lpstr>
      <vt:lpstr>Structuring the Tranches of CLOs</vt:lpstr>
      <vt:lpstr>Mezzanine Loans and Notes (Continued)</vt:lpstr>
      <vt:lpstr>Mezzanine Loans and Notes (Continued)</vt:lpstr>
      <vt:lpstr>Unitranche Term Loans</vt:lpstr>
      <vt:lpstr>Structuring the Tranches of CLOs</vt:lpstr>
      <vt:lpstr>CLO Investment Vehicles </vt:lpstr>
      <vt:lpstr>CLO Investment Vehicles </vt:lpstr>
      <vt:lpstr>Other CLO-Like Credit Platforms –  Lender Finance</vt:lpstr>
      <vt:lpstr>Other CLO-Like Credit Platforms –  Lender Finance</vt:lpstr>
      <vt:lpstr>Lender Finance Structure</vt:lpstr>
      <vt:lpstr>Lender Finance Structure</vt:lpstr>
      <vt:lpstr>Credit Analysis of Leveraged Loans “Interagency Guidance on Leveraged Lending”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Debt Markets: issuing Corporate Bonds 144As Private Placements</dc:title>
  <dc:creator>Chris Droussiotis</dc:creator>
  <cp:lastModifiedBy>Chris Droussiotis</cp:lastModifiedBy>
  <cp:revision>34</cp:revision>
  <dcterms:created xsi:type="dcterms:W3CDTF">2020-05-26T21:09:41Z</dcterms:created>
  <dcterms:modified xsi:type="dcterms:W3CDTF">2022-07-21T00:32:15Z</dcterms:modified>
</cp:coreProperties>
</file>