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81" r:id="rId3"/>
    <p:sldId id="282" r:id="rId4"/>
    <p:sldId id="286" r:id="rId5"/>
    <p:sldId id="284" r:id="rId6"/>
    <p:sldId id="285" r:id="rId7"/>
    <p:sldId id="287" r:id="rId8"/>
    <p:sldId id="288" r:id="rId9"/>
    <p:sldId id="289" r:id="rId10"/>
    <p:sldId id="290" r:id="rId11"/>
    <p:sldId id="291" r:id="rId12"/>
    <p:sldId id="292" r:id="rId13"/>
    <p:sldId id="293" r:id="rId14"/>
    <p:sldId id="302" r:id="rId15"/>
    <p:sldId id="294" r:id="rId16"/>
    <p:sldId id="295" r:id="rId17"/>
    <p:sldId id="296" r:id="rId18"/>
    <p:sldId id="297" r:id="rId19"/>
    <p:sldId id="298" r:id="rId20"/>
    <p:sldId id="299" r:id="rId21"/>
    <p:sldId id="300" r:id="rId22"/>
    <p:sldId id="301"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7" r:id="rId36"/>
    <p:sldId id="319" r:id="rId37"/>
    <p:sldId id="316" r:id="rId38"/>
    <p:sldId id="318" r:id="rId39"/>
    <p:sldId id="320" r:id="rId40"/>
    <p:sldId id="321" r:id="rId41"/>
    <p:sldId id="322" r:id="rId42"/>
    <p:sldId id="323" r:id="rId43"/>
    <p:sldId id="324" r:id="rId44"/>
    <p:sldId id="325" r:id="rId45"/>
    <p:sldId id="326" r:id="rId46"/>
    <p:sldId id="32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4902" autoAdjust="0"/>
  </p:normalViewPr>
  <p:slideViewPr>
    <p:cSldViewPr>
      <p:cViewPr varScale="1">
        <p:scale>
          <a:sx n="97" d="100"/>
          <a:sy n="97" d="100"/>
        </p:scale>
        <p:origin x="942" y="7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00AA5-8E4C-495F-BAD3-5955AF220FBB}" type="datetimeFigureOut">
              <a:rPr lang="en-US" smtClean="0"/>
              <a:pPr/>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523B0-C76C-4B75-9822-97A25795F9F3}" type="slidenum">
              <a:rPr lang="en-US" smtClean="0"/>
              <a:pPr/>
              <a:t>‹#›</a:t>
            </a:fld>
            <a:endParaRPr lang="en-US"/>
          </a:p>
        </p:txBody>
      </p:sp>
    </p:spTree>
    <p:extLst>
      <p:ext uri="{BB962C8B-B14F-4D97-AF65-F5344CB8AC3E}">
        <p14:creationId xmlns:p14="http://schemas.microsoft.com/office/powerpoint/2010/main" val="115738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a:latin typeface="Calibri (Body)"/>
              </a:rPr>
              <a:t>Fiscal policy – the government’s spending and taxing actions</a:t>
            </a:r>
          </a:p>
          <a:p>
            <a:endParaRPr lang="en-US" altLang="en-US" dirty="0">
              <a:latin typeface="Calibri (Body)"/>
            </a:endParaRPr>
          </a:p>
          <a:p>
            <a:r>
              <a:rPr lang="en-US" altLang="en-US" dirty="0">
                <a:latin typeface="Calibri (Body)"/>
              </a:rPr>
              <a:t>Monetary policy – manipulation of the money supply</a:t>
            </a:r>
          </a:p>
        </p:txBody>
      </p:sp>
      <p:sp>
        <p:nvSpPr>
          <p:cNvPr id="4" name="Slide Number Placeholder 3"/>
          <p:cNvSpPr>
            <a:spLocks noGrp="1"/>
          </p:cNvSpPr>
          <p:nvPr>
            <p:ph type="sldNum" sz="quarter" idx="10"/>
          </p:nvPr>
        </p:nvSpPr>
        <p:spPr/>
        <p:txBody>
          <a:bodyPr/>
          <a:lstStyle/>
          <a:p>
            <a:fld id="{380523B0-C76C-4B75-9822-97A25795F9F3}" type="slidenum">
              <a:rPr lang="en-US" smtClean="0"/>
              <a:pPr/>
              <a:t>12</a:t>
            </a:fld>
            <a:endParaRPr lang="en-US"/>
          </a:p>
        </p:txBody>
      </p:sp>
    </p:spTree>
    <p:extLst>
      <p:ext uri="{BB962C8B-B14F-4D97-AF65-F5344CB8AC3E}">
        <p14:creationId xmlns:p14="http://schemas.microsoft.com/office/powerpoint/2010/main" val="3361795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altLang="en-US" sz="3000" dirty="0">
                <a:latin typeface="Calibri (Body)"/>
              </a:rPr>
              <a:t>Peak: the transition from the end of an expansion to the start of a contraction.</a:t>
            </a:r>
          </a:p>
          <a:p>
            <a:pPr lvl="1"/>
            <a:r>
              <a:rPr lang="en-US" altLang="en-US" sz="3000" dirty="0">
                <a:latin typeface="Calibri (Body)"/>
              </a:rPr>
              <a:t>Trough: occurs at the bottom of a recession just as the economy enters a recovery.</a:t>
            </a:r>
          </a:p>
        </p:txBody>
      </p:sp>
      <p:sp>
        <p:nvSpPr>
          <p:cNvPr id="4" name="Slide Number Placeholder 3"/>
          <p:cNvSpPr>
            <a:spLocks noGrp="1"/>
          </p:cNvSpPr>
          <p:nvPr>
            <p:ph type="sldNum" sz="quarter" idx="10"/>
          </p:nvPr>
        </p:nvSpPr>
        <p:spPr/>
        <p:txBody>
          <a:bodyPr/>
          <a:lstStyle/>
          <a:p>
            <a:fld id="{380523B0-C76C-4B75-9822-97A25795F9F3}" type="slidenum">
              <a:rPr lang="en-US" smtClean="0"/>
              <a:pPr/>
              <a:t>18</a:t>
            </a:fld>
            <a:endParaRPr lang="en-US"/>
          </a:p>
        </p:txBody>
      </p:sp>
    </p:spTree>
    <p:extLst>
      <p:ext uri="{BB962C8B-B14F-4D97-AF65-F5344CB8AC3E}">
        <p14:creationId xmlns:p14="http://schemas.microsoft.com/office/powerpoint/2010/main" val="238322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u="sng" dirty="0">
                <a:latin typeface="Calibri (Body)"/>
              </a:rPr>
              <a:t>Leading indicators:</a:t>
            </a:r>
            <a:r>
              <a:rPr lang="en-US" altLang="en-US" dirty="0">
                <a:latin typeface="Calibri (Body)"/>
              </a:rPr>
              <a:t> tend to rise and fall in advance of the economy.</a:t>
            </a:r>
          </a:p>
          <a:p>
            <a:r>
              <a:rPr lang="en-US" altLang="en-US" u="sng" dirty="0">
                <a:latin typeface="Calibri (Body)"/>
              </a:rPr>
              <a:t>Coincident indicators:</a:t>
            </a:r>
            <a:r>
              <a:rPr lang="en-US" altLang="en-US" dirty="0">
                <a:latin typeface="Calibri (Body)"/>
              </a:rPr>
              <a:t> move with the market.</a:t>
            </a:r>
          </a:p>
          <a:p>
            <a:r>
              <a:rPr lang="en-US" altLang="en-US" u="sng" dirty="0">
                <a:latin typeface="Calibri (Body)"/>
              </a:rPr>
              <a:t>Lagging indicators:</a:t>
            </a:r>
            <a:r>
              <a:rPr lang="en-US" altLang="en-US" dirty="0">
                <a:latin typeface="Calibri (Body)"/>
              </a:rPr>
              <a:t> change subsequent to market movements.</a:t>
            </a:r>
          </a:p>
        </p:txBody>
      </p:sp>
      <p:sp>
        <p:nvSpPr>
          <p:cNvPr id="4" name="Slide Number Placeholder 3"/>
          <p:cNvSpPr>
            <a:spLocks noGrp="1"/>
          </p:cNvSpPr>
          <p:nvPr>
            <p:ph type="sldNum" sz="quarter" idx="10"/>
          </p:nvPr>
        </p:nvSpPr>
        <p:spPr/>
        <p:txBody>
          <a:bodyPr/>
          <a:lstStyle/>
          <a:p>
            <a:fld id="{380523B0-C76C-4B75-9822-97A25795F9F3}" type="slidenum">
              <a:rPr lang="en-US" smtClean="0"/>
              <a:pPr/>
              <a:t>20</a:t>
            </a:fld>
            <a:endParaRPr lang="en-US"/>
          </a:p>
        </p:txBody>
      </p:sp>
    </p:spTree>
    <p:extLst>
      <p:ext uri="{BB962C8B-B14F-4D97-AF65-F5344CB8AC3E}">
        <p14:creationId xmlns:p14="http://schemas.microsoft.com/office/powerpoint/2010/main" val="97165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u="sng" dirty="0">
                <a:latin typeface="Calibri (Body)"/>
              </a:rPr>
              <a:t>Operating leverage</a:t>
            </a:r>
            <a:r>
              <a:rPr lang="en-US" altLang="en-US" sz="1200" dirty="0">
                <a:latin typeface="Calibri (Body)"/>
              </a:rPr>
              <a:t> : the split between fixed and variable costs</a:t>
            </a:r>
            <a:endParaRPr lang="en-US" altLang="en-US" sz="800" dirty="0">
              <a:latin typeface="Calibri (Body)"/>
            </a:endParaRPr>
          </a:p>
        </p:txBody>
      </p:sp>
      <p:sp>
        <p:nvSpPr>
          <p:cNvPr id="4" name="Slide Number Placeholder 3"/>
          <p:cNvSpPr>
            <a:spLocks noGrp="1"/>
          </p:cNvSpPr>
          <p:nvPr>
            <p:ph type="sldNum" sz="quarter" idx="10"/>
          </p:nvPr>
        </p:nvSpPr>
        <p:spPr/>
        <p:txBody>
          <a:bodyPr/>
          <a:lstStyle/>
          <a:p>
            <a:fld id="{380523B0-C76C-4B75-9822-97A25795F9F3}" type="slidenum">
              <a:rPr lang="en-US" smtClean="0"/>
              <a:pPr/>
              <a:t>35</a:t>
            </a:fld>
            <a:endParaRPr lang="en-US"/>
          </a:p>
        </p:txBody>
      </p:sp>
    </p:spTree>
    <p:extLst>
      <p:ext uri="{BB962C8B-B14F-4D97-AF65-F5344CB8AC3E}">
        <p14:creationId xmlns:p14="http://schemas.microsoft.com/office/powerpoint/2010/main" val="295499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u="sng" dirty="0">
                <a:solidFill>
                  <a:srgbClr val="000000"/>
                </a:solidFill>
                <a:latin typeface="Calibri (Body)"/>
              </a:rPr>
              <a:t>Financial leverage</a:t>
            </a:r>
            <a:r>
              <a:rPr lang="en-US" altLang="en-US" dirty="0">
                <a:solidFill>
                  <a:srgbClr val="000000"/>
                </a:solidFill>
                <a:latin typeface="Calibri (Body)"/>
              </a:rPr>
              <a:t>: the use of borrowing</a:t>
            </a:r>
            <a:endParaRPr lang="en-US" altLang="en-US" sz="800" dirty="0">
              <a:latin typeface="Calibri (Body)"/>
            </a:endParaRPr>
          </a:p>
        </p:txBody>
      </p:sp>
      <p:sp>
        <p:nvSpPr>
          <p:cNvPr id="4" name="Slide Number Placeholder 3"/>
          <p:cNvSpPr>
            <a:spLocks noGrp="1"/>
          </p:cNvSpPr>
          <p:nvPr>
            <p:ph type="sldNum" sz="quarter" idx="10"/>
          </p:nvPr>
        </p:nvSpPr>
        <p:spPr/>
        <p:txBody>
          <a:bodyPr/>
          <a:lstStyle/>
          <a:p>
            <a:fld id="{380523B0-C76C-4B75-9822-97A25795F9F3}" type="slidenum">
              <a:rPr lang="en-US" smtClean="0"/>
              <a:pPr/>
              <a:t>36</a:t>
            </a:fld>
            <a:endParaRPr lang="en-US"/>
          </a:p>
        </p:txBody>
      </p:sp>
    </p:spTree>
    <p:extLst>
      <p:ext uri="{BB962C8B-B14F-4D97-AF65-F5344CB8AC3E}">
        <p14:creationId xmlns:p14="http://schemas.microsoft.com/office/powerpoint/2010/main" val="89515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17-</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17-</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p>
            <a:endParaRPr lang="en-US"/>
          </a:p>
        </p:txBody>
      </p:sp>
      <p:sp>
        <p:nvSpPr>
          <p:cNvPr id="15" name="Picture Placeholder 13"/>
          <p:cNvSpPr>
            <a:spLocks noGrp="1"/>
          </p:cNvSpPr>
          <p:nvPr>
            <p:ph type="pic" sz="quarter" idx="14"/>
          </p:nvPr>
        </p:nvSpPr>
        <p:spPr>
          <a:xfrm>
            <a:off x="5562600" y="2971800"/>
            <a:ext cx="2438400" cy="1371600"/>
          </a:xfrm>
        </p:spPr>
        <p:txBody>
          <a:bodyPr/>
          <a:lstStyle/>
          <a:p>
            <a:endParaRPr lang="en-US"/>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916613"/>
            <a:ext cx="5029200" cy="407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6629400"/>
            <a:ext cx="91440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17-</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dirty="0"/>
              <a:t>Chapter 17</a:t>
            </a:r>
          </a:p>
        </p:txBody>
      </p:sp>
      <p:sp>
        <p:nvSpPr>
          <p:cNvPr id="20" name="Subtitle 19"/>
          <p:cNvSpPr>
            <a:spLocks noGrp="1"/>
          </p:cNvSpPr>
          <p:nvPr>
            <p:ph type="subTitle" idx="1"/>
          </p:nvPr>
        </p:nvSpPr>
        <p:spPr>
          <a:xfrm>
            <a:off x="609599" y="3200400"/>
            <a:ext cx="7924801" cy="1371600"/>
          </a:xfrm>
        </p:spPr>
        <p:txBody>
          <a:bodyPr/>
          <a:lstStyle/>
          <a:p>
            <a:r>
              <a:rPr lang="en-US" dirty="0"/>
              <a:t>Macroeconomic and Industry Analysis</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08858"/>
            <a:ext cx="8759536" cy="1039091"/>
          </a:xfrm>
        </p:spPr>
        <p:txBody>
          <a:bodyPr>
            <a:normAutofit fontScale="90000"/>
          </a:bodyPr>
          <a:lstStyle/>
          <a:p>
            <a:r>
              <a:rPr lang="en-US" altLang="en-US" dirty="0"/>
              <a:t>The Domestic Macro economy:</a:t>
            </a:r>
            <a:br>
              <a:rPr lang="en-US" altLang="en-US" dirty="0"/>
            </a:br>
            <a:r>
              <a:rPr lang="en-US" altLang="en-US" dirty="0"/>
              <a:t>Key Variables</a:t>
            </a:r>
            <a:endParaRPr lang="en-US" dirty="0"/>
          </a:p>
        </p:txBody>
      </p:sp>
      <p:sp>
        <p:nvSpPr>
          <p:cNvPr id="8" name="Content Placeholder 7"/>
          <p:cNvSpPr>
            <a:spLocks noGrp="1"/>
          </p:cNvSpPr>
          <p:nvPr>
            <p:ph sz="quarter" idx="10"/>
          </p:nvPr>
        </p:nvSpPr>
        <p:spPr>
          <a:xfrm>
            <a:off x="304800" y="1355271"/>
            <a:ext cx="8458200" cy="4191000"/>
          </a:xfrm>
        </p:spPr>
        <p:txBody>
          <a:bodyPr/>
          <a:lstStyle/>
          <a:p>
            <a:r>
              <a:rPr lang="en-US" altLang="en-US" dirty="0"/>
              <a:t>Gross domestic product</a:t>
            </a:r>
          </a:p>
          <a:p>
            <a:r>
              <a:rPr lang="en-US" altLang="en-US" dirty="0"/>
              <a:t>Unemployment rates</a:t>
            </a:r>
          </a:p>
          <a:p>
            <a:r>
              <a:rPr lang="en-US" altLang="en-US" dirty="0"/>
              <a:t>Inflation</a:t>
            </a:r>
          </a:p>
          <a:p>
            <a:r>
              <a:rPr lang="en-US" altLang="en-US" dirty="0"/>
              <a:t>Interest rates</a:t>
            </a:r>
          </a:p>
          <a:p>
            <a:r>
              <a:rPr lang="en-US" altLang="en-US" dirty="0"/>
              <a:t>Budget deficit</a:t>
            </a:r>
          </a:p>
          <a:p>
            <a:r>
              <a:rPr lang="en-US" altLang="en-US" dirty="0"/>
              <a:t>Sentiment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Demand and Supply Shocks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19812722"/>
              </p:ext>
            </p:extLst>
          </p:nvPr>
        </p:nvGraphicFramePr>
        <p:xfrm>
          <a:off x="685800" y="1569278"/>
          <a:ext cx="7848600" cy="1631122"/>
        </p:xfrm>
        <a:graphic>
          <a:graphicData uri="http://schemas.openxmlformats.org/drawingml/2006/table">
            <a:tbl>
              <a:tblPr firstRow="1" bandRow="1">
                <a:tableStyleId>{5940675A-B579-460E-94D1-54222C63F5DA}</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466035">
                <a:tc>
                  <a:txBody>
                    <a:bodyPr/>
                    <a:lstStyle/>
                    <a:p>
                      <a:pPr algn="ctr"/>
                      <a:r>
                        <a:rPr lang="en-US" b="1" dirty="0">
                          <a:latin typeface="Verdana" pitchFamily="34" charset="0"/>
                          <a:ea typeface="Verdana" pitchFamily="34" charset="0"/>
                          <a:cs typeface="Verdana" pitchFamily="34" charset="0"/>
                        </a:rPr>
                        <a:t>Demand</a:t>
                      </a:r>
                      <a:r>
                        <a:rPr lang="en-US" b="1" baseline="0" dirty="0">
                          <a:latin typeface="Verdana" pitchFamily="34" charset="0"/>
                          <a:ea typeface="Verdana" pitchFamily="34" charset="0"/>
                          <a:cs typeface="Verdana" pitchFamily="34" charset="0"/>
                        </a:rPr>
                        <a:t> shock</a:t>
                      </a:r>
                      <a:endParaRPr lang="en-US" b="1" dirty="0">
                        <a:latin typeface="Verdana" pitchFamily="34" charset="0"/>
                        <a:ea typeface="Verdana" pitchFamily="34" charset="0"/>
                        <a:cs typeface="Verdana" pitchFamily="34" charset="0"/>
                      </a:endParaRPr>
                    </a:p>
                  </a:txBody>
                  <a:tcPr anchor="ctr"/>
                </a:tc>
                <a:tc>
                  <a:txBody>
                    <a:bodyPr/>
                    <a:lstStyle/>
                    <a:p>
                      <a:pPr algn="ctr"/>
                      <a:r>
                        <a:rPr lang="en-US" b="1" dirty="0">
                          <a:latin typeface="Verdana" pitchFamily="34" charset="0"/>
                          <a:ea typeface="Verdana" pitchFamily="34" charset="0"/>
                          <a:cs typeface="Verdana" pitchFamily="34" charset="0"/>
                        </a:rPr>
                        <a:t>Supply shock</a:t>
                      </a:r>
                    </a:p>
                  </a:txBody>
                  <a:tcPr anchor="ctr"/>
                </a:tc>
                <a:extLst>
                  <a:ext uri="{0D108BD9-81ED-4DB2-BD59-A6C34878D82A}">
                    <a16:rowId xmlns:a16="http://schemas.microsoft.com/office/drawing/2014/main" val="10000"/>
                  </a:ext>
                </a:extLst>
              </a:tr>
              <a:tr h="1165087">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800" dirty="0">
                          <a:latin typeface="Verdana" pitchFamily="34" charset="0"/>
                          <a:ea typeface="Verdana" pitchFamily="34" charset="0"/>
                          <a:cs typeface="Verdana" pitchFamily="34" charset="0"/>
                        </a:rPr>
                        <a:t>An event that affects demand for goods and services in the economy</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800" dirty="0">
                          <a:latin typeface="Verdana" pitchFamily="34" charset="0"/>
                          <a:ea typeface="Verdana" pitchFamily="34" charset="0"/>
                          <a:cs typeface="Verdana" pitchFamily="34" charset="0"/>
                        </a:rPr>
                        <a:t>An event that influences production capacity or production costs</a:t>
                      </a:r>
                    </a:p>
                  </a:txBody>
                  <a:tcPr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44628"/>
          </a:xfrm>
        </p:spPr>
        <p:txBody>
          <a:bodyPr/>
          <a:lstStyle/>
          <a:p>
            <a:r>
              <a:rPr lang="en-US" altLang="en-US" dirty="0"/>
              <a:t>Demand-side Policy</a:t>
            </a:r>
            <a:endParaRPr lang="en-US" dirty="0"/>
          </a:p>
        </p:txBody>
      </p:sp>
      <p:sp>
        <p:nvSpPr>
          <p:cNvPr id="7" name="Content Placeholder 6"/>
          <p:cNvSpPr>
            <a:spLocks noGrp="1"/>
          </p:cNvSpPr>
          <p:nvPr>
            <p:ph sz="quarter" idx="10"/>
          </p:nvPr>
        </p:nvSpPr>
        <p:spPr>
          <a:xfrm>
            <a:off x="304800" y="1344387"/>
            <a:ext cx="8549640" cy="4114800"/>
          </a:xfrm>
        </p:spPr>
        <p:txBody>
          <a:bodyPr/>
          <a:lstStyle/>
          <a:p>
            <a:pPr marL="457200" indent="-457200"/>
            <a:r>
              <a:rPr lang="en-US" altLang="en-US" dirty="0"/>
              <a:t>Fiscal policy —</a:t>
            </a:r>
          </a:p>
          <a:p>
            <a:pPr marL="457200" indent="-457200"/>
            <a:r>
              <a:rPr lang="en-US" altLang="en-US" dirty="0"/>
              <a:t>Monetary policy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69818"/>
          </a:xfrm>
        </p:spPr>
        <p:txBody>
          <a:bodyPr>
            <a:noAutofit/>
          </a:bodyPr>
          <a:lstStyle/>
          <a:p>
            <a:r>
              <a:rPr lang="en-US" altLang="en-US" dirty="0"/>
              <a:t>Fiscal Policy (1 of 2)</a:t>
            </a:r>
            <a:endParaRPr lang="en-US" dirty="0"/>
          </a:p>
        </p:txBody>
      </p:sp>
      <p:sp>
        <p:nvSpPr>
          <p:cNvPr id="8" name="Content Placeholder 7"/>
          <p:cNvSpPr>
            <a:spLocks noGrp="1"/>
          </p:cNvSpPr>
          <p:nvPr>
            <p:ph sz="quarter" idx="10"/>
          </p:nvPr>
        </p:nvSpPr>
        <p:spPr>
          <a:xfrm>
            <a:off x="302622" y="1338942"/>
            <a:ext cx="8460378" cy="4191000"/>
          </a:xfrm>
        </p:spPr>
        <p:txBody>
          <a:bodyPr/>
          <a:lstStyle/>
          <a:p>
            <a:pPr marL="457200" indent="-457200"/>
            <a:r>
              <a:rPr lang="en-US" altLang="en-US" dirty="0"/>
              <a:t>Most direct way to stimulate or slow the economy</a:t>
            </a:r>
          </a:p>
          <a:p>
            <a:pPr marL="457200" indent="-457200"/>
            <a:r>
              <a:rPr lang="en-US" altLang="en-US" dirty="0"/>
              <a:t>Formulation of fiscal policy is often a slow, cumbersome political 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65714"/>
            <a:ext cx="8759536" cy="944628"/>
          </a:xfrm>
        </p:spPr>
        <p:txBody>
          <a:bodyPr>
            <a:noAutofit/>
          </a:bodyPr>
          <a:lstStyle/>
          <a:p>
            <a:r>
              <a:rPr lang="en-US" altLang="en-US" dirty="0"/>
              <a:t>Fiscal Policy (2 of 2)</a:t>
            </a:r>
            <a:endParaRPr lang="en-US" dirty="0"/>
          </a:p>
        </p:txBody>
      </p:sp>
      <p:sp>
        <p:nvSpPr>
          <p:cNvPr id="8" name="Content Placeholder 7"/>
          <p:cNvSpPr>
            <a:spLocks noGrp="1"/>
          </p:cNvSpPr>
          <p:nvPr>
            <p:ph sz="quarter" idx="10"/>
          </p:nvPr>
        </p:nvSpPr>
        <p:spPr>
          <a:xfrm>
            <a:off x="304800" y="1338942"/>
            <a:ext cx="8458200" cy="4267200"/>
          </a:xfrm>
        </p:spPr>
        <p:txBody>
          <a:bodyPr/>
          <a:lstStyle/>
          <a:p>
            <a:pPr marL="457200" indent="-457200">
              <a:spcBef>
                <a:spcPts val="600"/>
              </a:spcBef>
            </a:pPr>
            <a:r>
              <a:rPr lang="en-US" altLang="en-US" dirty="0"/>
              <a:t>The net effect of fiscal policy: </a:t>
            </a:r>
          </a:p>
          <a:p>
            <a:pPr marL="914400" lvl="1" indent="-457200">
              <a:spcBef>
                <a:spcPts val="600"/>
              </a:spcBef>
            </a:pPr>
            <a:r>
              <a:rPr lang="en-US" altLang="en-US" dirty="0"/>
              <a:t>Budget surplus or deficit</a:t>
            </a:r>
          </a:p>
          <a:p>
            <a:pPr marL="457200" indent="-457200">
              <a:spcBef>
                <a:spcPts val="600"/>
              </a:spcBef>
            </a:pPr>
            <a:r>
              <a:rPr lang="en-US" altLang="en-US" dirty="0"/>
              <a:t>Deficit stimulates the economy because:</a:t>
            </a:r>
          </a:p>
          <a:p>
            <a:pPr marL="914400" lvl="1" indent="-457200">
              <a:spcBef>
                <a:spcPts val="600"/>
              </a:spcBef>
            </a:pPr>
            <a:r>
              <a:rPr lang="en-US" altLang="en-US" dirty="0"/>
              <a:t>Spending increases demand for goods &gt; increased taxes reduces the demand for goods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529"/>
            <a:ext cx="8759536" cy="1039091"/>
          </a:xfrm>
        </p:spPr>
        <p:txBody>
          <a:bodyPr>
            <a:noAutofit/>
          </a:bodyPr>
          <a:lstStyle/>
          <a:p>
            <a:r>
              <a:rPr lang="en-US" altLang="en-US" dirty="0"/>
              <a:t>Monetary Policy (1 of 2)</a:t>
            </a:r>
            <a:endParaRPr lang="en-US" dirty="0"/>
          </a:p>
        </p:txBody>
      </p:sp>
      <p:sp>
        <p:nvSpPr>
          <p:cNvPr id="8" name="Content Placeholder 7"/>
          <p:cNvSpPr>
            <a:spLocks noGrp="1"/>
          </p:cNvSpPr>
          <p:nvPr>
            <p:ph sz="quarter" idx="10"/>
          </p:nvPr>
        </p:nvSpPr>
        <p:spPr>
          <a:xfrm>
            <a:off x="304800" y="1338942"/>
            <a:ext cx="8458200" cy="4191000"/>
          </a:xfrm>
        </p:spPr>
        <p:txBody>
          <a:bodyPr/>
          <a:lstStyle/>
          <a:p>
            <a:r>
              <a:rPr lang="en-US" altLang="en-US" dirty="0"/>
              <a:t>Money supply manipulation </a:t>
            </a:r>
            <a:r>
              <a:rPr lang="en-US" altLang="en-US" dirty="0">
                <a:sym typeface="Wingdings" panose="05000000000000000000" pitchFamily="2" charset="2"/>
              </a:rPr>
              <a:t></a:t>
            </a:r>
            <a:r>
              <a:rPr lang="en-US" altLang="en-US" dirty="0"/>
              <a:t> to influence economic activity</a:t>
            </a:r>
          </a:p>
          <a:p>
            <a:r>
              <a:rPr lang="en-US" altLang="en-US" dirty="0"/>
              <a:t>Increasing the money supply lowers interest rates </a:t>
            </a:r>
            <a:r>
              <a:rPr lang="en-US" altLang="en-US" dirty="0">
                <a:sym typeface="Wingdings" panose="05000000000000000000" pitchFamily="2" charset="2"/>
              </a:rPr>
              <a:t></a:t>
            </a:r>
            <a:r>
              <a:rPr lang="en-US" altLang="en-US" dirty="0"/>
              <a:t> stimulates the economy</a:t>
            </a:r>
          </a:p>
          <a:p>
            <a:r>
              <a:rPr lang="en-US" altLang="en-US" dirty="0"/>
              <a:t>Less immediate effect than fiscal policy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49385"/>
            <a:ext cx="8759536" cy="944628"/>
          </a:xfrm>
        </p:spPr>
        <p:txBody>
          <a:bodyPr>
            <a:normAutofit/>
          </a:bodyPr>
          <a:lstStyle/>
          <a:p>
            <a:r>
              <a:rPr lang="en-US" altLang="en-US" dirty="0"/>
              <a:t>Monetary Policy (2 of 2)</a:t>
            </a:r>
            <a:endParaRPr lang="en-US" dirty="0"/>
          </a:p>
        </p:txBody>
      </p:sp>
      <p:sp>
        <p:nvSpPr>
          <p:cNvPr id="7" name="Content Placeholder 6"/>
          <p:cNvSpPr>
            <a:spLocks noGrp="1"/>
          </p:cNvSpPr>
          <p:nvPr>
            <p:ph sz="quarter" idx="10"/>
          </p:nvPr>
        </p:nvSpPr>
        <p:spPr>
          <a:xfrm>
            <a:off x="304800" y="1338942"/>
            <a:ext cx="8465820" cy="3962400"/>
          </a:xfrm>
        </p:spPr>
        <p:txBody>
          <a:bodyPr/>
          <a:lstStyle/>
          <a:p>
            <a:r>
              <a:rPr lang="en-US" altLang="en-US" dirty="0"/>
              <a:t>Tools of monetary policy:</a:t>
            </a:r>
          </a:p>
          <a:p>
            <a:pPr lvl="1"/>
            <a:r>
              <a:rPr lang="en-US" altLang="en-US" dirty="0"/>
              <a:t>Open market operations</a:t>
            </a:r>
          </a:p>
          <a:p>
            <a:pPr lvl="1"/>
            <a:r>
              <a:rPr lang="en-US" altLang="en-US" dirty="0"/>
              <a:t>Discount rate</a:t>
            </a:r>
          </a:p>
          <a:p>
            <a:pPr lvl="1"/>
            <a:r>
              <a:rPr lang="en-US" altLang="en-US" dirty="0"/>
              <a:t>Reserve 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03909"/>
            <a:ext cx="8759536" cy="1039091"/>
          </a:xfrm>
        </p:spPr>
        <p:txBody>
          <a:bodyPr/>
          <a:lstStyle/>
          <a:p>
            <a:r>
              <a:rPr lang="en-US" altLang="en-US" dirty="0"/>
              <a:t>Supply-Side Policies</a:t>
            </a:r>
            <a:endParaRPr lang="en-US" dirty="0"/>
          </a:p>
        </p:txBody>
      </p:sp>
      <p:sp>
        <p:nvSpPr>
          <p:cNvPr id="8" name="Content Placeholder 7"/>
          <p:cNvSpPr>
            <a:spLocks noGrp="1"/>
          </p:cNvSpPr>
          <p:nvPr>
            <p:ph sz="quarter" idx="10"/>
          </p:nvPr>
        </p:nvSpPr>
        <p:spPr>
          <a:xfrm>
            <a:off x="304800" y="1338942"/>
            <a:ext cx="8458200" cy="4191000"/>
          </a:xfrm>
        </p:spPr>
        <p:txBody>
          <a:bodyPr/>
          <a:lstStyle/>
          <a:p>
            <a:r>
              <a:rPr lang="en-US" altLang="en-US" dirty="0"/>
              <a:t>Creates an environment in which workers and owners of capital have the maximum incentive and means to produce and develop goods</a:t>
            </a:r>
          </a:p>
          <a:p>
            <a:r>
              <a:rPr lang="en-US" altLang="en-US" dirty="0"/>
              <a:t>Supply-siders focus on how tax policy can improve incentives to work and invest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039091"/>
          </a:xfrm>
        </p:spPr>
        <p:txBody>
          <a:bodyPr/>
          <a:lstStyle/>
          <a:p>
            <a:r>
              <a:rPr lang="en-US" altLang="en-US" dirty="0"/>
              <a:t>Business Cycles</a:t>
            </a:r>
            <a:endParaRPr lang="en-US" dirty="0"/>
          </a:p>
        </p:txBody>
      </p:sp>
      <p:sp>
        <p:nvSpPr>
          <p:cNvPr id="7" name="Content Placeholder 6"/>
          <p:cNvSpPr>
            <a:spLocks noGrp="1"/>
          </p:cNvSpPr>
          <p:nvPr>
            <p:ph sz="quarter" idx="10"/>
          </p:nvPr>
        </p:nvSpPr>
        <p:spPr>
          <a:xfrm>
            <a:off x="304800" y="1355271"/>
            <a:ext cx="8458200" cy="4191000"/>
          </a:xfrm>
        </p:spPr>
        <p:txBody>
          <a:bodyPr/>
          <a:lstStyle/>
          <a:p>
            <a:r>
              <a:rPr lang="en-US" altLang="en-US" dirty="0"/>
              <a:t>The transition points across cycles are called peaks and troughs</a:t>
            </a:r>
          </a:p>
          <a:p>
            <a:pPr lvl="1"/>
            <a:r>
              <a:rPr lang="en-US" altLang="en-US" dirty="0"/>
              <a:t>Peak: </a:t>
            </a:r>
          </a:p>
          <a:p>
            <a:pPr lvl="1"/>
            <a:r>
              <a:rPr lang="en-US" altLang="en-US" dirty="0"/>
              <a:t>Trough: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85058"/>
            <a:ext cx="8759536" cy="944628"/>
          </a:xfrm>
        </p:spPr>
        <p:txBody>
          <a:bodyPr/>
          <a:lstStyle/>
          <a:p>
            <a:r>
              <a:rPr lang="en-US" altLang="en-US" dirty="0"/>
              <a:t>The Business Cycle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43369630"/>
              </p:ext>
            </p:extLst>
          </p:nvPr>
        </p:nvGraphicFramePr>
        <p:xfrm>
          <a:off x="517071" y="1447800"/>
          <a:ext cx="8196942" cy="2471436"/>
        </p:xfrm>
        <a:graphic>
          <a:graphicData uri="http://schemas.openxmlformats.org/drawingml/2006/table">
            <a:tbl>
              <a:tblPr firstRow="1" bandRow="1">
                <a:tableStyleId>{5940675A-B579-460E-94D1-54222C63F5DA}</a:tableStyleId>
              </a:tblPr>
              <a:tblGrid>
                <a:gridCol w="3842317">
                  <a:extLst>
                    <a:ext uri="{9D8B030D-6E8A-4147-A177-3AD203B41FA5}">
                      <a16:colId xmlns:a16="http://schemas.microsoft.com/office/drawing/2014/main" val="20000"/>
                    </a:ext>
                  </a:extLst>
                </a:gridCol>
                <a:gridCol w="4354625">
                  <a:extLst>
                    <a:ext uri="{9D8B030D-6E8A-4147-A177-3AD203B41FA5}">
                      <a16:colId xmlns:a16="http://schemas.microsoft.com/office/drawing/2014/main" val="20001"/>
                    </a:ext>
                  </a:extLst>
                </a:gridCol>
              </a:tblGrid>
              <a:tr h="325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600" b="1" dirty="0">
                          <a:latin typeface="Verdana" pitchFamily="34" charset="0"/>
                          <a:ea typeface="Verdana" pitchFamily="34" charset="0"/>
                          <a:cs typeface="Verdana" pitchFamily="34" charset="0"/>
                        </a:rPr>
                        <a:t>Cyclical Industries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600" b="1" dirty="0">
                          <a:latin typeface="Verdana" pitchFamily="34" charset="0"/>
                          <a:ea typeface="Verdana" pitchFamily="34" charset="0"/>
                          <a:cs typeface="Verdana" pitchFamily="34" charset="0"/>
                        </a:rPr>
                        <a:t>Defensive Industries</a:t>
                      </a:r>
                    </a:p>
                  </a:txBody>
                  <a:tcPr anchor="ctr"/>
                </a:tc>
                <a:extLst>
                  <a:ext uri="{0D108BD9-81ED-4DB2-BD59-A6C34878D82A}">
                    <a16:rowId xmlns:a16="http://schemas.microsoft.com/office/drawing/2014/main" val="10000"/>
                  </a:ext>
                </a:extLst>
              </a:tr>
              <a:tr h="677070">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600" dirty="0">
                          <a:latin typeface="Verdana" pitchFamily="34" charset="0"/>
                          <a:ea typeface="Verdana" pitchFamily="34" charset="0"/>
                          <a:cs typeface="Verdana" pitchFamily="34" charset="0"/>
                        </a:rPr>
                        <a:t>Above-average sensitivity to the state of the economy</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600" dirty="0">
                          <a:latin typeface="Verdana" pitchFamily="34" charset="0"/>
                          <a:ea typeface="Verdana" pitchFamily="34" charset="0"/>
                          <a:cs typeface="Verdana" pitchFamily="34" charset="0"/>
                        </a:rPr>
                        <a:t>Little sensitivity to the business cycle</a:t>
                      </a:r>
                    </a:p>
                  </a:txBody>
                  <a:tcPr anchor="ctr"/>
                </a:tc>
                <a:extLst>
                  <a:ext uri="{0D108BD9-81ED-4DB2-BD59-A6C34878D82A}">
                    <a16:rowId xmlns:a16="http://schemas.microsoft.com/office/drawing/2014/main" val="10001"/>
                  </a:ext>
                </a:extLst>
              </a:tr>
              <a:tr h="1123806">
                <a:tc>
                  <a:txBody>
                    <a:bodyPr/>
                    <a:lstStyle/>
                    <a:p>
                      <a:pPr marL="285750" indent="-285750">
                        <a:buFont typeface="Arial" pitchFamily="34" charset="0"/>
                        <a:buChar char="•"/>
                      </a:pPr>
                      <a:r>
                        <a:rPr lang="en-US" altLang="en-US" sz="1600" dirty="0">
                          <a:latin typeface="Verdana" pitchFamily="34" charset="0"/>
                          <a:ea typeface="Verdana" pitchFamily="34" charset="0"/>
                          <a:cs typeface="Verdana" pitchFamily="34" charset="0"/>
                        </a:rPr>
                        <a:t>Examples: </a:t>
                      </a:r>
                    </a:p>
                    <a:p>
                      <a:pPr marL="742950" lvl="1" indent="-285750">
                        <a:buFont typeface="Verdana" pitchFamily="34" charset="0"/>
                        <a:buChar char="−"/>
                      </a:pPr>
                      <a:r>
                        <a:rPr lang="en-US" altLang="en-US" sz="1600" dirty="0">
                          <a:latin typeface="Verdana" pitchFamily="34" charset="0"/>
                          <a:ea typeface="Verdana" pitchFamily="34" charset="0"/>
                          <a:cs typeface="Verdana" pitchFamily="34" charset="0"/>
                        </a:rPr>
                        <a:t>Consumer durables </a:t>
                      </a:r>
                    </a:p>
                    <a:p>
                      <a:pPr marL="742950" lvl="1" indent="-285750">
                        <a:buFont typeface="Verdana" pitchFamily="34" charset="0"/>
                        <a:buChar char="−"/>
                      </a:pPr>
                      <a:r>
                        <a:rPr lang="en-US" altLang="en-US" sz="1600" dirty="0">
                          <a:latin typeface="Verdana" pitchFamily="34" charset="0"/>
                          <a:ea typeface="Verdana" pitchFamily="34" charset="0"/>
                          <a:cs typeface="Verdana" pitchFamily="34" charset="0"/>
                        </a:rPr>
                        <a:t>Capital goods </a:t>
                      </a:r>
                    </a:p>
                  </a:txBody>
                  <a:tcPr anchor="ctr"/>
                </a:tc>
                <a:tc>
                  <a:txBody>
                    <a:bodyPr/>
                    <a:lstStyle/>
                    <a:p>
                      <a:pPr marL="285750" indent="-285750">
                        <a:buFont typeface="Arial" pitchFamily="34" charset="0"/>
                        <a:buChar char="•"/>
                      </a:pPr>
                      <a:r>
                        <a:rPr lang="en-US" altLang="en-US" sz="1600" dirty="0">
                          <a:latin typeface="Verdana" pitchFamily="34" charset="0"/>
                          <a:ea typeface="Verdana" pitchFamily="34" charset="0"/>
                          <a:cs typeface="Verdana" pitchFamily="34" charset="0"/>
                        </a:rPr>
                        <a:t>Examples:</a:t>
                      </a:r>
                    </a:p>
                    <a:p>
                      <a:pPr marL="742950" lvl="1" indent="-285750" algn="l" defTabSz="914400" rtl="0" eaLnBrk="1" latinLnBrk="0" hangingPunct="1">
                        <a:buFont typeface="Verdana" pitchFamily="34" charset="0"/>
                        <a:buChar char="−"/>
                      </a:pPr>
                      <a:r>
                        <a:rPr lang="en-US" altLang="en-US" sz="1600" kern="1200" dirty="0">
                          <a:solidFill>
                            <a:schemeClr val="tx1"/>
                          </a:solidFill>
                          <a:latin typeface="Verdana" pitchFamily="34" charset="0"/>
                          <a:ea typeface="Verdana" pitchFamily="34" charset="0"/>
                          <a:cs typeface="Verdana" pitchFamily="34" charset="0"/>
                        </a:rPr>
                        <a:t>Food producers and processors</a:t>
                      </a:r>
                    </a:p>
                    <a:p>
                      <a:pPr marL="742950" lvl="1" indent="-285750" algn="l" defTabSz="914400" rtl="0" eaLnBrk="1" latinLnBrk="0" hangingPunct="1">
                        <a:buFont typeface="Verdana" pitchFamily="34" charset="0"/>
                        <a:buChar char="−"/>
                      </a:pPr>
                      <a:r>
                        <a:rPr lang="en-US" altLang="en-US" sz="1600" kern="1200" dirty="0">
                          <a:solidFill>
                            <a:schemeClr val="tx1"/>
                          </a:solidFill>
                          <a:latin typeface="Verdana" pitchFamily="34" charset="0"/>
                          <a:ea typeface="Verdana" pitchFamily="34" charset="0"/>
                          <a:cs typeface="Verdana" pitchFamily="34" charset="0"/>
                        </a:rPr>
                        <a:t>Pharmaceutical firms,</a:t>
                      </a:r>
                    </a:p>
                    <a:p>
                      <a:pPr marL="742950" lvl="1" indent="-285750" algn="l" defTabSz="914400" rtl="0" eaLnBrk="1" latinLnBrk="0" hangingPunct="1">
                        <a:buFont typeface="Verdana" pitchFamily="34" charset="0"/>
                        <a:buChar char="−"/>
                      </a:pPr>
                      <a:r>
                        <a:rPr lang="en-US" altLang="en-US" sz="1600" kern="1200" dirty="0">
                          <a:solidFill>
                            <a:schemeClr val="tx1"/>
                          </a:solidFill>
                          <a:latin typeface="Verdana" pitchFamily="34" charset="0"/>
                          <a:ea typeface="Verdana" pitchFamily="34" charset="0"/>
                          <a:cs typeface="Verdana" pitchFamily="34" charset="0"/>
                        </a:rPr>
                        <a:t>Public utilities</a:t>
                      </a:r>
                    </a:p>
                  </a:txBody>
                  <a:tcPr anchor="ctr"/>
                </a:tc>
                <a:extLst>
                  <a:ext uri="{0D108BD9-81ED-4DB2-BD59-A6C34878D82A}">
                    <a16:rowId xmlns:a16="http://schemas.microsoft.com/office/drawing/2014/main" val="10002"/>
                  </a:ext>
                </a:extLst>
              </a:tr>
              <a:tr h="325171">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600" dirty="0">
                          <a:latin typeface="Verdana" pitchFamily="34" charset="0"/>
                          <a:ea typeface="Verdana" pitchFamily="34" charset="0"/>
                          <a:cs typeface="Verdana" pitchFamily="34" charset="0"/>
                        </a:rPr>
                        <a:t>High betas</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US" sz="1600" dirty="0">
                          <a:latin typeface="Verdana" pitchFamily="34" charset="0"/>
                          <a:ea typeface="Verdana" pitchFamily="34" charset="0"/>
                          <a:cs typeface="Verdana" pitchFamily="34" charset="0"/>
                        </a:rPr>
                        <a:t>Low betas</a:t>
                      </a:r>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5864" y="152400"/>
            <a:ext cx="8759536" cy="944628"/>
          </a:xfrm>
        </p:spPr>
        <p:txBody>
          <a:bodyPr/>
          <a:lstStyle/>
          <a:p>
            <a:r>
              <a:rPr lang="en-US" altLang="en-US" dirty="0"/>
              <a:t>Fundamental Analysis</a:t>
            </a:r>
            <a:endParaRPr lang="en-US" dirty="0"/>
          </a:p>
        </p:txBody>
      </p:sp>
      <p:sp>
        <p:nvSpPr>
          <p:cNvPr id="7" name="Content Placeholder 6"/>
          <p:cNvSpPr>
            <a:spLocks noGrp="1"/>
          </p:cNvSpPr>
          <p:nvPr>
            <p:ph sz="quarter" idx="10"/>
          </p:nvPr>
        </p:nvSpPr>
        <p:spPr>
          <a:xfrm>
            <a:off x="304800" y="1338942"/>
            <a:ext cx="8534400" cy="4191000"/>
          </a:xfrm>
        </p:spPr>
        <p:txBody>
          <a:bodyPr/>
          <a:lstStyle/>
          <a:p>
            <a:pPr>
              <a:spcBef>
                <a:spcPts val="600"/>
              </a:spcBef>
            </a:pPr>
            <a:r>
              <a:rPr lang="en-US" altLang="en-US" dirty="0"/>
              <a:t>Intrinsic value comes from its earnings prospects determined by:</a:t>
            </a:r>
          </a:p>
          <a:p>
            <a:pPr lvl="1">
              <a:spcBef>
                <a:spcPts val="600"/>
              </a:spcBef>
            </a:pPr>
            <a:r>
              <a:rPr lang="en-US" altLang="en-US" dirty="0"/>
              <a:t>The global economic environment</a:t>
            </a:r>
          </a:p>
          <a:p>
            <a:pPr lvl="1">
              <a:spcBef>
                <a:spcPts val="600"/>
              </a:spcBef>
            </a:pPr>
            <a:r>
              <a:rPr lang="en-US" altLang="en-US" dirty="0"/>
              <a:t>Economic factors affecting the firm’s industry </a:t>
            </a:r>
          </a:p>
          <a:p>
            <a:pPr lvl="1">
              <a:spcBef>
                <a:spcPts val="600"/>
              </a:spcBef>
            </a:pPr>
            <a:r>
              <a:rPr lang="en-US" altLang="en-US" dirty="0"/>
              <a:t>The position of the firm within its industry</a:t>
            </a:r>
          </a:p>
        </p:txBody>
      </p:sp>
    </p:spTree>
    <p:extLst>
      <p:ext uri="{BB962C8B-B14F-4D97-AF65-F5344CB8AC3E}">
        <p14:creationId xmlns:p14="http://schemas.microsoft.com/office/powerpoint/2010/main" val="3221930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59871"/>
            <a:ext cx="8759536" cy="1039091"/>
          </a:xfrm>
        </p:spPr>
        <p:txBody>
          <a:bodyPr/>
          <a:lstStyle/>
          <a:p>
            <a:r>
              <a:rPr lang="en-US" altLang="en-US" dirty="0"/>
              <a:t>Economic Indicators (1 of 4)</a:t>
            </a:r>
            <a:endParaRPr lang="en-US" dirty="0"/>
          </a:p>
        </p:txBody>
      </p:sp>
      <p:sp>
        <p:nvSpPr>
          <p:cNvPr id="8" name="Content Placeholder 7"/>
          <p:cNvSpPr>
            <a:spLocks noGrp="1"/>
          </p:cNvSpPr>
          <p:nvPr>
            <p:ph sz="quarter" idx="10"/>
          </p:nvPr>
        </p:nvSpPr>
        <p:spPr>
          <a:xfrm>
            <a:off x="304800" y="1338942"/>
            <a:ext cx="8534400" cy="4376058"/>
          </a:xfrm>
        </p:spPr>
        <p:txBody>
          <a:bodyPr/>
          <a:lstStyle/>
          <a:p>
            <a:r>
              <a:rPr lang="en-US" altLang="en-US" dirty="0"/>
              <a:t>Leading indicators:</a:t>
            </a:r>
          </a:p>
          <a:p>
            <a:r>
              <a:rPr lang="en-US" altLang="en-US" dirty="0"/>
              <a:t>Coincident indicators:</a:t>
            </a:r>
          </a:p>
          <a:p>
            <a:r>
              <a:rPr lang="en-US" altLang="en-US" dirty="0"/>
              <a:t>Lagging indicators: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5864" y="125187"/>
            <a:ext cx="8759536" cy="914400"/>
          </a:xfrm>
        </p:spPr>
        <p:txBody>
          <a:bodyPr>
            <a:normAutofit/>
          </a:bodyPr>
          <a:lstStyle/>
          <a:p>
            <a:r>
              <a:rPr lang="en-US" altLang="en-US" dirty="0"/>
              <a:t>Economic Indicators (2 of 4)</a:t>
            </a:r>
            <a:endParaRPr lang="en-US" dirty="0"/>
          </a:p>
        </p:txBody>
      </p:sp>
      <p:sp>
        <p:nvSpPr>
          <p:cNvPr id="12" name="Content Placeholder 11"/>
          <p:cNvSpPr>
            <a:spLocks noGrp="1"/>
          </p:cNvSpPr>
          <p:nvPr>
            <p:ph sz="quarter" idx="10"/>
          </p:nvPr>
        </p:nvSpPr>
        <p:spPr>
          <a:xfrm>
            <a:off x="304800" y="1143000"/>
            <a:ext cx="8458200" cy="4648200"/>
          </a:xfrm>
        </p:spPr>
        <p:txBody>
          <a:bodyPr/>
          <a:lstStyle/>
          <a:p>
            <a:pPr>
              <a:buNone/>
            </a:pPr>
            <a:r>
              <a:rPr lang="en-US" altLang="en-US" sz="2400" b="1" dirty="0"/>
              <a:t>Table 17.2</a:t>
            </a:r>
            <a:r>
              <a:rPr lang="en-US" altLang="en-US" sz="2400" dirty="0"/>
              <a:t> Indexes of Economic Indicators</a:t>
            </a:r>
            <a:endParaRPr lang="en-US" sz="2400" dirty="0"/>
          </a:p>
          <a:p>
            <a:pPr marL="457200" indent="-457200">
              <a:buFont typeface="+mj-lt"/>
              <a:buAutoNum type="alphaUcPeriod"/>
            </a:pPr>
            <a:r>
              <a:rPr lang="en-US" sz="2400" dirty="0"/>
              <a:t>Leading Indicators</a:t>
            </a:r>
          </a:p>
          <a:p>
            <a:pPr marL="914400" lvl="1" indent="-457200">
              <a:buFont typeface="+mj-lt"/>
              <a:buAutoNum type="arabicPeriod"/>
            </a:pPr>
            <a:r>
              <a:rPr lang="en-US" sz="2200" dirty="0"/>
              <a:t>Average weekly hours of production workers (manufacturing)</a:t>
            </a:r>
          </a:p>
          <a:p>
            <a:pPr marL="914400" lvl="1" indent="-457200">
              <a:buFont typeface="+mj-lt"/>
              <a:buAutoNum type="arabicPeriod"/>
            </a:pPr>
            <a:r>
              <a:rPr lang="en-US" sz="2200" dirty="0"/>
              <a:t>Initial claims for unemployment insurance</a:t>
            </a:r>
          </a:p>
          <a:p>
            <a:pPr marL="914400" lvl="1" indent="-457200">
              <a:buFont typeface="+mj-lt"/>
              <a:buAutoNum type="arabicPeriod"/>
            </a:pPr>
            <a:r>
              <a:rPr lang="en-US" sz="2200" dirty="0"/>
              <a:t>Manufacturers' new orders (consumer goods and materials industries)</a:t>
            </a:r>
          </a:p>
          <a:p>
            <a:pPr marL="914400" lvl="1" indent="-457200">
              <a:buFont typeface="+mj-lt"/>
              <a:buAutoNum type="arabicPeriod"/>
            </a:pPr>
            <a:r>
              <a:rPr lang="en-US" sz="2200" dirty="0"/>
              <a:t>Institute of Supply Management's "Index of New Orders"</a:t>
            </a:r>
          </a:p>
          <a:p>
            <a:pPr marL="914400" lvl="1" indent="-457200">
              <a:buFont typeface="+mj-lt"/>
              <a:buAutoNum type="arabicPeriod"/>
            </a:pPr>
            <a:r>
              <a:rPr lang="en-US" sz="2200" dirty="0"/>
              <a:t>New orders for nondefense capital goods</a:t>
            </a:r>
          </a:p>
          <a:p>
            <a:pPr marL="914400" lvl="1" indent="-457200">
              <a:buFont typeface="+mj-lt"/>
              <a:buAutoNum type="arabicPeriod"/>
            </a:pPr>
            <a:r>
              <a:rPr lang="en-US" sz="2200" dirty="0"/>
              <a:t>New private housing units authorized by local building permits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05843"/>
            <a:ext cx="8759536" cy="944628"/>
          </a:xfrm>
        </p:spPr>
        <p:txBody>
          <a:bodyPr/>
          <a:lstStyle/>
          <a:p>
            <a:r>
              <a:rPr lang="en-US" altLang="en-US" dirty="0"/>
              <a:t>Economic Indicators (3 of 4)</a:t>
            </a:r>
            <a:endParaRPr lang="en-US" dirty="0"/>
          </a:p>
        </p:txBody>
      </p:sp>
      <p:sp>
        <p:nvSpPr>
          <p:cNvPr id="8" name="Content Placeholder 7"/>
          <p:cNvSpPr>
            <a:spLocks noGrp="1"/>
          </p:cNvSpPr>
          <p:nvPr>
            <p:ph sz="quarter" idx="10"/>
          </p:nvPr>
        </p:nvSpPr>
        <p:spPr>
          <a:xfrm>
            <a:off x="370116" y="1220292"/>
            <a:ext cx="8305800" cy="4625340"/>
          </a:xfrm>
        </p:spPr>
        <p:txBody>
          <a:bodyPr/>
          <a:lstStyle/>
          <a:p>
            <a:pPr marL="977900" lvl="1" indent="-514350">
              <a:buFont typeface="+mj-lt"/>
              <a:buAutoNum type="arabicPeriod" startAt="7"/>
            </a:pPr>
            <a:r>
              <a:rPr lang="en-US" sz="2200" dirty="0"/>
              <a:t>Yield curve slope: 10-year Treasury minus federal funds rate</a:t>
            </a:r>
          </a:p>
          <a:p>
            <a:pPr marL="977900" lvl="1" indent="-514350">
              <a:buFont typeface="+mj-lt"/>
              <a:buAutoNum type="arabicPeriod" startAt="7"/>
            </a:pPr>
            <a:r>
              <a:rPr lang="en-US" sz="2200" dirty="0"/>
              <a:t>Stock prices, 500 common stocks</a:t>
            </a:r>
          </a:p>
          <a:p>
            <a:pPr marL="977900" lvl="1" indent="-514350">
              <a:buFont typeface="+mj-lt"/>
              <a:buAutoNum type="arabicPeriod" startAt="7"/>
            </a:pPr>
            <a:r>
              <a:rPr lang="en-US" sz="2200" dirty="0"/>
              <a:t>Leading index of credit market conditions</a:t>
            </a:r>
          </a:p>
          <a:p>
            <a:pPr marL="977900" lvl="1" indent="-514350">
              <a:buFont typeface="+mj-lt"/>
              <a:buAutoNum type="arabicPeriod" startAt="7"/>
            </a:pPr>
            <a:r>
              <a:rPr lang="en-US" sz="2200" dirty="0"/>
              <a:t>Index of consumer expectations for business conditions</a:t>
            </a:r>
          </a:p>
          <a:p>
            <a:pPr marL="457200" indent="-457200">
              <a:buFont typeface="+mj-lt"/>
              <a:buAutoNum type="alphaUcPeriod" startAt="2"/>
            </a:pPr>
            <a:r>
              <a:rPr lang="en-US" sz="2400" dirty="0"/>
              <a:t>Coincident Indicators</a:t>
            </a:r>
          </a:p>
          <a:p>
            <a:pPr marL="977900" lvl="1" indent="-514350">
              <a:buAutoNum type="arabicPeriod"/>
            </a:pPr>
            <a:r>
              <a:rPr lang="en-US" sz="2200" dirty="0"/>
              <a:t>Employees on nonagricultural payrolls</a:t>
            </a:r>
          </a:p>
          <a:p>
            <a:pPr marL="977900" lvl="1" indent="-514350">
              <a:buAutoNum type="arabicPeriod"/>
            </a:pPr>
            <a:r>
              <a:rPr lang="en-US" sz="2200" dirty="0"/>
              <a:t>Personal income less transfer payments</a:t>
            </a:r>
          </a:p>
          <a:p>
            <a:pPr marL="977900" lvl="1" indent="-514350">
              <a:buAutoNum type="arabicPeriod"/>
            </a:pPr>
            <a:r>
              <a:rPr lang="en-US" sz="2200" dirty="0"/>
              <a:t>Industrial production</a:t>
            </a:r>
          </a:p>
          <a:p>
            <a:pPr marL="977900" lvl="1" indent="-514350">
              <a:buAutoNum type="arabicPeriod"/>
            </a:pPr>
            <a:r>
              <a:rPr lang="en-US" sz="2200" dirty="0"/>
              <a:t>Manufacturing and trade sales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68729"/>
            <a:ext cx="8759536" cy="838200"/>
          </a:xfrm>
        </p:spPr>
        <p:txBody>
          <a:bodyPr/>
          <a:lstStyle/>
          <a:p>
            <a:r>
              <a:rPr lang="en-US" altLang="en-US" dirty="0"/>
              <a:t>Economic Indicators (4 of 4)</a:t>
            </a:r>
            <a:endParaRPr lang="en-US" dirty="0"/>
          </a:p>
        </p:txBody>
      </p:sp>
      <p:sp>
        <p:nvSpPr>
          <p:cNvPr id="8" name="Content Placeholder 7"/>
          <p:cNvSpPr>
            <a:spLocks noGrp="1"/>
          </p:cNvSpPr>
          <p:nvPr>
            <p:ph sz="quarter" idx="10"/>
          </p:nvPr>
        </p:nvSpPr>
        <p:spPr>
          <a:xfrm>
            <a:off x="381000" y="1143000"/>
            <a:ext cx="8610600" cy="4724400"/>
          </a:xfrm>
        </p:spPr>
        <p:txBody>
          <a:bodyPr/>
          <a:lstStyle/>
          <a:p>
            <a:pPr marL="457200" indent="-457200">
              <a:buFont typeface="+mj-lt"/>
              <a:buAutoNum type="alphaUcPeriod" startAt="3"/>
            </a:pPr>
            <a:r>
              <a:rPr lang="en-US" sz="2400" dirty="0"/>
              <a:t>Lagging Indicators</a:t>
            </a:r>
          </a:p>
          <a:p>
            <a:pPr marL="914400" lvl="1" indent="-457200">
              <a:buFont typeface="+mj-lt"/>
              <a:buAutoNum type="arabicPeriod"/>
            </a:pPr>
            <a:r>
              <a:rPr lang="en-US" sz="2200" dirty="0"/>
              <a:t>Average duration of unemployment</a:t>
            </a:r>
          </a:p>
          <a:p>
            <a:pPr marL="914400" lvl="1" indent="-457200">
              <a:buFont typeface="+mj-lt"/>
              <a:buAutoNum type="arabicPeriod"/>
            </a:pPr>
            <a:r>
              <a:rPr lang="en-US" sz="2200" dirty="0"/>
              <a:t>Ratio of trade inventories to sales</a:t>
            </a:r>
          </a:p>
          <a:p>
            <a:pPr marL="914400" lvl="1" indent="-457200">
              <a:buFont typeface="+mj-lt"/>
              <a:buAutoNum type="arabicPeriod"/>
            </a:pPr>
            <a:r>
              <a:rPr lang="en-US" sz="2200" dirty="0"/>
              <a:t>Change in index of labor cost per unit of output</a:t>
            </a:r>
          </a:p>
          <a:p>
            <a:pPr marL="914400" lvl="1" indent="-457200">
              <a:buFont typeface="+mj-lt"/>
              <a:buAutoNum type="arabicPeriod"/>
            </a:pPr>
            <a:r>
              <a:rPr lang="en-US" sz="2200" dirty="0"/>
              <a:t>Average prime rate charged by banks</a:t>
            </a:r>
          </a:p>
          <a:p>
            <a:pPr marL="914400" lvl="1" indent="-450850">
              <a:buFont typeface="+mj-lt"/>
              <a:buAutoNum type="arabicPeriod"/>
            </a:pPr>
            <a:r>
              <a:rPr lang="en-US" sz="2200" dirty="0"/>
              <a:t>Commercial and industrial loans outstanding</a:t>
            </a:r>
          </a:p>
          <a:p>
            <a:pPr marL="914400" lvl="1" indent="-450850">
              <a:buFont typeface="+mj-lt"/>
              <a:buAutoNum type="arabicPeriod"/>
            </a:pPr>
            <a:r>
              <a:rPr lang="en-US" sz="2200" dirty="0"/>
              <a:t>Ratio of consumer installment credit outstanding to personal income</a:t>
            </a:r>
          </a:p>
          <a:p>
            <a:pPr marL="914400" lvl="1" indent="-450850">
              <a:buFont typeface="+mj-lt"/>
              <a:buAutoNum type="arabicPeriod"/>
            </a:pPr>
            <a:r>
              <a:rPr lang="en-US" sz="2200" dirty="0"/>
              <a:t>Change in consumer price index for services</a:t>
            </a:r>
          </a:p>
          <a:p>
            <a:pPr marL="514350" indent="-514350">
              <a:buNone/>
            </a:pPr>
            <a:r>
              <a:rPr lang="en-US" sz="1600" dirty="0"/>
              <a:t>Source: The Conference Board, Business Cycle Indicators, June 2016.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Indexes of Leading, Coincident, and Lagging Indicators (1 of 3)</a:t>
            </a:r>
            <a:endParaRPr lang="en-US" dirty="0"/>
          </a:p>
        </p:txBody>
      </p:sp>
      <p:sp>
        <p:nvSpPr>
          <p:cNvPr id="2" name="Content Placeholder 1"/>
          <p:cNvSpPr>
            <a:spLocks noGrp="1"/>
          </p:cNvSpPr>
          <p:nvPr>
            <p:ph sz="quarter" idx="10"/>
          </p:nvPr>
        </p:nvSpPr>
        <p:spPr>
          <a:xfrm>
            <a:off x="487680" y="1447800"/>
            <a:ext cx="8046720" cy="533400"/>
          </a:xfrm>
        </p:spPr>
        <p:txBody>
          <a:bodyPr/>
          <a:lstStyle/>
          <a:p>
            <a:pPr marL="514350" indent="-514350">
              <a:buFont typeface="+mj-lt"/>
              <a:buAutoNum type="alphaUcPeriod"/>
            </a:pPr>
            <a:r>
              <a:rPr lang="en-US" dirty="0"/>
              <a:t>Index of Leading Indicators</a:t>
            </a:r>
          </a:p>
        </p:txBody>
      </p:sp>
      <p:pic>
        <p:nvPicPr>
          <p:cNvPr id="1026" name="Picture 2" descr="The first of three graphs compares indicators across the same periods. All three graphs have percent on the vertical axis and years from 1960 to 2016 on the horizontal. Following time periods are shaded (noted as year colon month): 60:4 to 61:2; 69:12 to 70:11; 73:11 to 75:3; 80:1 to 80:7; 81:7 to 82:11; 90:7 to 91:3; 01:3 to 01:11; and 07:12 to 09:6. In A, The Conference Board LEI for the U.S. line drops during each period."/>
          <p:cNvPicPr>
            <a:picLocks noChangeAspect="1" noChangeArrowheads="1"/>
          </p:cNvPicPr>
          <p:nvPr/>
        </p:nvPicPr>
        <p:blipFill>
          <a:blip r:embed="rId2" cstate="print"/>
          <a:srcRect/>
          <a:stretch>
            <a:fillRect/>
          </a:stretch>
        </p:blipFill>
        <p:spPr bwMode="auto">
          <a:xfrm>
            <a:off x="442913" y="2233613"/>
            <a:ext cx="8258175" cy="23907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Indexes of Leading, Coincident, and Lagging Indicators (2 of 3)</a:t>
            </a:r>
            <a:endParaRPr lang="en-US" dirty="0"/>
          </a:p>
        </p:txBody>
      </p:sp>
      <p:sp>
        <p:nvSpPr>
          <p:cNvPr id="2" name="Content Placeholder 1"/>
          <p:cNvSpPr>
            <a:spLocks noGrp="1"/>
          </p:cNvSpPr>
          <p:nvPr>
            <p:ph sz="quarter" idx="10"/>
          </p:nvPr>
        </p:nvSpPr>
        <p:spPr>
          <a:xfrm>
            <a:off x="457200" y="1447800"/>
            <a:ext cx="8153400" cy="457200"/>
          </a:xfrm>
        </p:spPr>
        <p:txBody>
          <a:bodyPr/>
          <a:lstStyle/>
          <a:p>
            <a:pPr marL="514350" indent="-514350">
              <a:buFont typeface="+mj-lt"/>
              <a:buAutoNum type="alphaUcPeriod" startAt="2"/>
            </a:pPr>
            <a:r>
              <a:rPr lang="en-US" dirty="0"/>
              <a:t>Index of Coincident Indicators</a:t>
            </a:r>
          </a:p>
        </p:txBody>
      </p:sp>
      <p:pic>
        <p:nvPicPr>
          <p:cNvPr id="2050" name="Picture 2" descr="In B, the Conference Board CEI for the U.S. line climbs rather than drops during 69:12 to 70:11 and 73:11 to 75:3."/>
          <p:cNvPicPr>
            <a:picLocks noChangeAspect="1" noChangeArrowheads="1"/>
          </p:cNvPicPr>
          <p:nvPr/>
        </p:nvPicPr>
        <p:blipFill>
          <a:blip r:embed="rId2" cstate="print"/>
          <a:srcRect/>
          <a:stretch>
            <a:fillRect/>
          </a:stretch>
        </p:blipFill>
        <p:spPr bwMode="auto">
          <a:xfrm>
            <a:off x="419100" y="2343150"/>
            <a:ext cx="8305800" cy="207645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Indexes of Leading, Coincident, and Lagging Indicators (3 of 3)</a:t>
            </a:r>
            <a:endParaRPr lang="en-US" dirty="0"/>
          </a:p>
        </p:txBody>
      </p:sp>
      <p:sp>
        <p:nvSpPr>
          <p:cNvPr id="2" name="Content Placeholder 1"/>
          <p:cNvSpPr>
            <a:spLocks noGrp="1"/>
          </p:cNvSpPr>
          <p:nvPr>
            <p:ph sz="quarter" idx="10"/>
          </p:nvPr>
        </p:nvSpPr>
        <p:spPr>
          <a:xfrm>
            <a:off x="457200" y="1447800"/>
            <a:ext cx="8153400" cy="457200"/>
          </a:xfrm>
        </p:spPr>
        <p:txBody>
          <a:bodyPr/>
          <a:lstStyle/>
          <a:p>
            <a:pPr marL="514350" indent="-514350">
              <a:buFont typeface="+mj-lt"/>
              <a:buAutoNum type="alphaUcPeriod" startAt="3"/>
            </a:pPr>
            <a:r>
              <a:rPr lang="en-US" dirty="0"/>
              <a:t>Index of Lagging Indicators</a:t>
            </a:r>
          </a:p>
        </p:txBody>
      </p:sp>
      <p:pic>
        <p:nvPicPr>
          <p:cNvPr id="3074" name="Picture 2" descr="In C, the Conference Board LAG for the U.S. is sloping up through each period and only sometimes begins to drop before the end of the shaded period. All values are approximationsin all three graphs."/>
          <p:cNvPicPr>
            <a:picLocks noChangeAspect="1" noChangeArrowheads="1"/>
          </p:cNvPicPr>
          <p:nvPr/>
        </p:nvPicPr>
        <p:blipFill>
          <a:blip r:embed="rId2" cstate="print"/>
          <a:srcRect/>
          <a:stretch>
            <a:fillRect/>
          </a:stretch>
        </p:blipFill>
        <p:spPr bwMode="auto">
          <a:xfrm>
            <a:off x="476250" y="2333625"/>
            <a:ext cx="8362950" cy="20097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2064" y="76200"/>
            <a:ext cx="8759536" cy="1039091"/>
          </a:xfrm>
        </p:spPr>
        <p:txBody>
          <a:bodyPr>
            <a:noAutofit/>
          </a:bodyPr>
          <a:lstStyle/>
          <a:p>
            <a:r>
              <a:rPr lang="en-US" altLang="en-US" dirty="0"/>
              <a:t>Economic Calendar (1 of 2)</a:t>
            </a:r>
            <a:endParaRPr lang="en-US" dirty="0"/>
          </a:p>
        </p:txBody>
      </p:sp>
      <p:sp>
        <p:nvSpPr>
          <p:cNvPr id="2" name="Content Placeholder 1"/>
          <p:cNvSpPr>
            <a:spLocks noGrp="1"/>
          </p:cNvSpPr>
          <p:nvPr>
            <p:ph sz="quarter" idx="10"/>
          </p:nvPr>
        </p:nvSpPr>
        <p:spPr>
          <a:xfrm>
            <a:off x="304800" y="1328058"/>
            <a:ext cx="8534400" cy="1186542"/>
          </a:xfrm>
        </p:spPr>
        <p:txBody>
          <a:bodyPr/>
          <a:lstStyle/>
          <a:p>
            <a:pPr marL="465138" indent="-465138"/>
            <a:r>
              <a:rPr lang="en-US" altLang="en-US" sz="2400" dirty="0"/>
              <a:t>Many sources, such as The Wall Street Journal and Yahoo! Finance, publish the public announcement dates of various economic statistics</a:t>
            </a:r>
          </a:p>
        </p:txBody>
      </p:sp>
      <p:graphicFrame>
        <p:nvGraphicFramePr>
          <p:cNvPr id="4" name="Table 3"/>
          <p:cNvGraphicFramePr>
            <a:graphicFrameLocks noGrp="1"/>
          </p:cNvGraphicFramePr>
          <p:nvPr>
            <p:extLst>
              <p:ext uri="{D42A27DB-BD31-4B8C-83A1-F6EECF244321}">
                <p14:modId xmlns:p14="http://schemas.microsoft.com/office/powerpoint/2010/main" val="3921845585"/>
              </p:ext>
            </p:extLst>
          </p:nvPr>
        </p:nvGraphicFramePr>
        <p:xfrm>
          <a:off x="381000" y="2669374"/>
          <a:ext cx="8458201" cy="3073732"/>
        </p:xfrm>
        <a:graphic>
          <a:graphicData uri="http://schemas.openxmlformats.org/drawingml/2006/table">
            <a:tbl>
              <a:tblPr firstRow="1" bandRow="1">
                <a:tableStyleId>{5940675A-B579-460E-94D1-54222C63F5DA}</a:tableStyleId>
              </a:tblPr>
              <a:tblGrid>
                <a:gridCol w="777495">
                  <a:extLst>
                    <a:ext uri="{9D8B030D-6E8A-4147-A177-3AD203B41FA5}">
                      <a16:colId xmlns:a16="http://schemas.microsoft.com/office/drawing/2014/main" val="20000"/>
                    </a:ext>
                  </a:extLst>
                </a:gridCol>
                <a:gridCol w="932994">
                  <a:extLst>
                    <a:ext uri="{9D8B030D-6E8A-4147-A177-3AD203B41FA5}">
                      <a16:colId xmlns:a16="http://schemas.microsoft.com/office/drawing/2014/main" val="20001"/>
                    </a:ext>
                  </a:extLst>
                </a:gridCol>
                <a:gridCol w="1632739">
                  <a:extLst>
                    <a:ext uri="{9D8B030D-6E8A-4147-A177-3AD203B41FA5}">
                      <a16:colId xmlns:a16="http://schemas.microsoft.com/office/drawing/2014/main" val="20002"/>
                    </a:ext>
                  </a:extLst>
                </a:gridCol>
                <a:gridCol w="621996">
                  <a:extLst>
                    <a:ext uri="{9D8B030D-6E8A-4147-A177-3AD203B41FA5}">
                      <a16:colId xmlns:a16="http://schemas.microsoft.com/office/drawing/2014/main" val="20003"/>
                    </a:ext>
                  </a:extLst>
                </a:gridCol>
                <a:gridCol w="699745">
                  <a:extLst>
                    <a:ext uri="{9D8B030D-6E8A-4147-A177-3AD203B41FA5}">
                      <a16:colId xmlns:a16="http://schemas.microsoft.com/office/drawing/2014/main" val="20004"/>
                    </a:ext>
                  </a:extLst>
                </a:gridCol>
                <a:gridCol w="932994">
                  <a:extLst>
                    <a:ext uri="{9D8B030D-6E8A-4147-A177-3AD203B41FA5}">
                      <a16:colId xmlns:a16="http://schemas.microsoft.com/office/drawing/2014/main" val="20005"/>
                    </a:ext>
                  </a:extLst>
                </a:gridCol>
                <a:gridCol w="1088493">
                  <a:extLst>
                    <a:ext uri="{9D8B030D-6E8A-4147-A177-3AD203B41FA5}">
                      <a16:colId xmlns:a16="http://schemas.microsoft.com/office/drawing/2014/main" val="20006"/>
                    </a:ext>
                  </a:extLst>
                </a:gridCol>
                <a:gridCol w="855244">
                  <a:extLst>
                    <a:ext uri="{9D8B030D-6E8A-4147-A177-3AD203B41FA5}">
                      <a16:colId xmlns:a16="http://schemas.microsoft.com/office/drawing/2014/main" val="20007"/>
                    </a:ext>
                  </a:extLst>
                </a:gridCol>
                <a:gridCol w="916501">
                  <a:extLst>
                    <a:ext uri="{9D8B030D-6E8A-4147-A177-3AD203B41FA5}">
                      <a16:colId xmlns:a16="http://schemas.microsoft.com/office/drawing/2014/main" val="20008"/>
                    </a:ext>
                  </a:extLst>
                </a:gridCol>
              </a:tblGrid>
              <a:tr h="378626">
                <a:tc>
                  <a:txBody>
                    <a:bodyPr/>
                    <a:lstStyle/>
                    <a:p>
                      <a:pPr algn="ctr"/>
                      <a:r>
                        <a:rPr lang="en-US" sz="1100" b="1" dirty="0">
                          <a:latin typeface="Verdana" pitchFamily="34" charset="0"/>
                          <a:ea typeface="Verdana" pitchFamily="34" charset="0"/>
                          <a:cs typeface="Verdana" pitchFamily="34" charset="0"/>
                        </a:rPr>
                        <a:t>Date</a:t>
                      </a:r>
                    </a:p>
                  </a:txBody>
                  <a:tcPr anchor="ctr"/>
                </a:tc>
                <a:tc>
                  <a:txBody>
                    <a:bodyPr/>
                    <a:lstStyle/>
                    <a:p>
                      <a:pPr algn="ctr"/>
                      <a:r>
                        <a:rPr lang="en-US" sz="1100" b="1" dirty="0">
                          <a:latin typeface="Verdana" pitchFamily="34" charset="0"/>
                          <a:ea typeface="Verdana" pitchFamily="34" charset="0"/>
                          <a:cs typeface="Verdana" pitchFamily="34" charset="0"/>
                        </a:rPr>
                        <a:t>Time (ET)</a:t>
                      </a:r>
                    </a:p>
                  </a:txBody>
                  <a:tcPr anchor="ctr"/>
                </a:tc>
                <a:tc>
                  <a:txBody>
                    <a:bodyPr/>
                    <a:lstStyle/>
                    <a:p>
                      <a:pPr algn="ctr"/>
                      <a:r>
                        <a:rPr lang="en-US" sz="1100" b="1" dirty="0">
                          <a:latin typeface="Verdana" pitchFamily="34" charset="0"/>
                          <a:ea typeface="Verdana" pitchFamily="34" charset="0"/>
                          <a:cs typeface="Verdana" pitchFamily="34" charset="0"/>
                        </a:rPr>
                        <a:t>Statistic</a:t>
                      </a:r>
                    </a:p>
                  </a:txBody>
                  <a:tcPr anchor="ctr"/>
                </a:tc>
                <a:tc>
                  <a:txBody>
                    <a:bodyPr/>
                    <a:lstStyle/>
                    <a:p>
                      <a:pPr algn="ctr"/>
                      <a:r>
                        <a:rPr lang="en-US" sz="1100" b="1" dirty="0">
                          <a:latin typeface="Verdana" pitchFamily="34" charset="0"/>
                          <a:ea typeface="Verdana" pitchFamily="34" charset="0"/>
                          <a:cs typeface="Verdana" pitchFamily="34" charset="0"/>
                        </a:rPr>
                        <a:t>For</a:t>
                      </a:r>
                    </a:p>
                  </a:txBody>
                  <a:tcPr anchor="ctr"/>
                </a:tc>
                <a:tc>
                  <a:txBody>
                    <a:bodyPr/>
                    <a:lstStyle/>
                    <a:p>
                      <a:pPr algn="ctr"/>
                      <a:r>
                        <a:rPr lang="en-US" sz="1100" b="1" dirty="0">
                          <a:latin typeface="Verdana" pitchFamily="34" charset="0"/>
                          <a:ea typeface="Verdana" pitchFamily="34" charset="0"/>
                          <a:cs typeface="Verdana" pitchFamily="34" charset="0"/>
                        </a:rPr>
                        <a:t>Actual</a:t>
                      </a:r>
                    </a:p>
                  </a:txBody>
                  <a:tcPr anchor="ctr"/>
                </a:tc>
                <a:tc>
                  <a:txBody>
                    <a:bodyPr/>
                    <a:lstStyle/>
                    <a:p>
                      <a:pPr algn="ctr"/>
                      <a:r>
                        <a:rPr lang="en-US" sz="1100" b="1" dirty="0">
                          <a:latin typeface="Verdana" pitchFamily="34" charset="0"/>
                          <a:ea typeface="Verdana" pitchFamily="34" charset="0"/>
                          <a:cs typeface="Verdana" pitchFamily="34" charset="0"/>
                        </a:rPr>
                        <a:t>Briefing Forecast</a:t>
                      </a:r>
                    </a:p>
                  </a:txBody>
                  <a:tcPr anchor="ctr"/>
                </a:tc>
                <a:tc>
                  <a:txBody>
                    <a:bodyPr/>
                    <a:lstStyle/>
                    <a:p>
                      <a:pPr algn="ctr"/>
                      <a:r>
                        <a:rPr lang="en-US" sz="1100" b="1" dirty="0">
                          <a:latin typeface="Verdana" pitchFamily="34" charset="0"/>
                          <a:ea typeface="Verdana" pitchFamily="34" charset="0"/>
                          <a:cs typeface="Verdana" pitchFamily="34" charset="0"/>
                        </a:rPr>
                        <a:t>Market Expects</a:t>
                      </a:r>
                    </a:p>
                  </a:txBody>
                  <a:tcPr anchor="ctr"/>
                </a:tc>
                <a:tc>
                  <a:txBody>
                    <a:bodyPr/>
                    <a:lstStyle/>
                    <a:p>
                      <a:pPr algn="ctr"/>
                      <a:r>
                        <a:rPr lang="en-US" sz="1100" b="1" dirty="0">
                          <a:latin typeface="Verdana" pitchFamily="34" charset="0"/>
                          <a:ea typeface="Verdana" pitchFamily="34" charset="0"/>
                          <a:cs typeface="Verdana" pitchFamily="34" charset="0"/>
                        </a:rPr>
                        <a:t>Prior</a:t>
                      </a:r>
                    </a:p>
                  </a:txBody>
                  <a:tcPr anchor="ctr"/>
                </a:tc>
                <a:tc>
                  <a:txBody>
                    <a:bodyPr/>
                    <a:lstStyle/>
                    <a:p>
                      <a:pPr algn="ctr"/>
                      <a:r>
                        <a:rPr lang="en-US" sz="1100" b="1" dirty="0">
                          <a:latin typeface="Verdana" pitchFamily="34" charset="0"/>
                          <a:ea typeface="Verdana" pitchFamily="34" charset="0"/>
                          <a:cs typeface="Verdana" pitchFamily="34" charset="0"/>
                        </a:rPr>
                        <a:t>Revised From</a:t>
                      </a:r>
                    </a:p>
                  </a:txBody>
                  <a:tcPr anchor="ctr"/>
                </a:tc>
                <a:extLst>
                  <a:ext uri="{0D108BD9-81ED-4DB2-BD59-A6C34878D82A}">
                    <a16:rowId xmlns:a16="http://schemas.microsoft.com/office/drawing/2014/main" val="10000"/>
                  </a:ext>
                </a:extLst>
              </a:tr>
              <a:tr h="243402">
                <a:tc>
                  <a:txBody>
                    <a:bodyPr/>
                    <a:lstStyle/>
                    <a:p>
                      <a:r>
                        <a:rPr lang="en-US" sz="1100" dirty="0">
                          <a:latin typeface="Verdana" pitchFamily="34" charset="0"/>
                          <a:ea typeface="Verdana" pitchFamily="34" charset="0"/>
                          <a:cs typeface="Verdana" pitchFamily="34" charset="0"/>
                        </a:rPr>
                        <a:t>June 14</a:t>
                      </a:r>
                    </a:p>
                  </a:txBody>
                  <a:tcPr anchor="ctr"/>
                </a:tc>
                <a:tc>
                  <a:txBody>
                    <a:bodyPr/>
                    <a:lstStyle/>
                    <a:p>
                      <a:r>
                        <a:rPr lang="en-US" sz="1100" dirty="0">
                          <a:latin typeface="Verdana" pitchFamily="34" charset="0"/>
                          <a:ea typeface="Verdana" pitchFamily="34" charset="0"/>
                          <a:cs typeface="Verdana" pitchFamily="34" charset="0"/>
                        </a:rPr>
                        <a:t>8:30 AM</a:t>
                      </a:r>
                    </a:p>
                  </a:txBody>
                  <a:tcPr anchor="ctr"/>
                </a:tc>
                <a:tc>
                  <a:txBody>
                    <a:bodyPr/>
                    <a:lstStyle/>
                    <a:p>
                      <a:r>
                        <a:rPr lang="en-US" sz="1100" dirty="0">
                          <a:latin typeface="Verdana" pitchFamily="34" charset="0"/>
                          <a:ea typeface="Verdana" pitchFamily="34" charset="0"/>
                          <a:cs typeface="Verdana" pitchFamily="34" charset="0"/>
                        </a:rPr>
                        <a:t>Export</a:t>
                      </a:r>
                      <a:r>
                        <a:rPr lang="en-US" sz="1100" baseline="0" dirty="0">
                          <a:latin typeface="Verdana" pitchFamily="34" charset="0"/>
                          <a:ea typeface="Verdana" pitchFamily="34" charset="0"/>
                          <a:cs typeface="Verdana" pitchFamily="34" charset="0"/>
                        </a:rPr>
                        <a:t> prices</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May</a:t>
                      </a:r>
                    </a:p>
                  </a:txBody>
                  <a:tcPr anchor="ctr"/>
                </a:tc>
                <a:tc>
                  <a:txBody>
                    <a:bodyPr/>
                    <a:lstStyle/>
                    <a:p>
                      <a:pPr algn="r"/>
                      <a:r>
                        <a:rPr lang="en-US" sz="1100" dirty="0">
                          <a:latin typeface="Verdana" pitchFamily="34" charset="0"/>
                          <a:ea typeface="Verdana" pitchFamily="34" charset="0"/>
                          <a:cs typeface="Verdana" pitchFamily="34" charset="0"/>
                        </a:rPr>
                        <a:t>1.0%</a:t>
                      </a:r>
                    </a:p>
                  </a:txBody>
                  <a:tcPr anchor="ctr"/>
                </a:tc>
                <a:tc>
                  <a:txBody>
                    <a:bodyPr/>
                    <a:lstStyle/>
                    <a:p>
                      <a:pPr algn="r"/>
                      <a:r>
                        <a:rPr lang="en-US" sz="1100" dirty="0">
                          <a:latin typeface="Verdana" pitchFamily="34" charset="0"/>
                          <a:ea typeface="Verdana" pitchFamily="34" charset="0"/>
                          <a:cs typeface="Verdana" pitchFamily="34" charset="0"/>
                        </a:rPr>
                        <a:t>NA</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NA</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0.5%</a:t>
                      </a:r>
                    </a:p>
                  </a:txBody>
                  <a:tcPr anchor="ctr"/>
                </a:tc>
                <a:extLst>
                  <a:ext uri="{0D108BD9-81ED-4DB2-BD59-A6C34878D82A}">
                    <a16:rowId xmlns:a16="http://schemas.microsoft.com/office/drawing/2014/main" val="10001"/>
                  </a:ext>
                </a:extLst>
              </a:tr>
              <a:tr h="229880">
                <a:tc>
                  <a:txBody>
                    <a:bodyPr/>
                    <a:lstStyle/>
                    <a:p>
                      <a:r>
                        <a:rPr lang="en-US" sz="1100" dirty="0">
                          <a:latin typeface="Verdana" pitchFamily="34" charset="0"/>
                          <a:ea typeface="Verdana" pitchFamily="34" charset="0"/>
                          <a:cs typeface="Verdana" pitchFamily="34" charset="0"/>
                        </a:rPr>
                        <a:t>June 14</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8:30 AM</a:t>
                      </a:r>
                    </a:p>
                  </a:txBody>
                  <a:tcPr anchor="ctr"/>
                </a:tc>
                <a:tc>
                  <a:txBody>
                    <a:bodyPr/>
                    <a:lstStyle/>
                    <a:p>
                      <a:r>
                        <a:rPr lang="en-US" sz="1100" dirty="0">
                          <a:latin typeface="Verdana" pitchFamily="34" charset="0"/>
                          <a:ea typeface="Verdana" pitchFamily="34" charset="0"/>
                          <a:cs typeface="Verdana" pitchFamily="34" charset="0"/>
                        </a:rPr>
                        <a:t>Retail</a:t>
                      </a:r>
                      <a:r>
                        <a:rPr lang="en-US" sz="1100" baseline="0" dirty="0">
                          <a:latin typeface="Verdana" pitchFamily="34" charset="0"/>
                          <a:ea typeface="Verdana" pitchFamily="34" charset="0"/>
                          <a:cs typeface="Verdana" pitchFamily="34" charset="0"/>
                        </a:rPr>
                        <a:t> sales</a:t>
                      </a:r>
                      <a:endParaRPr lang="en-US" sz="1100" dirty="0">
                        <a:latin typeface="Verdana" pitchFamily="34" charset="0"/>
                        <a:ea typeface="Verdana" pitchFamily="34" charset="0"/>
                        <a:cs typeface="Verdan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May</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0.5%</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1.3%</a:t>
                      </a:r>
                    </a:p>
                  </a:txBody>
                  <a:tcPr anchor="ctr"/>
                </a:tc>
                <a:tc>
                  <a:txBody>
                    <a:bodyPr/>
                    <a:lstStyle/>
                    <a:p>
                      <a:pPr algn="r"/>
                      <a:r>
                        <a:rPr lang="en-US" sz="1100" dirty="0">
                          <a:latin typeface="Verdana" pitchFamily="34" charset="0"/>
                          <a:ea typeface="Verdana" pitchFamily="34" charset="0"/>
                          <a:cs typeface="Verdana" pitchFamily="34" charset="0"/>
                        </a:rPr>
                        <a:t>─</a:t>
                      </a:r>
                    </a:p>
                  </a:txBody>
                  <a:tcPr anchor="ctr"/>
                </a:tc>
                <a:extLst>
                  <a:ext uri="{0D108BD9-81ED-4DB2-BD59-A6C34878D82A}">
                    <a16:rowId xmlns:a16="http://schemas.microsoft.com/office/drawing/2014/main" val="10002"/>
                  </a:ext>
                </a:extLst>
              </a:tr>
              <a:tr h="378626">
                <a:tc>
                  <a:txBody>
                    <a:bodyPr/>
                    <a:lstStyle/>
                    <a:p>
                      <a:r>
                        <a:rPr lang="en-US" sz="1100" dirty="0">
                          <a:latin typeface="Verdana" pitchFamily="34" charset="0"/>
                          <a:ea typeface="Verdana" pitchFamily="34" charset="0"/>
                          <a:cs typeface="Verdana" pitchFamily="34" charset="0"/>
                        </a:rPr>
                        <a:t>June 14</a:t>
                      </a:r>
                    </a:p>
                  </a:txBody>
                  <a:tcPr anchor="ctr"/>
                </a:tc>
                <a:tc>
                  <a:txBody>
                    <a:bodyPr/>
                    <a:lstStyle/>
                    <a:p>
                      <a:r>
                        <a:rPr lang="en-US" sz="1100" dirty="0">
                          <a:latin typeface="Verdana" pitchFamily="34" charset="0"/>
                          <a:ea typeface="Verdana" pitchFamily="34" charset="0"/>
                          <a:cs typeface="Verdana" pitchFamily="34" charset="0"/>
                        </a:rPr>
                        <a:t>10</a:t>
                      </a:r>
                      <a:r>
                        <a:rPr lang="en-US" sz="1100" baseline="0" dirty="0">
                          <a:latin typeface="Verdana" pitchFamily="34" charset="0"/>
                          <a:ea typeface="Verdana" pitchFamily="34" charset="0"/>
                          <a:cs typeface="Verdana" pitchFamily="34" charset="0"/>
                        </a:rPr>
                        <a:t>:00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Business inventories</a:t>
                      </a:r>
                    </a:p>
                  </a:txBody>
                  <a:tcPr anchor="ctr"/>
                </a:tc>
                <a:tc>
                  <a:txBody>
                    <a:bodyPr/>
                    <a:lstStyle/>
                    <a:p>
                      <a:r>
                        <a:rPr lang="en-US" sz="1100" dirty="0">
                          <a:latin typeface="Verdana" pitchFamily="34" charset="0"/>
                          <a:ea typeface="Verdana" pitchFamily="34" charset="0"/>
                          <a:cs typeface="Verdana" pitchFamily="34" charset="0"/>
                        </a:rPr>
                        <a:t>Apr</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0.1%</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0.2%</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extLst>
                  <a:ext uri="{0D108BD9-81ED-4DB2-BD59-A6C34878D82A}">
                    <a16:rowId xmlns:a16="http://schemas.microsoft.com/office/drawing/2014/main" val="10003"/>
                  </a:ext>
                </a:extLst>
              </a:tr>
              <a:tr h="229880">
                <a:tc>
                  <a:txBody>
                    <a:bodyPr/>
                    <a:lstStyle/>
                    <a:p>
                      <a:r>
                        <a:rPr lang="en-US" sz="1100" dirty="0">
                          <a:latin typeface="Verdana" pitchFamily="34" charset="0"/>
                          <a:ea typeface="Verdana" pitchFamily="34" charset="0"/>
                          <a:cs typeface="Verdana" pitchFamily="34" charset="0"/>
                        </a:rPr>
                        <a:t>June 15</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8:30 AM</a:t>
                      </a:r>
                    </a:p>
                  </a:txBody>
                  <a:tcPr anchor="ctr"/>
                </a:tc>
                <a:tc>
                  <a:txBody>
                    <a:bodyPr/>
                    <a:lstStyle/>
                    <a:p>
                      <a:r>
                        <a:rPr lang="en-US" sz="1100" dirty="0">
                          <a:latin typeface="Verdana" pitchFamily="34" charset="0"/>
                          <a:ea typeface="Verdana" pitchFamily="34" charset="0"/>
                          <a:cs typeface="Verdana" pitchFamily="34" charset="0"/>
                        </a:rPr>
                        <a:t>PPI</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May</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tc>
                  <a:txBody>
                    <a:bodyPr/>
                    <a:lstStyle/>
                    <a:p>
                      <a:pPr algn="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0.2%</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   ─</a:t>
                      </a:r>
                    </a:p>
                  </a:txBody>
                  <a:tcPr anchor="ctr"/>
                </a:tc>
                <a:extLst>
                  <a:ext uri="{0D108BD9-81ED-4DB2-BD59-A6C34878D82A}">
                    <a16:rowId xmlns:a16="http://schemas.microsoft.com/office/drawing/2014/main" val="10004"/>
                  </a:ext>
                </a:extLst>
              </a:tr>
              <a:tr h="378626">
                <a:tc>
                  <a:txBody>
                    <a:bodyPr/>
                    <a:lstStyle/>
                    <a:p>
                      <a:r>
                        <a:rPr lang="en-US" sz="1100" dirty="0">
                          <a:latin typeface="Verdana" pitchFamily="34" charset="0"/>
                          <a:ea typeface="Verdana" pitchFamily="34" charset="0"/>
                          <a:cs typeface="Verdana" pitchFamily="34" charset="0"/>
                        </a:rPr>
                        <a:t>June 15</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8:30 AM</a:t>
                      </a:r>
                    </a:p>
                  </a:txBody>
                  <a:tcPr anchor="ctr"/>
                </a:tc>
                <a:tc>
                  <a:txBody>
                    <a:bodyPr/>
                    <a:lstStyle/>
                    <a:p>
                      <a:r>
                        <a:rPr lang="en-US" sz="1100" dirty="0">
                          <a:latin typeface="Verdana" pitchFamily="34" charset="0"/>
                          <a:ea typeface="Verdana" pitchFamily="34" charset="0"/>
                          <a:cs typeface="Verdana" pitchFamily="34" charset="0"/>
                        </a:rPr>
                        <a:t>Empire manufacturing</a:t>
                      </a:r>
                    </a:p>
                  </a:txBody>
                  <a:tcPr anchor="ctr"/>
                </a:tc>
                <a:tc>
                  <a:txBody>
                    <a:bodyPr/>
                    <a:lstStyle/>
                    <a:p>
                      <a:r>
                        <a:rPr lang="en-US" sz="1100" dirty="0">
                          <a:latin typeface="Verdana" pitchFamily="34" charset="0"/>
                          <a:ea typeface="Verdana" pitchFamily="34" charset="0"/>
                          <a:cs typeface="Verdana" pitchFamily="34" charset="0"/>
                        </a:rPr>
                        <a:t>June</a:t>
                      </a:r>
                    </a:p>
                  </a:txBody>
                  <a:tcPr anchor="ctr"/>
                </a:tc>
                <a:tc>
                  <a:txBody>
                    <a:bodyPr/>
                    <a:lstStyle/>
                    <a:p>
                      <a:pPr algn="r"/>
                      <a:r>
                        <a:rPr lang="en-US" sz="1100" dirty="0">
                          <a:latin typeface="Verdana" pitchFamily="34" charset="0"/>
                          <a:ea typeface="Verdana" pitchFamily="34" charset="0"/>
                          <a:cs typeface="Verdana" pitchFamily="34" charset="0"/>
                        </a:rPr>
                        <a:t>6.0</a:t>
                      </a:r>
                    </a:p>
                  </a:txBody>
                  <a:tcPr anchor="ctr"/>
                </a:tc>
                <a:tc>
                  <a:txBody>
                    <a:bodyPr/>
                    <a:lstStyle/>
                    <a:p>
                      <a:pPr algn="r"/>
                      <a:r>
                        <a:rPr lang="en-US" sz="1100" dirty="0">
                          <a:latin typeface="Verdana" pitchFamily="34" charset="0"/>
                          <a:ea typeface="Verdana" pitchFamily="34" charset="0"/>
                          <a:cs typeface="Verdana" pitchFamily="34" charset="0"/>
                        </a:rPr>
                        <a:t>-4.0</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-1.6</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-9.0</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a:t>
                      </a:r>
                    </a:p>
                  </a:txBody>
                  <a:tcPr anchor="ctr"/>
                </a:tc>
                <a:extLst>
                  <a:ext uri="{0D108BD9-81ED-4DB2-BD59-A6C34878D82A}">
                    <a16:rowId xmlns:a16="http://schemas.microsoft.com/office/drawing/2014/main" val="10005"/>
                  </a:ext>
                </a:extLst>
              </a:tr>
              <a:tr h="378626">
                <a:tc>
                  <a:txBody>
                    <a:bodyPr/>
                    <a:lstStyle/>
                    <a:p>
                      <a:r>
                        <a:rPr lang="en-US" sz="1100" dirty="0">
                          <a:latin typeface="Verdana" pitchFamily="34" charset="0"/>
                          <a:ea typeface="Verdana" pitchFamily="34" charset="0"/>
                          <a:cs typeface="Verdana" pitchFamily="34" charset="0"/>
                        </a:rPr>
                        <a:t>June 15</a:t>
                      </a:r>
                    </a:p>
                  </a:txBody>
                  <a:tcPr anchor="ctr"/>
                </a:tc>
                <a:tc>
                  <a:txBody>
                    <a:bodyPr/>
                    <a:lstStyle/>
                    <a:p>
                      <a:r>
                        <a:rPr lang="en-US" sz="1100" dirty="0">
                          <a:latin typeface="Verdana" pitchFamily="34" charset="0"/>
                          <a:ea typeface="Verdana" pitchFamily="34" charset="0"/>
                          <a:cs typeface="Verdana" pitchFamily="34" charset="0"/>
                        </a:rPr>
                        <a:t>9:15</a:t>
                      </a:r>
                      <a:r>
                        <a:rPr lang="en-US" sz="1100" baseline="0" dirty="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Industrial</a:t>
                      </a:r>
                      <a:r>
                        <a:rPr lang="en-US" sz="1100" baseline="0" dirty="0">
                          <a:latin typeface="Verdana" pitchFamily="34" charset="0"/>
                          <a:ea typeface="Verdana" pitchFamily="34" charset="0"/>
                          <a:cs typeface="Verdana" pitchFamily="34" charset="0"/>
                        </a:rPr>
                        <a:t> production</a:t>
                      </a:r>
                      <a:r>
                        <a:rPr lang="en-US" sz="1100" dirty="0">
                          <a:latin typeface="Verdana" pitchFamily="34" charset="0"/>
                          <a:ea typeface="Verdana" pitchFamily="34" charset="0"/>
                          <a:cs typeface="Verdana" pitchFamily="34" charset="0"/>
                        </a:rPr>
                        <a:t> </a:t>
                      </a:r>
                    </a:p>
                  </a:txBody>
                  <a:tcPr anchor="ctr"/>
                </a:tc>
                <a:tc>
                  <a:txBody>
                    <a:bodyPr/>
                    <a:lstStyle/>
                    <a:p>
                      <a:r>
                        <a:rPr lang="en-US" sz="1100" dirty="0">
                          <a:latin typeface="Verdana" pitchFamily="34" charset="0"/>
                          <a:ea typeface="Verdana" pitchFamily="34" charset="0"/>
                          <a:cs typeface="Verdana" pitchFamily="34" charset="0"/>
                        </a:rPr>
                        <a:t>May</a:t>
                      </a:r>
                    </a:p>
                  </a:txBody>
                  <a:tcPr anchor="ctr"/>
                </a:tc>
                <a:tc>
                  <a:txBody>
                    <a:bodyPr/>
                    <a:lstStyle/>
                    <a:p>
                      <a:pPr algn="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-0.1%</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0.6%</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0.7%</a:t>
                      </a:r>
                    </a:p>
                  </a:txBody>
                  <a:tcPr anchor="ctr"/>
                </a:tc>
                <a:extLst>
                  <a:ext uri="{0D108BD9-81ED-4DB2-BD59-A6C34878D82A}">
                    <a16:rowId xmlns:a16="http://schemas.microsoft.com/office/drawing/2014/main" val="10006"/>
                  </a:ext>
                </a:extLst>
              </a:tr>
              <a:tr h="229880">
                <a:tc>
                  <a:txBody>
                    <a:bodyPr/>
                    <a:lstStyle/>
                    <a:p>
                      <a:r>
                        <a:rPr lang="en-US" sz="1100" dirty="0">
                          <a:latin typeface="Verdana" pitchFamily="34" charset="0"/>
                          <a:ea typeface="Verdana" pitchFamily="34" charset="0"/>
                          <a:cs typeface="Verdana" pitchFamily="34" charset="0"/>
                        </a:rPr>
                        <a:t>June 15</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9:15</a:t>
                      </a:r>
                      <a:r>
                        <a:rPr lang="en-US" sz="1100" baseline="0" dirty="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Capacity utilization</a:t>
                      </a:r>
                    </a:p>
                  </a:txBody>
                  <a:tcPr anchor="ctr"/>
                </a:tc>
                <a:tc>
                  <a:txBody>
                    <a:bodyPr/>
                    <a:lstStyle/>
                    <a:p>
                      <a:r>
                        <a:rPr lang="en-US" sz="1100" dirty="0">
                          <a:latin typeface="Verdana" pitchFamily="34" charset="0"/>
                          <a:ea typeface="Verdana" pitchFamily="34" charset="0"/>
                          <a:cs typeface="Verdana" pitchFamily="34" charset="0"/>
                        </a:rPr>
                        <a:t>May</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74.9%</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75.1%</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75.2%</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75.3%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75.4%</a:t>
                      </a:r>
                    </a:p>
                  </a:txBody>
                  <a:tcPr anchor="ctr"/>
                </a:tc>
                <a:extLst>
                  <a:ext uri="{0D108BD9-81ED-4DB2-BD59-A6C34878D82A}">
                    <a16:rowId xmlns:a16="http://schemas.microsoft.com/office/drawing/2014/main" val="10007"/>
                  </a:ext>
                </a:extLst>
              </a:tr>
              <a:tr h="378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June 16</a:t>
                      </a:r>
                    </a:p>
                  </a:txBody>
                  <a:tcPr anchor="ctr"/>
                </a:tc>
                <a:tc>
                  <a:txBody>
                    <a:bodyPr/>
                    <a:lstStyle/>
                    <a:p>
                      <a:r>
                        <a:rPr lang="en-US" sz="1100" dirty="0">
                          <a:latin typeface="Verdana" pitchFamily="34" charset="0"/>
                          <a:ea typeface="Verdana" pitchFamily="34" charset="0"/>
                          <a:cs typeface="Verdana" pitchFamily="34" charset="0"/>
                        </a:rPr>
                        <a:t>8:30</a:t>
                      </a:r>
                      <a:r>
                        <a:rPr lang="en-US" sz="1100" baseline="0" dirty="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itchFamily="34" charset="0"/>
                          <a:ea typeface="Verdana" pitchFamily="34" charset="0"/>
                          <a:cs typeface="Verdana" pitchFamily="34" charset="0"/>
                        </a:rPr>
                        <a:t>CPI</a:t>
                      </a:r>
                    </a:p>
                  </a:txBody>
                  <a:tcPr anchor="ctr"/>
                </a:tc>
                <a:tc>
                  <a:txBody>
                    <a:bodyPr/>
                    <a:lstStyle/>
                    <a:p>
                      <a:r>
                        <a:rPr lang="en-US" sz="1100" dirty="0">
                          <a:latin typeface="Verdana" pitchFamily="34" charset="0"/>
                          <a:ea typeface="Verdana" pitchFamily="34" charset="0"/>
                          <a:cs typeface="Verdana" pitchFamily="34" charset="0"/>
                        </a:rPr>
                        <a:t>May</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0.2%</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0.3%</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0.4%</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   ─</a:t>
                      </a:r>
                    </a:p>
                  </a:txBody>
                  <a:tcPr anchor="ctr"/>
                </a:tc>
                <a:extLst>
                  <a:ext uri="{0D108BD9-81ED-4DB2-BD59-A6C34878D82A}">
                    <a16:rowId xmlns:a16="http://schemas.microsoft.com/office/drawing/2014/main" val="10008"/>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7509" y="136071"/>
            <a:ext cx="8759536" cy="944628"/>
          </a:xfrm>
        </p:spPr>
        <p:txBody>
          <a:bodyPr>
            <a:normAutofit/>
          </a:bodyPr>
          <a:lstStyle/>
          <a:p>
            <a:r>
              <a:rPr lang="en-US" altLang="en-US" dirty="0"/>
              <a:t>Economic Calendar (2 of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09565592"/>
              </p:ext>
            </p:extLst>
          </p:nvPr>
        </p:nvGraphicFramePr>
        <p:xfrm>
          <a:off x="337458" y="1524000"/>
          <a:ext cx="8501742" cy="1808052"/>
        </p:xfrm>
        <a:graphic>
          <a:graphicData uri="http://schemas.openxmlformats.org/drawingml/2006/table">
            <a:tbl>
              <a:tblPr firstRow="1" bandRow="1">
                <a:tableStyleId>{5940675A-B579-460E-94D1-54222C63F5DA}</a:tableStyleId>
              </a:tblPr>
              <a:tblGrid>
                <a:gridCol w="736215">
                  <a:extLst>
                    <a:ext uri="{9D8B030D-6E8A-4147-A177-3AD203B41FA5}">
                      <a16:colId xmlns:a16="http://schemas.microsoft.com/office/drawing/2014/main" val="20000"/>
                    </a:ext>
                  </a:extLst>
                </a:gridCol>
                <a:gridCol w="961447">
                  <a:extLst>
                    <a:ext uri="{9D8B030D-6E8A-4147-A177-3AD203B41FA5}">
                      <a16:colId xmlns:a16="http://schemas.microsoft.com/office/drawing/2014/main" val="20001"/>
                    </a:ext>
                  </a:extLst>
                </a:gridCol>
                <a:gridCol w="1405191">
                  <a:extLst>
                    <a:ext uri="{9D8B030D-6E8A-4147-A177-3AD203B41FA5}">
                      <a16:colId xmlns:a16="http://schemas.microsoft.com/office/drawing/2014/main" val="20002"/>
                    </a:ext>
                  </a:extLst>
                </a:gridCol>
                <a:gridCol w="591659">
                  <a:extLst>
                    <a:ext uri="{9D8B030D-6E8A-4147-A177-3AD203B41FA5}">
                      <a16:colId xmlns:a16="http://schemas.microsoft.com/office/drawing/2014/main" val="20003"/>
                    </a:ext>
                  </a:extLst>
                </a:gridCol>
                <a:gridCol w="813531">
                  <a:extLst>
                    <a:ext uri="{9D8B030D-6E8A-4147-A177-3AD203B41FA5}">
                      <a16:colId xmlns:a16="http://schemas.microsoft.com/office/drawing/2014/main" val="20004"/>
                    </a:ext>
                  </a:extLst>
                </a:gridCol>
                <a:gridCol w="961447">
                  <a:extLst>
                    <a:ext uri="{9D8B030D-6E8A-4147-A177-3AD203B41FA5}">
                      <a16:colId xmlns:a16="http://schemas.microsoft.com/office/drawing/2014/main" val="20005"/>
                    </a:ext>
                  </a:extLst>
                </a:gridCol>
                <a:gridCol w="887489">
                  <a:extLst>
                    <a:ext uri="{9D8B030D-6E8A-4147-A177-3AD203B41FA5}">
                      <a16:colId xmlns:a16="http://schemas.microsoft.com/office/drawing/2014/main" val="20006"/>
                    </a:ext>
                  </a:extLst>
                </a:gridCol>
                <a:gridCol w="887489">
                  <a:extLst>
                    <a:ext uri="{9D8B030D-6E8A-4147-A177-3AD203B41FA5}">
                      <a16:colId xmlns:a16="http://schemas.microsoft.com/office/drawing/2014/main" val="20007"/>
                    </a:ext>
                  </a:extLst>
                </a:gridCol>
                <a:gridCol w="1257274">
                  <a:extLst>
                    <a:ext uri="{9D8B030D-6E8A-4147-A177-3AD203B41FA5}">
                      <a16:colId xmlns:a16="http://schemas.microsoft.com/office/drawing/2014/main" val="20008"/>
                    </a:ext>
                  </a:extLst>
                </a:gridCol>
              </a:tblGrid>
              <a:tr h="368492">
                <a:tc>
                  <a:txBody>
                    <a:bodyPr/>
                    <a:lstStyle/>
                    <a:p>
                      <a:pPr algn="ctr"/>
                      <a:r>
                        <a:rPr lang="en-US" sz="1100" b="1" dirty="0">
                          <a:latin typeface="Verdana" pitchFamily="34" charset="0"/>
                          <a:ea typeface="Verdana" pitchFamily="34" charset="0"/>
                          <a:cs typeface="Verdana" pitchFamily="34" charset="0"/>
                        </a:rPr>
                        <a:t>Date</a:t>
                      </a:r>
                    </a:p>
                  </a:txBody>
                  <a:tcPr anchor="ctr"/>
                </a:tc>
                <a:tc>
                  <a:txBody>
                    <a:bodyPr/>
                    <a:lstStyle/>
                    <a:p>
                      <a:pPr algn="ctr"/>
                      <a:r>
                        <a:rPr lang="en-US" sz="1100" b="1">
                          <a:latin typeface="Verdana" pitchFamily="34" charset="0"/>
                          <a:ea typeface="Verdana" pitchFamily="34" charset="0"/>
                          <a:cs typeface="Verdana" pitchFamily="34" charset="0"/>
                        </a:rPr>
                        <a:t>Time (ET)</a:t>
                      </a:r>
                      <a:endParaRPr lang="en-US" sz="1100" b="1" dirty="0">
                        <a:latin typeface="Verdana" pitchFamily="34" charset="0"/>
                        <a:ea typeface="Verdana" pitchFamily="34" charset="0"/>
                        <a:cs typeface="Verdana" pitchFamily="34" charset="0"/>
                      </a:endParaRPr>
                    </a:p>
                  </a:txBody>
                  <a:tcPr anchor="ctr"/>
                </a:tc>
                <a:tc>
                  <a:txBody>
                    <a:bodyPr/>
                    <a:lstStyle/>
                    <a:p>
                      <a:pPr algn="ctr"/>
                      <a:r>
                        <a:rPr lang="en-US" sz="1100" b="1" dirty="0">
                          <a:latin typeface="Verdana" pitchFamily="34" charset="0"/>
                          <a:ea typeface="Verdana" pitchFamily="34" charset="0"/>
                          <a:cs typeface="Verdana" pitchFamily="34" charset="0"/>
                        </a:rPr>
                        <a:t>Statistic</a:t>
                      </a:r>
                    </a:p>
                  </a:txBody>
                  <a:tcPr anchor="ctr"/>
                </a:tc>
                <a:tc>
                  <a:txBody>
                    <a:bodyPr/>
                    <a:lstStyle/>
                    <a:p>
                      <a:pPr algn="ctr"/>
                      <a:r>
                        <a:rPr lang="en-US" sz="1100" b="1" dirty="0">
                          <a:latin typeface="Verdana" pitchFamily="34" charset="0"/>
                          <a:ea typeface="Verdana" pitchFamily="34" charset="0"/>
                          <a:cs typeface="Verdana" pitchFamily="34" charset="0"/>
                        </a:rPr>
                        <a:t>For</a:t>
                      </a:r>
                    </a:p>
                  </a:txBody>
                  <a:tcPr anchor="ctr"/>
                </a:tc>
                <a:tc>
                  <a:txBody>
                    <a:bodyPr/>
                    <a:lstStyle/>
                    <a:p>
                      <a:pPr algn="ctr"/>
                      <a:r>
                        <a:rPr lang="en-US" sz="1100" b="1" dirty="0">
                          <a:latin typeface="Verdana" pitchFamily="34" charset="0"/>
                          <a:ea typeface="Verdana" pitchFamily="34" charset="0"/>
                          <a:cs typeface="Verdana" pitchFamily="34" charset="0"/>
                        </a:rPr>
                        <a:t>Actual</a:t>
                      </a:r>
                    </a:p>
                  </a:txBody>
                  <a:tcPr anchor="ctr"/>
                </a:tc>
                <a:tc>
                  <a:txBody>
                    <a:bodyPr/>
                    <a:lstStyle/>
                    <a:p>
                      <a:pPr algn="ctr"/>
                      <a:r>
                        <a:rPr lang="en-US" sz="1100" b="1" dirty="0">
                          <a:latin typeface="Verdana" pitchFamily="34" charset="0"/>
                          <a:ea typeface="Verdana" pitchFamily="34" charset="0"/>
                          <a:cs typeface="Verdana" pitchFamily="34" charset="0"/>
                        </a:rPr>
                        <a:t>Briefing Forecast</a:t>
                      </a:r>
                    </a:p>
                  </a:txBody>
                  <a:tcPr anchor="ctr"/>
                </a:tc>
                <a:tc>
                  <a:txBody>
                    <a:bodyPr/>
                    <a:lstStyle/>
                    <a:p>
                      <a:pPr algn="ctr"/>
                      <a:r>
                        <a:rPr lang="en-US" sz="1100" b="1" dirty="0">
                          <a:latin typeface="Verdana" pitchFamily="34" charset="0"/>
                          <a:ea typeface="Verdana" pitchFamily="34" charset="0"/>
                          <a:cs typeface="Verdana" pitchFamily="34" charset="0"/>
                        </a:rPr>
                        <a:t>Market Expects</a:t>
                      </a:r>
                    </a:p>
                  </a:txBody>
                  <a:tcPr anchor="ctr"/>
                </a:tc>
                <a:tc>
                  <a:txBody>
                    <a:bodyPr/>
                    <a:lstStyle/>
                    <a:p>
                      <a:pPr algn="ctr"/>
                      <a:r>
                        <a:rPr lang="en-US" sz="1100" b="1" dirty="0">
                          <a:latin typeface="Verdana" pitchFamily="34" charset="0"/>
                          <a:ea typeface="Verdana" pitchFamily="34" charset="0"/>
                          <a:cs typeface="Verdana" pitchFamily="34" charset="0"/>
                        </a:rPr>
                        <a:t>Prior</a:t>
                      </a:r>
                    </a:p>
                  </a:txBody>
                  <a:tcPr anchor="ctr"/>
                </a:tc>
                <a:tc>
                  <a:txBody>
                    <a:bodyPr/>
                    <a:lstStyle/>
                    <a:p>
                      <a:pPr algn="ctr"/>
                      <a:r>
                        <a:rPr lang="en-US" sz="1100" b="1" dirty="0">
                          <a:latin typeface="Verdana" pitchFamily="34" charset="0"/>
                          <a:ea typeface="Verdana" pitchFamily="34" charset="0"/>
                          <a:cs typeface="Verdana" pitchFamily="34" charset="0"/>
                        </a:rPr>
                        <a:t>Revised From</a:t>
                      </a:r>
                    </a:p>
                  </a:txBody>
                  <a:tcPr anchor="ctr"/>
                </a:tc>
                <a:extLst>
                  <a:ext uri="{0D108BD9-81ED-4DB2-BD59-A6C34878D82A}">
                    <a16:rowId xmlns:a16="http://schemas.microsoft.com/office/drawing/2014/main" val="10000"/>
                  </a:ext>
                </a:extLst>
              </a:tr>
              <a:tr h="325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June 16</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Verdana" pitchFamily="34" charset="0"/>
                          <a:ea typeface="Verdana" pitchFamily="34" charset="0"/>
                          <a:cs typeface="Verdana" pitchFamily="34" charset="0"/>
                        </a:rPr>
                        <a:t>8:30</a:t>
                      </a:r>
                      <a:r>
                        <a:rPr lang="en-US" sz="1100" baseline="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Continuing claims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06/04</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2157K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NA</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NA</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2112K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2095K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3684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June 16</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Verdana" pitchFamily="34" charset="0"/>
                          <a:ea typeface="Verdana" pitchFamily="34" charset="0"/>
                          <a:cs typeface="Verdana" pitchFamily="34" charset="0"/>
                        </a:rPr>
                        <a:t>8:30</a:t>
                      </a:r>
                      <a:r>
                        <a:rPr lang="en-US" sz="1100" baseline="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Current account balance</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Q1</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-$124.8B</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-$124.8B</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-$125.4B</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-$113.4B</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-$125.3B</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263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June 17</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a:latin typeface="Verdana" pitchFamily="34" charset="0"/>
                          <a:ea typeface="Verdana" pitchFamily="34" charset="0"/>
                          <a:cs typeface="Verdana" pitchFamily="34" charset="0"/>
                        </a:rPr>
                        <a:t>8:30</a:t>
                      </a:r>
                      <a:r>
                        <a:rPr lang="en-US" sz="1100" baseline="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Housing starts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May</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1164K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1150K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1150K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1167K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1172K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263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June 17</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itchFamily="34" charset="0"/>
                          <a:ea typeface="Verdana" pitchFamily="34" charset="0"/>
                          <a:cs typeface="Verdana" pitchFamily="34" charset="0"/>
                        </a:rPr>
                        <a:t>8:30</a:t>
                      </a:r>
                      <a:r>
                        <a:rPr lang="en-US" sz="1100" baseline="0" dirty="0">
                          <a:latin typeface="Verdana" pitchFamily="34" charset="0"/>
                          <a:ea typeface="Verdana" pitchFamily="34" charset="0"/>
                          <a:cs typeface="Verdana" pitchFamily="34" charset="0"/>
                        </a:rPr>
                        <a:t> AM</a:t>
                      </a:r>
                      <a:endParaRPr lang="en-US" sz="1100" dirty="0">
                        <a:latin typeface="Verdana" pitchFamily="34" charset="0"/>
                        <a:ea typeface="Verdana" pitchFamily="34" charset="0"/>
                        <a:cs typeface="Verdana" pitchFamily="34" charset="0"/>
                      </a:endParaRPr>
                    </a:p>
                  </a:txBody>
                  <a:tcPr anchor="ctr"/>
                </a:tc>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Building</a:t>
                      </a:r>
                      <a:r>
                        <a:rPr lang="en-US" sz="1100" baseline="0" dirty="0">
                          <a:latin typeface="Verdana" panose="020B0604030504040204" pitchFamily="34" charset="0"/>
                          <a:ea typeface="Verdana" panose="020B0604030504040204" pitchFamily="34" charset="0"/>
                          <a:cs typeface="Verdana" panose="020B0604030504040204" pitchFamily="34" charset="0"/>
                        </a:rPr>
                        <a:t> permits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May</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1138K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1144K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1150K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113</a:t>
                      </a:r>
                      <a:r>
                        <a:rPr lang="en-IN" sz="1100" dirty="0">
                          <a:latin typeface="Verdana" panose="020B0604030504040204" pitchFamily="34" charset="0"/>
                          <a:ea typeface="Verdana" panose="020B0604030504040204" pitchFamily="34" charset="0"/>
                          <a:cs typeface="Verdana" panose="020B0604030504040204" pitchFamily="34" charset="0"/>
                        </a:rPr>
                        <a:t>0K</a:t>
                      </a:r>
                      <a:endParaRPr lang="en-US"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1116K</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bl>
          </a:graphicData>
        </a:graphic>
      </p:graphicFrame>
      <p:sp>
        <p:nvSpPr>
          <p:cNvPr id="9" name="Content Placeholder 8"/>
          <p:cNvSpPr>
            <a:spLocks noGrp="1"/>
          </p:cNvSpPr>
          <p:nvPr>
            <p:ph sz="quarter" idx="12"/>
          </p:nvPr>
        </p:nvSpPr>
        <p:spPr>
          <a:xfrm>
            <a:off x="342585" y="3553691"/>
            <a:ext cx="8572815" cy="1246909"/>
          </a:xfrm>
        </p:spPr>
        <p:txBody>
          <a:bodyPr/>
          <a:lstStyle/>
          <a:p>
            <a:pPr marL="0" indent="0">
              <a:buNone/>
            </a:pPr>
            <a:r>
              <a:rPr lang="en-US" sz="2400" b="1" dirty="0"/>
              <a:t>Figure 17.4 </a:t>
            </a:r>
            <a:r>
              <a:rPr lang="en-US" altLang="en-US" sz="2400" dirty="0"/>
              <a:t>Economic Calendar at yahoo!, week of June 14, 2016</a:t>
            </a:r>
          </a:p>
          <a:p>
            <a:pPr marL="0" indent="0">
              <a:buNone/>
            </a:pPr>
            <a:r>
              <a:rPr lang="en-US" sz="1600" dirty="0"/>
              <a:t>Source: </a:t>
            </a:r>
            <a:r>
              <a:rPr lang="en-US" altLang="en-US" sz="1600" dirty="0"/>
              <a:t>yahoo!, Finance, Earnings Calendar, biz.yahoo.com, June 20, 2016.</a:t>
            </a:r>
            <a:endParaRPr lang="en-IN"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lstStyle/>
          <a:p>
            <a:r>
              <a:rPr lang="en-US" altLang="en-US" dirty="0"/>
              <a:t>Industry Analysis</a:t>
            </a:r>
            <a:endParaRPr lang="en-IN" dirty="0"/>
          </a:p>
        </p:txBody>
      </p:sp>
      <p:sp>
        <p:nvSpPr>
          <p:cNvPr id="8" name="Content Placeholder 7"/>
          <p:cNvSpPr>
            <a:spLocks noGrp="1"/>
          </p:cNvSpPr>
          <p:nvPr>
            <p:ph sz="quarter" idx="10"/>
          </p:nvPr>
        </p:nvSpPr>
        <p:spPr>
          <a:xfrm>
            <a:off x="293370" y="1355271"/>
            <a:ext cx="8545830" cy="3962400"/>
          </a:xfrm>
        </p:spPr>
        <p:txBody>
          <a:bodyPr/>
          <a:lstStyle/>
          <a:p>
            <a:r>
              <a:rPr lang="en-US" altLang="en-US" dirty="0"/>
              <a:t>Similar to an ailing macro economy, it is unusual for a firm in a troubled industry to perform well</a:t>
            </a:r>
          </a:p>
          <a:p>
            <a:r>
              <a:rPr lang="en-US" altLang="en-US" dirty="0"/>
              <a:t>Economic performance can vary widely across industries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55864" y="150644"/>
            <a:ext cx="8759536" cy="944628"/>
          </a:xfrm>
        </p:spPr>
        <p:txBody>
          <a:bodyPr>
            <a:noAutofit/>
          </a:bodyPr>
          <a:lstStyle/>
          <a:p>
            <a:r>
              <a:rPr lang="en-US" altLang="en-US" dirty="0"/>
              <a:t>The Global Economy (1 of 2)</a:t>
            </a:r>
          </a:p>
        </p:txBody>
      </p:sp>
      <p:sp>
        <p:nvSpPr>
          <p:cNvPr id="13" name="Content Placeholder 12"/>
          <p:cNvSpPr>
            <a:spLocks noGrp="1"/>
          </p:cNvSpPr>
          <p:nvPr>
            <p:ph sz="quarter" idx="10"/>
          </p:nvPr>
        </p:nvSpPr>
        <p:spPr>
          <a:xfrm>
            <a:off x="304800" y="1338942"/>
            <a:ext cx="8458200" cy="4038600"/>
          </a:xfrm>
        </p:spPr>
        <p:txBody>
          <a:bodyPr/>
          <a:lstStyle/>
          <a:p>
            <a:pPr>
              <a:spcBef>
                <a:spcPts val="600"/>
              </a:spcBef>
            </a:pPr>
            <a:r>
              <a:rPr lang="en-US" altLang="en-US" dirty="0"/>
              <a:t>International economy affects firm prospects</a:t>
            </a:r>
          </a:p>
          <a:p>
            <a:pPr>
              <a:spcBef>
                <a:spcPts val="600"/>
              </a:spcBef>
            </a:pPr>
            <a:r>
              <a:rPr lang="en-US" altLang="en-US" dirty="0"/>
              <a:t>Performance in countries and regions can be highly variable</a:t>
            </a:r>
          </a:p>
          <a:p>
            <a:pPr>
              <a:spcBef>
                <a:spcPts val="600"/>
              </a:spcBef>
            </a:pPr>
            <a:r>
              <a:rPr lang="en-US" altLang="en-US" dirty="0"/>
              <a:t>Harder for businesses to succeed in contracting economies than in expanding ones</a:t>
            </a:r>
          </a:p>
        </p:txBody>
      </p:sp>
    </p:spTree>
    <p:extLst>
      <p:ext uri="{BB962C8B-B14F-4D97-AF65-F5344CB8AC3E}">
        <p14:creationId xmlns:p14="http://schemas.microsoft.com/office/powerpoint/2010/main" val="344490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01387"/>
            <a:ext cx="8759536" cy="795975"/>
          </a:xfrm>
        </p:spPr>
        <p:txBody>
          <a:bodyPr/>
          <a:lstStyle/>
          <a:p>
            <a:r>
              <a:rPr lang="en-US" altLang="en-US" dirty="0"/>
              <a:t>Return on Equity, 2015-2016</a:t>
            </a:r>
            <a:endParaRPr lang="en-IN" dirty="0"/>
          </a:p>
        </p:txBody>
      </p:sp>
      <p:pic>
        <p:nvPicPr>
          <p:cNvPr id="11" name="Picture 10" descr="Reproduced Figure 17.5 from the text. Bar graph illustrates return on equity (as a percentage) for 20 industrie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14500" y="1164259"/>
            <a:ext cx="5715000" cy="4626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Industry Stock Price Performance, </a:t>
            </a:r>
            <a:br>
              <a:rPr lang="en-US" altLang="en-US" dirty="0"/>
            </a:br>
            <a:r>
              <a:rPr lang="en-US" altLang="en-US" dirty="0"/>
              <a:t>2012 vs. 2016</a:t>
            </a:r>
            <a:endParaRPr lang="en-US" dirty="0"/>
          </a:p>
        </p:txBody>
      </p:sp>
      <p:pic>
        <p:nvPicPr>
          <p:cNvPr id="7" name="Picture 6" descr="Reproduced Figure 17.6 from the text. Bar graph illustrates rate of return (as a percentage) for the same 20 industries in the previous figure."/>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b="11338"/>
          <a:stretch/>
        </p:blipFill>
        <p:spPr bwMode="auto">
          <a:xfrm>
            <a:off x="1926774" y="1506992"/>
            <a:ext cx="5264727" cy="4208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lstStyle/>
          <a:p>
            <a:r>
              <a:rPr lang="en-US" altLang="en-US" dirty="0"/>
              <a:t>Defining an Industry</a:t>
            </a:r>
            <a:endParaRPr lang="en-IN" dirty="0"/>
          </a:p>
        </p:txBody>
      </p:sp>
      <p:sp>
        <p:nvSpPr>
          <p:cNvPr id="8" name="Content Placeholder 7"/>
          <p:cNvSpPr>
            <a:spLocks noGrp="1"/>
          </p:cNvSpPr>
          <p:nvPr>
            <p:ph sz="quarter" idx="10"/>
          </p:nvPr>
        </p:nvSpPr>
        <p:spPr>
          <a:xfrm>
            <a:off x="304800" y="1344386"/>
            <a:ext cx="8458200" cy="4370613"/>
          </a:xfrm>
        </p:spPr>
        <p:txBody>
          <a:bodyPr/>
          <a:lstStyle/>
          <a:p>
            <a:r>
              <a:rPr lang="en-US" altLang="en-US" dirty="0"/>
              <a:t>North American Industry Classification System, or NAICS codes</a:t>
            </a:r>
          </a:p>
          <a:p>
            <a:r>
              <a:rPr lang="en-US" altLang="en-US" dirty="0"/>
              <a:t>Firms with the same four-digit NAICS codes are commonly taken to be in the same industry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80118"/>
            <a:ext cx="8759536" cy="1106424"/>
          </a:xfrm>
        </p:spPr>
        <p:txBody>
          <a:bodyPr>
            <a:noAutofit/>
          </a:bodyPr>
          <a:lstStyle/>
          <a:p>
            <a:r>
              <a:rPr lang="en-US" dirty="0"/>
              <a:t>Table 17.5 </a:t>
            </a:r>
            <a:r>
              <a:rPr lang="en-US" altLang="en-US" dirty="0"/>
              <a:t>Examples of NAICS Industry Codes</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1837203735"/>
              </p:ext>
            </p:extLst>
          </p:nvPr>
        </p:nvGraphicFramePr>
        <p:xfrm>
          <a:off x="457200" y="1600200"/>
          <a:ext cx="8229600" cy="3352800"/>
        </p:xfrm>
        <a:graphic>
          <a:graphicData uri="http://schemas.openxmlformats.org/drawingml/2006/table">
            <a:tbl>
              <a:tblPr firstRow="1" bandRow="1">
                <a:tableStyleId>{5940675A-B579-460E-94D1-54222C63F5DA}</a:tableStyleId>
              </a:tblPr>
              <a:tblGrid>
                <a:gridCol w="2160270">
                  <a:extLst>
                    <a:ext uri="{9D8B030D-6E8A-4147-A177-3AD203B41FA5}">
                      <a16:colId xmlns:a16="http://schemas.microsoft.com/office/drawing/2014/main" val="20000"/>
                    </a:ext>
                  </a:extLst>
                </a:gridCol>
                <a:gridCol w="6069330">
                  <a:extLst>
                    <a:ext uri="{9D8B030D-6E8A-4147-A177-3AD203B41FA5}">
                      <a16:colId xmlns:a16="http://schemas.microsoft.com/office/drawing/2014/main" val="20001"/>
                    </a:ext>
                  </a:extLst>
                </a:gridCol>
              </a:tblGrid>
              <a:tr h="284018">
                <a:tc>
                  <a:txBody>
                    <a:bodyPr/>
                    <a:lstStyle/>
                    <a:p>
                      <a:pPr algn="ctr"/>
                      <a:r>
                        <a:rPr lang="en-US" sz="1400" b="1" dirty="0">
                          <a:latin typeface="Verdana" panose="020B0604030504040204" pitchFamily="34" charset="0"/>
                          <a:ea typeface="Verdana" panose="020B0604030504040204" pitchFamily="34" charset="0"/>
                          <a:cs typeface="Verdana" panose="020B0604030504040204" pitchFamily="34" charset="0"/>
                        </a:rPr>
                        <a:t>NAICS Code</a:t>
                      </a:r>
                      <a:endParaRPr lang="en-IN" sz="1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400" b="1" dirty="0">
                          <a:latin typeface="Verdana" panose="020B0604030504040204" pitchFamily="34" charset="0"/>
                          <a:ea typeface="Verdana" panose="020B0604030504040204" pitchFamily="34" charset="0"/>
                          <a:cs typeface="Verdana" panose="020B0604030504040204" pitchFamily="34" charset="0"/>
                        </a:rPr>
                        <a:t>NAICS Title</a:t>
                      </a:r>
                      <a:endParaRPr lang="en-IN" sz="1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0"/>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Construction of Buildings</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2361</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Residential Building 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23611</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Residential Building 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236115</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New</a:t>
                      </a:r>
                      <a:r>
                        <a:rPr lang="en-US" sz="1400" baseline="0" dirty="0">
                          <a:latin typeface="Verdana" panose="020B0604030504040204" pitchFamily="34" charset="0"/>
                          <a:ea typeface="Verdana" panose="020B0604030504040204" pitchFamily="34" charset="0"/>
                          <a:cs typeface="Verdana" panose="020B0604030504040204" pitchFamily="34" charset="0"/>
                        </a:rPr>
                        <a:t> S</a:t>
                      </a:r>
                      <a:r>
                        <a:rPr lang="en-US" sz="1400" dirty="0">
                          <a:latin typeface="Verdana" panose="020B0604030504040204" pitchFamily="34" charset="0"/>
                          <a:ea typeface="Verdana" panose="020B0604030504040204" pitchFamily="34" charset="0"/>
                          <a:cs typeface="Verdana" panose="020B0604030504040204" pitchFamily="34" charset="0"/>
                        </a:rPr>
                        <a:t>ingle-Family</a:t>
                      </a:r>
                      <a:r>
                        <a:rPr lang="en-US" sz="1400" baseline="0" dirty="0">
                          <a:latin typeface="Verdana" panose="020B0604030504040204" pitchFamily="34" charset="0"/>
                          <a:ea typeface="Verdana" panose="020B0604030504040204" pitchFamily="34" charset="0"/>
                          <a:cs typeface="Verdana" panose="020B0604030504040204" pitchFamily="34" charset="0"/>
                        </a:rPr>
                        <a:t> Housing Construction</a:t>
                      </a:r>
                      <a:r>
                        <a:rPr lang="en-US" sz="1400" dirty="0">
                          <a:latin typeface="Verdana" panose="020B0604030504040204" pitchFamily="34" charset="0"/>
                          <a:ea typeface="Verdana" panose="020B0604030504040204" pitchFamily="34" charset="0"/>
                          <a:cs typeface="Verdana" panose="020B0604030504040204" pitchFamily="34" charset="0"/>
                        </a:rPr>
                        <a:t> </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5"/>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236116</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New Multifamily Housing </a:t>
                      </a:r>
                      <a:r>
                        <a:rPr lang="en-US" sz="1400" baseline="0" dirty="0">
                          <a:latin typeface="Verdana" panose="020B0604030504040204" pitchFamily="34" charset="0"/>
                          <a:ea typeface="Verdana" panose="020B0604030504040204" pitchFamily="34" charset="0"/>
                          <a:cs typeface="Verdana" panose="020B0604030504040204" pitchFamily="34" charset="0"/>
                        </a:rPr>
                        <a:t>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6"/>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236118</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Residential Remodelers</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7"/>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2362</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Nonresidential Building 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8"/>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23621</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Industrial Building 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9"/>
                  </a:ext>
                </a:extLst>
              </a:tr>
              <a:tr h="284018">
                <a:tc>
                  <a:txBody>
                    <a:bodyPr/>
                    <a:lstStyle/>
                    <a:p>
                      <a:r>
                        <a:rPr lang="en-US" sz="1400" dirty="0">
                          <a:latin typeface="Verdana" panose="020B0604030504040204" pitchFamily="34" charset="0"/>
                          <a:ea typeface="Verdana" panose="020B0604030504040204" pitchFamily="34" charset="0"/>
                          <a:cs typeface="Verdana" panose="020B0604030504040204" pitchFamily="34" charset="0"/>
                        </a:rPr>
                        <a:t>23622</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cs typeface="Verdana" panose="020B0604030504040204" pitchFamily="34" charset="0"/>
                        </a:rPr>
                        <a:t>Commercial and Institutional</a:t>
                      </a:r>
                      <a:r>
                        <a:rPr lang="en-US" sz="1400" baseline="0" dirty="0">
                          <a:latin typeface="Verdana" panose="020B0604030504040204" pitchFamily="34" charset="0"/>
                          <a:ea typeface="Verdana" panose="020B0604030504040204" pitchFamily="34" charset="0"/>
                          <a:cs typeface="Verdana" panose="020B0604030504040204" pitchFamily="34" charset="0"/>
                        </a:rPr>
                        <a:t> </a:t>
                      </a:r>
                      <a:r>
                        <a:rPr lang="en-US" sz="1400" dirty="0">
                          <a:latin typeface="Verdana" panose="020B0604030504040204" pitchFamily="34" charset="0"/>
                          <a:ea typeface="Verdana" panose="020B0604030504040204" pitchFamily="34" charset="0"/>
                          <a:cs typeface="Verdana" panose="020B0604030504040204" pitchFamily="34" charset="0"/>
                        </a:rPr>
                        <a:t>Building Construction</a:t>
                      </a:r>
                      <a:endParaRPr lang="en-IN" sz="14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22578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36071"/>
            <a:ext cx="8759536" cy="1066800"/>
          </a:xfrm>
        </p:spPr>
        <p:txBody>
          <a:bodyPr>
            <a:noAutofit/>
          </a:bodyPr>
          <a:lstStyle/>
          <a:p>
            <a:r>
              <a:rPr lang="en-US" altLang="en-US" dirty="0"/>
              <a:t>Sensitivity to the Business Cycle</a:t>
            </a:r>
            <a:br>
              <a:rPr lang="en-US" altLang="en-US" dirty="0"/>
            </a:br>
            <a:r>
              <a:rPr lang="en-US" altLang="en-US" dirty="0"/>
              <a:t>(1 of 3)</a:t>
            </a:r>
            <a:endParaRPr lang="en-IN" dirty="0"/>
          </a:p>
        </p:txBody>
      </p:sp>
      <p:sp>
        <p:nvSpPr>
          <p:cNvPr id="8" name="Content Placeholder 7"/>
          <p:cNvSpPr>
            <a:spLocks noGrp="1"/>
          </p:cNvSpPr>
          <p:nvPr>
            <p:ph sz="quarter" idx="10"/>
          </p:nvPr>
        </p:nvSpPr>
        <p:spPr>
          <a:xfrm>
            <a:off x="304800" y="1355271"/>
            <a:ext cx="8458200" cy="4419600"/>
          </a:xfrm>
        </p:spPr>
        <p:txBody>
          <a:bodyPr/>
          <a:lstStyle/>
          <a:p>
            <a:pPr marL="0" indent="0">
              <a:buNone/>
            </a:pPr>
            <a:r>
              <a:rPr lang="en-US" altLang="en-US" dirty="0"/>
              <a:t>Three factors determine a firm’s sensitivity to the business cycle:</a:t>
            </a:r>
          </a:p>
          <a:p>
            <a:pPr marL="512763" indent="-512763">
              <a:buFont typeface="+mj-lt"/>
              <a:buAutoNum type="arabicPeriod"/>
            </a:pPr>
            <a:r>
              <a:rPr lang="en-US" altLang="en-US" dirty="0"/>
              <a:t>Sensitivity of sales</a:t>
            </a:r>
          </a:p>
          <a:p>
            <a:pPr marL="850900" lvl="1" indent="-347663"/>
            <a:r>
              <a:rPr lang="en-US" altLang="en-US" dirty="0"/>
              <a:t>Necessities vs. discretionary goods</a:t>
            </a:r>
          </a:p>
          <a:p>
            <a:pPr marL="850900" lvl="1" indent="-347663"/>
            <a:r>
              <a:rPr lang="en-US" altLang="en-US" dirty="0"/>
              <a:t>Items that are not sensitive to income levels (such as tobacco and movies) vs. items that are, (such as machine tools, steel, autos)</a:t>
            </a:r>
          </a:p>
        </p:txBody>
      </p:sp>
    </p:spTree>
    <p:extLst>
      <p:ext uri="{BB962C8B-B14F-4D97-AF65-F5344CB8AC3E}">
        <p14:creationId xmlns:p14="http://schemas.microsoft.com/office/powerpoint/2010/main" val="3326939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529"/>
            <a:ext cx="8759536" cy="1143000"/>
          </a:xfrm>
        </p:spPr>
        <p:txBody>
          <a:bodyPr>
            <a:noAutofit/>
          </a:bodyPr>
          <a:lstStyle/>
          <a:p>
            <a:r>
              <a:rPr lang="en-US" altLang="en-US" dirty="0"/>
              <a:t>Sensitivity to the Business Cycle</a:t>
            </a:r>
            <a:br>
              <a:rPr lang="en-US" altLang="en-US" dirty="0"/>
            </a:br>
            <a:r>
              <a:rPr lang="en-US" altLang="en-US" dirty="0"/>
              <a:t>(2 of 3)</a:t>
            </a:r>
            <a:endParaRPr lang="en-IN" dirty="0"/>
          </a:p>
        </p:txBody>
      </p:sp>
      <p:sp>
        <p:nvSpPr>
          <p:cNvPr id="8" name="Content Placeholder 7"/>
          <p:cNvSpPr>
            <a:spLocks noGrp="1"/>
          </p:cNvSpPr>
          <p:nvPr>
            <p:ph sz="quarter" idx="10"/>
          </p:nvPr>
        </p:nvSpPr>
        <p:spPr>
          <a:xfrm>
            <a:off x="381000" y="1447800"/>
            <a:ext cx="8458200" cy="4191000"/>
          </a:xfrm>
        </p:spPr>
        <p:txBody>
          <a:bodyPr/>
          <a:lstStyle/>
          <a:p>
            <a:pPr marL="514350" indent="-514350">
              <a:buFont typeface="+mj-lt"/>
              <a:buAutoNum type="arabicPeriod" startAt="2"/>
            </a:pPr>
            <a:r>
              <a:rPr lang="en-US" altLang="en-US" dirty="0"/>
              <a:t>Operating leverage</a:t>
            </a:r>
          </a:p>
          <a:p>
            <a:pPr lvl="1"/>
            <a:r>
              <a:rPr lang="en-US" altLang="en-US" dirty="0"/>
              <a:t>Firms with low operating leverage (less fixed assets) are less sensitive to business conditions</a:t>
            </a:r>
          </a:p>
          <a:p>
            <a:pPr lvl="1"/>
            <a:r>
              <a:rPr lang="en-US" altLang="en-US" dirty="0"/>
              <a:t>Firms with high operating leverage (more fixed assets) are more sensitive to the business cycle</a:t>
            </a:r>
          </a:p>
        </p:txBody>
      </p:sp>
    </p:spTree>
    <p:extLst>
      <p:ext uri="{BB962C8B-B14F-4D97-AF65-F5344CB8AC3E}">
        <p14:creationId xmlns:p14="http://schemas.microsoft.com/office/powerpoint/2010/main" val="2393640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529"/>
            <a:ext cx="8759536" cy="1143000"/>
          </a:xfrm>
        </p:spPr>
        <p:txBody>
          <a:bodyPr>
            <a:noAutofit/>
          </a:bodyPr>
          <a:lstStyle/>
          <a:p>
            <a:r>
              <a:rPr lang="en-US" altLang="en-US" dirty="0"/>
              <a:t>Sensitivity to the Business Cycle</a:t>
            </a:r>
            <a:br>
              <a:rPr lang="en-US" altLang="en-US" dirty="0"/>
            </a:br>
            <a:r>
              <a:rPr lang="en-US" altLang="en-US" dirty="0"/>
              <a:t>(3 of 3)</a:t>
            </a:r>
            <a:endParaRPr lang="en-IN" dirty="0"/>
          </a:p>
        </p:txBody>
      </p:sp>
      <p:sp>
        <p:nvSpPr>
          <p:cNvPr id="8" name="Content Placeholder 7"/>
          <p:cNvSpPr>
            <a:spLocks noGrp="1"/>
          </p:cNvSpPr>
          <p:nvPr>
            <p:ph sz="quarter" idx="10"/>
          </p:nvPr>
        </p:nvSpPr>
        <p:spPr>
          <a:xfrm>
            <a:off x="348342" y="1447800"/>
            <a:ext cx="8382000" cy="4198620"/>
          </a:xfrm>
        </p:spPr>
        <p:txBody>
          <a:bodyPr/>
          <a:lstStyle/>
          <a:p>
            <a:pPr marL="514350" indent="-514350">
              <a:buFont typeface="+mj-lt"/>
              <a:buAutoNum type="arabicPeriod" startAt="3"/>
            </a:pPr>
            <a:r>
              <a:rPr lang="en-US" altLang="en-US" dirty="0"/>
              <a:t>Financial leverage</a:t>
            </a:r>
          </a:p>
          <a:p>
            <a:pPr lvl="1"/>
            <a:r>
              <a:rPr lang="en-US" altLang="en-US" dirty="0"/>
              <a:t>Interest is a fixed cost that increases the sensitivity of profits to the business cycle</a:t>
            </a:r>
          </a:p>
        </p:txBody>
      </p:sp>
    </p:spTree>
    <p:extLst>
      <p:ext uri="{BB962C8B-B14F-4D97-AF65-F5344CB8AC3E}">
        <p14:creationId xmlns:p14="http://schemas.microsoft.com/office/powerpoint/2010/main" val="1144039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3413"/>
            <a:ext cx="8759536" cy="990600"/>
          </a:xfrm>
        </p:spPr>
        <p:txBody>
          <a:bodyPr/>
          <a:lstStyle/>
          <a:p>
            <a:r>
              <a:rPr lang="en-US" altLang="en-US" dirty="0"/>
              <a:t>Industry Cyclicality</a:t>
            </a:r>
            <a:endParaRPr lang="en-IN" dirty="0"/>
          </a:p>
        </p:txBody>
      </p:sp>
      <p:pic>
        <p:nvPicPr>
          <p:cNvPr id="7" name="Picture 6" descr="Graph compares the fluctuations in spending on jewelry to the relatively stable spending on groceries from 1993 to 2015. Annual Sales Growth (percent) is on the vertical axis, and the years 1993 to 2015 are on the horizontal. Jewelry starts at (1993, 9) then fluctuates, including the following points: (1997, negative 1), (1999, 10), (2001, negative 5), (2004, 8), (2009, negative 10), (2011, 12), and (2015, negative 5). Over the same period, grocery trends between 0 and 5 only. All values are approximations."/>
          <p:cNvPicPr>
            <a:picLocks noChangeAspect="1"/>
          </p:cNvPicPr>
          <p:nvPr/>
        </p:nvPicPr>
        <p:blipFill>
          <a:blip r:embed="rId2" cstate="print"/>
          <a:stretch>
            <a:fillRect/>
          </a:stretch>
        </p:blipFill>
        <p:spPr>
          <a:xfrm>
            <a:off x="2110467" y="1323975"/>
            <a:ext cx="4943475" cy="2714625"/>
          </a:xfrm>
          <a:prstGeom prst="rect">
            <a:avLst/>
          </a:prstGeom>
        </p:spPr>
      </p:pic>
      <p:sp>
        <p:nvSpPr>
          <p:cNvPr id="4" name="Content Placeholder 3"/>
          <p:cNvSpPr>
            <a:spLocks noGrp="1"/>
          </p:cNvSpPr>
          <p:nvPr>
            <p:ph sz="quarter" idx="12"/>
          </p:nvPr>
        </p:nvSpPr>
        <p:spPr>
          <a:xfrm>
            <a:off x="413658" y="4310742"/>
            <a:ext cx="8458200" cy="1271313"/>
          </a:xfrm>
        </p:spPr>
        <p:txBody>
          <a:bodyPr/>
          <a:lstStyle/>
          <a:p>
            <a:pPr marL="0" indent="0">
              <a:buNone/>
            </a:pPr>
            <a:r>
              <a:rPr lang="en-US" sz="2400" b="1" dirty="0"/>
              <a:t>Figure 17.8 </a:t>
            </a:r>
            <a:r>
              <a:rPr lang="en-US" sz="2400" dirty="0"/>
              <a:t>Industry cyclicality: Growth of sales, year over year, in two industries; sales of jewelry show much greater variation than sales of groceries</a:t>
            </a:r>
            <a:endParaRPr lang="en-IN" sz="2400" b="1" dirty="0"/>
          </a:p>
        </p:txBody>
      </p:sp>
    </p:spTree>
    <p:extLst>
      <p:ext uri="{BB962C8B-B14F-4D97-AF65-F5344CB8AC3E}">
        <p14:creationId xmlns:p14="http://schemas.microsoft.com/office/powerpoint/2010/main" val="3458049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59871"/>
            <a:ext cx="8759536" cy="1143000"/>
          </a:xfrm>
        </p:spPr>
        <p:txBody>
          <a:bodyPr>
            <a:noAutofit/>
          </a:bodyPr>
          <a:lstStyle/>
          <a:p>
            <a:r>
              <a:rPr lang="en-US" altLang="en-US" dirty="0"/>
              <a:t>Operating Leverage of Firms A and B Throughout the Business Cycle</a:t>
            </a:r>
            <a:endParaRPr lang="en-IN" dirty="0"/>
          </a:p>
        </p:txBody>
      </p:sp>
      <p:sp>
        <p:nvSpPr>
          <p:cNvPr id="2" name="Content Placeholder 1"/>
          <p:cNvSpPr>
            <a:spLocks noGrp="1"/>
          </p:cNvSpPr>
          <p:nvPr>
            <p:ph sz="quarter" idx="10"/>
          </p:nvPr>
        </p:nvSpPr>
        <p:spPr>
          <a:xfrm>
            <a:off x="168729" y="1447800"/>
            <a:ext cx="8686800" cy="990600"/>
          </a:xfrm>
        </p:spPr>
        <p:txBody>
          <a:bodyPr/>
          <a:lstStyle/>
          <a:p>
            <a:pPr marL="0" indent="0">
              <a:buNone/>
            </a:pPr>
            <a:r>
              <a:rPr lang="en-US" altLang="en-US" dirty="0"/>
              <a:t>Firm A: Low Fixed Costs </a:t>
            </a:r>
          </a:p>
          <a:p>
            <a:pPr marL="0" indent="0">
              <a:buNone/>
            </a:pPr>
            <a:r>
              <a:rPr lang="en-US" altLang="en-US" dirty="0"/>
              <a:t>Firm B: High Fixed Costs</a:t>
            </a:r>
          </a:p>
        </p:txBody>
      </p:sp>
      <p:graphicFrame>
        <p:nvGraphicFramePr>
          <p:cNvPr id="7" name="Table 6"/>
          <p:cNvGraphicFramePr>
            <a:graphicFrameLocks noGrp="1"/>
          </p:cNvGraphicFramePr>
          <p:nvPr>
            <p:extLst>
              <p:ext uri="{D42A27DB-BD31-4B8C-83A1-F6EECF244321}">
                <p14:modId xmlns:p14="http://schemas.microsoft.com/office/powerpoint/2010/main" val="2265519225"/>
              </p:ext>
            </p:extLst>
          </p:nvPr>
        </p:nvGraphicFramePr>
        <p:xfrm>
          <a:off x="228599" y="2667000"/>
          <a:ext cx="8611150" cy="2258644"/>
        </p:xfrm>
        <a:graphic>
          <a:graphicData uri="http://schemas.openxmlformats.org/drawingml/2006/table">
            <a:tbl>
              <a:tblPr firstRow="1" bandRow="1">
                <a:tableStyleId>{5940675A-B579-460E-94D1-54222C63F5DA}</a:tableStyleId>
              </a:tblPr>
              <a:tblGrid>
                <a:gridCol w="2049780">
                  <a:extLst>
                    <a:ext uri="{9D8B030D-6E8A-4147-A177-3AD203B41FA5}">
                      <a16:colId xmlns:a16="http://schemas.microsoft.com/office/drawing/2014/main" val="20000"/>
                    </a:ext>
                  </a:extLst>
                </a:gridCol>
                <a:gridCol w="1167130">
                  <a:extLst>
                    <a:ext uri="{9D8B030D-6E8A-4147-A177-3AD203B41FA5}">
                      <a16:colId xmlns:a16="http://schemas.microsoft.com/office/drawing/2014/main" val="20001"/>
                    </a:ext>
                  </a:extLst>
                </a:gridCol>
                <a:gridCol w="1175913">
                  <a:extLst>
                    <a:ext uri="{9D8B030D-6E8A-4147-A177-3AD203B41FA5}">
                      <a16:colId xmlns:a16="http://schemas.microsoft.com/office/drawing/2014/main" val="20002"/>
                    </a:ext>
                  </a:extLst>
                </a:gridCol>
                <a:gridCol w="925770">
                  <a:extLst>
                    <a:ext uri="{9D8B030D-6E8A-4147-A177-3AD203B41FA5}">
                      <a16:colId xmlns:a16="http://schemas.microsoft.com/office/drawing/2014/main" val="20003"/>
                    </a:ext>
                  </a:extLst>
                </a:gridCol>
                <a:gridCol w="940731">
                  <a:extLst>
                    <a:ext uri="{9D8B030D-6E8A-4147-A177-3AD203B41FA5}">
                      <a16:colId xmlns:a16="http://schemas.microsoft.com/office/drawing/2014/main" val="20004"/>
                    </a:ext>
                  </a:extLst>
                </a:gridCol>
                <a:gridCol w="1175913">
                  <a:extLst>
                    <a:ext uri="{9D8B030D-6E8A-4147-A177-3AD203B41FA5}">
                      <a16:colId xmlns:a16="http://schemas.microsoft.com/office/drawing/2014/main" val="20005"/>
                    </a:ext>
                  </a:extLst>
                </a:gridCol>
                <a:gridCol w="1175913">
                  <a:extLst>
                    <a:ext uri="{9D8B030D-6E8A-4147-A177-3AD203B41FA5}">
                      <a16:colId xmlns:a16="http://schemas.microsoft.com/office/drawing/2014/main" val="20006"/>
                    </a:ext>
                  </a:extLst>
                </a:gridCol>
              </a:tblGrid>
              <a:tr h="424424">
                <a:tc>
                  <a:txBody>
                    <a:bodyPr/>
                    <a:lstStyle/>
                    <a:p>
                      <a:pPr algn="ct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(Recession)</a:t>
                      </a:r>
                    </a:p>
                    <a:p>
                      <a:pPr algn="ctr"/>
                      <a:r>
                        <a:rPr lang="en-US" sz="1100" b="1" dirty="0">
                          <a:latin typeface="Verdana" panose="020B0604030504040204" pitchFamily="34" charset="0"/>
                          <a:ea typeface="Verdana" panose="020B0604030504040204" pitchFamily="34" charset="0"/>
                          <a:cs typeface="Verdana" panose="020B0604030504040204" pitchFamily="34" charset="0"/>
                        </a:rPr>
                        <a:t>A</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(Recession)</a:t>
                      </a:r>
                    </a:p>
                    <a:p>
                      <a:pPr algn="ctr"/>
                      <a:r>
                        <a:rPr lang="en-US" sz="1100" b="1" dirty="0">
                          <a:latin typeface="Verdana" panose="020B0604030504040204" pitchFamily="34" charset="0"/>
                          <a:ea typeface="Verdana" panose="020B0604030504040204" pitchFamily="34" charset="0"/>
                          <a:cs typeface="Verdana" panose="020B0604030504040204" pitchFamily="34" charset="0"/>
                        </a:rPr>
                        <a:t>B</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(Normal)</a:t>
                      </a:r>
                    </a:p>
                    <a:p>
                      <a:pPr algn="ctr"/>
                      <a:r>
                        <a:rPr lang="en-US" sz="1100" b="1" baseline="0" dirty="0">
                          <a:latin typeface="Verdana" panose="020B0604030504040204" pitchFamily="34" charset="0"/>
                          <a:ea typeface="Verdana" panose="020B0604030504040204" pitchFamily="34" charset="0"/>
                          <a:cs typeface="Verdana" panose="020B0604030504040204" pitchFamily="34" charset="0"/>
                        </a:rPr>
                        <a:t>A</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(Normal)</a:t>
                      </a:r>
                    </a:p>
                    <a:p>
                      <a:pPr algn="ctr"/>
                      <a:r>
                        <a:rPr lang="en-US" sz="1100" b="1" dirty="0">
                          <a:latin typeface="Verdana" panose="020B0604030504040204" pitchFamily="34" charset="0"/>
                          <a:ea typeface="Verdana" panose="020B0604030504040204" pitchFamily="34" charset="0"/>
                          <a:cs typeface="Verdana" panose="020B0604030504040204" pitchFamily="34" charset="0"/>
                        </a:rPr>
                        <a:t>B</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(Expansion)</a:t>
                      </a:r>
                    </a:p>
                    <a:p>
                      <a:pPr algn="ctr"/>
                      <a:r>
                        <a:rPr lang="en-US" sz="1100" b="1" dirty="0">
                          <a:latin typeface="Verdana" panose="020B0604030504040204" pitchFamily="34" charset="0"/>
                          <a:ea typeface="Verdana" panose="020B0604030504040204" pitchFamily="34" charset="0"/>
                          <a:cs typeface="Verdana" panose="020B0604030504040204" pitchFamily="34" charset="0"/>
                        </a:rPr>
                        <a:t>A</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100" b="1" dirty="0">
                          <a:latin typeface="Verdana" panose="020B0604030504040204" pitchFamily="34" charset="0"/>
                          <a:ea typeface="Verdana" panose="020B0604030504040204" pitchFamily="34" charset="0"/>
                          <a:cs typeface="Verdana" panose="020B0604030504040204" pitchFamily="34" charset="0"/>
                        </a:rPr>
                        <a:t>(Expansion)</a:t>
                      </a:r>
                    </a:p>
                    <a:p>
                      <a:pPr algn="ctr"/>
                      <a:r>
                        <a:rPr lang="en-US" sz="1100" b="1" dirty="0">
                          <a:latin typeface="Verdana" panose="020B0604030504040204" pitchFamily="34" charset="0"/>
                          <a:ea typeface="Verdana" panose="020B0604030504040204" pitchFamily="34" charset="0"/>
                          <a:cs typeface="Verdana" panose="020B0604030504040204" pitchFamily="34" charset="0"/>
                        </a:rPr>
                        <a:t>B</a:t>
                      </a:r>
                      <a:endParaRPr lang="en-IN" sz="11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0"/>
                  </a:ext>
                </a:extLst>
              </a:tr>
              <a:tr h="257686">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Sales (million units)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6</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6</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7</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7</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240164">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Price</a:t>
                      </a:r>
                      <a:r>
                        <a:rPr lang="en-US" sz="1100" baseline="0" dirty="0">
                          <a:latin typeface="Verdana" panose="020B0604030504040204" pitchFamily="34" charset="0"/>
                          <a:ea typeface="Verdana" panose="020B0604030504040204" pitchFamily="34" charset="0"/>
                          <a:cs typeface="Verdana" panose="020B0604030504040204" pitchFamily="34" charset="0"/>
                        </a:rPr>
                        <a:t> per units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257686">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Revenue ($ million)</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10</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10</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14</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14</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257686">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Fixed costs ($ million)</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8</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8</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8</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r h="277444">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Variable</a:t>
                      </a:r>
                      <a:r>
                        <a:rPr lang="en-US" sz="1100" baseline="0" dirty="0">
                          <a:latin typeface="Verdana" panose="020B0604030504040204" pitchFamily="34" charset="0"/>
                          <a:ea typeface="Verdana" panose="020B0604030504040204" pitchFamily="34" charset="0"/>
                          <a:cs typeface="Verdana" panose="020B0604030504040204" pitchFamily="34" charset="0"/>
                        </a:rPr>
                        <a:t> costs (</a:t>
                      </a:r>
                      <a:r>
                        <a:rPr lang="en-US" sz="1100" dirty="0">
                          <a:latin typeface="Verdana" panose="020B0604030504040204" pitchFamily="34" charset="0"/>
                          <a:ea typeface="Verdana" panose="020B0604030504040204" pitchFamily="34" charset="0"/>
                          <a:cs typeface="Verdana" panose="020B0604030504040204" pitchFamily="34" charset="0"/>
                        </a:rPr>
                        <a:t>($ million)</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5</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2.5</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6</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3</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7</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u="sng" dirty="0">
                          <a:latin typeface="Verdana" panose="020B0604030504040204" pitchFamily="34" charset="0"/>
                          <a:ea typeface="Verdana" panose="020B0604030504040204" pitchFamily="34" charset="0"/>
                          <a:cs typeface="Verdana" panose="020B0604030504040204" pitchFamily="34" charset="0"/>
                        </a:rPr>
                        <a:t>3.5</a:t>
                      </a:r>
                      <a:endParaRPr lang="en-IN" sz="1100" u="sng"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5"/>
                  </a:ext>
                </a:extLst>
              </a:tr>
              <a:tr h="257686">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Total costs ($ million)</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$10</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$10.5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$11.5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6"/>
                  </a:ext>
                </a:extLst>
              </a:tr>
              <a:tr h="257686">
                <a:tc>
                  <a:txBody>
                    <a:bodyPr/>
                    <a:lstStyle/>
                    <a:p>
                      <a:r>
                        <a:rPr lang="en-US" sz="1100" dirty="0">
                          <a:latin typeface="Verdana" panose="020B0604030504040204" pitchFamily="34" charset="0"/>
                          <a:ea typeface="Verdana" panose="020B0604030504040204" pitchFamily="34" charset="0"/>
                          <a:cs typeface="Verdana" panose="020B0604030504040204" pitchFamily="34" charset="0"/>
                        </a:rPr>
                        <a:t>Profits</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$ 0</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(0.5)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$ 1</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$ 1</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$ 2</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r"/>
                      <a:r>
                        <a:rPr lang="en-US" sz="1100" dirty="0">
                          <a:latin typeface="Verdana" panose="020B0604030504040204" pitchFamily="34" charset="0"/>
                          <a:ea typeface="Verdana" panose="020B0604030504040204" pitchFamily="34" charset="0"/>
                          <a:cs typeface="Verdana" panose="020B0604030504040204" pitchFamily="34" charset="0"/>
                        </a:rPr>
                        <a:t>$ 2.5</a:t>
                      </a:r>
                      <a:endParaRPr lang="en-IN" sz="1100"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28707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1143000"/>
          </a:xfrm>
        </p:spPr>
        <p:txBody>
          <a:bodyPr>
            <a:noAutofit/>
          </a:bodyPr>
          <a:lstStyle/>
          <a:p>
            <a:r>
              <a:rPr lang="en-US" altLang="en-US" dirty="0"/>
              <a:t>A Stylized Depiction of the </a:t>
            </a:r>
            <a:br>
              <a:rPr lang="en-US" altLang="en-US" dirty="0"/>
            </a:br>
            <a:r>
              <a:rPr lang="en-US" altLang="en-US" dirty="0"/>
              <a:t>Business Cycle</a:t>
            </a:r>
            <a:endParaRPr lang="en-IN" dirty="0"/>
          </a:p>
        </p:txBody>
      </p:sp>
      <p:pic>
        <p:nvPicPr>
          <p:cNvPr id="7" name="Picture 6" descr="Economic activity is on the vertical axis and time on the horizontal. A business cycle is a sine wave: The top of the curve is the peak, the downward slope is a contraction, the bottom of the curve is the trough, and the upward slope is expansion."/>
          <p:cNvPicPr>
            <a:picLocks noChangeAspect="1"/>
          </p:cNvPicPr>
          <p:nvPr/>
        </p:nvPicPr>
        <p:blipFill>
          <a:blip r:embed="rId2" cstate="print"/>
          <a:stretch>
            <a:fillRect/>
          </a:stretch>
        </p:blipFill>
        <p:spPr>
          <a:xfrm>
            <a:off x="1622515" y="1600200"/>
            <a:ext cx="5898969" cy="4113938"/>
          </a:xfrm>
          <a:prstGeom prst="rect">
            <a:avLst/>
          </a:prstGeom>
        </p:spPr>
      </p:pic>
    </p:spTree>
    <p:extLst>
      <p:ext uri="{BB962C8B-B14F-4D97-AF65-F5344CB8AC3E}">
        <p14:creationId xmlns:p14="http://schemas.microsoft.com/office/powerpoint/2010/main" val="148607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noAutofit/>
          </a:bodyPr>
          <a:lstStyle/>
          <a:p>
            <a:r>
              <a:rPr lang="en-US" altLang="en-US" dirty="0"/>
              <a:t>The Global Economy (2 of 2)</a:t>
            </a:r>
          </a:p>
        </p:txBody>
      </p:sp>
      <p:sp>
        <p:nvSpPr>
          <p:cNvPr id="8" name="Content Placeholder 7"/>
          <p:cNvSpPr>
            <a:spLocks noGrp="1"/>
          </p:cNvSpPr>
          <p:nvPr>
            <p:ph sz="quarter" idx="10"/>
          </p:nvPr>
        </p:nvSpPr>
        <p:spPr>
          <a:xfrm>
            <a:off x="304800" y="1338942"/>
            <a:ext cx="8458200" cy="3962400"/>
          </a:xfrm>
        </p:spPr>
        <p:txBody>
          <a:bodyPr/>
          <a:lstStyle/>
          <a:p>
            <a:r>
              <a:rPr lang="en-US" altLang="en-US" dirty="0"/>
              <a:t>Political risk:</a:t>
            </a:r>
          </a:p>
          <a:p>
            <a:pPr lvl="1"/>
            <a:r>
              <a:rPr lang="en-US" altLang="en-US" dirty="0"/>
              <a:t>Greek and Spanish economies</a:t>
            </a:r>
          </a:p>
          <a:p>
            <a:pPr lvl="1"/>
            <a:r>
              <a:rPr lang="en-US" altLang="en-US" dirty="0"/>
              <a:t>U.S. fiscal cliff</a:t>
            </a:r>
          </a:p>
          <a:p>
            <a:r>
              <a:rPr lang="en-US" altLang="en-US" dirty="0"/>
              <a:t>Exchange rate risk:</a:t>
            </a:r>
          </a:p>
          <a:p>
            <a:pPr lvl="1"/>
            <a:r>
              <a:rPr lang="en-US" altLang="en-US" dirty="0"/>
              <a:t>Changes the prices of imports and exports</a:t>
            </a:r>
          </a:p>
          <a:p>
            <a:pPr lvl="2"/>
            <a:r>
              <a:rPr lang="en-US" altLang="en-US" dirty="0"/>
              <a:t>Honda manufacturing in North America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38501"/>
            <a:ext cx="8759536" cy="944628"/>
          </a:xfrm>
        </p:spPr>
        <p:txBody>
          <a:bodyPr>
            <a:noAutofit/>
          </a:bodyPr>
          <a:lstStyle/>
          <a:p>
            <a:r>
              <a:rPr lang="en-US" altLang="en-US" dirty="0"/>
              <a:t>Sector Rotation (1 of 3)</a:t>
            </a:r>
            <a:endParaRPr lang="en-IN" dirty="0"/>
          </a:p>
        </p:txBody>
      </p:sp>
      <p:sp>
        <p:nvSpPr>
          <p:cNvPr id="8" name="Content Placeholder 7"/>
          <p:cNvSpPr>
            <a:spLocks noGrp="1"/>
          </p:cNvSpPr>
          <p:nvPr>
            <p:ph sz="quarter" idx="10"/>
          </p:nvPr>
        </p:nvSpPr>
        <p:spPr>
          <a:xfrm>
            <a:off x="304800" y="1355271"/>
            <a:ext cx="8382000" cy="4038600"/>
          </a:xfrm>
        </p:spPr>
        <p:txBody>
          <a:bodyPr/>
          <a:lstStyle/>
          <a:p>
            <a:r>
              <a:rPr lang="en-US" altLang="en-US" dirty="0"/>
              <a:t>Portfolio is shifted into industries or sectors that should outperform, according to the stage of the business cycle</a:t>
            </a:r>
          </a:p>
        </p:txBody>
      </p:sp>
    </p:spTree>
    <p:extLst>
      <p:ext uri="{BB962C8B-B14F-4D97-AF65-F5344CB8AC3E}">
        <p14:creationId xmlns:p14="http://schemas.microsoft.com/office/powerpoint/2010/main" val="8565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152400"/>
            <a:ext cx="8759536" cy="944628"/>
          </a:xfrm>
        </p:spPr>
        <p:txBody>
          <a:bodyPr>
            <a:noAutofit/>
          </a:bodyPr>
          <a:lstStyle/>
          <a:p>
            <a:r>
              <a:rPr lang="en-US" altLang="en-US" dirty="0"/>
              <a:t>Sector Rotation (2 of 3)</a:t>
            </a:r>
            <a:endParaRPr lang="en-IN" dirty="0"/>
          </a:p>
        </p:txBody>
      </p:sp>
      <p:sp>
        <p:nvSpPr>
          <p:cNvPr id="8" name="Content Placeholder 7"/>
          <p:cNvSpPr>
            <a:spLocks noGrp="1"/>
          </p:cNvSpPr>
          <p:nvPr>
            <p:ph sz="quarter" idx="10"/>
          </p:nvPr>
        </p:nvSpPr>
        <p:spPr>
          <a:xfrm>
            <a:off x="304800" y="1355271"/>
            <a:ext cx="8382000" cy="4038600"/>
          </a:xfrm>
        </p:spPr>
        <p:txBody>
          <a:bodyPr/>
          <a:lstStyle/>
          <a:p>
            <a:r>
              <a:rPr lang="en-US" altLang="en-US" dirty="0"/>
              <a:t>Peaks — natural resource extraction firms</a:t>
            </a:r>
          </a:p>
          <a:p>
            <a:r>
              <a:rPr lang="en-US" altLang="en-US" dirty="0"/>
              <a:t>Contraction — defensive industries such as pharmaceuticals and food</a:t>
            </a:r>
          </a:p>
          <a:p>
            <a:r>
              <a:rPr lang="en-US" altLang="en-US" dirty="0"/>
              <a:t>Trough — capital goods industries</a:t>
            </a:r>
          </a:p>
          <a:p>
            <a:r>
              <a:rPr lang="en-US" altLang="en-US" dirty="0"/>
              <a:t>Expansion — cyclical industries such as consumer durables</a:t>
            </a:r>
          </a:p>
        </p:txBody>
      </p:sp>
    </p:spTree>
    <p:extLst>
      <p:ext uri="{BB962C8B-B14F-4D97-AF65-F5344CB8AC3E}">
        <p14:creationId xmlns:p14="http://schemas.microsoft.com/office/powerpoint/2010/main" val="1717520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85058"/>
            <a:ext cx="8759536" cy="858753"/>
          </a:xfrm>
        </p:spPr>
        <p:txBody>
          <a:bodyPr>
            <a:noAutofit/>
          </a:bodyPr>
          <a:lstStyle/>
          <a:p>
            <a:r>
              <a:rPr lang="en-US" altLang="en-US" dirty="0"/>
              <a:t>Sector Rotation (3 of 3)</a:t>
            </a:r>
            <a:endParaRPr lang="en-IN" dirty="0"/>
          </a:p>
        </p:txBody>
      </p:sp>
      <p:pic>
        <p:nvPicPr>
          <p:cNvPr id="7" name="Picture 6" descr="Circular diagram illustrates the recession, recovery/boom cycle. Typical sector rotation through the business cycle is in the center of the graph. Around the center are two interlocking arrows indicating circular motion; one is labeled recession and the other arrow is recovery/boom. Distributed in a circle around the arrows are the following: health care, consumer staples, utilities, financials, technology, consumer discretionary; materials, industrials, and energy."/>
          <p:cNvPicPr>
            <a:picLocks noChangeAspect="1"/>
          </p:cNvPicPr>
          <p:nvPr/>
        </p:nvPicPr>
        <p:blipFill>
          <a:blip r:embed="rId2" cstate="print"/>
          <a:stretch>
            <a:fillRect/>
          </a:stretch>
        </p:blipFill>
        <p:spPr>
          <a:xfrm>
            <a:off x="2411556" y="1445635"/>
            <a:ext cx="4320886" cy="3004705"/>
          </a:xfrm>
          <a:prstGeom prst="rect">
            <a:avLst/>
          </a:prstGeom>
        </p:spPr>
      </p:pic>
      <p:sp>
        <p:nvSpPr>
          <p:cNvPr id="4" name="Content Placeholder 3"/>
          <p:cNvSpPr>
            <a:spLocks noGrp="1"/>
          </p:cNvSpPr>
          <p:nvPr>
            <p:ph sz="quarter" idx="12"/>
          </p:nvPr>
        </p:nvSpPr>
        <p:spPr>
          <a:xfrm>
            <a:off x="381000" y="4916328"/>
            <a:ext cx="8454736" cy="806768"/>
          </a:xfrm>
        </p:spPr>
        <p:txBody>
          <a:bodyPr/>
          <a:lstStyle/>
          <a:p>
            <a:pPr marL="0" indent="0">
              <a:buNone/>
            </a:pPr>
            <a:r>
              <a:rPr lang="en-US" sz="2400" b="1" dirty="0"/>
              <a:t>Figure 17.10 </a:t>
            </a:r>
            <a:r>
              <a:rPr lang="en-US" sz="2400" dirty="0"/>
              <a:t>Sector rotation</a:t>
            </a:r>
          </a:p>
          <a:p>
            <a:pPr marL="0" indent="0">
              <a:buNone/>
            </a:pPr>
            <a:r>
              <a:rPr lang="en-US" sz="1400" dirty="0"/>
              <a:t>Source: Sam Stovall, </a:t>
            </a:r>
            <a:r>
              <a:rPr lang="en-US" sz="1400" i="1" dirty="0"/>
              <a:t>BusinessWeek online, </a:t>
            </a:r>
            <a:r>
              <a:rPr lang="en-US" sz="1400" dirty="0"/>
              <a:t>“A Cyclical Take on Performance.”</a:t>
            </a:r>
            <a:endParaRPr lang="en-IN" sz="1400" dirty="0"/>
          </a:p>
        </p:txBody>
      </p:sp>
    </p:spTree>
    <p:extLst>
      <p:ext uri="{BB962C8B-B14F-4D97-AF65-F5344CB8AC3E}">
        <p14:creationId xmlns:p14="http://schemas.microsoft.com/office/powerpoint/2010/main" val="2749676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2193" y="217716"/>
            <a:ext cx="8759536" cy="762000"/>
          </a:xfrm>
        </p:spPr>
        <p:txBody>
          <a:bodyPr>
            <a:normAutofit/>
          </a:bodyPr>
          <a:lstStyle/>
          <a:p>
            <a:r>
              <a:rPr lang="en-US" altLang="en-US" dirty="0"/>
              <a:t>Industry Life Cycles (1 of 2)</a:t>
            </a:r>
            <a:endParaRPr lang="en-IN" dirty="0"/>
          </a:p>
        </p:txBody>
      </p:sp>
      <p:sp>
        <p:nvSpPr>
          <p:cNvPr id="8" name="Content Placeholder 7"/>
          <p:cNvSpPr>
            <a:spLocks noGrp="1"/>
          </p:cNvSpPr>
          <p:nvPr>
            <p:ph sz="quarter" idx="10"/>
          </p:nvPr>
        </p:nvSpPr>
        <p:spPr>
          <a:xfrm>
            <a:off x="348342" y="1257795"/>
            <a:ext cx="8458200" cy="4582391"/>
          </a:xfrm>
        </p:spPr>
        <p:txBody>
          <a:bodyPr/>
          <a:lstStyle/>
          <a:p>
            <a:pPr marL="0" indent="0">
              <a:spcBef>
                <a:spcPts val="600"/>
              </a:spcBef>
              <a:buNone/>
            </a:pPr>
            <a:r>
              <a:rPr lang="en-US" altLang="en-US" b="1" dirty="0"/>
              <a:t>Stage</a:t>
            </a:r>
            <a:endParaRPr lang="en-US" altLang="en-US" dirty="0"/>
          </a:p>
          <a:p>
            <a:pPr>
              <a:spcBef>
                <a:spcPts val="600"/>
              </a:spcBef>
            </a:pPr>
            <a:r>
              <a:rPr lang="en-US" altLang="en-US" sz="2400" dirty="0"/>
              <a:t>Start-up</a:t>
            </a:r>
          </a:p>
          <a:p>
            <a:pPr>
              <a:spcBef>
                <a:spcPts val="600"/>
              </a:spcBef>
            </a:pPr>
            <a:r>
              <a:rPr lang="en-US" altLang="en-US" sz="2400" dirty="0"/>
              <a:t>Consolidation</a:t>
            </a:r>
          </a:p>
          <a:p>
            <a:pPr>
              <a:spcBef>
                <a:spcPts val="600"/>
              </a:spcBef>
            </a:pPr>
            <a:r>
              <a:rPr lang="en-US" altLang="en-US" sz="2400" dirty="0"/>
              <a:t>Maturity</a:t>
            </a:r>
          </a:p>
          <a:p>
            <a:pPr>
              <a:spcBef>
                <a:spcPts val="600"/>
              </a:spcBef>
            </a:pPr>
            <a:r>
              <a:rPr lang="en-US" altLang="en-US" sz="2400" dirty="0"/>
              <a:t>Relative Decline</a:t>
            </a:r>
            <a:endParaRPr lang="en-US" altLang="en-US" dirty="0"/>
          </a:p>
          <a:p>
            <a:pPr marL="0" indent="0">
              <a:spcBef>
                <a:spcPts val="600"/>
              </a:spcBef>
              <a:buNone/>
            </a:pPr>
            <a:r>
              <a:rPr lang="en-US" altLang="en-US" b="1" dirty="0"/>
              <a:t>Sales Growth</a:t>
            </a:r>
            <a:endParaRPr lang="en-US" altLang="en-US" dirty="0"/>
          </a:p>
          <a:p>
            <a:pPr>
              <a:spcBef>
                <a:spcPts val="600"/>
              </a:spcBef>
            </a:pPr>
            <a:r>
              <a:rPr lang="en-US" altLang="en-US" sz="2400" dirty="0"/>
              <a:t>Rapid and increasing</a:t>
            </a:r>
          </a:p>
          <a:p>
            <a:pPr>
              <a:spcBef>
                <a:spcPts val="600"/>
              </a:spcBef>
            </a:pPr>
            <a:r>
              <a:rPr lang="en-US" altLang="en-US" sz="2400" dirty="0"/>
              <a:t>Stable</a:t>
            </a:r>
          </a:p>
          <a:p>
            <a:pPr>
              <a:spcBef>
                <a:spcPts val="600"/>
              </a:spcBef>
            </a:pPr>
            <a:r>
              <a:rPr lang="en-US" altLang="en-US" sz="2400" dirty="0"/>
              <a:t>Slowing</a:t>
            </a:r>
          </a:p>
          <a:p>
            <a:pPr>
              <a:spcBef>
                <a:spcPts val="600"/>
              </a:spcBef>
            </a:pPr>
            <a:r>
              <a:rPr lang="en-US" altLang="en-US" sz="2400" dirty="0"/>
              <a:t>Minimal or negative</a:t>
            </a:r>
            <a:endParaRPr lang="en-US" altLang="en-US" dirty="0"/>
          </a:p>
        </p:txBody>
      </p:sp>
    </p:spTree>
    <p:extLst>
      <p:ext uri="{BB962C8B-B14F-4D97-AF65-F5344CB8AC3E}">
        <p14:creationId xmlns:p14="http://schemas.microsoft.com/office/powerpoint/2010/main" val="14557444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44628"/>
          </a:xfrm>
        </p:spPr>
        <p:txBody>
          <a:bodyPr/>
          <a:lstStyle/>
          <a:p>
            <a:r>
              <a:rPr lang="en-US" altLang="en-US" dirty="0"/>
              <a:t>The Industry Life Cycle</a:t>
            </a:r>
            <a:endParaRPr lang="en-IN" dirty="0"/>
          </a:p>
        </p:txBody>
      </p:sp>
      <p:pic>
        <p:nvPicPr>
          <p:cNvPr id="7" name="Picture 6" descr="Graph plots theoretical rise and fall sales over time of a typical business to illustrate the industry life cycle. Sales is on the vertical axis and the horizontal is divided into four regions: start-up (rapid and increasing growth), consolidation (stable growth), maturity (slowing growth), and relative decline. A curve passes through each section, sloping less steeply as it passes through each region, and finally peaking and then sloping downward in the last region."/>
          <p:cNvPicPr>
            <a:picLocks noChangeAspect="1"/>
          </p:cNvPicPr>
          <p:nvPr/>
        </p:nvPicPr>
        <p:blipFill>
          <a:blip r:embed="rId2" cstate="print"/>
          <a:stretch>
            <a:fillRect/>
          </a:stretch>
        </p:blipFill>
        <p:spPr>
          <a:xfrm>
            <a:off x="1597790" y="1371600"/>
            <a:ext cx="5869810" cy="3993499"/>
          </a:xfrm>
          <a:prstGeom prst="rect">
            <a:avLst/>
          </a:prstGeom>
        </p:spPr>
      </p:pic>
    </p:spTree>
    <p:extLst>
      <p:ext uri="{BB962C8B-B14F-4D97-AF65-F5344CB8AC3E}">
        <p14:creationId xmlns:p14="http://schemas.microsoft.com/office/powerpoint/2010/main" val="862793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92529"/>
            <a:ext cx="8759536" cy="1143000"/>
          </a:xfrm>
        </p:spPr>
        <p:txBody>
          <a:bodyPr>
            <a:noAutofit/>
          </a:bodyPr>
          <a:lstStyle/>
          <a:p>
            <a:r>
              <a:rPr lang="en-US" altLang="en-US" dirty="0"/>
              <a:t>Industry Structure and Performance:</a:t>
            </a:r>
            <a:br>
              <a:rPr lang="en-US" altLang="en-US" dirty="0"/>
            </a:br>
            <a:r>
              <a:rPr lang="en-US" altLang="en-US" dirty="0"/>
              <a:t>Five Determinants of Competition</a:t>
            </a:r>
            <a:endParaRPr lang="en-IN" dirty="0"/>
          </a:p>
        </p:txBody>
      </p:sp>
      <p:sp>
        <p:nvSpPr>
          <p:cNvPr id="8" name="Content Placeholder 7"/>
          <p:cNvSpPr>
            <a:spLocks noGrp="1"/>
          </p:cNvSpPr>
          <p:nvPr>
            <p:ph sz="quarter" idx="10"/>
          </p:nvPr>
        </p:nvSpPr>
        <p:spPr>
          <a:xfrm>
            <a:off x="441960" y="1600200"/>
            <a:ext cx="8321040" cy="3962400"/>
          </a:xfrm>
        </p:spPr>
        <p:txBody>
          <a:bodyPr/>
          <a:lstStyle/>
          <a:p>
            <a:pPr marL="514350" indent="-514350">
              <a:buFont typeface="+mj-lt"/>
              <a:buAutoNum type="arabicPeriod"/>
            </a:pPr>
            <a:r>
              <a:rPr lang="en-US" altLang="en-US" dirty="0"/>
              <a:t>Threat of entry</a:t>
            </a:r>
          </a:p>
          <a:p>
            <a:pPr marL="514350" indent="-514350">
              <a:buFont typeface="+mj-lt"/>
              <a:buAutoNum type="arabicPeriod"/>
            </a:pPr>
            <a:r>
              <a:rPr lang="en-US" altLang="en-US" dirty="0"/>
              <a:t>Rivalry between existing competitors</a:t>
            </a:r>
          </a:p>
          <a:p>
            <a:pPr marL="514350" indent="-514350">
              <a:buFont typeface="+mj-lt"/>
              <a:buAutoNum type="arabicPeriod"/>
            </a:pPr>
            <a:r>
              <a:rPr lang="en-US" altLang="en-US" dirty="0"/>
              <a:t>Pressure from substitute products</a:t>
            </a:r>
          </a:p>
          <a:p>
            <a:pPr marL="514350" indent="-514350">
              <a:buFont typeface="+mj-lt"/>
              <a:buAutoNum type="arabicPeriod"/>
            </a:pPr>
            <a:r>
              <a:rPr lang="en-US" altLang="en-US" dirty="0"/>
              <a:t>Bargaining power of buyers</a:t>
            </a:r>
          </a:p>
          <a:p>
            <a:pPr marL="514350" indent="-514350">
              <a:buFont typeface="+mj-lt"/>
              <a:buAutoNum type="arabicPeriod"/>
            </a:pPr>
            <a:r>
              <a:rPr lang="en-US" altLang="en-US" dirty="0"/>
              <a:t>Bargaining power of suppliers</a:t>
            </a:r>
          </a:p>
        </p:txBody>
      </p:sp>
    </p:spTree>
    <p:extLst>
      <p:ext uri="{BB962C8B-B14F-4D97-AF65-F5344CB8AC3E}">
        <p14:creationId xmlns:p14="http://schemas.microsoft.com/office/powerpoint/2010/main" val="3059945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66800" y="2590800"/>
            <a:ext cx="7315200" cy="990600"/>
          </a:xfrm>
        </p:spPr>
        <p:txBody>
          <a:bodyPr/>
          <a:lstStyle/>
          <a:p>
            <a:r>
              <a:rPr lang="en-US" dirty="0"/>
              <a:t>End of Presentation</a:t>
            </a:r>
          </a:p>
        </p:txBody>
      </p:sp>
    </p:spTree>
    <p:extLst>
      <p:ext uri="{BB962C8B-B14F-4D97-AF65-F5344CB8AC3E}">
        <p14:creationId xmlns:p14="http://schemas.microsoft.com/office/powerpoint/2010/main" val="304723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34093"/>
            <a:ext cx="8759536" cy="831273"/>
          </a:xfrm>
        </p:spPr>
        <p:txBody>
          <a:bodyPr/>
          <a:lstStyle/>
          <a:p>
            <a:r>
              <a:rPr lang="en-US" altLang="en-US" dirty="0"/>
              <a:t>Economic Performance (1 of 2)</a:t>
            </a:r>
            <a:endParaRPr lang="en-US" dirty="0"/>
          </a:p>
        </p:txBody>
      </p:sp>
      <p:sp>
        <p:nvSpPr>
          <p:cNvPr id="2" name="Content Placeholder 1"/>
          <p:cNvSpPr>
            <a:spLocks noGrp="1"/>
          </p:cNvSpPr>
          <p:nvPr>
            <p:ph sz="quarter" idx="10"/>
          </p:nvPr>
        </p:nvSpPr>
        <p:spPr>
          <a:xfrm>
            <a:off x="228600" y="1099458"/>
            <a:ext cx="8458200" cy="533400"/>
          </a:xfrm>
        </p:spPr>
        <p:txBody>
          <a:bodyPr/>
          <a:lstStyle/>
          <a:p>
            <a:pPr>
              <a:buNone/>
            </a:pPr>
            <a:r>
              <a:rPr lang="en-US" dirty="0"/>
              <a:t>Table 17.1 </a:t>
            </a:r>
            <a:r>
              <a:rPr lang="en-US" altLang="en-US" dirty="0"/>
              <a:t>Economic Performance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1726900"/>
              </p:ext>
            </p:extLst>
          </p:nvPr>
        </p:nvGraphicFramePr>
        <p:xfrm>
          <a:off x="261258" y="1828800"/>
          <a:ext cx="8654142" cy="3657600"/>
        </p:xfrm>
        <a:graphic>
          <a:graphicData uri="http://schemas.openxmlformats.org/drawingml/2006/table">
            <a:tbl>
              <a:tblPr firstRow="1" bandRow="1">
                <a:tableStyleId>{5940675A-B579-460E-94D1-54222C63F5DA}</a:tableStyleId>
              </a:tblPr>
              <a:tblGrid>
                <a:gridCol w="1070571">
                  <a:extLst>
                    <a:ext uri="{9D8B030D-6E8A-4147-A177-3AD203B41FA5}">
                      <a16:colId xmlns:a16="http://schemas.microsoft.com/office/drawing/2014/main" val="20000"/>
                    </a:ext>
                  </a:extLst>
                </a:gridCol>
                <a:gridCol w="2952846">
                  <a:extLst>
                    <a:ext uri="{9D8B030D-6E8A-4147-A177-3AD203B41FA5}">
                      <a16:colId xmlns:a16="http://schemas.microsoft.com/office/drawing/2014/main" val="20001"/>
                    </a:ext>
                  </a:extLst>
                </a:gridCol>
                <a:gridCol w="2884714">
                  <a:extLst>
                    <a:ext uri="{9D8B030D-6E8A-4147-A177-3AD203B41FA5}">
                      <a16:colId xmlns:a16="http://schemas.microsoft.com/office/drawing/2014/main" val="20002"/>
                    </a:ext>
                  </a:extLst>
                </a:gridCol>
                <a:gridCol w="1746011">
                  <a:extLst>
                    <a:ext uri="{9D8B030D-6E8A-4147-A177-3AD203B41FA5}">
                      <a16:colId xmlns:a16="http://schemas.microsoft.com/office/drawing/2014/main" val="20003"/>
                    </a:ext>
                  </a:extLst>
                </a:gridCol>
              </a:tblGrid>
              <a:tr h="490289">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Stock Market Return, 2015 (%)</a:t>
                      </a:r>
                    </a:p>
                    <a:p>
                      <a:pPr algn="ctr"/>
                      <a:r>
                        <a:rPr lang="en-US" sz="1200" b="1" dirty="0">
                          <a:latin typeface="Verdana" pitchFamily="34" charset="0"/>
                          <a:ea typeface="Verdana" pitchFamily="34" charset="0"/>
                          <a:cs typeface="Verdana" pitchFamily="34" charset="0"/>
                        </a:rPr>
                        <a:t>In Local Currency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Stock Market Return, 2015 (%)</a:t>
                      </a:r>
                    </a:p>
                    <a:p>
                      <a:pPr algn="ctr"/>
                      <a:r>
                        <a:rPr lang="en-US" sz="1200" b="1" dirty="0">
                          <a:latin typeface="Verdana" pitchFamily="34" charset="0"/>
                          <a:ea typeface="Verdana" pitchFamily="34" charset="0"/>
                          <a:cs typeface="Verdana" pitchFamily="34" charset="0"/>
                        </a:rPr>
                        <a:t>In U.S. Dollars</a:t>
                      </a:r>
                    </a:p>
                  </a:txBody>
                  <a:tcPr anchor="ctr"/>
                </a:tc>
                <a:tc>
                  <a:txBody>
                    <a:bodyPr/>
                    <a:lstStyle/>
                    <a:p>
                      <a:pPr algn="ctr"/>
                      <a:r>
                        <a:rPr lang="en-US" sz="1200" b="1" dirty="0">
                          <a:latin typeface="Verdana" pitchFamily="34" charset="0"/>
                          <a:ea typeface="Verdana" pitchFamily="34" charset="0"/>
                          <a:cs typeface="Verdana" pitchFamily="34" charset="0"/>
                        </a:rPr>
                        <a:t>Forecasted</a:t>
                      </a:r>
                      <a:r>
                        <a:rPr lang="en-US" sz="1200" b="1" baseline="0" dirty="0">
                          <a:latin typeface="Verdana" pitchFamily="34" charset="0"/>
                          <a:ea typeface="Verdana" pitchFamily="34" charset="0"/>
                          <a:cs typeface="Verdana" pitchFamily="34" charset="0"/>
                        </a:rPr>
                        <a:t> Growth in GDP, 2016 (%)</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225592">
                <a:tc>
                  <a:txBody>
                    <a:bodyPr/>
                    <a:lstStyle/>
                    <a:p>
                      <a:r>
                        <a:rPr lang="en-US" sz="1200" dirty="0">
                          <a:latin typeface="Verdana" pitchFamily="34" charset="0"/>
                          <a:ea typeface="Verdana" pitchFamily="34" charset="0"/>
                          <a:cs typeface="Verdana" pitchFamily="34" charset="0"/>
                        </a:rPr>
                        <a:t>Brazil</a:t>
                      </a:r>
                    </a:p>
                  </a:txBody>
                  <a:tcPr anchor="ctr"/>
                </a:tc>
                <a:tc>
                  <a:txBody>
                    <a:bodyPr/>
                    <a:lstStyle/>
                    <a:p>
                      <a:pPr algn="r"/>
                      <a:r>
                        <a:rPr lang="en-US" sz="1200" dirty="0">
                          <a:latin typeface="Verdana" pitchFamily="34" charset="0"/>
                          <a:ea typeface="Verdana" pitchFamily="34" charset="0"/>
                          <a:cs typeface="Verdana" pitchFamily="34" charset="0"/>
                        </a:rPr>
                        <a:t>-12.7</a:t>
                      </a:r>
                    </a:p>
                  </a:txBody>
                  <a:tcPr anchor="ctr"/>
                </a:tc>
                <a:tc>
                  <a:txBody>
                    <a:bodyPr/>
                    <a:lstStyle/>
                    <a:p>
                      <a:pPr algn="r"/>
                      <a:r>
                        <a:rPr lang="en-US" sz="1200" dirty="0">
                          <a:latin typeface="Verdana" pitchFamily="34" charset="0"/>
                          <a:ea typeface="Verdana" pitchFamily="34" charset="0"/>
                          <a:cs typeface="Verdana" pitchFamily="34" charset="0"/>
                        </a:rPr>
                        <a:t>-40.0</a:t>
                      </a:r>
                    </a:p>
                  </a:txBody>
                  <a:tcPr anchor="ctr"/>
                </a:tc>
                <a:tc>
                  <a:txBody>
                    <a:bodyPr/>
                    <a:lstStyle/>
                    <a:p>
                      <a:pPr algn="r"/>
                      <a:r>
                        <a:rPr lang="en-US" sz="1200" dirty="0">
                          <a:latin typeface="Verdana" pitchFamily="34" charset="0"/>
                          <a:ea typeface="Verdana" pitchFamily="34" charset="0"/>
                          <a:cs typeface="Verdana" pitchFamily="34" charset="0"/>
                        </a:rPr>
                        <a:t>-1.9</a:t>
                      </a:r>
                    </a:p>
                  </a:txBody>
                  <a:tcPr anchor="ctr"/>
                </a:tc>
                <a:extLst>
                  <a:ext uri="{0D108BD9-81ED-4DB2-BD59-A6C34878D82A}">
                    <a16:rowId xmlns:a16="http://schemas.microsoft.com/office/drawing/2014/main" val="10001"/>
                  </a:ext>
                </a:extLst>
              </a:tr>
              <a:tr h="225592">
                <a:tc>
                  <a:txBody>
                    <a:bodyPr/>
                    <a:lstStyle/>
                    <a:p>
                      <a:r>
                        <a:rPr lang="en-US" sz="1200" dirty="0">
                          <a:latin typeface="Verdana" pitchFamily="34" charset="0"/>
                          <a:ea typeface="Verdana" pitchFamily="34" charset="0"/>
                          <a:cs typeface="Verdana" pitchFamily="34" charset="0"/>
                        </a:rPr>
                        <a:t>Britain</a:t>
                      </a:r>
                    </a:p>
                  </a:txBody>
                  <a:tcPr anchor="ctr"/>
                </a:tc>
                <a:tc>
                  <a:txBody>
                    <a:bodyPr/>
                    <a:lstStyle/>
                    <a:p>
                      <a:pPr algn="r"/>
                      <a:r>
                        <a:rPr lang="en-US" sz="1200" dirty="0">
                          <a:latin typeface="Verdana" pitchFamily="34" charset="0"/>
                          <a:ea typeface="Verdana" pitchFamily="34" charset="0"/>
                          <a:cs typeface="Verdana" pitchFamily="34" charset="0"/>
                        </a:rPr>
                        <a:t>-3.8</a:t>
                      </a:r>
                    </a:p>
                  </a:txBody>
                  <a:tcPr anchor="ctr"/>
                </a:tc>
                <a:tc>
                  <a:txBody>
                    <a:bodyPr/>
                    <a:lstStyle/>
                    <a:p>
                      <a:pPr algn="r"/>
                      <a:r>
                        <a:rPr lang="en-US" sz="1200" dirty="0">
                          <a:latin typeface="Verdana" pitchFamily="34" charset="0"/>
                          <a:ea typeface="Verdana" pitchFamily="34" charset="0"/>
                          <a:cs typeface="Verdana" pitchFamily="34" charset="0"/>
                        </a:rPr>
                        <a:t>-8.8</a:t>
                      </a:r>
                    </a:p>
                  </a:txBody>
                  <a:tcPr anchor="ctr"/>
                </a:tc>
                <a:tc>
                  <a:txBody>
                    <a:bodyPr/>
                    <a:lstStyle/>
                    <a:p>
                      <a:pPr algn="r"/>
                      <a:r>
                        <a:rPr lang="en-US" sz="1200" dirty="0">
                          <a:latin typeface="Verdana" pitchFamily="34" charset="0"/>
                          <a:ea typeface="Verdana" pitchFamily="34" charset="0"/>
                          <a:cs typeface="Verdana" pitchFamily="34" charset="0"/>
                        </a:rPr>
                        <a:t>2.2</a:t>
                      </a:r>
                    </a:p>
                  </a:txBody>
                  <a:tcPr anchor="ctr"/>
                </a:tc>
                <a:extLst>
                  <a:ext uri="{0D108BD9-81ED-4DB2-BD59-A6C34878D82A}">
                    <a16:rowId xmlns:a16="http://schemas.microsoft.com/office/drawing/2014/main" val="10002"/>
                  </a:ext>
                </a:extLst>
              </a:tr>
              <a:tr h="225592">
                <a:tc>
                  <a:txBody>
                    <a:bodyPr/>
                    <a:lstStyle/>
                    <a:p>
                      <a:r>
                        <a:rPr lang="en-US" sz="1200" dirty="0">
                          <a:latin typeface="Verdana" pitchFamily="34" charset="0"/>
                          <a:ea typeface="Verdana" pitchFamily="34" charset="0"/>
                          <a:cs typeface="Verdana" pitchFamily="34" charset="0"/>
                        </a:rPr>
                        <a:t>Canada</a:t>
                      </a:r>
                    </a:p>
                  </a:txBody>
                  <a:tcPr anchor="ctr"/>
                </a:tc>
                <a:tc>
                  <a:txBody>
                    <a:bodyPr/>
                    <a:lstStyle/>
                    <a:p>
                      <a:pPr algn="r"/>
                      <a:r>
                        <a:rPr lang="en-US" sz="1200" dirty="0">
                          <a:latin typeface="Verdana" pitchFamily="34" charset="0"/>
                          <a:ea typeface="Verdana" pitchFamily="34" charset="0"/>
                          <a:cs typeface="Verdana" pitchFamily="34" charset="0"/>
                        </a:rPr>
                        <a:t>-9.5</a:t>
                      </a:r>
                    </a:p>
                  </a:txBody>
                  <a:tcPr anchor="ctr"/>
                </a:tc>
                <a:tc>
                  <a:txBody>
                    <a:bodyPr/>
                    <a:lstStyle/>
                    <a:p>
                      <a:pPr algn="r"/>
                      <a:r>
                        <a:rPr lang="en-US" sz="1200" dirty="0">
                          <a:latin typeface="Verdana" pitchFamily="34" charset="0"/>
                          <a:ea typeface="Verdana" pitchFamily="34" charset="0"/>
                          <a:cs typeface="Verdana" pitchFamily="34" charset="0"/>
                        </a:rPr>
                        <a:t>-24.3</a:t>
                      </a:r>
                    </a:p>
                  </a:txBody>
                  <a:tcPr anchor="ctr"/>
                </a:tc>
                <a:tc>
                  <a:txBody>
                    <a:bodyPr/>
                    <a:lstStyle/>
                    <a:p>
                      <a:pPr algn="r"/>
                      <a:r>
                        <a:rPr lang="en-US" sz="1200" dirty="0">
                          <a:latin typeface="Verdana" pitchFamily="34" charset="0"/>
                          <a:ea typeface="Verdana" pitchFamily="34" charset="0"/>
                          <a:cs typeface="Verdana" pitchFamily="34" charset="0"/>
                        </a:rPr>
                        <a:t>1.9</a:t>
                      </a:r>
                    </a:p>
                  </a:txBody>
                  <a:tcPr anchor="ctr"/>
                </a:tc>
                <a:extLst>
                  <a:ext uri="{0D108BD9-81ED-4DB2-BD59-A6C34878D82A}">
                    <a16:rowId xmlns:a16="http://schemas.microsoft.com/office/drawing/2014/main" val="10003"/>
                  </a:ext>
                </a:extLst>
              </a:tr>
              <a:tr h="225592">
                <a:tc>
                  <a:txBody>
                    <a:bodyPr/>
                    <a:lstStyle/>
                    <a:p>
                      <a:r>
                        <a:rPr lang="en-US" sz="1200" dirty="0">
                          <a:latin typeface="Verdana" pitchFamily="34" charset="0"/>
                          <a:ea typeface="Verdana" pitchFamily="34" charset="0"/>
                          <a:cs typeface="Verdana" pitchFamily="34" charset="0"/>
                        </a:rPr>
                        <a:t>China</a:t>
                      </a:r>
                    </a:p>
                  </a:txBody>
                  <a:tcPr anchor="ctr"/>
                </a:tc>
                <a:tc>
                  <a:txBody>
                    <a:bodyPr/>
                    <a:lstStyle/>
                    <a:p>
                      <a:pPr algn="r"/>
                      <a:r>
                        <a:rPr lang="en-US" sz="1200" dirty="0">
                          <a:latin typeface="Verdana" pitchFamily="34" charset="0"/>
                          <a:ea typeface="Verdana" pitchFamily="34" charset="0"/>
                          <a:cs typeface="Verdana" pitchFamily="34" charset="0"/>
                        </a:rPr>
                        <a:t>10.1</a:t>
                      </a:r>
                    </a:p>
                  </a:txBody>
                  <a:tcPr anchor="ctr"/>
                </a:tc>
                <a:tc>
                  <a:txBody>
                    <a:bodyPr/>
                    <a:lstStyle/>
                    <a:p>
                      <a:pPr algn="r"/>
                      <a:r>
                        <a:rPr lang="en-US" sz="1200" dirty="0">
                          <a:latin typeface="Verdana" pitchFamily="34" charset="0"/>
                          <a:ea typeface="Verdana" pitchFamily="34" charset="0"/>
                          <a:cs typeface="Verdana" pitchFamily="34" charset="0"/>
                        </a:rPr>
                        <a:t>5.3</a:t>
                      </a:r>
                    </a:p>
                  </a:txBody>
                  <a:tcPr anchor="ctr"/>
                </a:tc>
                <a:tc>
                  <a:txBody>
                    <a:bodyPr/>
                    <a:lstStyle/>
                    <a:p>
                      <a:pPr algn="r"/>
                      <a:r>
                        <a:rPr lang="en-US" sz="1200" dirty="0">
                          <a:latin typeface="Verdana" pitchFamily="34" charset="0"/>
                          <a:ea typeface="Verdana" pitchFamily="34" charset="0"/>
                          <a:cs typeface="Verdana" pitchFamily="34" charset="0"/>
                        </a:rPr>
                        <a:t>6.4</a:t>
                      </a:r>
                    </a:p>
                  </a:txBody>
                  <a:tcPr anchor="ctr"/>
                </a:tc>
                <a:extLst>
                  <a:ext uri="{0D108BD9-81ED-4DB2-BD59-A6C34878D82A}">
                    <a16:rowId xmlns:a16="http://schemas.microsoft.com/office/drawing/2014/main" val="10004"/>
                  </a:ext>
                </a:extLst>
              </a:tr>
              <a:tr h="225592">
                <a:tc>
                  <a:txBody>
                    <a:bodyPr/>
                    <a:lstStyle/>
                    <a:p>
                      <a:r>
                        <a:rPr lang="en-US" sz="1200" dirty="0">
                          <a:latin typeface="Verdana" pitchFamily="34" charset="0"/>
                          <a:ea typeface="Verdana" pitchFamily="34" charset="0"/>
                          <a:cs typeface="Verdana" pitchFamily="34" charset="0"/>
                        </a:rPr>
                        <a:t>France</a:t>
                      </a:r>
                    </a:p>
                  </a:txBody>
                  <a:tcPr anchor="ctr"/>
                </a:tc>
                <a:tc>
                  <a:txBody>
                    <a:bodyPr/>
                    <a:lstStyle/>
                    <a:p>
                      <a:pPr algn="r"/>
                      <a:r>
                        <a:rPr lang="en-US" sz="1200" dirty="0">
                          <a:latin typeface="Verdana" pitchFamily="34" charset="0"/>
                          <a:ea typeface="Verdana" pitchFamily="34" charset="0"/>
                          <a:cs typeface="Verdana" pitchFamily="34" charset="0"/>
                        </a:rPr>
                        <a:t>10.0</a:t>
                      </a:r>
                    </a:p>
                  </a:txBody>
                  <a:tcPr anchor="ctr"/>
                </a:tc>
                <a:tc>
                  <a:txBody>
                    <a:bodyPr/>
                    <a:lstStyle/>
                    <a:p>
                      <a:pPr algn="r"/>
                      <a:r>
                        <a:rPr lang="en-US" sz="1200" dirty="0">
                          <a:latin typeface="Verdana" pitchFamily="34" charset="0"/>
                          <a:ea typeface="Verdana" pitchFamily="34" charset="0"/>
                          <a:cs typeface="Verdana" pitchFamily="34" charset="0"/>
                        </a:rPr>
                        <a:t>-0.8</a:t>
                      </a:r>
                    </a:p>
                  </a:txBody>
                  <a:tcPr anchor="ctr"/>
                </a:tc>
                <a:tc>
                  <a:txBody>
                    <a:bodyPr/>
                    <a:lstStyle/>
                    <a:p>
                      <a:pPr algn="r"/>
                      <a:r>
                        <a:rPr lang="en-US" sz="1200" dirty="0">
                          <a:latin typeface="Verdana" pitchFamily="34" charset="0"/>
                          <a:ea typeface="Verdana" pitchFamily="34" charset="0"/>
                          <a:cs typeface="Verdana" pitchFamily="34" charset="0"/>
                        </a:rPr>
                        <a:t>1.3</a:t>
                      </a:r>
                    </a:p>
                  </a:txBody>
                  <a:tcPr anchor="ctr"/>
                </a:tc>
                <a:extLst>
                  <a:ext uri="{0D108BD9-81ED-4DB2-BD59-A6C34878D82A}">
                    <a16:rowId xmlns:a16="http://schemas.microsoft.com/office/drawing/2014/main" val="10005"/>
                  </a:ext>
                </a:extLst>
              </a:tr>
              <a:tr h="225592">
                <a:tc>
                  <a:txBody>
                    <a:bodyPr/>
                    <a:lstStyle/>
                    <a:p>
                      <a:r>
                        <a:rPr lang="en-US" sz="1200" dirty="0">
                          <a:latin typeface="Verdana" pitchFamily="34" charset="0"/>
                          <a:ea typeface="Verdana" pitchFamily="34" charset="0"/>
                          <a:cs typeface="Verdana" pitchFamily="34" charset="0"/>
                        </a:rPr>
                        <a:t>Germany</a:t>
                      </a:r>
                    </a:p>
                  </a:txBody>
                  <a:tcPr anchor="ctr"/>
                </a:tc>
                <a:tc>
                  <a:txBody>
                    <a:bodyPr/>
                    <a:lstStyle/>
                    <a:p>
                      <a:pPr algn="r"/>
                      <a:r>
                        <a:rPr lang="en-US" sz="1200" dirty="0">
                          <a:latin typeface="Verdana" pitchFamily="34" charset="0"/>
                          <a:ea typeface="Verdana" pitchFamily="34" charset="0"/>
                          <a:cs typeface="Verdana" pitchFamily="34" charset="0"/>
                        </a:rPr>
                        <a:t>10.8</a:t>
                      </a:r>
                    </a:p>
                  </a:txBody>
                  <a:tcPr anchor="ctr"/>
                </a:tc>
                <a:tc>
                  <a:txBody>
                    <a:bodyPr/>
                    <a:lstStyle/>
                    <a:p>
                      <a:pPr algn="r"/>
                      <a:r>
                        <a:rPr lang="en-US" sz="1200" dirty="0">
                          <a:latin typeface="Verdana" pitchFamily="34" charset="0"/>
                          <a:ea typeface="Verdana" pitchFamily="34" charset="0"/>
                          <a:cs typeface="Verdana" pitchFamily="34" charset="0"/>
                        </a:rPr>
                        <a:t>-0.2</a:t>
                      </a:r>
                    </a:p>
                  </a:txBody>
                  <a:tcPr anchor="ctr"/>
                </a:tc>
                <a:tc>
                  <a:txBody>
                    <a:bodyPr/>
                    <a:lstStyle/>
                    <a:p>
                      <a:pPr algn="r"/>
                      <a:r>
                        <a:rPr lang="en-US" sz="1200" dirty="0">
                          <a:latin typeface="Verdana" pitchFamily="34" charset="0"/>
                          <a:ea typeface="Verdana" pitchFamily="34" charset="0"/>
                          <a:cs typeface="Verdana" pitchFamily="34" charset="0"/>
                        </a:rPr>
                        <a:t>1.7</a:t>
                      </a:r>
                    </a:p>
                  </a:txBody>
                  <a:tcPr anchor="ctr"/>
                </a:tc>
                <a:extLst>
                  <a:ext uri="{0D108BD9-81ED-4DB2-BD59-A6C34878D82A}">
                    <a16:rowId xmlns:a16="http://schemas.microsoft.com/office/drawing/2014/main" val="10006"/>
                  </a:ext>
                </a:extLst>
              </a:tr>
              <a:tr h="225592">
                <a:tc>
                  <a:txBody>
                    <a:bodyPr/>
                    <a:lstStyle/>
                    <a:p>
                      <a:r>
                        <a:rPr lang="en-US" sz="1200" dirty="0">
                          <a:latin typeface="Verdana" pitchFamily="34" charset="0"/>
                          <a:ea typeface="Verdana" pitchFamily="34" charset="0"/>
                          <a:cs typeface="Verdana" pitchFamily="34" charset="0"/>
                        </a:rPr>
                        <a:t>Greece</a:t>
                      </a:r>
                    </a:p>
                  </a:txBody>
                  <a:tcPr anchor="ctr"/>
                </a:tc>
                <a:tc>
                  <a:txBody>
                    <a:bodyPr/>
                    <a:lstStyle/>
                    <a:p>
                      <a:pPr algn="r"/>
                      <a:r>
                        <a:rPr lang="en-US" sz="1200" dirty="0">
                          <a:latin typeface="Verdana" pitchFamily="34" charset="0"/>
                          <a:ea typeface="Verdana" pitchFamily="34" charset="0"/>
                          <a:cs typeface="Verdana" pitchFamily="34" charset="0"/>
                        </a:rPr>
                        <a:t>-25.3</a:t>
                      </a:r>
                    </a:p>
                  </a:txBody>
                  <a:tcPr anchor="ctr"/>
                </a:tc>
                <a:tc>
                  <a:txBody>
                    <a:bodyPr/>
                    <a:lstStyle/>
                    <a:p>
                      <a:pPr algn="r"/>
                      <a:r>
                        <a:rPr lang="en-US" sz="1200" dirty="0">
                          <a:latin typeface="Verdana" pitchFamily="34" charset="0"/>
                          <a:ea typeface="Verdana" pitchFamily="34" charset="0"/>
                          <a:cs typeface="Verdana" pitchFamily="34" charset="0"/>
                        </a:rPr>
                        <a:t>-32.6</a:t>
                      </a:r>
                    </a:p>
                  </a:txBody>
                  <a:tcPr anchor="ctr"/>
                </a:tc>
                <a:tc>
                  <a:txBody>
                    <a:bodyPr/>
                    <a:lstStyle/>
                    <a:p>
                      <a:pPr algn="r"/>
                      <a:r>
                        <a:rPr lang="en-US" sz="1200" dirty="0">
                          <a:latin typeface="Verdana" pitchFamily="34" charset="0"/>
                          <a:ea typeface="Verdana" pitchFamily="34" charset="0"/>
                          <a:cs typeface="Verdana" pitchFamily="34" charset="0"/>
                        </a:rPr>
                        <a:t>2.2</a:t>
                      </a:r>
                    </a:p>
                  </a:txBody>
                  <a:tcPr anchor="ctr"/>
                </a:tc>
                <a:extLst>
                  <a:ext uri="{0D108BD9-81ED-4DB2-BD59-A6C34878D82A}">
                    <a16:rowId xmlns:a16="http://schemas.microsoft.com/office/drawing/2014/main" val="10007"/>
                  </a:ext>
                </a:extLst>
              </a:tr>
              <a:tr h="225592">
                <a:tc>
                  <a:txBody>
                    <a:bodyPr/>
                    <a:lstStyle/>
                    <a:p>
                      <a:r>
                        <a:rPr lang="en-US" sz="1200" dirty="0">
                          <a:latin typeface="Verdana" pitchFamily="34" charset="0"/>
                          <a:ea typeface="Verdana" pitchFamily="34" charset="0"/>
                          <a:cs typeface="Verdana" pitchFamily="34" charset="0"/>
                        </a:rPr>
                        <a:t>Hong Kong</a:t>
                      </a:r>
                    </a:p>
                  </a:txBody>
                  <a:tcPr anchor="ctr"/>
                </a:tc>
                <a:tc>
                  <a:txBody>
                    <a:bodyPr/>
                    <a:lstStyle/>
                    <a:p>
                      <a:pPr algn="r"/>
                      <a:r>
                        <a:rPr lang="en-US" sz="1200" dirty="0">
                          <a:latin typeface="Verdana" pitchFamily="34" charset="0"/>
                          <a:ea typeface="Verdana" pitchFamily="34" charset="0"/>
                          <a:cs typeface="Verdana" pitchFamily="34" charset="0"/>
                        </a:rPr>
                        <a:t>-6.8</a:t>
                      </a:r>
                    </a:p>
                  </a:txBody>
                  <a:tcPr anchor="ctr"/>
                </a:tc>
                <a:tc>
                  <a:txBody>
                    <a:bodyPr/>
                    <a:lstStyle/>
                    <a:p>
                      <a:pPr algn="r"/>
                      <a:r>
                        <a:rPr lang="en-US" sz="1200" dirty="0">
                          <a:latin typeface="Verdana" pitchFamily="34" charset="0"/>
                          <a:ea typeface="Verdana" pitchFamily="34" charset="0"/>
                          <a:cs typeface="Verdana" pitchFamily="34" charset="0"/>
                        </a:rPr>
                        <a:t>-6.7</a:t>
                      </a:r>
                    </a:p>
                  </a:txBody>
                  <a:tcPr anchor="ctr"/>
                </a:tc>
                <a:tc>
                  <a:txBody>
                    <a:bodyPr/>
                    <a:lstStyle/>
                    <a:p>
                      <a:pPr algn="r"/>
                      <a:r>
                        <a:rPr lang="en-US" sz="1200" dirty="0">
                          <a:latin typeface="Verdana" pitchFamily="34" charset="0"/>
                          <a:ea typeface="Verdana" pitchFamily="34" charset="0"/>
                          <a:cs typeface="Verdana" pitchFamily="34" charset="0"/>
                        </a:rPr>
                        <a:t>2.1</a:t>
                      </a:r>
                    </a:p>
                  </a:txBody>
                  <a:tcPr anchor="ctr"/>
                </a:tc>
                <a:extLst>
                  <a:ext uri="{0D108BD9-81ED-4DB2-BD59-A6C34878D82A}">
                    <a16:rowId xmlns:a16="http://schemas.microsoft.com/office/drawing/2014/main" val="10008"/>
                  </a:ext>
                </a:extLst>
              </a:tr>
              <a:tr h="225592">
                <a:tc>
                  <a:txBody>
                    <a:bodyPr/>
                    <a:lstStyle/>
                    <a:p>
                      <a:r>
                        <a:rPr lang="en-US" sz="1200" dirty="0">
                          <a:latin typeface="Verdana" pitchFamily="34" charset="0"/>
                          <a:ea typeface="Verdana" pitchFamily="34" charset="0"/>
                          <a:cs typeface="Verdana" pitchFamily="34" charset="0"/>
                        </a:rPr>
                        <a:t>India</a:t>
                      </a:r>
                    </a:p>
                  </a:txBody>
                  <a:tcPr anchor="ctr"/>
                </a:tc>
                <a:tc>
                  <a:txBody>
                    <a:bodyPr/>
                    <a:lstStyle/>
                    <a:p>
                      <a:pPr algn="r"/>
                      <a:r>
                        <a:rPr lang="en-US" sz="1200" dirty="0">
                          <a:latin typeface="Verdana" pitchFamily="34" charset="0"/>
                          <a:ea typeface="Verdana" pitchFamily="34" charset="0"/>
                          <a:cs typeface="Verdana" pitchFamily="34" charset="0"/>
                        </a:rPr>
                        <a:t>-5.2</a:t>
                      </a:r>
                    </a:p>
                  </a:txBody>
                  <a:tcPr anchor="ctr"/>
                </a:tc>
                <a:tc>
                  <a:txBody>
                    <a:bodyPr/>
                    <a:lstStyle/>
                    <a:p>
                      <a:pPr algn="r"/>
                      <a:r>
                        <a:rPr lang="en-US" sz="1200" dirty="0">
                          <a:latin typeface="Verdana" pitchFamily="34" charset="0"/>
                          <a:ea typeface="Verdana" pitchFamily="34" charset="0"/>
                          <a:cs typeface="Verdana" pitchFamily="34" charset="0"/>
                        </a:rPr>
                        <a:t>-9.9</a:t>
                      </a:r>
                    </a:p>
                  </a:txBody>
                  <a:tcPr anchor="ctr"/>
                </a:tc>
                <a:tc>
                  <a:txBody>
                    <a:bodyPr/>
                    <a:lstStyle/>
                    <a:p>
                      <a:pPr algn="r"/>
                      <a:r>
                        <a:rPr lang="en-US" sz="1200" dirty="0">
                          <a:latin typeface="Verdana" pitchFamily="34" charset="0"/>
                          <a:ea typeface="Verdana" pitchFamily="34" charset="0"/>
                          <a:cs typeface="Verdana" pitchFamily="34" charset="0"/>
                        </a:rPr>
                        <a:t>7.6</a:t>
                      </a:r>
                    </a:p>
                  </a:txBody>
                  <a:tcPr anchor="ctr"/>
                </a:tc>
                <a:extLst>
                  <a:ext uri="{0D108BD9-81ED-4DB2-BD59-A6C34878D82A}">
                    <a16:rowId xmlns:a16="http://schemas.microsoft.com/office/drawing/2014/main" val="10009"/>
                  </a:ext>
                </a:extLst>
              </a:tr>
              <a:tr h="225592">
                <a:tc>
                  <a:txBody>
                    <a:bodyPr/>
                    <a:lstStyle/>
                    <a:p>
                      <a:r>
                        <a:rPr lang="en-US" sz="1200" dirty="0">
                          <a:latin typeface="Verdana" pitchFamily="34" charset="0"/>
                          <a:ea typeface="Verdana" pitchFamily="34" charset="0"/>
                          <a:cs typeface="Verdana" pitchFamily="34" charset="0"/>
                        </a:rPr>
                        <a:t>Italy</a:t>
                      </a:r>
                    </a:p>
                  </a:txBody>
                  <a:tcPr anchor="ctr"/>
                </a:tc>
                <a:tc>
                  <a:txBody>
                    <a:bodyPr/>
                    <a:lstStyle/>
                    <a:p>
                      <a:pPr algn="r"/>
                      <a:r>
                        <a:rPr lang="en-US" sz="1200" dirty="0">
                          <a:latin typeface="Verdana" pitchFamily="34" charset="0"/>
                          <a:ea typeface="Verdana" pitchFamily="34" charset="0"/>
                          <a:cs typeface="Verdana" pitchFamily="34" charset="0"/>
                        </a:rPr>
                        <a:t>13.0</a:t>
                      </a:r>
                    </a:p>
                  </a:txBody>
                  <a:tcPr anchor="ctr"/>
                </a:tc>
                <a:tc>
                  <a:txBody>
                    <a:bodyPr/>
                    <a:lstStyle/>
                    <a:p>
                      <a:pPr algn="r"/>
                      <a:r>
                        <a:rPr lang="en-US" sz="1200" dirty="0">
                          <a:latin typeface="Verdana" pitchFamily="34" charset="0"/>
                          <a:ea typeface="Verdana" pitchFamily="34" charset="0"/>
                          <a:cs typeface="Verdana" pitchFamily="34" charset="0"/>
                        </a:rPr>
                        <a:t>2.7</a:t>
                      </a:r>
                    </a:p>
                  </a:txBody>
                  <a:tcPr anchor="ctr"/>
                </a:tc>
                <a:tc>
                  <a:txBody>
                    <a:bodyPr/>
                    <a:lstStyle/>
                    <a:p>
                      <a:pPr algn="r"/>
                      <a:r>
                        <a:rPr lang="en-US" sz="1200" dirty="0">
                          <a:latin typeface="Verdana" pitchFamily="34" charset="0"/>
                          <a:ea typeface="Verdana" pitchFamily="34" charset="0"/>
                          <a:cs typeface="Verdana" pitchFamily="34" charset="0"/>
                        </a:rPr>
                        <a:t>1.3</a:t>
                      </a:r>
                    </a:p>
                  </a:txBody>
                  <a:tcPr anchor="ctr"/>
                </a:tc>
                <a:extLst>
                  <a:ext uri="{0D108BD9-81ED-4DB2-BD59-A6C34878D82A}">
                    <a16:rowId xmlns:a16="http://schemas.microsoft.com/office/drawing/2014/main" val="10010"/>
                  </a:ext>
                </a:extLst>
              </a:tr>
              <a:tr h="225592">
                <a:tc>
                  <a:txBody>
                    <a:bodyPr/>
                    <a:lstStyle/>
                    <a:p>
                      <a:r>
                        <a:rPr lang="en-US" sz="1200" dirty="0">
                          <a:latin typeface="Verdana" pitchFamily="34" charset="0"/>
                          <a:ea typeface="Verdana" pitchFamily="34" charset="0"/>
                          <a:cs typeface="Verdana" pitchFamily="34" charset="0"/>
                        </a:rPr>
                        <a:t>Japan</a:t>
                      </a:r>
                    </a:p>
                  </a:txBody>
                  <a:tcPr anchor="ctr"/>
                </a:tc>
                <a:tc>
                  <a:txBody>
                    <a:bodyPr/>
                    <a:lstStyle/>
                    <a:p>
                      <a:pPr algn="r"/>
                      <a:r>
                        <a:rPr lang="en-US" sz="1200" dirty="0">
                          <a:latin typeface="Verdana" pitchFamily="34" charset="0"/>
                          <a:ea typeface="Verdana" pitchFamily="34" charset="0"/>
                          <a:cs typeface="Verdana" pitchFamily="34" charset="0"/>
                        </a:rPr>
                        <a:t>8.8</a:t>
                      </a:r>
                    </a:p>
                  </a:txBody>
                  <a:tcPr anchor="ctr"/>
                </a:tc>
                <a:tc>
                  <a:txBody>
                    <a:bodyPr/>
                    <a:lstStyle/>
                    <a:p>
                      <a:pPr algn="r"/>
                      <a:r>
                        <a:rPr lang="en-US" sz="1200" dirty="0">
                          <a:latin typeface="Verdana" pitchFamily="34" charset="0"/>
                          <a:ea typeface="Verdana" pitchFamily="34" charset="0"/>
                          <a:cs typeface="Verdana" pitchFamily="34" charset="0"/>
                        </a:rPr>
                        <a:t>8.2</a:t>
                      </a:r>
                    </a:p>
                  </a:txBody>
                  <a:tcPr anchor="ctr"/>
                </a:tc>
                <a:tc>
                  <a:txBody>
                    <a:bodyPr/>
                    <a:lstStyle/>
                    <a:p>
                      <a:pPr algn="r"/>
                      <a:r>
                        <a:rPr lang="en-US" sz="1200" dirty="0">
                          <a:latin typeface="Verdana" pitchFamily="34" charset="0"/>
                          <a:ea typeface="Verdana" pitchFamily="34" charset="0"/>
                          <a:cs typeface="Verdana" pitchFamily="34" charset="0"/>
                        </a:rPr>
                        <a:t>1.2</a:t>
                      </a:r>
                    </a:p>
                  </a:txBody>
                  <a:tcPr anchor="ctr"/>
                </a:tc>
                <a:extLst>
                  <a:ext uri="{0D108BD9-81ED-4DB2-BD59-A6C34878D82A}">
                    <a16:rowId xmlns:a16="http://schemas.microsoft.com/office/drawing/2014/main" val="1001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90600"/>
          </a:xfrm>
        </p:spPr>
        <p:txBody>
          <a:bodyPr/>
          <a:lstStyle/>
          <a:p>
            <a:r>
              <a:rPr lang="en-US" altLang="en-US" dirty="0"/>
              <a:t>Economic Performance (2 of 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70364580"/>
              </p:ext>
            </p:extLst>
          </p:nvPr>
        </p:nvGraphicFramePr>
        <p:xfrm>
          <a:off x="228600" y="1371601"/>
          <a:ext cx="8686800" cy="3137466"/>
        </p:xfrm>
        <a:graphic>
          <a:graphicData uri="http://schemas.openxmlformats.org/drawingml/2006/table">
            <a:tbl>
              <a:tblPr firstRow="1" bandRow="1">
                <a:tableStyleId>{5940675A-B579-460E-94D1-54222C63F5DA}</a:tableStyleId>
              </a:tblPr>
              <a:tblGrid>
                <a:gridCol w="989219">
                  <a:extLst>
                    <a:ext uri="{9D8B030D-6E8A-4147-A177-3AD203B41FA5}">
                      <a16:colId xmlns:a16="http://schemas.microsoft.com/office/drawing/2014/main" val="20000"/>
                    </a:ext>
                  </a:extLst>
                </a:gridCol>
                <a:gridCol w="2979709">
                  <a:extLst>
                    <a:ext uri="{9D8B030D-6E8A-4147-A177-3AD203B41FA5}">
                      <a16:colId xmlns:a16="http://schemas.microsoft.com/office/drawing/2014/main" val="20001"/>
                    </a:ext>
                  </a:extLst>
                </a:gridCol>
                <a:gridCol w="3008750">
                  <a:extLst>
                    <a:ext uri="{9D8B030D-6E8A-4147-A177-3AD203B41FA5}">
                      <a16:colId xmlns:a16="http://schemas.microsoft.com/office/drawing/2014/main" val="20002"/>
                    </a:ext>
                  </a:extLst>
                </a:gridCol>
                <a:gridCol w="1709122">
                  <a:extLst>
                    <a:ext uri="{9D8B030D-6E8A-4147-A177-3AD203B41FA5}">
                      <a16:colId xmlns:a16="http://schemas.microsoft.com/office/drawing/2014/main" val="20003"/>
                    </a:ext>
                  </a:extLst>
                </a:gridCol>
              </a:tblGrid>
              <a:tr h="638882">
                <a:tc>
                  <a:txBody>
                    <a:bodyPr/>
                    <a:lstStyle/>
                    <a:p>
                      <a:pPr algn="ctr"/>
                      <a:endParaRPr lang="en-US" sz="1200" b="1" dirty="0">
                        <a:latin typeface="Verdana" pitchFamily="34" charset="0"/>
                        <a:ea typeface="Verdana" pitchFamily="34" charset="0"/>
                        <a:cs typeface="Verdana" pitchFamily="34" charset="0"/>
                      </a:endParaRPr>
                    </a:p>
                  </a:txBody>
                  <a:tcPr anchor="ctr"/>
                </a:tc>
                <a:tc>
                  <a:txBody>
                    <a:bodyPr/>
                    <a:lstStyle/>
                    <a:p>
                      <a:pPr algn="ctr"/>
                      <a:r>
                        <a:rPr lang="en-US" sz="1200" b="1" dirty="0">
                          <a:latin typeface="Verdana" pitchFamily="34" charset="0"/>
                          <a:ea typeface="Verdana" pitchFamily="34" charset="0"/>
                          <a:cs typeface="Verdana" pitchFamily="34" charset="0"/>
                        </a:rPr>
                        <a:t>Stock Market Return, 2015 (%)</a:t>
                      </a:r>
                    </a:p>
                    <a:p>
                      <a:pPr algn="ctr"/>
                      <a:r>
                        <a:rPr lang="en-US" sz="1200" b="1" dirty="0">
                          <a:latin typeface="Verdana" pitchFamily="34" charset="0"/>
                          <a:ea typeface="Verdana" pitchFamily="34" charset="0"/>
                          <a:cs typeface="Verdana" pitchFamily="34" charset="0"/>
                        </a:rPr>
                        <a:t>In Local Currency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Verdana" pitchFamily="34" charset="0"/>
                          <a:ea typeface="Verdana" pitchFamily="34" charset="0"/>
                          <a:cs typeface="Verdana" pitchFamily="34" charset="0"/>
                        </a:rPr>
                        <a:t>Stock Market Return, 2015 (%)</a:t>
                      </a:r>
                    </a:p>
                    <a:p>
                      <a:pPr algn="ctr"/>
                      <a:r>
                        <a:rPr lang="en-US" sz="1200" b="1" dirty="0">
                          <a:latin typeface="Verdana" pitchFamily="34" charset="0"/>
                          <a:ea typeface="Verdana" pitchFamily="34" charset="0"/>
                          <a:cs typeface="Verdana" pitchFamily="34" charset="0"/>
                        </a:rPr>
                        <a:t>In U.S. Dollars</a:t>
                      </a:r>
                    </a:p>
                  </a:txBody>
                  <a:tcPr anchor="ctr"/>
                </a:tc>
                <a:tc>
                  <a:txBody>
                    <a:bodyPr/>
                    <a:lstStyle/>
                    <a:p>
                      <a:pPr algn="ctr"/>
                      <a:r>
                        <a:rPr lang="en-US" sz="1200" b="1" dirty="0">
                          <a:latin typeface="Verdana" pitchFamily="34" charset="0"/>
                          <a:ea typeface="Verdana" pitchFamily="34" charset="0"/>
                          <a:cs typeface="Verdana" pitchFamily="34" charset="0"/>
                        </a:rPr>
                        <a:t>Forecasted</a:t>
                      </a:r>
                      <a:r>
                        <a:rPr lang="en-US" sz="1200" b="1" baseline="0" dirty="0">
                          <a:latin typeface="Verdana" pitchFamily="34" charset="0"/>
                          <a:ea typeface="Verdana" pitchFamily="34" charset="0"/>
                          <a:cs typeface="Verdana" pitchFamily="34" charset="0"/>
                        </a:rPr>
                        <a:t> Growth in GDP, 2016 (%)</a:t>
                      </a:r>
                      <a:endParaRPr lang="en-US" sz="1200" b="1"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340031">
                <a:tc>
                  <a:txBody>
                    <a:bodyPr/>
                    <a:lstStyle/>
                    <a:p>
                      <a:r>
                        <a:rPr lang="en-US" sz="1200" dirty="0">
                          <a:latin typeface="Verdana" pitchFamily="34" charset="0"/>
                          <a:ea typeface="Verdana" pitchFamily="34" charset="0"/>
                          <a:cs typeface="Verdana" pitchFamily="34" charset="0"/>
                        </a:rPr>
                        <a:t>Mexico</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-13.9</a:t>
                      </a:r>
                    </a:p>
                  </a:txBody>
                  <a:tcPr anchor="ctr"/>
                </a:tc>
                <a:tc>
                  <a:txBody>
                    <a:bodyPr/>
                    <a:lstStyle/>
                    <a:p>
                      <a:pPr algn="r"/>
                      <a:r>
                        <a:rPr lang="en-US" sz="1200" dirty="0">
                          <a:latin typeface="Verdana" pitchFamily="34" charset="0"/>
                          <a:ea typeface="Verdana" pitchFamily="34" charset="0"/>
                          <a:cs typeface="Verdana" pitchFamily="34" charset="0"/>
                        </a:rPr>
                        <a:t>2.8</a:t>
                      </a:r>
                    </a:p>
                  </a:txBody>
                  <a:tcPr anchor="ctr"/>
                </a:tc>
                <a:extLst>
                  <a:ext uri="{0D108BD9-81ED-4DB2-BD59-A6C34878D82A}">
                    <a16:rowId xmlns:a16="http://schemas.microsoft.com/office/drawing/2014/main" val="10001"/>
                  </a:ext>
                </a:extLst>
              </a:tr>
              <a:tr h="340031">
                <a:tc>
                  <a:txBody>
                    <a:bodyPr/>
                    <a:lstStyle/>
                    <a:p>
                      <a:r>
                        <a:rPr lang="en-US" sz="1200" dirty="0">
                          <a:latin typeface="Verdana" pitchFamily="34" charset="0"/>
                          <a:ea typeface="Verdana" pitchFamily="34" charset="0"/>
                          <a:cs typeface="Verdana" pitchFamily="34" charset="0"/>
                        </a:rPr>
                        <a:t>Russia</a:t>
                      </a:r>
                    </a:p>
                  </a:txBody>
                  <a:tcPr anchor="ctr"/>
                </a:tc>
                <a:tc>
                  <a:txBody>
                    <a:bodyPr/>
                    <a:lstStyle/>
                    <a:p>
                      <a:pPr algn="r"/>
                      <a:r>
                        <a:rPr lang="en-US" sz="1200" dirty="0">
                          <a:latin typeface="Verdana" pitchFamily="34" charset="0"/>
                          <a:ea typeface="Verdana" pitchFamily="34" charset="0"/>
                          <a:cs typeface="Verdana" pitchFamily="34" charset="0"/>
                        </a:rPr>
                        <a:t>17.0</a:t>
                      </a:r>
                    </a:p>
                  </a:txBody>
                  <a:tcPr anchor="ctr"/>
                </a:tc>
                <a:tc>
                  <a:txBody>
                    <a:bodyPr/>
                    <a:lstStyle/>
                    <a:p>
                      <a:pPr algn="r"/>
                      <a:r>
                        <a:rPr lang="en-US" sz="1200" dirty="0">
                          <a:latin typeface="Verdana" pitchFamily="34" charset="0"/>
                          <a:ea typeface="Verdana" pitchFamily="34" charset="0"/>
                          <a:cs typeface="Verdana" pitchFamily="34" charset="0"/>
                        </a:rPr>
                        <a:t>-2.7</a:t>
                      </a:r>
                    </a:p>
                  </a:txBody>
                  <a:tcPr anchor="ctr"/>
                </a:tc>
                <a:tc>
                  <a:txBody>
                    <a:bodyPr/>
                    <a:lstStyle/>
                    <a:p>
                      <a:pPr algn="r"/>
                      <a:r>
                        <a:rPr lang="en-US" sz="1200" dirty="0">
                          <a:latin typeface="Verdana" pitchFamily="34" charset="0"/>
                          <a:ea typeface="Verdana" pitchFamily="34" charset="0"/>
                          <a:cs typeface="Verdana" pitchFamily="34" charset="0"/>
                        </a:rPr>
                        <a:t>-0.3</a:t>
                      </a:r>
                    </a:p>
                  </a:txBody>
                  <a:tcPr anchor="ctr"/>
                </a:tc>
                <a:extLst>
                  <a:ext uri="{0D108BD9-81ED-4DB2-BD59-A6C34878D82A}">
                    <a16:rowId xmlns:a16="http://schemas.microsoft.com/office/drawing/2014/main" val="10002"/>
                  </a:ext>
                </a:extLst>
              </a:tr>
              <a:tr h="340031">
                <a:tc>
                  <a:txBody>
                    <a:bodyPr/>
                    <a:lstStyle/>
                    <a:p>
                      <a:r>
                        <a:rPr lang="en-US" sz="1200" dirty="0">
                          <a:latin typeface="Verdana" pitchFamily="34" charset="0"/>
                          <a:ea typeface="Verdana" pitchFamily="34" charset="0"/>
                          <a:cs typeface="Verdana" pitchFamily="34" charset="0"/>
                        </a:rPr>
                        <a:t>Singapore</a:t>
                      </a:r>
                    </a:p>
                  </a:txBody>
                  <a:tcPr anchor="ctr"/>
                </a:tc>
                <a:tc>
                  <a:txBody>
                    <a:bodyPr/>
                    <a:lstStyle/>
                    <a:p>
                      <a:pPr algn="r"/>
                      <a:r>
                        <a:rPr lang="en-US" sz="1200" dirty="0">
                          <a:latin typeface="Verdana" pitchFamily="34" charset="0"/>
                          <a:ea typeface="Verdana" pitchFamily="34" charset="0"/>
                          <a:cs typeface="Verdana" pitchFamily="34" charset="0"/>
                        </a:rPr>
                        <a:t>-14.2</a:t>
                      </a:r>
                    </a:p>
                  </a:txBody>
                  <a:tcPr anchor="ctr"/>
                </a:tc>
                <a:tc>
                  <a:txBody>
                    <a:bodyPr/>
                    <a:lstStyle/>
                    <a:p>
                      <a:pPr algn="r"/>
                      <a:r>
                        <a:rPr lang="en-US" sz="1200" dirty="0">
                          <a:latin typeface="Verdana" pitchFamily="34" charset="0"/>
                          <a:ea typeface="Verdana" pitchFamily="34" charset="0"/>
                          <a:cs typeface="Verdana" pitchFamily="34" charset="0"/>
                        </a:rPr>
                        <a:t>-19.6</a:t>
                      </a:r>
                    </a:p>
                  </a:txBody>
                  <a:tcPr anchor="ctr"/>
                </a:tc>
                <a:tc>
                  <a:txBody>
                    <a:bodyPr/>
                    <a:lstStyle/>
                    <a:p>
                      <a:pPr algn="r"/>
                      <a:r>
                        <a:rPr lang="en-US" sz="1200" dirty="0">
                          <a:latin typeface="Verdana" pitchFamily="34" charset="0"/>
                          <a:ea typeface="Verdana" pitchFamily="34" charset="0"/>
                          <a:cs typeface="Verdana" pitchFamily="34" charset="0"/>
                        </a:rPr>
                        <a:t>3.0</a:t>
                      </a:r>
                    </a:p>
                  </a:txBody>
                  <a:tcPr anchor="ctr"/>
                </a:tc>
                <a:extLst>
                  <a:ext uri="{0D108BD9-81ED-4DB2-BD59-A6C34878D82A}">
                    <a16:rowId xmlns:a16="http://schemas.microsoft.com/office/drawing/2014/main" val="10003"/>
                  </a:ext>
                </a:extLst>
              </a:tr>
              <a:tr h="445130">
                <a:tc>
                  <a:txBody>
                    <a:bodyPr/>
                    <a:lstStyle/>
                    <a:p>
                      <a:r>
                        <a:rPr lang="en-US" sz="1200" dirty="0">
                          <a:latin typeface="Verdana" pitchFamily="34" charset="0"/>
                          <a:ea typeface="Verdana" pitchFamily="34" charset="0"/>
                          <a:cs typeface="Verdana" pitchFamily="34" charset="0"/>
                        </a:rPr>
                        <a:t>South</a:t>
                      </a:r>
                      <a:r>
                        <a:rPr lang="en-US" sz="1200" baseline="0" dirty="0">
                          <a:latin typeface="Verdana" pitchFamily="34" charset="0"/>
                          <a:ea typeface="Verdana" pitchFamily="34" charset="0"/>
                          <a:cs typeface="Verdana" pitchFamily="34" charset="0"/>
                        </a:rPr>
                        <a:t> Korea</a:t>
                      </a:r>
                      <a:endParaRPr lang="en-US" sz="1200" dirty="0">
                        <a:latin typeface="Verdana" pitchFamily="34" charset="0"/>
                        <a:ea typeface="Verdana" pitchFamily="34" charset="0"/>
                        <a:cs typeface="Verdana" pitchFamily="34" charset="0"/>
                      </a:endParaRPr>
                    </a:p>
                  </a:txBody>
                  <a:tcPr anchor="ctr"/>
                </a:tc>
                <a:tc>
                  <a:txBody>
                    <a:bodyPr/>
                    <a:lstStyle/>
                    <a:p>
                      <a:pPr algn="r"/>
                      <a:r>
                        <a:rPr lang="en-US" sz="1200" dirty="0">
                          <a:latin typeface="Verdana" pitchFamily="34" charset="0"/>
                          <a:ea typeface="Verdana" pitchFamily="34" charset="0"/>
                          <a:cs typeface="Verdana" pitchFamily="34" charset="0"/>
                        </a:rPr>
                        <a:t>2.6</a:t>
                      </a:r>
                    </a:p>
                  </a:txBody>
                  <a:tcPr anchor="ctr"/>
                </a:tc>
                <a:tc>
                  <a:txBody>
                    <a:bodyPr/>
                    <a:lstStyle/>
                    <a:p>
                      <a:pPr algn="r"/>
                      <a:r>
                        <a:rPr lang="en-US" sz="1200" dirty="0">
                          <a:latin typeface="Verdana" pitchFamily="34" charset="0"/>
                          <a:ea typeface="Verdana" pitchFamily="34" charset="0"/>
                          <a:cs typeface="Verdana" pitchFamily="34" charset="0"/>
                        </a:rPr>
                        <a:t>-3.5</a:t>
                      </a:r>
                    </a:p>
                  </a:txBody>
                  <a:tcPr anchor="ctr"/>
                </a:tc>
                <a:tc>
                  <a:txBody>
                    <a:bodyPr/>
                    <a:lstStyle/>
                    <a:p>
                      <a:pPr algn="r"/>
                      <a:r>
                        <a:rPr lang="en-US" sz="1200" dirty="0">
                          <a:latin typeface="Verdana" pitchFamily="34" charset="0"/>
                          <a:ea typeface="Verdana" pitchFamily="34" charset="0"/>
                          <a:cs typeface="Verdana" pitchFamily="34" charset="0"/>
                        </a:rPr>
                        <a:t>2.7</a:t>
                      </a:r>
                    </a:p>
                  </a:txBody>
                  <a:tcPr anchor="ctr"/>
                </a:tc>
                <a:extLst>
                  <a:ext uri="{0D108BD9-81ED-4DB2-BD59-A6C34878D82A}">
                    <a16:rowId xmlns:a16="http://schemas.microsoft.com/office/drawing/2014/main" val="10004"/>
                  </a:ext>
                </a:extLst>
              </a:tr>
              <a:tr h="340031">
                <a:tc>
                  <a:txBody>
                    <a:bodyPr/>
                    <a:lstStyle/>
                    <a:p>
                      <a:r>
                        <a:rPr lang="en-US" sz="1200" dirty="0">
                          <a:latin typeface="Verdana" pitchFamily="34" charset="0"/>
                          <a:ea typeface="Verdana" pitchFamily="34" charset="0"/>
                          <a:cs typeface="Verdana" pitchFamily="34" charset="0"/>
                        </a:rPr>
                        <a:t>Spain</a:t>
                      </a:r>
                    </a:p>
                  </a:txBody>
                  <a:tcPr anchor="ctr"/>
                </a:tc>
                <a:tc>
                  <a:txBody>
                    <a:bodyPr/>
                    <a:lstStyle/>
                    <a:p>
                      <a:pPr algn="r"/>
                      <a:r>
                        <a:rPr lang="en-US" sz="1200" dirty="0">
                          <a:latin typeface="Verdana" pitchFamily="34" charset="0"/>
                          <a:ea typeface="Verdana" pitchFamily="34" charset="0"/>
                          <a:cs typeface="Verdana" pitchFamily="34" charset="0"/>
                        </a:rPr>
                        <a:t>-6.2</a:t>
                      </a:r>
                    </a:p>
                  </a:txBody>
                  <a:tcPr anchor="ctr"/>
                </a:tc>
                <a:tc>
                  <a:txBody>
                    <a:bodyPr/>
                    <a:lstStyle/>
                    <a:p>
                      <a:pPr algn="r"/>
                      <a:r>
                        <a:rPr lang="en-US" sz="1200" dirty="0">
                          <a:latin typeface="Verdana" pitchFamily="34" charset="0"/>
                          <a:ea typeface="Verdana" pitchFamily="34" charset="0"/>
                          <a:cs typeface="Verdana" pitchFamily="34" charset="0"/>
                        </a:rPr>
                        <a:t>-15.4</a:t>
                      </a:r>
                    </a:p>
                  </a:txBody>
                  <a:tcPr anchor="ctr"/>
                </a:tc>
                <a:tc>
                  <a:txBody>
                    <a:bodyPr/>
                    <a:lstStyle/>
                    <a:p>
                      <a:pPr algn="r"/>
                      <a:r>
                        <a:rPr lang="en-US" sz="1200" dirty="0">
                          <a:latin typeface="Verdana" pitchFamily="34" charset="0"/>
                          <a:ea typeface="Verdana" pitchFamily="34" charset="0"/>
                          <a:cs typeface="Verdana" pitchFamily="34" charset="0"/>
                        </a:rPr>
                        <a:t>2.7</a:t>
                      </a:r>
                    </a:p>
                  </a:txBody>
                  <a:tcPr anchor="ctr"/>
                </a:tc>
                <a:extLst>
                  <a:ext uri="{0D108BD9-81ED-4DB2-BD59-A6C34878D82A}">
                    <a16:rowId xmlns:a16="http://schemas.microsoft.com/office/drawing/2014/main" val="10005"/>
                  </a:ext>
                </a:extLst>
              </a:tr>
              <a:tr h="340031">
                <a:tc>
                  <a:txBody>
                    <a:bodyPr/>
                    <a:lstStyle/>
                    <a:p>
                      <a:r>
                        <a:rPr lang="en-US" sz="1200" dirty="0">
                          <a:latin typeface="Verdana" pitchFamily="34" charset="0"/>
                          <a:ea typeface="Verdana" pitchFamily="34" charset="0"/>
                          <a:cs typeface="Verdana" pitchFamily="34" charset="0"/>
                        </a:rPr>
                        <a:t>Thailand</a:t>
                      </a:r>
                    </a:p>
                  </a:txBody>
                  <a:tcPr anchor="ctr"/>
                </a:tc>
                <a:tc>
                  <a:txBody>
                    <a:bodyPr/>
                    <a:lstStyle/>
                    <a:p>
                      <a:pPr algn="r"/>
                      <a:r>
                        <a:rPr lang="en-US" sz="1200" dirty="0">
                          <a:latin typeface="Verdana" pitchFamily="34" charset="0"/>
                          <a:ea typeface="Verdana" pitchFamily="34" charset="0"/>
                          <a:cs typeface="Verdana" pitchFamily="34" charset="0"/>
                        </a:rPr>
                        <a:t>-14.3</a:t>
                      </a:r>
                    </a:p>
                  </a:txBody>
                  <a:tcPr anchor="ctr"/>
                </a:tc>
                <a:tc>
                  <a:txBody>
                    <a:bodyPr/>
                    <a:lstStyle/>
                    <a:p>
                      <a:pPr algn="r"/>
                      <a:r>
                        <a:rPr lang="en-US" sz="1200" dirty="0">
                          <a:latin typeface="Verdana" pitchFamily="34" charset="0"/>
                          <a:ea typeface="Verdana" pitchFamily="34" charset="0"/>
                          <a:cs typeface="Verdana" pitchFamily="34" charset="0"/>
                        </a:rPr>
                        <a:t>-21.9</a:t>
                      </a:r>
                    </a:p>
                  </a:txBody>
                  <a:tcPr anchor="ctr"/>
                </a:tc>
                <a:tc>
                  <a:txBody>
                    <a:bodyPr/>
                    <a:lstStyle/>
                    <a:p>
                      <a:pPr algn="r"/>
                      <a:r>
                        <a:rPr lang="en-US" sz="1200" dirty="0">
                          <a:latin typeface="Verdana" pitchFamily="34" charset="0"/>
                          <a:ea typeface="Verdana" pitchFamily="34" charset="0"/>
                          <a:cs typeface="Verdana" pitchFamily="34" charset="0"/>
                        </a:rPr>
                        <a:t>4.0</a:t>
                      </a:r>
                    </a:p>
                  </a:txBody>
                  <a:tcPr anchor="ctr"/>
                </a:tc>
                <a:extLst>
                  <a:ext uri="{0D108BD9-81ED-4DB2-BD59-A6C34878D82A}">
                    <a16:rowId xmlns:a16="http://schemas.microsoft.com/office/drawing/2014/main" val="10006"/>
                  </a:ext>
                </a:extLst>
              </a:tr>
              <a:tr h="340031">
                <a:tc>
                  <a:txBody>
                    <a:bodyPr/>
                    <a:lstStyle/>
                    <a:p>
                      <a:r>
                        <a:rPr lang="en-US" sz="1200" dirty="0">
                          <a:latin typeface="Verdana" pitchFamily="34" charset="0"/>
                          <a:ea typeface="Verdana" pitchFamily="34" charset="0"/>
                          <a:cs typeface="Verdana" pitchFamily="34" charset="0"/>
                        </a:rPr>
                        <a:t>U.S</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-0.6</a:t>
                      </a:r>
                    </a:p>
                  </a:txBody>
                  <a:tcPr anchor="ctr"/>
                </a:tc>
                <a:tc>
                  <a:txBody>
                    <a:bodyPr/>
                    <a:lstStyle/>
                    <a:p>
                      <a:pPr algn="r"/>
                      <a:r>
                        <a:rPr lang="en-US" sz="1200" dirty="0">
                          <a:latin typeface="Verdana" pitchFamily="34" charset="0"/>
                          <a:ea typeface="Verdana" pitchFamily="34" charset="0"/>
                          <a:cs typeface="Verdana" pitchFamily="34" charset="0"/>
                        </a:rPr>
                        <a:t>2.5</a:t>
                      </a:r>
                    </a:p>
                  </a:txBody>
                  <a:tcPr anchor="ctr"/>
                </a:tc>
                <a:extLst>
                  <a:ext uri="{0D108BD9-81ED-4DB2-BD59-A6C34878D82A}">
                    <a16:rowId xmlns:a16="http://schemas.microsoft.com/office/drawing/2014/main" val="10007"/>
                  </a:ext>
                </a:extLst>
              </a:tr>
            </a:tbl>
          </a:graphicData>
        </a:graphic>
      </p:graphicFrame>
      <p:sp>
        <p:nvSpPr>
          <p:cNvPr id="9" name="Content Placeholder 8"/>
          <p:cNvSpPr>
            <a:spLocks noGrp="1"/>
          </p:cNvSpPr>
          <p:nvPr>
            <p:ph sz="quarter" idx="12"/>
          </p:nvPr>
        </p:nvSpPr>
        <p:spPr>
          <a:xfrm>
            <a:off x="228600" y="4724400"/>
            <a:ext cx="7518400" cy="457200"/>
          </a:xfrm>
        </p:spPr>
        <p:txBody>
          <a:bodyPr/>
          <a:lstStyle/>
          <a:p>
            <a:pPr>
              <a:buNone/>
            </a:pPr>
            <a:r>
              <a:rPr lang="en-US" sz="1800" dirty="0"/>
              <a:t>Source: The Economist, January 2, 2016.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36071"/>
            <a:ext cx="8759536" cy="914400"/>
          </a:xfrm>
        </p:spPr>
        <p:txBody>
          <a:bodyPr/>
          <a:lstStyle/>
          <a:p>
            <a:r>
              <a:rPr lang="en-US" altLang="en-US" dirty="0"/>
              <a:t>Exchange Rate Changes</a:t>
            </a:r>
            <a:endParaRPr lang="en-US" dirty="0"/>
          </a:p>
        </p:txBody>
      </p:sp>
      <p:pic>
        <p:nvPicPr>
          <p:cNvPr id="2" name="Picture 1" descr="Bar graph has the following percentage change in real exchange rates against the U.S. dollar: United Kingdom, 7.2 percent; Euro, 10.1 percent; Japan, 32.6 percent; and Canada, 3.4 percent."/>
          <p:cNvPicPr>
            <a:picLocks noChangeAspect="1"/>
          </p:cNvPicPr>
          <p:nvPr/>
        </p:nvPicPr>
        <p:blipFill>
          <a:blip r:embed="rId2" cstate="print"/>
          <a:stretch>
            <a:fillRect/>
          </a:stretch>
        </p:blipFill>
        <p:spPr>
          <a:xfrm>
            <a:off x="1903327" y="1237078"/>
            <a:ext cx="5337344" cy="2953922"/>
          </a:xfrm>
          <a:prstGeom prst="rect">
            <a:avLst/>
          </a:prstGeom>
        </p:spPr>
      </p:pic>
      <p:sp>
        <p:nvSpPr>
          <p:cNvPr id="4" name="Content Placeholder 3"/>
          <p:cNvSpPr>
            <a:spLocks noGrp="1"/>
          </p:cNvSpPr>
          <p:nvPr>
            <p:ph sz="quarter" idx="12"/>
          </p:nvPr>
        </p:nvSpPr>
        <p:spPr>
          <a:xfrm>
            <a:off x="495793" y="4343400"/>
            <a:ext cx="8174182" cy="1371600"/>
          </a:xfrm>
        </p:spPr>
        <p:txBody>
          <a:bodyPr/>
          <a:lstStyle/>
          <a:p>
            <a:pPr marL="0" indent="0">
              <a:buNone/>
            </a:pPr>
            <a:r>
              <a:rPr lang="en-US" sz="2400" b="1" dirty="0"/>
              <a:t>Figure 17.1 </a:t>
            </a:r>
            <a:r>
              <a:rPr lang="en-US" sz="2400" dirty="0"/>
              <a:t>Change in real exchange rate: U.S. dollar versus major currencies, 2003-2015</a:t>
            </a:r>
          </a:p>
          <a:p>
            <a:pPr marL="0" indent="0">
              <a:buNone/>
            </a:pPr>
            <a:r>
              <a:rPr lang="en-US" sz="1400" dirty="0"/>
              <a:t>Source: Author’s calculations using data from OECD.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The Domestic Macro economy</a:t>
            </a:r>
            <a:endParaRPr lang="en-US" dirty="0"/>
          </a:p>
        </p:txBody>
      </p:sp>
      <p:sp>
        <p:nvSpPr>
          <p:cNvPr id="8" name="Content Placeholder 7"/>
          <p:cNvSpPr>
            <a:spLocks noGrp="1"/>
          </p:cNvSpPr>
          <p:nvPr>
            <p:ph sz="quarter" idx="10"/>
          </p:nvPr>
        </p:nvSpPr>
        <p:spPr>
          <a:xfrm>
            <a:off x="304800" y="1338942"/>
            <a:ext cx="8458200" cy="4267200"/>
          </a:xfrm>
        </p:spPr>
        <p:txBody>
          <a:bodyPr/>
          <a:lstStyle/>
          <a:p>
            <a:r>
              <a:rPr lang="en-US" altLang="en-US" dirty="0"/>
              <a:t>Stock prices rise with earnings</a:t>
            </a:r>
          </a:p>
          <a:p>
            <a:r>
              <a:rPr lang="en-US" altLang="en-US" dirty="0"/>
              <a:t>P/E ratios are normal range: 12-25</a:t>
            </a:r>
          </a:p>
          <a:p>
            <a:r>
              <a:rPr lang="en-US" altLang="en-US" dirty="0"/>
              <a:t>Forecasting the performance of the broad market begins with an assessment of the economy as a whole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altLang="en-US" dirty="0"/>
              <a:t>S&amp;P 500 Index versus </a:t>
            </a:r>
            <a:br>
              <a:rPr lang="en-US" altLang="en-US" dirty="0"/>
            </a:br>
            <a:r>
              <a:rPr lang="en-US" altLang="en-US" dirty="0"/>
              <a:t>Earnings Per Share</a:t>
            </a:r>
            <a:endParaRPr lang="en-US" dirty="0"/>
          </a:p>
        </p:txBody>
      </p:sp>
      <p:pic>
        <p:nvPicPr>
          <p:cNvPr id="1026" name="Picture 2" descr="Graph shows how the S&amp;P 500 has occasionally peaked above 25 times earnings. Lines for S&amp;P 500 and for 12, 18, and 25 times earnings increase from close to 0 in 1955 to 2,000, 2,000, 1,500, and 1,000, respectively, in 2015. S&amp;P line is between 18 and 25 times earning over most of the period, but above 25 times earnings in 2000 and 2009. All values are approximations. All values are approximations."/>
          <p:cNvPicPr>
            <a:picLocks noChangeAspect="1" noChangeArrowheads="1"/>
          </p:cNvPicPr>
          <p:nvPr/>
        </p:nvPicPr>
        <p:blipFill>
          <a:blip r:embed="rId2" cstate="print"/>
          <a:srcRect/>
          <a:stretch>
            <a:fillRect/>
          </a:stretch>
        </p:blipFill>
        <p:spPr bwMode="auto">
          <a:xfrm>
            <a:off x="1905000" y="1524000"/>
            <a:ext cx="5314950" cy="3048000"/>
          </a:xfrm>
          <a:prstGeom prst="rect">
            <a:avLst/>
          </a:prstGeom>
          <a:noFill/>
          <a:ln w="9525">
            <a:noFill/>
            <a:miter lim="800000"/>
            <a:headEnd/>
            <a:tailEnd/>
          </a:ln>
        </p:spPr>
      </p:pic>
      <p:sp>
        <p:nvSpPr>
          <p:cNvPr id="11" name="Content Placeholder 10"/>
          <p:cNvSpPr>
            <a:spLocks noGrp="1"/>
          </p:cNvSpPr>
          <p:nvPr>
            <p:ph sz="quarter" idx="10"/>
          </p:nvPr>
        </p:nvSpPr>
        <p:spPr>
          <a:xfrm>
            <a:off x="256308" y="4724400"/>
            <a:ext cx="8582892" cy="1066800"/>
          </a:xfrm>
        </p:spPr>
        <p:txBody>
          <a:bodyPr/>
          <a:lstStyle/>
          <a:p>
            <a:pPr marL="0" indent="0">
              <a:buNone/>
            </a:pPr>
            <a:r>
              <a:rPr lang="en-US" sz="2400" dirty="0"/>
              <a:t>Figure 17.2 S&amp;P 500 index versus earnings per share</a:t>
            </a:r>
          </a:p>
          <a:p>
            <a:pPr marL="0" indent="0">
              <a:buNone/>
            </a:pPr>
            <a:r>
              <a:rPr lang="en-US" sz="1800" dirty="0"/>
              <a:t>Source: Author’s calculations using data from </a:t>
            </a:r>
            <a:r>
              <a:rPr lang="en-US" sz="1800" i="1" dirty="0"/>
              <a:t>The Economic Report of the President.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1890</Words>
  <Application>Microsoft Office PowerPoint</Application>
  <PresentationFormat>On-screen Show (4:3)</PresentationFormat>
  <Paragraphs>493</Paragraphs>
  <Slides>46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(Body)</vt:lpstr>
      <vt:lpstr>Courier New</vt:lpstr>
      <vt:lpstr>Verdana</vt:lpstr>
      <vt:lpstr>Wingdings</vt:lpstr>
      <vt:lpstr>Office Theme</vt:lpstr>
      <vt:lpstr>Chapter 17</vt:lpstr>
      <vt:lpstr>Fundamental Analysis</vt:lpstr>
      <vt:lpstr>The Global Economy (1 of 2)</vt:lpstr>
      <vt:lpstr>The Global Economy (2 of 2)</vt:lpstr>
      <vt:lpstr>Economic Performance (1 of 2)</vt:lpstr>
      <vt:lpstr>Economic Performance (2 of 2)</vt:lpstr>
      <vt:lpstr>Exchange Rate Changes</vt:lpstr>
      <vt:lpstr>The Domestic Macro economy</vt:lpstr>
      <vt:lpstr>S&amp;P 500 Index versus  Earnings Per Share</vt:lpstr>
      <vt:lpstr>The Domestic Macro economy: Key Variables</vt:lpstr>
      <vt:lpstr>Demand and Supply Shocks</vt:lpstr>
      <vt:lpstr>Demand-side Policy</vt:lpstr>
      <vt:lpstr>Fiscal Policy (1 of 2)</vt:lpstr>
      <vt:lpstr>Fiscal Policy (2 of 2)</vt:lpstr>
      <vt:lpstr>Monetary Policy (1 of 2)</vt:lpstr>
      <vt:lpstr>Monetary Policy (2 of 2)</vt:lpstr>
      <vt:lpstr>Supply-Side Policies</vt:lpstr>
      <vt:lpstr>Business Cycles</vt:lpstr>
      <vt:lpstr>The Business Cycle</vt:lpstr>
      <vt:lpstr>Economic Indicators (1 of 4)</vt:lpstr>
      <vt:lpstr>Economic Indicators (2 of 4)</vt:lpstr>
      <vt:lpstr>Economic Indicators (3 of 4)</vt:lpstr>
      <vt:lpstr>Economic Indicators (4 of 4)</vt:lpstr>
      <vt:lpstr>Indexes of Leading, Coincident, and Lagging Indicators (1 of 3)</vt:lpstr>
      <vt:lpstr>Indexes of Leading, Coincident, and Lagging Indicators (2 of 3)</vt:lpstr>
      <vt:lpstr>Indexes of Leading, Coincident, and Lagging Indicators (3 of 3)</vt:lpstr>
      <vt:lpstr>Economic Calendar (1 of 2)</vt:lpstr>
      <vt:lpstr>Economic Calendar (2 of 2)</vt:lpstr>
      <vt:lpstr>Industry Analysis</vt:lpstr>
      <vt:lpstr>Return on Equity, 2015-2016</vt:lpstr>
      <vt:lpstr>Industry Stock Price Performance,  2012 vs. 2016</vt:lpstr>
      <vt:lpstr>Defining an Industry</vt:lpstr>
      <vt:lpstr>Table 17.5 Examples of NAICS Industry Codes</vt:lpstr>
      <vt:lpstr>Sensitivity to the Business Cycle (1 of 3)</vt:lpstr>
      <vt:lpstr>Sensitivity to the Business Cycle (2 of 3)</vt:lpstr>
      <vt:lpstr>Sensitivity to the Business Cycle (3 of 3)</vt:lpstr>
      <vt:lpstr>Industry Cyclicality</vt:lpstr>
      <vt:lpstr>Operating Leverage of Firms A and B Throughout the Business Cycle</vt:lpstr>
      <vt:lpstr>A Stylized Depiction of the  Business Cycle</vt:lpstr>
      <vt:lpstr>Sector Rotation (1 of 3)</vt:lpstr>
      <vt:lpstr>Sector Rotation (2 of 3)</vt:lpstr>
      <vt:lpstr>Sector Rotation (3 of 3)</vt:lpstr>
      <vt:lpstr>Industry Life Cycles (1 of 2)</vt:lpstr>
      <vt:lpstr>The Industry Life Cycle</vt:lpstr>
      <vt:lpstr>Industry Structure and Performance: Five Determinants of Competition</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Macroeconomic and Industry Analysis</dc:title>
  <dc:creator>Bodie</dc:creator>
  <cp:lastModifiedBy>Malvine Litten</cp:lastModifiedBy>
  <cp:revision>157</cp:revision>
  <dcterms:created xsi:type="dcterms:W3CDTF">2017-03-16T02:07:36Z</dcterms:created>
  <dcterms:modified xsi:type="dcterms:W3CDTF">2017-07-31T21:24:24Z</dcterms:modified>
</cp:coreProperties>
</file>